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276" r:id="rId3"/>
    <p:sldId id="275" r:id="rId4"/>
    <p:sldId id="277" r:id="rId5"/>
    <p:sldId id="273" r:id="rId6"/>
    <p:sldId id="274" r:id="rId7"/>
    <p:sldId id="278" r:id="rId8"/>
    <p:sldId id="279" r:id="rId9"/>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73"/>
            <p14:sldId id="274"/>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3" autoAdjust="0"/>
    <p:restoredTop sz="92384" autoAdjust="0"/>
  </p:normalViewPr>
  <p:slideViewPr>
    <p:cSldViewPr>
      <p:cViewPr>
        <p:scale>
          <a:sx n="150" d="100"/>
          <a:sy n="150" d="100"/>
        </p:scale>
        <p:origin x="-298"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2021-11-15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a:t>
            </a:r>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2021.11.15</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우현</a:t>
            </a:r>
          </a:p>
        </p:txBody>
      </p:sp>
      <p:pic>
        <p:nvPicPr>
          <p:cNvPr id="7" name="그림 6">
            <a:extLst>
              <a:ext uri="{FF2B5EF4-FFF2-40B4-BE49-F238E27FC236}">
                <a16:creationId xmlns:a16="http://schemas.microsoft.com/office/drawing/2014/main" id="{70F63C42-234F-4BE5-81EA-40B87DE72EFF}"/>
              </a:ext>
            </a:extLst>
          </p:cNvPr>
          <p:cNvPicPr>
            <a:picLocks noChangeAspect="1"/>
          </p:cNvPicPr>
          <p:nvPr/>
        </p:nvPicPr>
        <p:blipFill>
          <a:blip r:embed="rId2"/>
          <a:stretch>
            <a:fillRect/>
          </a:stretch>
        </p:blipFill>
        <p:spPr>
          <a:xfrm>
            <a:off x="5190998" y="2342998"/>
            <a:ext cx="1810003" cy="2172003"/>
          </a:xfrm>
          <a:prstGeom prst="rect">
            <a:avLst/>
          </a:prstGeom>
        </p:spPr>
      </p:pic>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12267233"/>
              </p:ext>
            </p:extLst>
          </p:nvPr>
        </p:nvGraphicFramePr>
        <p:xfrm>
          <a:off x="1197870" y="1268760"/>
          <a:ext cx="9938680" cy="5217512"/>
        </p:xfrm>
        <a:graphic>
          <a:graphicData uri="http://schemas.openxmlformats.org/drawingml/2006/table">
            <a:tbl>
              <a:tblPr>
                <a:tableStyleId>{5C22544A-7EE6-4342-B048-85BDC9FD1C3A}</a:tableStyleId>
              </a:tblPr>
              <a:tblGrid>
                <a:gridCol w="1346586">
                  <a:extLst>
                    <a:ext uri="{9D8B030D-6E8A-4147-A177-3AD203B41FA5}">
                      <a16:colId xmlns:a16="http://schemas.microsoft.com/office/drawing/2014/main" val="20000"/>
                    </a:ext>
                  </a:extLst>
                </a:gridCol>
                <a:gridCol w="8592094">
                  <a:extLst>
                    <a:ext uri="{9D8B030D-6E8A-4147-A177-3AD203B41FA5}">
                      <a16:colId xmlns:a16="http://schemas.microsoft.com/office/drawing/2014/main" val="20005"/>
                    </a:ext>
                  </a:extLst>
                </a:gridCol>
              </a:tblGrid>
              <a:tr h="283988">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0233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사용자가 주로 이용하는 지하철역과 호선을 등록하여 다음 열차가 몇 전역에 위치해 있는지 확인하는 앱이 필요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50104">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서울 지하철 정보를 받아와 등록한 호선의 다음 열차 정보를 가져옴</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등록한 역과 호선 정보를 데이터베이스에 저장 후 버튼 클릭 시 </a:t>
                      </a:r>
                      <a:r>
                        <a:rPr lang="en-US" altLang="ko-KR" sz="900" dirty="0">
                          <a:solidFill>
                            <a:schemeClr val="tx1"/>
                          </a:solidFill>
                          <a:latin typeface="+mn-ea"/>
                          <a:ea typeface="+mn-ea"/>
                        </a:rPr>
                        <a:t>API</a:t>
                      </a:r>
                      <a:r>
                        <a:rPr lang="ko-KR" altLang="en-US" sz="900" dirty="0">
                          <a:solidFill>
                            <a:schemeClr val="tx1"/>
                          </a:solidFill>
                          <a:latin typeface="+mn-ea"/>
                          <a:ea typeface="+mn-ea"/>
                        </a:rPr>
                        <a:t>를 가져올 수 있도록 설계</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50104">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내가 자주 이용하는 역들의 정보만을 확인하기 쉽다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최대한 단순한 </a:t>
                      </a:r>
                      <a:r>
                        <a:rPr lang="en-US" altLang="ko-KR" sz="900" dirty="0">
                          <a:solidFill>
                            <a:schemeClr val="tx1"/>
                          </a:solidFill>
                          <a:latin typeface="+mn-ea"/>
                          <a:ea typeface="+mn-ea"/>
                        </a:rPr>
                        <a:t>UI</a:t>
                      </a:r>
                      <a:r>
                        <a:rPr lang="ko-KR" altLang="en-US" sz="900" dirty="0">
                          <a:solidFill>
                            <a:schemeClr val="tx1"/>
                          </a:solidFill>
                          <a:latin typeface="+mn-ea"/>
                          <a:ea typeface="+mn-ea"/>
                        </a:rPr>
                        <a:t>를 통해 쉽게 사용할 수 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856699">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초기 화면에서 </a:t>
                      </a:r>
                      <a:r>
                        <a:rPr lang="en-US" altLang="ko-KR" sz="900" dirty="0" err="1">
                          <a:solidFill>
                            <a:schemeClr val="tx1"/>
                          </a:solidFill>
                          <a:latin typeface="+mn-ea"/>
                          <a:ea typeface="+mn-ea"/>
                        </a:rPr>
                        <a:t>inputField</a:t>
                      </a:r>
                      <a:r>
                        <a:rPr lang="ko-KR" altLang="en-US" sz="900" dirty="0">
                          <a:solidFill>
                            <a:schemeClr val="tx1"/>
                          </a:solidFill>
                          <a:latin typeface="+mn-ea"/>
                          <a:ea typeface="+mn-ea"/>
                        </a:rPr>
                        <a:t>에 지하철 역의 이름을 검색</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역 이름 검색 후 해당 역에 존재하는 호선을 버튼 형식으로 표시</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버튼 클릭 시 역의 이름과 호선 정보를 데이터베이스에 저장 및 초기화면에 버튼 형식으로 추가</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검색해서 들어가면 현재 방향별로 다음 열차가 몇 전역에 위치해 있는지 표시</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50104">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공공데이터 </a:t>
                      </a:r>
                      <a:r>
                        <a:rPr lang="en-US" altLang="ko-KR" sz="900" dirty="0">
                          <a:solidFill>
                            <a:schemeClr val="tx1"/>
                          </a:solidFill>
                          <a:latin typeface="+mn-ea"/>
                          <a:ea typeface="+mn-ea"/>
                        </a:rPr>
                        <a:t>API, </a:t>
                      </a:r>
                      <a:r>
                        <a:rPr lang="ko-KR" altLang="en-US" sz="900" dirty="0" err="1">
                          <a:solidFill>
                            <a:schemeClr val="tx1"/>
                          </a:solidFill>
                          <a:latin typeface="+mn-ea"/>
                          <a:ea typeface="+mn-ea"/>
                        </a:rPr>
                        <a:t>리액트</a:t>
                      </a:r>
                      <a:r>
                        <a:rPr lang="en-US" altLang="ko-KR" sz="900" dirty="0">
                          <a:solidFill>
                            <a:schemeClr val="tx1"/>
                          </a:solidFill>
                          <a:latin typeface="+mn-ea"/>
                          <a:ea typeface="+mn-ea"/>
                        </a:rPr>
                        <a:t>,</a:t>
                      </a:r>
                      <a:r>
                        <a:rPr lang="ko-KR" altLang="en-US" sz="900" dirty="0">
                          <a:solidFill>
                            <a:schemeClr val="tx1"/>
                          </a:solidFill>
                          <a:latin typeface="+mn-ea"/>
                          <a:ea typeface="+mn-ea"/>
                        </a:rPr>
                        <a:t> </a:t>
                      </a:r>
                      <a:r>
                        <a:rPr lang="en-US" altLang="ko-KR" sz="900" dirty="0">
                          <a:solidFill>
                            <a:schemeClr val="tx1"/>
                          </a:solidFill>
                          <a:latin typeface="+mn-ea"/>
                          <a:ea typeface="+mn-ea"/>
                        </a:rPr>
                        <a:t>GCP,</a:t>
                      </a:r>
                      <a:r>
                        <a:rPr lang="ko-KR" altLang="en-US" sz="900" dirty="0">
                          <a:solidFill>
                            <a:schemeClr val="tx1"/>
                          </a:solidFill>
                          <a:latin typeface="+mn-ea"/>
                          <a:ea typeface="+mn-ea"/>
                        </a:rPr>
                        <a:t> </a:t>
                      </a:r>
                      <a:r>
                        <a:rPr lang="en-US" altLang="ko-KR" sz="900" dirty="0">
                          <a:solidFill>
                            <a:schemeClr val="tx1"/>
                          </a:solidFill>
                          <a:latin typeface="+mn-ea"/>
                          <a:ea typeface="+mn-ea"/>
                        </a:rPr>
                        <a:t>PHP </a:t>
                      </a:r>
                      <a:r>
                        <a:rPr lang="ko-KR" altLang="en-US" sz="900" dirty="0">
                          <a:solidFill>
                            <a:schemeClr val="tx1"/>
                          </a:solidFill>
                          <a:latin typeface="+mn-ea"/>
                          <a:ea typeface="+mn-ea"/>
                        </a:rPr>
                        <a:t>사용</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261680">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16981493"/>
                  </a:ext>
                </a:extLst>
              </a:tr>
              <a:tr h="1562498">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09983131"/>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50450964"/>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ko-KR" altLang="en-US" sz="1000" b="0" dirty="0">
                          <a:solidFill>
                            <a:schemeClr val="tx1"/>
                          </a:solidFill>
                        </a:rPr>
                        <a:t>시작 및 역 이름 검색</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ko-KR" altLang="en-US" sz="1000" b="0" dirty="0">
                          <a:solidFill>
                            <a:schemeClr val="tx1"/>
                          </a:solidFill>
                        </a:rPr>
                        <a:t>호선 선택 단계</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ko-KR" altLang="en-US" sz="1000" b="0" dirty="0" err="1">
                          <a:solidFill>
                            <a:schemeClr val="tx1"/>
                          </a:solidFill>
                        </a:rPr>
                        <a:t>방향별</a:t>
                      </a:r>
                      <a:r>
                        <a:rPr lang="ko-KR" altLang="en-US" sz="1000" b="0" dirty="0">
                          <a:solidFill>
                            <a:schemeClr val="tx1"/>
                          </a:solidFill>
                        </a:rPr>
                        <a:t> 도착 정보 표시</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ko-KR" altLang="en-US" sz="1000" b="0" dirty="0">
                          <a:solidFill>
                            <a:schemeClr val="tx1"/>
                          </a:solidFill>
                        </a:rPr>
                        <a:t>앱 종료</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91892" y="2343546"/>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58415" y="286720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a:t>
            </a:r>
            <a:r>
              <a:rPr lang="ko-KR" altLang="en-US" sz="800" dirty="0">
                <a:solidFill>
                  <a:schemeClr val="tx1"/>
                </a:solidFill>
              </a:rPr>
              <a:t>시작하기</a:t>
            </a:r>
            <a:r>
              <a:rPr lang="en-US" altLang="ko-KR" sz="800" dirty="0">
                <a:solidFill>
                  <a:schemeClr val="tx1"/>
                </a:solidFill>
              </a:rPr>
              <a:t>‘ </a:t>
            </a:r>
            <a:r>
              <a:rPr lang="ko-KR" altLang="en-US" sz="800" dirty="0">
                <a:solidFill>
                  <a:schemeClr val="tx1"/>
                </a:solidFill>
              </a:rPr>
              <a:t>버튼</a:t>
            </a:r>
          </a:p>
        </p:txBody>
      </p:sp>
      <p:sp>
        <p:nvSpPr>
          <p:cNvPr id="8" name="순서도: 처리 7">
            <a:extLst>
              <a:ext uri="{FF2B5EF4-FFF2-40B4-BE49-F238E27FC236}">
                <a16:creationId xmlns:a16="http://schemas.microsoft.com/office/drawing/2014/main" id="{BB96B924-4F71-423C-9A34-4C63C04D46CB}"/>
              </a:ext>
            </a:extLst>
          </p:cNvPr>
          <p:cNvSpPr/>
          <p:nvPr/>
        </p:nvSpPr>
        <p:spPr>
          <a:xfrm>
            <a:off x="2935137" y="350430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역 검색 </a:t>
            </a:r>
            <a:r>
              <a:rPr lang="en-US" altLang="ko-KR" sz="800" dirty="0">
                <a:solidFill>
                  <a:schemeClr val="tx1"/>
                </a:solidFill>
              </a:rPr>
              <a:t>or </a:t>
            </a:r>
            <a:r>
              <a:rPr lang="ko-KR" altLang="en-US" sz="800" dirty="0">
                <a:solidFill>
                  <a:schemeClr val="tx1"/>
                </a:solidFill>
              </a:rPr>
              <a:t>역 버튼 클릭 </a:t>
            </a:r>
          </a:p>
        </p:txBody>
      </p:sp>
      <p:sp>
        <p:nvSpPr>
          <p:cNvPr id="10" name="순서도: 판단 9">
            <a:extLst>
              <a:ext uri="{FF2B5EF4-FFF2-40B4-BE49-F238E27FC236}">
                <a16:creationId xmlns:a16="http://schemas.microsoft.com/office/drawing/2014/main" id="{C07A0973-7A51-4E56-927B-66B2A3E6F2B9}"/>
              </a:ext>
            </a:extLst>
          </p:cNvPr>
          <p:cNvSpPr/>
          <p:nvPr/>
        </p:nvSpPr>
        <p:spPr>
          <a:xfrm>
            <a:off x="2837457" y="4119690"/>
            <a:ext cx="1226653" cy="309374"/>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취소 버튼</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cxnSpLocks/>
            <a:endCxn id="7" idx="0"/>
          </p:cNvCxnSpPr>
          <p:nvPr/>
        </p:nvCxnSpPr>
        <p:spPr>
          <a:xfrm>
            <a:off x="3450783" y="2626856"/>
            <a:ext cx="11688" cy="24035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p:cNvCxnSpPr>
          <p:nvPr/>
        </p:nvCxnSpPr>
        <p:spPr>
          <a:xfrm>
            <a:off x="3462471" y="3112556"/>
            <a:ext cx="0" cy="95718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p:cNvCxnSpPr>
          <p:nvPr/>
        </p:nvCxnSpPr>
        <p:spPr>
          <a:xfrm>
            <a:off x="3462471" y="3208627"/>
            <a:ext cx="0" cy="2956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CA294CFD-6C69-4018-89C4-80F39A7FB85A}"/>
              </a:ext>
            </a:extLst>
          </p:cNvPr>
          <p:cNvCxnSpPr>
            <a:cxnSpLocks/>
            <a:stCxn id="10" idx="2"/>
          </p:cNvCxnSpPr>
          <p:nvPr/>
        </p:nvCxnSpPr>
        <p:spPr>
          <a:xfrm>
            <a:off x="3450784" y="4429064"/>
            <a:ext cx="0" cy="4869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H="1" flipV="1">
            <a:off x="3943249" y="3626981"/>
            <a:ext cx="120861" cy="647396"/>
          </a:xfrm>
          <a:prstGeom prst="bentConnector3">
            <a:avLst>
              <a:gd name="adj1" fmla="val -189143"/>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43255" y="4902742"/>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해당 역 호선 버튼</a:t>
            </a: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81687" y="2452179"/>
            <a:ext cx="1537092" cy="2565867"/>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호선 버튼 클릭</a:t>
            </a:r>
          </a:p>
        </p:txBody>
      </p:sp>
      <p:cxnSp>
        <p:nvCxnSpPr>
          <p:cNvPr id="47" name="직선 화살표 연결선 46">
            <a:extLst>
              <a:ext uri="{FF2B5EF4-FFF2-40B4-BE49-F238E27FC236}">
                <a16:creationId xmlns:a16="http://schemas.microsoft.com/office/drawing/2014/main" id="{7B84CED6-6D11-4322-878F-83515CBA5FC9}"/>
              </a:ext>
            </a:extLst>
          </p:cNvPr>
          <p:cNvCxnSpPr>
            <a:cxnSpLocks/>
          </p:cNvCxnSpPr>
          <p:nvPr/>
        </p:nvCxnSpPr>
        <p:spPr>
          <a:xfrm>
            <a:off x="5622835" y="2588894"/>
            <a:ext cx="0" cy="40098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취소 버튼</a:t>
            </a: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p:cNvCxnSpPr>
          <p:nvPr/>
        </p:nvCxnSpPr>
        <p:spPr>
          <a:xfrm>
            <a:off x="5638689" y="3898077"/>
            <a:ext cx="13982" cy="111509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화면에 표시</a:t>
            </a: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2927648" y="4637181"/>
            <a:ext cx="389850" cy="215444"/>
          </a:xfrm>
          <a:prstGeom prst="rect">
            <a:avLst/>
          </a:prstGeom>
        </p:spPr>
        <p:txBody>
          <a:bodyPr wrap="none">
            <a:spAutoFit/>
          </a:bodyPr>
          <a:lstStyle/>
          <a:p>
            <a:r>
              <a:rPr lang="ko-KR" altLang="en-US" sz="800" dirty="0"/>
              <a:t>진행</a:t>
            </a:r>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89850" cy="215444"/>
          </a:xfrm>
          <a:prstGeom prst="rect">
            <a:avLst/>
          </a:prstGeom>
        </p:spPr>
        <p:txBody>
          <a:bodyPr wrap="none">
            <a:spAutoFit/>
          </a:bodyPr>
          <a:lstStyle/>
          <a:p>
            <a:r>
              <a:rPr lang="ko-KR" altLang="en-US" sz="800" dirty="0"/>
              <a:t>취소</a:t>
            </a:r>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취소버튼 클릭</a:t>
            </a: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89850" cy="215444"/>
          </a:xfrm>
          <a:prstGeom prst="rect">
            <a:avLst/>
          </a:prstGeom>
        </p:spPr>
        <p:txBody>
          <a:bodyPr wrap="none">
            <a:spAutoFit/>
          </a:bodyPr>
          <a:lstStyle/>
          <a:p>
            <a:r>
              <a:rPr lang="ko-KR" altLang="en-US" sz="800" dirty="0"/>
              <a:t>진행</a:t>
            </a:r>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89850" cy="215444"/>
          </a:xfrm>
          <a:prstGeom prst="rect">
            <a:avLst/>
          </a:prstGeom>
        </p:spPr>
        <p:txBody>
          <a:bodyPr wrap="none">
            <a:spAutoFit/>
          </a:bodyPr>
          <a:lstStyle/>
          <a:p>
            <a:r>
              <a:rPr lang="ko-KR" altLang="en-US" sz="800" dirty="0"/>
              <a:t>취소</a:t>
            </a:r>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STEP</a:t>
            </a:r>
            <a:r>
              <a:rPr lang="ko-KR" altLang="en-US" sz="800" dirty="0">
                <a:solidFill>
                  <a:schemeClr val="tx1"/>
                </a:solidFill>
              </a:rPr>
              <a:t> </a:t>
            </a:r>
            <a:r>
              <a:rPr lang="en-US" altLang="ko-KR" sz="800" dirty="0">
                <a:solidFill>
                  <a:schemeClr val="tx1"/>
                </a:solidFill>
              </a:rPr>
              <a:t>2</a:t>
            </a:r>
            <a:r>
              <a:rPr lang="ko-KR" altLang="en-US" sz="800" dirty="0">
                <a:solidFill>
                  <a:schemeClr val="tx1"/>
                </a:solidFill>
              </a:rPr>
              <a:t> 이동</a:t>
            </a: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취소 버튼 클릭</a:t>
            </a: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STEP 1 </a:t>
            </a:r>
            <a:r>
              <a:rPr lang="ko-KR" altLang="en-US" sz="800" dirty="0">
                <a:solidFill>
                  <a:schemeClr val="tx1"/>
                </a:solidFill>
              </a:rPr>
              <a:t>이동</a:t>
            </a: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p:cNvCxnSpPr>
          <p:nvPr/>
        </p:nvCxnSpPr>
        <p:spPr>
          <a:xfrm>
            <a:off x="5659073" y="5041999"/>
            <a:ext cx="990435" cy="15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종료 버튼</a:t>
            </a: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grpSp>
        <p:nvGrpSpPr>
          <p:cNvPr id="94" name="그룹 93">
            <a:extLst>
              <a:ext uri="{FF2B5EF4-FFF2-40B4-BE49-F238E27FC236}">
                <a16:creationId xmlns:a16="http://schemas.microsoft.com/office/drawing/2014/main" id="{D17051A7-B57D-4B6B-990C-759492FD5F32}"/>
              </a:ext>
            </a:extLst>
          </p:cNvPr>
          <p:cNvGrpSpPr/>
          <p:nvPr/>
        </p:nvGrpSpPr>
        <p:grpSpPr>
          <a:xfrm>
            <a:off x="2639616" y="1196752"/>
            <a:ext cx="7290350" cy="4957919"/>
            <a:chOff x="3558178" y="1444439"/>
            <a:chExt cx="5463874" cy="4434915"/>
          </a:xfrm>
        </p:grpSpPr>
        <p:sp>
          <p:nvSpPr>
            <p:cNvPr id="3" name="순서도: 수행의 시작/종료 2">
              <a:extLst>
                <a:ext uri="{FF2B5EF4-FFF2-40B4-BE49-F238E27FC236}">
                  <a16:creationId xmlns:a16="http://schemas.microsoft.com/office/drawing/2014/main" id="{7ABCC58B-C902-4B98-9934-5568B03423A9}"/>
                </a:ext>
              </a:extLst>
            </p:cNvPr>
            <p:cNvSpPr/>
            <p:nvPr/>
          </p:nvSpPr>
          <p:spPr>
            <a:xfrm>
              <a:off x="3558178" y="1444439"/>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3764641" y="1921472"/>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시작하기 버튼</a:t>
              </a:r>
            </a:p>
          </p:txBody>
        </p:sp>
        <p:sp>
          <p:nvSpPr>
            <p:cNvPr id="5" name="순서도: 문서 4">
              <a:extLst>
                <a:ext uri="{FF2B5EF4-FFF2-40B4-BE49-F238E27FC236}">
                  <a16:creationId xmlns:a16="http://schemas.microsoft.com/office/drawing/2014/main" id="{0E15F842-68E6-43D1-8D78-CCFA96B7A5EF}"/>
                </a:ext>
              </a:extLst>
            </p:cNvPr>
            <p:cNvSpPr/>
            <p:nvPr/>
          </p:nvSpPr>
          <p:spPr>
            <a:xfrm>
              <a:off x="5079834" y="1978162"/>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역 검색 페이지</a:t>
              </a:r>
            </a:p>
          </p:txBody>
        </p:sp>
        <p:sp>
          <p:nvSpPr>
            <p:cNvPr id="6" name="순서도: 문서 5">
              <a:extLst>
                <a:ext uri="{FF2B5EF4-FFF2-40B4-BE49-F238E27FC236}">
                  <a16:creationId xmlns:a16="http://schemas.microsoft.com/office/drawing/2014/main" id="{C240C327-982E-4DF0-92EF-6CBCA002AE79}"/>
                </a:ext>
              </a:extLst>
            </p:cNvPr>
            <p:cNvSpPr/>
            <p:nvPr/>
          </p:nvSpPr>
          <p:spPr>
            <a:xfrm>
              <a:off x="5052394" y="3067286"/>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호선 선택 페이지</a:t>
              </a:r>
            </a:p>
          </p:txBody>
        </p:sp>
        <p:sp>
          <p:nvSpPr>
            <p:cNvPr id="7" name="순서도: 데이터 6">
              <a:extLst>
                <a:ext uri="{FF2B5EF4-FFF2-40B4-BE49-F238E27FC236}">
                  <a16:creationId xmlns:a16="http://schemas.microsoft.com/office/drawing/2014/main" id="{1CC14481-805C-41C6-8ACD-B0F5E46B49E1}"/>
                </a:ext>
              </a:extLst>
            </p:cNvPr>
            <p:cNvSpPr/>
            <p:nvPr/>
          </p:nvSpPr>
          <p:spPr>
            <a:xfrm>
              <a:off x="5066639" y="4147466"/>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원하는 호선</a:t>
              </a:r>
              <a:endParaRPr lang="en-US" altLang="ko-KR" sz="800" dirty="0">
                <a:solidFill>
                  <a:schemeClr val="tx1"/>
                </a:solidFill>
                <a:latin typeface="+mn-ea"/>
              </a:endParaRPr>
            </a:p>
            <a:p>
              <a:pPr algn="ctr"/>
              <a:r>
                <a:rPr lang="ko-KR" altLang="en-US" sz="800" dirty="0">
                  <a:solidFill>
                    <a:schemeClr val="tx1"/>
                  </a:solidFill>
                  <a:latin typeface="+mn-ea"/>
                </a:rPr>
                <a:t>클릭</a:t>
              </a:r>
            </a:p>
          </p:txBody>
        </p:sp>
        <p:sp>
          <p:nvSpPr>
            <p:cNvPr id="9" name="직사각형 8">
              <a:extLst>
                <a:ext uri="{FF2B5EF4-FFF2-40B4-BE49-F238E27FC236}">
                  <a16:creationId xmlns:a16="http://schemas.microsoft.com/office/drawing/2014/main" id="{D419C03A-C743-48B8-88E4-062566973580}"/>
                </a:ext>
              </a:extLst>
            </p:cNvPr>
            <p:cNvSpPr/>
            <p:nvPr/>
          </p:nvSpPr>
          <p:spPr>
            <a:xfrm>
              <a:off x="5066639" y="5608543"/>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도착 예정 지하철 표시</a:t>
              </a: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4183598" y="1715250"/>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p:cNvCxnSpPr>
            <p:nvPr/>
          </p:nvCxnSpPr>
          <p:spPr>
            <a:xfrm>
              <a:off x="4604587" y="2133031"/>
              <a:ext cx="447807"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p:cNvCxnSpPr>
            <p:nvPr/>
          </p:nvCxnSpPr>
          <p:spPr>
            <a:xfrm flipH="1">
              <a:off x="5668329" y="2892805"/>
              <a:ext cx="25178" cy="19132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5677814" y="3320193"/>
              <a:ext cx="14245" cy="8272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726530" y="2894171"/>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6193844" y="2757400"/>
              <a:ext cx="762616" cy="136771"/>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5068087" y="262199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역 이름 </a:t>
              </a:r>
              <a:endParaRPr lang="en-US" altLang="ko-KR" sz="800" dirty="0">
                <a:solidFill>
                  <a:schemeClr val="tx1"/>
                </a:solidFill>
                <a:latin typeface="+mn-ea"/>
              </a:endParaRPr>
            </a:p>
            <a:p>
              <a:pPr algn="ctr">
                <a:lnSpc>
                  <a:spcPct val="90000"/>
                </a:lnSpc>
              </a:pPr>
              <a:r>
                <a:rPr lang="ko-KR" altLang="en-US" sz="800" dirty="0">
                  <a:solidFill>
                    <a:schemeClr val="tx1"/>
                  </a:solidFill>
                  <a:latin typeface="+mn-ea"/>
                </a:rPr>
                <a:t>입력</a:t>
              </a: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p:cNvCxnSpPr>
            <p:nvPr/>
          </p:nvCxnSpPr>
          <p:spPr>
            <a:xfrm>
              <a:off x="5705254" y="2228614"/>
              <a:ext cx="0" cy="37524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6192395" y="3255597"/>
              <a:ext cx="764065" cy="1027275"/>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5066639" y="4828331"/>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취소 버튼</a:t>
              </a: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a:off x="5692059" y="4418277"/>
              <a:ext cx="0" cy="41005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5794532" y="5238385"/>
              <a:ext cx="351378" cy="192717"/>
            </a:xfrm>
            <a:prstGeom prst="rect">
              <a:avLst/>
            </a:prstGeom>
            <a:noFill/>
          </p:spPr>
          <p:txBody>
            <a:bodyPr wrap="square" rtlCol="0">
              <a:spAutoFit/>
            </a:bodyPr>
            <a:lstStyle/>
            <a:p>
              <a:r>
                <a:rPr lang="en-US" altLang="ko-KR" sz="800" dirty="0"/>
                <a:t>NO</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5066638" y="4282873"/>
              <a:ext cx="125084" cy="730538"/>
            </a:xfrm>
            <a:prstGeom prst="bentConnector3">
              <a:avLst>
                <a:gd name="adj1" fmla="val -136971"/>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4490528" y="4569056"/>
              <a:ext cx="343364" cy="192717"/>
            </a:xfrm>
            <a:prstGeom prst="rect">
              <a:avLst/>
            </a:prstGeom>
            <a:noFill/>
          </p:spPr>
          <p:txBody>
            <a:bodyPr wrap="square" rtlCol="0">
              <a:spAutoFit/>
            </a:bodyPr>
            <a:lstStyle/>
            <a:p>
              <a:r>
                <a:rPr lang="en-US" altLang="ko-KR" sz="800" dirty="0"/>
                <a:t>YES</a:t>
              </a:r>
              <a:endParaRPr lang="ko-KR" altLang="en-US" sz="800" dirty="0"/>
            </a:p>
          </p:txBody>
        </p: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9" idx="0"/>
            </p:cNvCxnSpPr>
            <p:nvPr/>
          </p:nvCxnSpPr>
          <p:spPr>
            <a:xfrm>
              <a:off x="5692059" y="5198489"/>
              <a:ext cx="0" cy="41005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직사각형 63">
              <a:extLst>
                <a:ext uri="{FF2B5EF4-FFF2-40B4-BE49-F238E27FC236}">
                  <a16:creationId xmlns:a16="http://schemas.microsoft.com/office/drawing/2014/main" id="{64538490-E039-4AE2-BB9D-E3F934CFCF62}"/>
                </a:ext>
              </a:extLst>
            </p:cNvPr>
            <p:cNvSpPr/>
            <p:nvPr/>
          </p:nvSpPr>
          <p:spPr>
            <a:xfrm>
              <a:off x="7176120" y="3075057"/>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 </a:t>
              </a:r>
              <a:r>
                <a:rPr lang="ko-KR" altLang="en-US" sz="800" dirty="0"/>
                <a:t>역 이름 </a:t>
              </a:r>
              <a:endParaRPr lang="en-US" altLang="ko-KR" sz="800" dirty="0"/>
            </a:p>
            <a:p>
              <a:pPr marL="99450"/>
              <a:r>
                <a:rPr lang="en-US" altLang="ko-KR" sz="800" dirty="0"/>
                <a:t>  </a:t>
              </a:r>
            </a:p>
            <a:p>
              <a:pPr marL="99450"/>
              <a:r>
                <a:rPr lang="en-US" altLang="ko-KR" sz="800" dirty="0"/>
                <a:t>  </a:t>
              </a:r>
            </a:p>
            <a:p>
              <a:pPr marL="99450"/>
              <a:r>
                <a:rPr lang="en-US" altLang="ko-KR" sz="800" dirty="0"/>
                <a:t>  </a:t>
              </a:r>
            </a:p>
          </p:txBody>
        </p:sp>
        <p:sp>
          <p:nvSpPr>
            <p:cNvPr id="81" name="순서도: 판단 80">
              <a:extLst>
                <a:ext uri="{FF2B5EF4-FFF2-40B4-BE49-F238E27FC236}">
                  <a16:creationId xmlns:a16="http://schemas.microsoft.com/office/drawing/2014/main" id="{A74B37CE-7241-459D-98F7-A280F903FBE6}"/>
                </a:ext>
              </a:extLst>
            </p:cNvPr>
            <p:cNvSpPr/>
            <p:nvPr/>
          </p:nvSpPr>
          <p:spPr>
            <a:xfrm>
              <a:off x="5066637" y="3464217"/>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취소 버튼</a:t>
              </a:r>
            </a:p>
          </p:txBody>
        </p:sp>
        <p:cxnSp>
          <p:nvCxnSpPr>
            <p:cNvPr id="82" name="연결선: 꺾임 81">
              <a:extLst>
                <a:ext uri="{FF2B5EF4-FFF2-40B4-BE49-F238E27FC236}">
                  <a16:creationId xmlns:a16="http://schemas.microsoft.com/office/drawing/2014/main" id="{88BDE316-3263-4619-8FDB-6EA11E18A529}"/>
                </a:ext>
              </a:extLst>
            </p:cNvPr>
            <p:cNvCxnSpPr>
              <a:cxnSpLocks/>
            </p:cNvCxnSpPr>
            <p:nvPr/>
          </p:nvCxnSpPr>
          <p:spPr>
            <a:xfrm rot="10800000" flipH="1">
              <a:off x="5066639" y="2887380"/>
              <a:ext cx="26391" cy="730538"/>
            </a:xfrm>
            <a:prstGeom prst="bentConnector3">
              <a:avLst>
                <a:gd name="adj1" fmla="val -2187219"/>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E08F1723-D3D9-449B-8780-B4DDC9531C30}"/>
                </a:ext>
              </a:extLst>
            </p:cNvPr>
            <p:cNvSpPr txBox="1"/>
            <p:nvPr/>
          </p:nvSpPr>
          <p:spPr>
            <a:xfrm>
              <a:off x="4185050" y="3144927"/>
              <a:ext cx="343364" cy="192717"/>
            </a:xfrm>
            <a:prstGeom prst="rect">
              <a:avLst/>
            </a:prstGeom>
            <a:noFill/>
          </p:spPr>
          <p:txBody>
            <a:bodyPr wrap="square" rtlCol="0">
              <a:spAutoFit/>
            </a:bodyPr>
            <a:lstStyle/>
            <a:p>
              <a:r>
                <a:rPr lang="en-US" altLang="ko-KR" sz="800" dirty="0"/>
                <a:t>YES</a:t>
              </a:r>
              <a:endParaRPr lang="ko-KR" altLang="en-US" sz="800" dirty="0"/>
            </a:p>
          </p:txBody>
        </p:sp>
        <p:sp>
          <p:nvSpPr>
            <p:cNvPr id="92" name="직사각형 91">
              <a:extLst>
                <a:ext uri="{FF2B5EF4-FFF2-40B4-BE49-F238E27FC236}">
                  <a16:creationId xmlns:a16="http://schemas.microsoft.com/office/drawing/2014/main" id="{0B49D252-9F83-4F66-98FB-162EAB8A5F3F}"/>
                </a:ext>
              </a:extLst>
            </p:cNvPr>
            <p:cNvSpPr/>
            <p:nvPr/>
          </p:nvSpPr>
          <p:spPr>
            <a:xfrm>
              <a:off x="6899954" y="3216749"/>
              <a:ext cx="550151" cy="338554"/>
            </a:xfrm>
            <a:prstGeom prst="rect">
              <a:avLst/>
            </a:prstGeom>
          </p:spPr>
          <p:txBody>
            <a:bodyPr wrap="square">
              <a:spAutoFit/>
            </a:bodyPr>
            <a:lstStyle/>
            <a:p>
              <a:pPr algn="ctr"/>
              <a:r>
                <a:rPr lang="en-US" altLang="ko-KR" sz="800" dirty="0">
                  <a:latin typeface="+mn-ea"/>
                </a:rPr>
                <a:t>DB</a:t>
              </a:r>
            </a:p>
            <a:p>
              <a:pPr algn="ctr"/>
              <a:r>
                <a:rPr lang="en-US" altLang="ko-KR" sz="800" dirty="0">
                  <a:latin typeface="+mn-ea"/>
                </a:rPr>
                <a:t>connect</a:t>
              </a:r>
            </a:p>
          </p:txBody>
        </p:sp>
      </p:grpSp>
      <p:sp>
        <p:nvSpPr>
          <p:cNvPr id="106" name="TextBox 105">
            <a:extLst>
              <a:ext uri="{FF2B5EF4-FFF2-40B4-BE49-F238E27FC236}">
                <a16:creationId xmlns:a16="http://schemas.microsoft.com/office/drawing/2014/main" id="{2932E785-513F-4B9F-8AFC-13A51C3317C9}"/>
              </a:ext>
            </a:extLst>
          </p:cNvPr>
          <p:cNvSpPr txBox="1"/>
          <p:nvPr/>
        </p:nvSpPr>
        <p:spPr>
          <a:xfrm>
            <a:off x="5514850" y="3895134"/>
            <a:ext cx="468837" cy="215444"/>
          </a:xfrm>
          <a:prstGeom prst="rect">
            <a:avLst/>
          </a:prstGeom>
          <a:noFill/>
        </p:spPr>
        <p:txBody>
          <a:bodyPr wrap="square" rtlCol="0">
            <a:spAutoFit/>
          </a:bodyPr>
          <a:lstStyle/>
          <a:p>
            <a:r>
              <a:rPr lang="en-US" altLang="ko-KR" sz="800" dirty="0"/>
              <a:t>NO</a:t>
            </a:r>
            <a:endParaRPr lang="ko-KR" altLang="en-US" sz="800" dirty="0"/>
          </a:p>
        </p:txBody>
      </p: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화면 설계 요약도</a:t>
            </a:r>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인트로</a:t>
            </a:r>
            <a:r>
              <a:rPr lang="ko-KR" altLang="en-US" dirty="0"/>
              <a:t>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84547055"/>
              </p:ext>
            </p:extLst>
          </p:nvPr>
        </p:nvGraphicFramePr>
        <p:xfrm>
          <a:off x="8688288" y="476672"/>
          <a:ext cx="3384376" cy="319263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상단 검색 창</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검색창</a:t>
                      </a:r>
                      <a:r>
                        <a:rPr lang="ko-KR" altLang="en-US" sz="800" b="0" dirty="0">
                          <a:solidFill>
                            <a:schemeClr val="tx1"/>
                          </a:solidFill>
                          <a:latin typeface="+mn-ea"/>
                          <a:ea typeface="+mn-ea"/>
                          <a:sym typeface="맑은 고딕"/>
                        </a:rPr>
                        <a:t> 아래 </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검색</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버튼 추가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검색 버튼 아래 이전에 검색했던 목록을 버튼 형식으로 추가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텍스트입력이 가능한 </a:t>
                      </a:r>
                      <a:r>
                        <a:rPr lang="ko-KR" altLang="en-US" sz="850" b="0" dirty="0" err="1">
                          <a:latin typeface="+mn-ea"/>
                          <a:ea typeface="+mn-ea"/>
                        </a:rPr>
                        <a:t>에디트</a:t>
                      </a:r>
                      <a:r>
                        <a:rPr lang="ko-KR" altLang="en-US" sz="850" b="0" dirty="0">
                          <a:latin typeface="+mn-ea"/>
                          <a:ea typeface="+mn-ea"/>
                        </a:rPr>
                        <a:t> 박스</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a:t>
                      </a:r>
                      <a:r>
                        <a:rPr kumimoji="1" lang="ko-KR" altLang="en-US" sz="850" dirty="0">
                          <a:solidFill>
                            <a:schemeClr val="tx1"/>
                          </a:solidFill>
                          <a:latin typeface="+mn-ea"/>
                        </a:rPr>
                        <a:t>검색</a:t>
                      </a:r>
                      <a:r>
                        <a:rPr kumimoji="1" lang="en-US" altLang="ko-KR" sz="850" dirty="0">
                          <a:solidFill>
                            <a:schemeClr val="tx1"/>
                          </a:solidFill>
                          <a:latin typeface="+mn-ea"/>
                        </a:rPr>
                        <a:t>’ </a:t>
                      </a:r>
                      <a:r>
                        <a:rPr kumimoji="1" lang="ko-KR" altLang="en-US" sz="850" dirty="0">
                          <a:solidFill>
                            <a:schemeClr val="tx1"/>
                          </a:solidFill>
                          <a:latin typeface="+mn-ea"/>
                        </a:rPr>
                        <a:t>버튼</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이전에 검색했던 역</a:t>
                      </a:r>
                      <a:r>
                        <a:rPr lang="en-US" altLang="ko-KR" sz="850" b="0" dirty="0">
                          <a:latin typeface="+mn-ea"/>
                          <a:ea typeface="+mn-ea"/>
                        </a:rPr>
                        <a:t>/</a:t>
                      </a:r>
                      <a:r>
                        <a:rPr lang="ko-KR" altLang="en-US" sz="850" b="0" dirty="0">
                          <a:latin typeface="+mn-ea"/>
                          <a:ea typeface="+mn-ea"/>
                        </a:rPr>
                        <a:t>호선 데이터를 불러와 버튼 형태로 순차적으로 표시</a:t>
                      </a:r>
                      <a:r>
                        <a:rPr lang="en-US" altLang="ko-KR" sz="850" b="0" dirty="0">
                          <a:latin typeface="+mn-ea"/>
                          <a:ea typeface="+mn-ea"/>
                        </a:rPr>
                        <a:t>.</a:t>
                      </a:r>
                    </a:p>
                    <a:p>
                      <a:pPr algn="just" latinLnBrk="1">
                        <a:lnSpc>
                          <a:spcPct val="120000"/>
                        </a:lnSpc>
                      </a:pPr>
                      <a:r>
                        <a:rPr lang="en-US" altLang="ko-KR" sz="850" b="0" dirty="0">
                          <a:latin typeface="+mn-ea"/>
                          <a:ea typeface="+mn-ea"/>
                        </a:rPr>
                        <a:t>1</a:t>
                      </a:r>
                      <a:r>
                        <a:rPr lang="ko-KR" altLang="en-US" sz="850" b="0" dirty="0">
                          <a:latin typeface="+mn-ea"/>
                          <a:ea typeface="+mn-ea"/>
                        </a:rPr>
                        <a:t>초 이상 클릭 시 </a:t>
                      </a:r>
                      <a:r>
                        <a:rPr lang="en-US" altLang="ko-KR" sz="850" b="0" dirty="0">
                          <a:latin typeface="+mn-ea"/>
                          <a:ea typeface="+mn-ea"/>
                        </a:rPr>
                        <a:t>‘</a:t>
                      </a:r>
                      <a:r>
                        <a:rPr lang="ko-KR" altLang="en-US" sz="850" b="0" dirty="0">
                          <a:latin typeface="+mn-ea"/>
                          <a:ea typeface="+mn-ea"/>
                        </a:rPr>
                        <a:t>삭제 하시겠습니까</a:t>
                      </a:r>
                      <a:r>
                        <a:rPr lang="en-US" altLang="ko-KR" sz="850" b="0" dirty="0">
                          <a:latin typeface="+mn-ea"/>
                          <a:ea typeface="+mn-ea"/>
                        </a:rPr>
                        <a:t>?’ </a:t>
                      </a:r>
                      <a:r>
                        <a:rPr lang="ko-KR" altLang="en-US" sz="850" b="0" dirty="0">
                          <a:latin typeface="+mn-ea"/>
                          <a:ea typeface="+mn-ea"/>
                        </a:rPr>
                        <a:t>문구가 나오며 삭제 시 데이터베이스에서 삭제 </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2" name="모서리가 둥근 직사각형 1">
            <a:extLst>
              <a:ext uri="{FF2B5EF4-FFF2-40B4-BE49-F238E27FC236}">
                <a16:creationId xmlns:a16="http://schemas.microsoft.com/office/drawing/2014/main" id="{D2C5F95B-3B0E-A442-8119-EE3A9848FDBD}"/>
              </a:ext>
            </a:extLst>
          </p:cNvPr>
          <p:cNvSpPr/>
          <p:nvPr/>
        </p:nvSpPr>
        <p:spPr>
          <a:xfrm>
            <a:off x="623392" y="1071265"/>
            <a:ext cx="2304256" cy="4680520"/>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모서리가 둥근 직사각형 8">
            <a:extLst>
              <a:ext uri="{FF2B5EF4-FFF2-40B4-BE49-F238E27FC236}">
                <a16:creationId xmlns:a16="http://schemas.microsoft.com/office/drawing/2014/main" id="{B93BFF67-3479-9D4D-AB20-42068FDAAE28}"/>
              </a:ext>
            </a:extLst>
          </p:cNvPr>
          <p:cNvSpPr/>
          <p:nvPr/>
        </p:nvSpPr>
        <p:spPr>
          <a:xfrm>
            <a:off x="3762242" y="1071265"/>
            <a:ext cx="4091452" cy="2736301"/>
          </a:xfrm>
          <a:prstGeom prst="roundRect">
            <a:avLst>
              <a:gd name="adj" fmla="val 548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 name="TextBox 2">
            <a:extLst>
              <a:ext uri="{FF2B5EF4-FFF2-40B4-BE49-F238E27FC236}">
                <a16:creationId xmlns:a16="http://schemas.microsoft.com/office/drawing/2014/main" id="{1DAA6337-1FA1-424F-A67B-90890AF8BE02}"/>
              </a:ext>
            </a:extLst>
          </p:cNvPr>
          <p:cNvSpPr txBox="1"/>
          <p:nvPr/>
        </p:nvSpPr>
        <p:spPr>
          <a:xfrm>
            <a:off x="5479192" y="4005064"/>
            <a:ext cx="657552" cy="369332"/>
          </a:xfrm>
          <a:prstGeom prst="rect">
            <a:avLst/>
          </a:prstGeom>
          <a:noFill/>
        </p:spPr>
        <p:txBody>
          <a:bodyPr wrap="none" rtlCol="0">
            <a:spAutoFit/>
          </a:bodyPr>
          <a:lstStyle/>
          <a:p>
            <a:r>
              <a:rPr kumimoji="1" lang="en-US" altLang="ko-KR" dirty="0"/>
              <a:t>WEB</a:t>
            </a:r>
            <a:endParaRPr kumimoji="1" lang="ko-KR" altLang="en-US" dirty="0"/>
          </a:p>
        </p:txBody>
      </p:sp>
      <p:sp>
        <p:nvSpPr>
          <p:cNvPr id="10" name="TextBox 9">
            <a:extLst>
              <a:ext uri="{FF2B5EF4-FFF2-40B4-BE49-F238E27FC236}">
                <a16:creationId xmlns:a16="http://schemas.microsoft.com/office/drawing/2014/main" id="{8E1F63D3-6CD7-1944-920F-FA1CC7353F48}"/>
              </a:ext>
            </a:extLst>
          </p:cNvPr>
          <p:cNvSpPr txBox="1"/>
          <p:nvPr/>
        </p:nvSpPr>
        <p:spPr>
          <a:xfrm>
            <a:off x="1446744" y="5831241"/>
            <a:ext cx="599844" cy="369332"/>
          </a:xfrm>
          <a:prstGeom prst="rect">
            <a:avLst/>
          </a:prstGeom>
          <a:noFill/>
        </p:spPr>
        <p:txBody>
          <a:bodyPr wrap="none" rtlCol="0">
            <a:spAutoFit/>
          </a:bodyPr>
          <a:lstStyle/>
          <a:p>
            <a:r>
              <a:rPr kumimoji="1" lang="en-US" altLang="ko-KR" dirty="0"/>
              <a:t>APP</a:t>
            </a:r>
            <a:endParaRPr kumimoji="1" lang="ko-KR" altLang="en-US" dirty="0"/>
          </a:p>
        </p:txBody>
      </p:sp>
      <p:sp>
        <p:nvSpPr>
          <p:cNvPr id="6" name="직사각형 5">
            <a:extLst>
              <a:ext uri="{FF2B5EF4-FFF2-40B4-BE49-F238E27FC236}">
                <a16:creationId xmlns:a16="http://schemas.microsoft.com/office/drawing/2014/main" id="{BA6882FD-8200-484C-A8D9-051DEA5FE6C0}"/>
              </a:ext>
            </a:extLst>
          </p:cNvPr>
          <p:cNvSpPr/>
          <p:nvPr/>
        </p:nvSpPr>
        <p:spPr>
          <a:xfrm>
            <a:off x="839416" y="1250231"/>
            <a:ext cx="1800200" cy="8106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타원 10">
            <a:extLst>
              <a:ext uri="{FF2B5EF4-FFF2-40B4-BE49-F238E27FC236}">
                <a16:creationId xmlns:a16="http://schemas.microsoft.com/office/drawing/2014/main" id="{EB7829FA-2A4C-434C-8B77-9C87C15AAFEF}"/>
              </a:ext>
            </a:extLst>
          </p:cNvPr>
          <p:cNvSpPr/>
          <p:nvPr/>
        </p:nvSpPr>
        <p:spPr>
          <a:xfrm>
            <a:off x="623392" y="1106215"/>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a:t>
            </a:r>
            <a:endParaRPr kumimoji="1" lang="ko-KR" altLang="en-US" dirty="0"/>
          </a:p>
        </p:txBody>
      </p:sp>
      <p:sp>
        <p:nvSpPr>
          <p:cNvPr id="12" name="직사각형 11">
            <a:extLst>
              <a:ext uri="{FF2B5EF4-FFF2-40B4-BE49-F238E27FC236}">
                <a16:creationId xmlns:a16="http://schemas.microsoft.com/office/drawing/2014/main" id="{44AC7C22-691F-40FD-A149-C3D7160E4E5F}"/>
              </a:ext>
            </a:extLst>
          </p:cNvPr>
          <p:cNvSpPr/>
          <p:nvPr/>
        </p:nvSpPr>
        <p:spPr>
          <a:xfrm>
            <a:off x="2135560" y="2133411"/>
            <a:ext cx="546562" cy="43149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타원 12">
            <a:extLst>
              <a:ext uri="{FF2B5EF4-FFF2-40B4-BE49-F238E27FC236}">
                <a16:creationId xmlns:a16="http://schemas.microsoft.com/office/drawing/2014/main" id="{596F69DC-E566-495F-8FAC-701D92BB8BCC}"/>
              </a:ext>
            </a:extLst>
          </p:cNvPr>
          <p:cNvSpPr/>
          <p:nvPr/>
        </p:nvSpPr>
        <p:spPr>
          <a:xfrm>
            <a:off x="1746666" y="214030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2</a:t>
            </a:r>
            <a:endParaRPr kumimoji="1" lang="ko-KR" altLang="en-US" dirty="0"/>
          </a:p>
        </p:txBody>
      </p:sp>
      <p:sp>
        <p:nvSpPr>
          <p:cNvPr id="14" name="직사각형 13">
            <a:extLst>
              <a:ext uri="{FF2B5EF4-FFF2-40B4-BE49-F238E27FC236}">
                <a16:creationId xmlns:a16="http://schemas.microsoft.com/office/drawing/2014/main" id="{5A8BB265-91DA-4104-93D9-E3D282D2003A}"/>
              </a:ext>
            </a:extLst>
          </p:cNvPr>
          <p:cNvSpPr/>
          <p:nvPr/>
        </p:nvSpPr>
        <p:spPr>
          <a:xfrm>
            <a:off x="833659" y="2681036"/>
            <a:ext cx="1800200" cy="28361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타원 14">
            <a:extLst>
              <a:ext uri="{FF2B5EF4-FFF2-40B4-BE49-F238E27FC236}">
                <a16:creationId xmlns:a16="http://schemas.microsoft.com/office/drawing/2014/main" id="{653C5138-2C49-49AC-9211-8F546E1E7FCE}"/>
              </a:ext>
            </a:extLst>
          </p:cNvPr>
          <p:cNvSpPr/>
          <p:nvPr/>
        </p:nvSpPr>
        <p:spPr>
          <a:xfrm>
            <a:off x="558534" y="2475647"/>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3</a:t>
            </a:r>
            <a:endParaRPr kumimoji="1" lang="ko-KR" altLang="en-US" dirty="0"/>
          </a:p>
        </p:txBody>
      </p:sp>
      <p:sp>
        <p:nvSpPr>
          <p:cNvPr id="16" name="직사각형 15">
            <a:extLst>
              <a:ext uri="{FF2B5EF4-FFF2-40B4-BE49-F238E27FC236}">
                <a16:creationId xmlns:a16="http://schemas.microsoft.com/office/drawing/2014/main" id="{40E9CF23-2E1A-4041-A91B-FA50AD40E94F}"/>
              </a:ext>
            </a:extLst>
          </p:cNvPr>
          <p:cNvSpPr/>
          <p:nvPr/>
        </p:nvSpPr>
        <p:spPr>
          <a:xfrm>
            <a:off x="4164788" y="1132955"/>
            <a:ext cx="3299364" cy="27982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타원 16">
            <a:extLst>
              <a:ext uri="{FF2B5EF4-FFF2-40B4-BE49-F238E27FC236}">
                <a16:creationId xmlns:a16="http://schemas.microsoft.com/office/drawing/2014/main" id="{C901A0C6-28B4-4285-96E3-20F39B73DBD1}"/>
              </a:ext>
            </a:extLst>
          </p:cNvPr>
          <p:cNvSpPr/>
          <p:nvPr/>
        </p:nvSpPr>
        <p:spPr>
          <a:xfrm>
            <a:off x="3678395" y="1034207"/>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a:t>
            </a:r>
            <a:endParaRPr kumimoji="1" lang="ko-KR" altLang="en-US" dirty="0"/>
          </a:p>
        </p:txBody>
      </p:sp>
      <p:sp>
        <p:nvSpPr>
          <p:cNvPr id="18" name="직사각형 17">
            <a:extLst>
              <a:ext uri="{FF2B5EF4-FFF2-40B4-BE49-F238E27FC236}">
                <a16:creationId xmlns:a16="http://schemas.microsoft.com/office/drawing/2014/main" id="{0631F67D-94A1-49C7-9ABC-268AB38DC6E7}"/>
              </a:ext>
            </a:extLst>
          </p:cNvPr>
          <p:cNvSpPr/>
          <p:nvPr/>
        </p:nvSpPr>
        <p:spPr>
          <a:xfrm>
            <a:off x="7032104" y="1485967"/>
            <a:ext cx="411096" cy="27982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9" name="타원 18">
            <a:extLst>
              <a:ext uri="{FF2B5EF4-FFF2-40B4-BE49-F238E27FC236}">
                <a16:creationId xmlns:a16="http://schemas.microsoft.com/office/drawing/2014/main" id="{A1941B0C-3551-437A-919E-3519995C2EEA}"/>
              </a:ext>
            </a:extLst>
          </p:cNvPr>
          <p:cNvSpPr/>
          <p:nvPr/>
        </p:nvSpPr>
        <p:spPr>
          <a:xfrm>
            <a:off x="6622123" y="146573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2</a:t>
            </a:r>
            <a:endParaRPr kumimoji="1" lang="ko-KR" altLang="en-US" dirty="0"/>
          </a:p>
        </p:txBody>
      </p:sp>
      <p:sp>
        <p:nvSpPr>
          <p:cNvPr id="20" name="직사각형 19">
            <a:extLst>
              <a:ext uri="{FF2B5EF4-FFF2-40B4-BE49-F238E27FC236}">
                <a16:creationId xmlns:a16="http://schemas.microsoft.com/office/drawing/2014/main" id="{919D2B51-4E87-4DE6-951D-AA8C556835C8}"/>
              </a:ext>
            </a:extLst>
          </p:cNvPr>
          <p:cNvSpPr/>
          <p:nvPr/>
        </p:nvSpPr>
        <p:spPr>
          <a:xfrm>
            <a:off x="3976152" y="1896400"/>
            <a:ext cx="3663631" cy="177153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1" name="타원 20">
            <a:extLst>
              <a:ext uri="{FF2B5EF4-FFF2-40B4-BE49-F238E27FC236}">
                <a16:creationId xmlns:a16="http://schemas.microsoft.com/office/drawing/2014/main" id="{8E4D8509-1312-415A-8EEF-FF604A3273FD}"/>
              </a:ext>
            </a:extLst>
          </p:cNvPr>
          <p:cNvSpPr/>
          <p:nvPr/>
        </p:nvSpPr>
        <p:spPr>
          <a:xfrm>
            <a:off x="3555348" y="18399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3</a:t>
            </a:r>
            <a:endParaRPr kumimoji="1" lang="ko-KR" altLang="en-US" dirty="0"/>
          </a:p>
        </p:txBody>
      </p:sp>
    </p:spTree>
    <p:extLst>
      <p:ext uri="{BB962C8B-B14F-4D97-AF65-F5344CB8AC3E}">
        <p14:creationId xmlns:p14="http://schemas.microsoft.com/office/powerpoint/2010/main" val="375987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호선 선택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11687951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API</a:t>
                      </a:r>
                      <a:r>
                        <a:rPr lang="ko-KR" altLang="en-US" sz="800" b="0" dirty="0">
                          <a:solidFill>
                            <a:schemeClr val="tx1"/>
                          </a:solidFill>
                          <a:latin typeface="+mn-ea"/>
                          <a:ea typeface="+mn-ea"/>
                          <a:sym typeface="맑은 고딕"/>
                        </a:rPr>
                        <a:t>를 통해 해당 역사에 존재하는 호선 정보를 불러옴</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불러온 호선 정보의 수만큼 버튼을 만들어 표시</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호선 정보 클릭 시 역 정보와 호선 정보를 데이터베이스에 저장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호선 버튼 </a:t>
                      </a:r>
                      <a:r>
                        <a:rPr lang="en-US" altLang="ko-KR" sz="850" b="0" dirty="0">
                          <a:latin typeface="+mn-ea"/>
                          <a:ea typeface="+mn-ea"/>
                        </a:rPr>
                        <a:t>(ex.</a:t>
                      </a:r>
                      <a:r>
                        <a:rPr lang="ko-KR" altLang="en-US" sz="850" b="0" dirty="0">
                          <a:latin typeface="+mn-ea"/>
                          <a:ea typeface="+mn-ea"/>
                        </a:rPr>
                        <a:t> </a:t>
                      </a:r>
                      <a:r>
                        <a:rPr lang="en-US" altLang="ko-KR" sz="850" b="0" dirty="0">
                          <a:latin typeface="+mn-ea"/>
                          <a:ea typeface="+mn-ea"/>
                        </a:rPr>
                        <a:t>‘1</a:t>
                      </a:r>
                      <a:r>
                        <a:rPr lang="ko-KR" altLang="en-US" sz="850" b="0" dirty="0">
                          <a:latin typeface="+mn-ea"/>
                          <a:ea typeface="+mn-ea"/>
                        </a:rPr>
                        <a:t>호선</a:t>
                      </a:r>
                      <a:r>
                        <a:rPr lang="en-US" altLang="ko-KR" sz="850" b="0" dirty="0">
                          <a:latin typeface="+mn-ea"/>
                          <a:ea typeface="+mn-ea"/>
                        </a:rPr>
                        <a:t>’, ‘</a:t>
                      </a:r>
                      <a:r>
                        <a:rPr lang="ko-KR" altLang="en-US" sz="850" b="0" dirty="0">
                          <a:latin typeface="+mn-ea"/>
                          <a:ea typeface="+mn-ea"/>
                        </a:rPr>
                        <a:t>수인분당선</a:t>
                      </a:r>
                      <a:r>
                        <a:rPr lang="en-US" altLang="ko-KR" sz="850" b="0" dirty="0">
                          <a:latin typeface="+mn-ea"/>
                          <a:ea typeface="+mn-ea"/>
                        </a:rPr>
                        <a:t>‘ </a:t>
                      </a:r>
                      <a:r>
                        <a:rPr lang="ko-KR" altLang="en-US" sz="850" b="0" dirty="0">
                          <a:latin typeface="+mn-ea"/>
                          <a:ea typeface="+mn-ea"/>
                        </a:rPr>
                        <a:t>등</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2" name="모서리가 둥근 직사각형 1">
            <a:extLst>
              <a:ext uri="{FF2B5EF4-FFF2-40B4-BE49-F238E27FC236}">
                <a16:creationId xmlns:a16="http://schemas.microsoft.com/office/drawing/2014/main" id="{D2C5F95B-3B0E-A442-8119-EE3A9848FDBD}"/>
              </a:ext>
            </a:extLst>
          </p:cNvPr>
          <p:cNvSpPr/>
          <p:nvPr/>
        </p:nvSpPr>
        <p:spPr>
          <a:xfrm>
            <a:off x="623392" y="1071265"/>
            <a:ext cx="2304256" cy="4680520"/>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10" name="TextBox 9">
            <a:extLst>
              <a:ext uri="{FF2B5EF4-FFF2-40B4-BE49-F238E27FC236}">
                <a16:creationId xmlns:a16="http://schemas.microsoft.com/office/drawing/2014/main" id="{8E1F63D3-6CD7-1944-920F-FA1CC7353F48}"/>
              </a:ext>
            </a:extLst>
          </p:cNvPr>
          <p:cNvSpPr txBox="1"/>
          <p:nvPr/>
        </p:nvSpPr>
        <p:spPr>
          <a:xfrm>
            <a:off x="1446744" y="5831241"/>
            <a:ext cx="599844" cy="369332"/>
          </a:xfrm>
          <a:prstGeom prst="rect">
            <a:avLst/>
          </a:prstGeom>
          <a:noFill/>
        </p:spPr>
        <p:txBody>
          <a:bodyPr wrap="none" rtlCol="0">
            <a:spAutoFit/>
          </a:bodyPr>
          <a:lstStyle/>
          <a:p>
            <a:r>
              <a:rPr kumimoji="1" lang="en-US" altLang="ko-KR" dirty="0"/>
              <a:t>APP</a:t>
            </a:r>
            <a:endParaRPr kumimoji="1" lang="ko-KR" altLang="en-US" dirty="0"/>
          </a:p>
        </p:txBody>
      </p:sp>
      <p:sp>
        <p:nvSpPr>
          <p:cNvPr id="6" name="직사각형 5">
            <a:extLst>
              <a:ext uri="{FF2B5EF4-FFF2-40B4-BE49-F238E27FC236}">
                <a16:creationId xmlns:a16="http://schemas.microsoft.com/office/drawing/2014/main" id="{BA6882FD-8200-484C-A8D9-051DEA5FE6C0}"/>
              </a:ext>
            </a:extLst>
          </p:cNvPr>
          <p:cNvSpPr/>
          <p:nvPr/>
        </p:nvSpPr>
        <p:spPr>
          <a:xfrm>
            <a:off x="881922" y="1981265"/>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타원 10">
            <a:extLst>
              <a:ext uri="{FF2B5EF4-FFF2-40B4-BE49-F238E27FC236}">
                <a16:creationId xmlns:a16="http://schemas.microsoft.com/office/drawing/2014/main" id="{EB7829FA-2A4C-434C-8B77-9C87C15AAFEF}"/>
              </a:ext>
            </a:extLst>
          </p:cNvPr>
          <p:cNvSpPr/>
          <p:nvPr/>
        </p:nvSpPr>
        <p:spPr>
          <a:xfrm>
            <a:off x="623392" y="162879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a:t>
            </a:r>
            <a:endParaRPr kumimoji="1" lang="ko-KR" altLang="en-US" dirty="0"/>
          </a:p>
        </p:txBody>
      </p:sp>
      <p:sp>
        <p:nvSpPr>
          <p:cNvPr id="12" name="직사각형 11">
            <a:extLst>
              <a:ext uri="{FF2B5EF4-FFF2-40B4-BE49-F238E27FC236}">
                <a16:creationId xmlns:a16="http://schemas.microsoft.com/office/drawing/2014/main" id="{C04ADC7E-6374-C84D-A56D-0DD9B9B674D8}"/>
              </a:ext>
            </a:extLst>
          </p:cNvPr>
          <p:cNvSpPr/>
          <p:nvPr/>
        </p:nvSpPr>
        <p:spPr>
          <a:xfrm>
            <a:off x="875420" y="2681028"/>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직사각형 13">
            <a:extLst>
              <a:ext uri="{FF2B5EF4-FFF2-40B4-BE49-F238E27FC236}">
                <a16:creationId xmlns:a16="http://schemas.microsoft.com/office/drawing/2014/main" id="{7C181AF7-E20A-4687-AB17-00AADC2E6529}"/>
              </a:ext>
            </a:extLst>
          </p:cNvPr>
          <p:cNvSpPr/>
          <p:nvPr/>
        </p:nvSpPr>
        <p:spPr>
          <a:xfrm>
            <a:off x="881922" y="3347303"/>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 name="타원 2">
            <a:extLst>
              <a:ext uri="{FF2B5EF4-FFF2-40B4-BE49-F238E27FC236}">
                <a16:creationId xmlns:a16="http://schemas.microsoft.com/office/drawing/2014/main" id="{A85CE30F-D0ED-41D8-B344-EA5D41D385CB}"/>
              </a:ext>
            </a:extLst>
          </p:cNvPr>
          <p:cNvSpPr/>
          <p:nvPr/>
        </p:nvSpPr>
        <p:spPr>
          <a:xfrm>
            <a:off x="1631504" y="400506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EFD325BF-EF3B-4FB8-9DFA-38F1F85F1AE9}"/>
              </a:ext>
            </a:extLst>
          </p:cNvPr>
          <p:cNvSpPr/>
          <p:nvPr/>
        </p:nvSpPr>
        <p:spPr>
          <a:xfrm>
            <a:off x="1631504" y="436510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C3132FD6-9776-4532-AC28-0AA254D6744E}"/>
              </a:ext>
            </a:extLst>
          </p:cNvPr>
          <p:cNvSpPr/>
          <p:nvPr/>
        </p:nvSpPr>
        <p:spPr>
          <a:xfrm>
            <a:off x="1631504" y="472514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8739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최종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0675366"/>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API</a:t>
                      </a:r>
                      <a:r>
                        <a:rPr lang="ko-KR" altLang="en-US" sz="800" b="0" dirty="0">
                          <a:solidFill>
                            <a:schemeClr val="tx1"/>
                          </a:solidFill>
                          <a:latin typeface="+mn-ea"/>
                          <a:ea typeface="+mn-ea"/>
                          <a:sym typeface="맑은 고딕"/>
                        </a:rPr>
                        <a:t>를 통해 방향별로 도착 예정인 지하철들을 최대 </a:t>
                      </a:r>
                      <a:r>
                        <a:rPr lang="en-US" altLang="ko-KR" sz="800" b="0" dirty="0">
                          <a:solidFill>
                            <a:schemeClr val="tx1"/>
                          </a:solidFill>
                          <a:latin typeface="+mn-ea"/>
                          <a:ea typeface="+mn-ea"/>
                          <a:sym typeface="맑은 고딕"/>
                        </a:rPr>
                        <a:t>3</a:t>
                      </a:r>
                      <a:r>
                        <a:rPr lang="ko-KR" altLang="en-US" sz="800" b="0" dirty="0">
                          <a:solidFill>
                            <a:schemeClr val="tx1"/>
                          </a:solidFill>
                          <a:latin typeface="+mn-ea"/>
                          <a:ea typeface="+mn-ea"/>
                          <a:sym typeface="맑은 고딕"/>
                        </a:rPr>
                        <a:t>개까지 표시</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방향 표시 </a:t>
                      </a:r>
                      <a:r>
                        <a:rPr lang="en-US" altLang="ko-KR" sz="850" b="0" dirty="0">
                          <a:latin typeface="+mn-ea"/>
                          <a:ea typeface="+mn-ea"/>
                        </a:rPr>
                        <a:t>(ex </a:t>
                      </a:r>
                      <a:r>
                        <a:rPr lang="ko-KR" altLang="en-US" sz="850" b="0" dirty="0">
                          <a:latin typeface="+mn-ea"/>
                          <a:ea typeface="+mn-ea"/>
                        </a:rPr>
                        <a:t>인천행</a:t>
                      </a:r>
                      <a:r>
                        <a:rPr lang="en-US" altLang="ko-KR" sz="850" b="0" dirty="0">
                          <a:latin typeface="+mn-ea"/>
                          <a:ea typeface="+mn-ea"/>
                        </a:rPr>
                        <a:t>, </a:t>
                      </a:r>
                      <a:r>
                        <a:rPr lang="ko-KR" altLang="en-US" sz="850" b="0" dirty="0">
                          <a:latin typeface="+mn-ea"/>
                          <a:ea typeface="+mn-ea"/>
                        </a:rPr>
                        <a:t>소요산행 등</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도착 예정 지하철 표시 </a:t>
                      </a:r>
                      <a:r>
                        <a:rPr lang="en-US" altLang="ko-KR" sz="850" b="0" dirty="0">
                          <a:latin typeface="+mn-ea"/>
                          <a:ea typeface="+mn-ea"/>
                        </a:rPr>
                        <a:t>(ex</a:t>
                      </a:r>
                      <a:r>
                        <a:rPr lang="ko-KR" altLang="en-US" sz="850" b="0" dirty="0">
                          <a:latin typeface="+mn-ea"/>
                          <a:ea typeface="+mn-ea"/>
                        </a:rPr>
                        <a:t> </a:t>
                      </a:r>
                      <a:r>
                        <a:rPr lang="en-US" altLang="ko-KR" sz="850" b="0" dirty="0">
                          <a:latin typeface="+mn-ea"/>
                          <a:ea typeface="+mn-ea"/>
                        </a:rPr>
                        <a:t>3</a:t>
                      </a:r>
                      <a:r>
                        <a:rPr lang="ko-KR" altLang="en-US" sz="850" b="0" dirty="0">
                          <a:latin typeface="+mn-ea"/>
                          <a:ea typeface="+mn-ea"/>
                        </a:rPr>
                        <a:t>전역</a:t>
                      </a:r>
                      <a:r>
                        <a:rPr lang="en-US" altLang="ko-KR" sz="850" b="0" dirty="0">
                          <a:latin typeface="+mn-ea"/>
                          <a:ea typeface="+mn-ea"/>
                        </a:rPr>
                        <a:t>, 5</a:t>
                      </a:r>
                      <a:r>
                        <a:rPr lang="ko-KR" altLang="en-US" sz="850" b="0" dirty="0">
                          <a:latin typeface="+mn-ea"/>
                          <a:ea typeface="+mn-ea"/>
                        </a:rPr>
                        <a:t>전역 등</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2" name="모서리가 둥근 직사각형 1">
            <a:extLst>
              <a:ext uri="{FF2B5EF4-FFF2-40B4-BE49-F238E27FC236}">
                <a16:creationId xmlns:a16="http://schemas.microsoft.com/office/drawing/2014/main" id="{D2C5F95B-3B0E-A442-8119-EE3A9848FDBD}"/>
              </a:ext>
            </a:extLst>
          </p:cNvPr>
          <p:cNvSpPr/>
          <p:nvPr/>
        </p:nvSpPr>
        <p:spPr>
          <a:xfrm>
            <a:off x="623392" y="1071265"/>
            <a:ext cx="2304256" cy="4680520"/>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10" name="TextBox 9">
            <a:extLst>
              <a:ext uri="{FF2B5EF4-FFF2-40B4-BE49-F238E27FC236}">
                <a16:creationId xmlns:a16="http://schemas.microsoft.com/office/drawing/2014/main" id="{8E1F63D3-6CD7-1944-920F-FA1CC7353F48}"/>
              </a:ext>
            </a:extLst>
          </p:cNvPr>
          <p:cNvSpPr txBox="1"/>
          <p:nvPr/>
        </p:nvSpPr>
        <p:spPr>
          <a:xfrm>
            <a:off x="1446744" y="5831241"/>
            <a:ext cx="599844" cy="369332"/>
          </a:xfrm>
          <a:prstGeom prst="rect">
            <a:avLst/>
          </a:prstGeom>
          <a:noFill/>
        </p:spPr>
        <p:txBody>
          <a:bodyPr wrap="none" rtlCol="0">
            <a:spAutoFit/>
          </a:bodyPr>
          <a:lstStyle/>
          <a:p>
            <a:r>
              <a:rPr kumimoji="1" lang="en-US" altLang="ko-KR" dirty="0"/>
              <a:t>APP</a:t>
            </a:r>
            <a:endParaRPr kumimoji="1" lang="ko-KR" altLang="en-US" dirty="0"/>
          </a:p>
        </p:txBody>
      </p:sp>
      <p:sp>
        <p:nvSpPr>
          <p:cNvPr id="6" name="직사각형 5">
            <a:extLst>
              <a:ext uri="{FF2B5EF4-FFF2-40B4-BE49-F238E27FC236}">
                <a16:creationId xmlns:a16="http://schemas.microsoft.com/office/drawing/2014/main" id="{BA6882FD-8200-484C-A8D9-051DEA5FE6C0}"/>
              </a:ext>
            </a:extLst>
          </p:cNvPr>
          <p:cNvSpPr/>
          <p:nvPr/>
        </p:nvSpPr>
        <p:spPr>
          <a:xfrm>
            <a:off x="875420" y="1242690"/>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타원 10">
            <a:extLst>
              <a:ext uri="{FF2B5EF4-FFF2-40B4-BE49-F238E27FC236}">
                <a16:creationId xmlns:a16="http://schemas.microsoft.com/office/drawing/2014/main" id="{EB7829FA-2A4C-434C-8B77-9C87C15AAFEF}"/>
              </a:ext>
            </a:extLst>
          </p:cNvPr>
          <p:cNvSpPr/>
          <p:nvPr/>
        </p:nvSpPr>
        <p:spPr>
          <a:xfrm>
            <a:off x="443372" y="111096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a:t>
            </a:r>
            <a:endParaRPr kumimoji="1" lang="ko-KR" altLang="en-US" dirty="0"/>
          </a:p>
        </p:txBody>
      </p:sp>
      <p:sp>
        <p:nvSpPr>
          <p:cNvPr id="12" name="직사각형 11">
            <a:extLst>
              <a:ext uri="{FF2B5EF4-FFF2-40B4-BE49-F238E27FC236}">
                <a16:creationId xmlns:a16="http://schemas.microsoft.com/office/drawing/2014/main" id="{C04ADC7E-6374-C84D-A56D-0DD9B9B674D8}"/>
              </a:ext>
            </a:extLst>
          </p:cNvPr>
          <p:cNvSpPr/>
          <p:nvPr/>
        </p:nvSpPr>
        <p:spPr>
          <a:xfrm>
            <a:off x="881922" y="1560765"/>
            <a:ext cx="1800200" cy="16522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직사각형 13">
            <a:extLst>
              <a:ext uri="{FF2B5EF4-FFF2-40B4-BE49-F238E27FC236}">
                <a16:creationId xmlns:a16="http://schemas.microsoft.com/office/drawing/2014/main" id="{7C181AF7-E20A-4687-AB17-00AADC2E6529}"/>
              </a:ext>
            </a:extLst>
          </p:cNvPr>
          <p:cNvSpPr/>
          <p:nvPr/>
        </p:nvSpPr>
        <p:spPr>
          <a:xfrm>
            <a:off x="881922" y="3347303"/>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타원 16">
            <a:extLst>
              <a:ext uri="{FF2B5EF4-FFF2-40B4-BE49-F238E27FC236}">
                <a16:creationId xmlns:a16="http://schemas.microsoft.com/office/drawing/2014/main" id="{D070A23A-FD47-4DAD-8A67-812691047956}"/>
              </a:ext>
            </a:extLst>
          </p:cNvPr>
          <p:cNvSpPr/>
          <p:nvPr/>
        </p:nvSpPr>
        <p:spPr>
          <a:xfrm>
            <a:off x="449971" y="168057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2</a:t>
            </a:r>
            <a:endParaRPr kumimoji="1" lang="ko-KR" altLang="en-US" dirty="0"/>
          </a:p>
        </p:txBody>
      </p:sp>
      <p:sp>
        <p:nvSpPr>
          <p:cNvPr id="18" name="타원 17">
            <a:extLst>
              <a:ext uri="{FF2B5EF4-FFF2-40B4-BE49-F238E27FC236}">
                <a16:creationId xmlns:a16="http://schemas.microsoft.com/office/drawing/2014/main" id="{98712E04-1E00-4A31-8E70-64703B6A56B7}"/>
              </a:ext>
            </a:extLst>
          </p:cNvPr>
          <p:cNvSpPr/>
          <p:nvPr/>
        </p:nvSpPr>
        <p:spPr>
          <a:xfrm>
            <a:off x="407368" y="328413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a:t>
            </a:r>
            <a:endParaRPr kumimoji="1" lang="ko-KR" altLang="en-US" dirty="0"/>
          </a:p>
        </p:txBody>
      </p:sp>
      <p:sp>
        <p:nvSpPr>
          <p:cNvPr id="19" name="직사각형 18">
            <a:extLst>
              <a:ext uri="{FF2B5EF4-FFF2-40B4-BE49-F238E27FC236}">
                <a16:creationId xmlns:a16="http://schemas.microsoft.com/office/drawing/2014/main" id="{BD5332F6-8908-4CCA-AB45-34F7B1DDA539}"/>
              </a:ext>
            </a:extLst>
          </p:cNvPr>
          <p:cNvSpPr/>
          <p:nvPr/>
        </p:nvSpPr>
        <p:spPr>
          <a:xfrm>
            <a:off x="881922" y="3695674"/>
            <a:ext cx="1800200" cy="16522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타원 19">
            <a:extLst>
              <a:ext uri="{FF2B5EF4-FFF2-40B4-BE49-F238E27FC236}">
                <a16:creationId xmlns:a16="http://schemas.microsoft.com/office/drawing/2014/main" id="{01111AD0-43B9-4E62-9672-8A7B12A9C8D9}"/>
              </a:ext>
            </a:extLst>
          </p:cNvPr>
          <p:cNvSpPr/>
          <p:nvPr/>
        </p:nvSpPr>
        <p:spPr>
          <a:xfrm>
            <a:off x="449971" y="39330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2</a:t>
            </a:r>
            <a:endParaRPr kumimoji="1" lang="ko-KR" altLang="en-US" dirty="0"/>
          </a:p>
        </p:txBody>
      </p:sp>
    </p:spTree>
    <p:extLst>
      <p:ext uri="{BB962C8B-B14F-4D97-AF65-F5344CB8AC3E}">
        <p14:creationId xmlns:p14="http://schemas.microsoft.com/office/powerpoint/2010/main" val="209050011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3547</TotalTime>
  <Words>436</Words>
  <Application>Microsoft Office PowerPoint</Application>
  <PresentationFormat>와이드스크린</PresentationFormat>
  <Paragraphs>137</Paragraphs>
  <Slides>8</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8</vt:i4>
      </vt:variant>
    </vt:vector>
  </HeadingPairs>
  <TitlesOfParts>
    <vt:vector size="13" baseType="lpstr">
      <vt:lpstr>SF Pro Text Medium</vt:lpstr>
      <vt:lpstr>SF Pro Text Regular</vt:lpstr>
      <vt:lpstr>맑은 고딕</vt:lpstr>
      <vt:lpstr>Arial</vt:lpstr>
      <vt:lpstr>Office 테마</vt:lpstr>
      <vt:lpstr>화면설계서</vt:lpstr>
      <vt:lpstr>서비스 개요</vt:lpstr>
      <vt:lpstr>User flow</vt:lpstr>
      <vt:lpstr>Logic process</vt:lpstr>
      <vt:lpstr>화면 설계 요약도</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우 현</cp:lastModifiedBy>
  <cp:revision>109</cp:revision>
  <cp:lastPrinted>2019-05-29T05:54:36Z</cp:lastPrinted>
  <dcterms:created xsi:type="dcterms:W3CDTF">2019-03-11T07:43:12Z</dcterms:created>
  <dcterms:modified xsi:type="dcterms:W3CDTF">2021-11-15T10:54:24Z</dcterms:modified>
</cp:coreProperties>
</file>