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7" r:id="rId2"/>
    <p:sldId id="602" r:id="rId3"/>
    <p:sldId id="599" r:id="rId4"/>
    <p:sldId id="600" r:id="rId5"/>
    <p:sldId id="603" r:id="rId6"/>
    <p:sldId id="288" r:id="rId7"/>
    <p:sldId id="604" r:id="rId8"/>
    <p:sldId id="389" r:id="rId9"/>
    <p:sldId id="394" r:id="rId10"/>
    <p:sldId id="557" r:id="rId11"/>
    <p:sldId id="605" r:id="rId12"/>
    <p:sldId id="510" r:id="rId13"/>
    <p:sldId id="408" r:id="rId14"/>
    <p:sldId id="406" r:id="rId15"/>
    <p:sldId id="556" r:id="rId16"/>
    <p:sldId id="330" r:id="rId17"/>
    <p:sldId id="426" r:id="rId18"/>
    <p:sldId id="425" r:id="rId19"/>
    <p:sldId id="427" r:id="rId20"/>
    <p:sldId id="428" r:id="rId21"/>
    <p:sldId id="592" r:id="rId22"/>
    <p:sldId id="606" r:id="rId23"/>
    <p:sldId id="591" r:id="rId24"/>
    <p:sldId id="608" r:id="rId25"/>
    <p:sldId id="332" r:id="rId26"/>
    <p:sldId id="329" r:id="rId27"/>
    <p:sldId id="396" r:id="rId28"/>
    <p:sldId id="397" r:id="rId29"/>
    <p:sldId id="398" r:id="rId30"/>
    <p:sldId id="405" r:id="rId31"/>
    <p:sldId id="399" r:id="rId32"/>
    <p:sldId id="400" r:id="rId33"/>
    <p:sldId id="401" r:id="rId34"/>
    <p:sldId id="402" r:id="rId35"/>
    <p:sldId id="403" r:id="rId36"/>
    <p:sldId id="404" r:id="rId37"/>
    <p:sldId id="421" r:id="rId38"/>
    <p:sldId id="331" r:id="rId39"/>
    <p:sldId id="610" r:id="rId40"/>
    <p:sldId id="611" r:id="rId41"/>
    <p:sldId id="594" r:id="rId42"/>
    <p:sldId id="612" r:id="rId43"/>
    <p:sldId id="596" r:id="rId44"/>
    <p:sldId id="512" r:id="rId45"/>
    <p:sldId id="272" r:id="rId46"/>
    <p:sldId id="273" r:id="rId47"/>
    <p:sldId id="274" r:id="rId48"/>
    <p:sldId id="275" r:id="rId49"/>
    <p:sldId id="513" r:id="rId50"/>
    <p:sldId id="407" r:id="rId51"/>
    <p:sldId id="613" r:id="rId52"/>
    <p:sldId id="409" r:id="rId53"/>
    <p:sldId id="410" r:id="rId54"/>
    <p:sldId id="411" r:id="rId55"/>
    <p:sldId id="514" r:id="rId56"/>
    <p:sldId id="614" r:id="rId57"/>
    <p:sldId id="450" r:id="rId58"/>
    <p:sldId id="516" r:id="rId59"/>
    <p:sldId id="445" r:id="rId60"/>
    <p:sldId id="615" r:id="rId61"/>
    <p:sldId id="451" r:id="rId62"/>
    <p:sldId id="616" r:id="rId63"/>
    <p:sldId id="617" r:id="rId64"/>
    <p:sldId id="618" r:id="rId65"/>
    <p:sldId id="619" r:id="rId66"/>
    <p:sldId id="620" r:id="rId67"/>
    <p:sldId id="621" r:id="rId68"/>
    <p:sldId id="522" r:id="rId69"/>
    <p:sldId id="597" r:id="rId70"/>
    <p:sldId id="519" r:id="rId71"/>
    <p:sldId id="517" r:id="rId72"/>
    <p:sldId id="534" r:id="rId73"/>
    <p:sldId id="533" r:id="rId74"/>
    <p:sldId id="518" r:id="rId75"/>
    <p:sldId id="467" r:id="rId76"/>
    <p:sldId id="601" r:id="rId77"/>
    <p:sldId id="622" r:id="rId78"/>
    <p:sldId id="623" r:id="rId79"/>
    <p:sldId id="624" r:id="rId80"/>
    <p:sldId id="625" r:id="rId81"/>
    <p:sldId id="626" r:id="rId82"/>
    <p:sldId id="790" r:id="rId83"/>
    <p:sldId id="791" r:id="rId84"/>
    <p:sldId id="627" r:id="rId85"/>
    <p:sldId id="515" r:id="rId86"/>
    <p:sldId id="511" r:id="rId87"/>
    <p:sldId id="598" r:id="rId88"/>
    <p:sldId id="609" r:id="rId89"/>
    <p:sldId id="422" r:id="rId90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43"/>
  </p:normalViewPr>
  <p:slideViewPr>
    <p:cSldViewPr>
      <p:cViewPr>
        <p:scale>
          <a:sx n="74" d="100"/>
          <a:sy n="74" d="100"/>
        </p:scale>
        <p:origin x="-39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0A54-8747-45FB-A027-8048702EDFE2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E112-5D10-416F-95F0-9FC7D5620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3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1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4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5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6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920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10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3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3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477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0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334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10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16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8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763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9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34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3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15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1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56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60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05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968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20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6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26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53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139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0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48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8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03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68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9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03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94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48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61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520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6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6577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5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84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12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284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377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215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417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38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63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9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3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0150" y="730250"/>
            <a:ext cx="4454525" cy="3340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71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1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92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데이터 입출력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사용자의 요구 사항을 분석하여 컴퓨터에 저장할 수 있는 구조로 변경한 후 데이터베이스를 구현하여 사용자들이 사용할 수 있도록 하는 것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시 고려 사항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(Integrity):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삽입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갱신 등의 연산 후에도 데이터베이스에 저장된 데이터가 정해진 제약 조건을 만족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일관성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(Consistency):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저장된 데이터들 사이나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질의에 대한 응답이 처음부터 끝까지 변함없이 일정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회복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(Recovery):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시스템에 장애가 발생했을 때 장애 발생 직전의 상태로 복구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(Security):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불법적인 데이터의 노출 또는 변경이나 손실로부터 보호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효율성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(Efficiency):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응답 시간의 단축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시스템의 생산성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저장 공간의 최적화 등이 가능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확장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(Extension):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 운영에 영향을 주지 않으면서 지속적으로 데이터를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40555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요구조건 분석 단계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사용자로부터 데이터의 용도를 파악하는 작업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개념적 설계 단계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현실 세계의 데이터를 추상적인 개념의 스키마로 변환하는 작업으로 개념 스키마 모델링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(E-R Diagram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트랜잭션 모델링을 수행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 설계 단계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논리적 구조로 변환하는 과정으로 이 과정에서 트랜잭션의 인터페이스를 설계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물리적 설계 단계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 구조를 물리적 저장장치의 구조로 변환하는 과정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반응시간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공간 활용도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트랜잭션 처리량 등을 고려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구현 단계 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5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모델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현실 세계의 정보들을 컴퓨터에 표현하기 위해서 단순화</a:t>
            </a:r>
            <a:r>
              <a:rPr lang="en-US" altLang="ko-KR" sz="1400" dirty="0"/>
              <a:t>, </a:t>
            </a:r>
            <a:r>
              <a:rPr lang="ko-KR" altLang="en-US" sz="1400" dirty="0"/>
              <a:t>추상화하여 체계적으로 표현한 개념적 모형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모델의 구성 요소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개체</a:t>
            </a:r>
            <a:r>
              <a:rPr lang="en-US" altLang="ko-KR" sz="1400" dirty="0"/>
              <a:t>(</a:t>
            </a:r>
            <a:r>
              <a:rPr lang="en" altLang="ko-KR" sz="1400" dirty="0"/>
              <a:t>Entity): </a:t>
            </a:r>
            <a:r>
              <a:rPr lang="ko-KR" altLang="en-US" sz="1400" dirty="0"/>
              <a:t>데이터베이스에 표현하려는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사람이 생각하는 개념이나 정보 단위 같은 현실 세계의 대상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속성</a:t>
            </a:r>
            <a:r>
              <a:rPr lang="en-US" altLang="ko-KR" sz="1400" dirty="0"/>
              <a:t>(</a:t>
            </a:r>
            <a:r>
              <a:rPr lang="en" altLang="ko-KR" sz="1400" dirty="0"/>
              <a:t>Attribute): </a:t>
            </a:r>
            <a:r>
              <a:rPr lang="ko-KR" altLang="en-US" sz="1400" dirty="0"/>
              <a:t>데이터의 가장 작은 논리적 단위로서 파일 구조상의 데이터 항목 또는 데이터 필드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관계</a:t>
            </a:r>
            <a:r>
              <a:rPr lang="en-US" altLang="ko-KR" sz="1400" dirty="0"/>
              <a:t>(</a:t>
            </a:r>
            <a:r>
              <a:rPr lang="en" altLang="ko-KR" sz="1400" dirty="0"/>
              <a:t>Relationship): </a:t>
            </a:r>
            <a:r>
              <a:rPr lang="ko-KR" altLang="en-US" sz="1400" dirty="0"/>
              <a:t>개체 간의 관계 또는 속성 간의 논리적인 연결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모델의 종류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개념적 데이터 모델</a:t>
            </a:r>
            <a:r>
              <a:rPr lang="en-US" altLang="ko-KR" sz="1400" dirty="0"/>
              <a:t>: </a:t>
            </a:r>
            <a:r>
              <a:rPr lang="ko-KR" altLang="en-US" sz="1400" dirty="0"/>
              <a:t>현실 세계에 대한 인간의 이해를 돕기 위해 현실세계에 대한 인식을 추상적 개념으로 표현하는 과정으로 </a:t>
            </a:r>
            <a:r>
              <a:rPr lang="en-US" altLang="ko-KR" sz="1400" dirty="0"/>
              <a:t>E-R Diagram</a:t>
            </a:r>
            <a:r>
              <a:rPr lang="ko-KR" altLang="en-US" sz="1400" dirty="0"/>
              <a:t>을 작성하는 것이 개념적 데이터 모델링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논리적 데이터 모델</a:t>
            </a:r>
            <a:r>
              <a:rPr lang="en-US" altLang="ko-KR" sz="1400" dirty="0"/>
              <a:t>: </a:t>
            </a:r>
            <a:r>
              <a:rPr lang="ko-KR" altLang="en-US" sz="1400" dirty="0"/>
              <a:t>개념적 모델링 과정에서 얻은 개념적 구조를 컴퓨터가 이해하고 처리할 수 있는 컴퓨터 세계의 환경에 맞도록 변환하는 과정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물리적 데이터 모델</a:t>
            </a:r>
            <a:r>
              <a:rPr lang="en-US" altLang="ko-KR" sz="1400" dirty="0"/>
              <a:t>: </a:t>
            </a:r>
            <a:r>
              <a:rPr lang="ko-KR" altLang="en-US" sz="1400" dirty="0"/>
              <a:t>실제 컴퓨터에 데이터가 저장되는 방법을 정의하는 물리 데이터베이스 설계 과정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44615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모델링의 이해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모델링의 </a:t>
            </a:r>
            <a:r>
              <a:rPr lang="en-US" altLang="ko-KR" sz="1400" dirty="0"/>
              <a:t>3</a:t>
            </a:r>
            <a:r>
              <a:rPr lang="ko-KR" altLang="en-US" sz="1400" dirty="0"/>
              <a:t>가지 관점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 관점	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업무가 어떤 데이터와 관련이 있는지</a:t>
            </a:r>
            <a:r>
              <a:rPr lang="en-US" altLang="ko-KR" sz="1400" dirty="0"/>
              <a:t>?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데이터간의 관계는 무엇인지</a:t>
            </a:r>
            <a:r>
              <a:rPr lang="en-US" altLang="ko-KR" sz="1400" dirty="0"/>
              <a:t>?	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비지니스 프로세스에서 사용하는 데이터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" altLang="ko-KR" sz="1400" dirty="0"/>
              <a:t>Data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" altLang="ko-KR" sz="1400" dirty="0"/>
              <a:t>What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정적 분석과 구조 분석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프로세스관점	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</a:t>
            </a:r>
            <a:r>
              <a:rPr lang="en-US" altLang="ko-KR" sz="1400" dirty="0"/>
              <a:t>(</a:t>
            </a:r>
            <a:r>
              <a:rPr lang="ko-KR" altLang="en-US" sz="1400" dirty="0"/>
              <a:t>비지니스 프로세스에서 수행하는 작업</a:t>
            </a:r>
            <a:r>
              <a:rPr lang="en-US" altLang="ko-KR" sz="1400" dirty="0"/>
              <a:t>)</a:t>
            </a:r>
            <a:r>
              <a:rPr lang="ko-KR" altLang="en-US" sz="1400" dirty="0"/>
              <a:t>가 실제하고 있는 일이 무엇인지</a:t>
            </a:r>
            <a:r>
              <a:rPr lang="en-US" altLang="ko-KR" sz="1400" dirty="0"/>
              <a:t>?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무엇을 모델링해야 하는지</a:t>
            </a:r>
            <a:r>
              <a:rPr lang="en-US" altLang="ko-KR" sz="1400" dirty="0"/>
              <a:t>?	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" altLang="ko-KR" sz="1400" dirty="0"/>
              <a:t>How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시나리오 분석</a:t>
            </a:r>
            <a:r>
              <a:rPr lang="en-US" altLang="ko-KR" sz="1400" dirty="0"/>
              <a:t>,</a:t>
            </a:r>
            <a:r>
              <a:rPr lang="ko-KR" altLang="en-US" sz="1400" dirty="0"/>
              <a:t> 도메인 분석</a:t>
            </a:r>
            <a:r>
              <a:rPr lang="en-US" altLang="ko-KR" sz="1400" dirty="0"/>
              <a:t>,</a:t>
            </a:r>
            <a:r>
              <a:rPr lang="ko-KR" altLang="en-US" sz="1400" dirty="0"/>
              <a:t> 동적 분석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데이터와 프로세스의 상관 관점	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업무가 처리하는 일의 방법에 따라 데이터는 어떻게 영향을 받고 있는지</a:t>
            </a:r>
            <a:r>
              <a:rPr lang="en-US" altLang="ko-KR" sz="1400" dirty="0"/>
              <a:t>?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" altLang="ko-KR" sz="1400" dirty="0"/>
              <a:t>Interaction(</a:t>
            </a:r>
            <a:r>
              <a:rPr lang="ko-KR" altLang="en-US" sz="1400" dirty="0"/>
              <a:t>상호작용</a:t>
            </a:r>
            <a:r>
              <a:rPr lang="en-US" altLang="ko-KR" sz="1400" dirty="0"/>
              <a:t>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CRUD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39842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모델링의 이해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모델링의 특징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추상화</a:t>
            </a:r>
            <a:r>
              <a:rPr lang="en-US" altLang="ko-KR" sz="1400" dirty="0"/>
              <a:t>(</a:t>
            </a:r>
            <a:r>
              <a:rPr lang="ko-KR" altLang="en-US" sz="1400" dirty="0"/>
              <a:t>모형화</a:t>
            </a:r>
            <a:r>
              <a:rPr lang="en-US" altLang="ko-KR" sz="1400" dirty="0"/>
              <a:t>, </a:t>
            </a:r>
            <a:r>
              <a:rPr lang="ko-KR" altLang="en-US" sz="1400" dirty="0"/>
              <a:t>가설적</a:t>
            </a:r>
            <a:r>
              <a:rPr lang="en-US" altLang="ko-KR" sz="1400" dirty="0"/>
              <a:t>):</a:t>
            </a:r>
            <a:r>
              <a:rPr lang="ko-KR" altLang="en-US" sz="1400" dirty="0"/>
              <a:t> 현실세계를 일정한 형식에 맞추어 표현을 한다는 의미로 다양한 현상을 일정한 양식인 표기법에 의해 표기한다는 것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단순화</a:t>
            </a:r>
            <a:r>
              <a:rPr lang="en-US" altLang="ko-KR" sz="1400" dirty="0"/>
              <a:t>:</a:t>
            </a:r>
            <a:r>
              <a:rPr lang="ko-KR" altLang="en-US" sz="1400" dirty="0"/>
              <a:t> 복잡한 현실세계를 약속된 규약에 의해 제한된 표기법이나 언어로 표현하여 쉽게 이해할 수 있도록 하는 개념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명확화</a:t>
            </a:r>
            <a:r>
              <a:rPr lang="en-US" altLang="ko-KR" sz="1400" dirty="0"/>
              <a:t>:</a:t>
            </a:r>
            <a:r>
              <a:rPr lang="ko-KR" altLang="en-US" sz="1400" dirty="0"/>
              <a:t> 누구나 이해하기 쉽게 하기 위해 대상에 대한 애매모호함을 제거하고 정확하게 현상을 기술하는 것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모델링의 재정의 </a:t>
            </a:r>
            <a:r>
              <a:rPr lang="en-US" altLang="ko-KR" sz="1400" dirty="0"/>
              <a:t>: </a:t>
            </a:r>
            <a:r>
              <a:rPr lang="ko-KR" altLang="en-US" sz="1400" dirty="0"/>
              <a:t>현실세계를 추상화</a:t>
            </a:r>
            <a:r>
              <a:rPr lang="en-US" altLang="ko-KR" sz="1400" dirty="0"/>
              <a:t>, </a:t>
            </a:r>
            <a:r>
              <a:rPr lang="ko-KR" altLang="en-US" sz="1400" dirty="0"/>
              <a:t>단순화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명확화하기</a:t>
            </a:r>
            <a:r>
              <a:rPr lang="ko-KR" altLang="en-US" sz="1400" dirty="0"/>
              <a:t> 위해 일정한 표기법에 의해 표현하는 기법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정보시스템 구축에서의 모델링 활용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분석</a:t>
            </a:r>
            <a:r>
              <a:rPr lang="en-US" altLang="ko-KR" sz="1400" dirty="0"/>
              <a:t>/</a:t>
            </a:r>
            <a:r>
              <a:rPr lang="ko-KR" altLang="en-US" sz="1400" dirty="0"/>
              <a:t>설계 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업무를 분석하고 설계하는데 이용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구축</a:t>
            </a:r>
            <a:r>
              <a:rPr lang="en-US" altLang="ko-KR" sz="1400" dirty="0"/>
              <a:t>/</a:t>
            </a:r>
            <a:r>
              <a:rPr lang="ko-KR" altLang="en-US" sz="1400" dirty="0"/>
              <a:t>운영 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변경과 관리의 목적으로 이용</a:t>
            </a: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26659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 marL="5715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모델에 표시할 요소 </a:t>
            </a:r>
            <a:endParaRPr lang="en-US" altLang="ko-KR" sz="1400" dirty="0"/>
          </a:p>
          <a:p>
            <a:pPr marL="7416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구조</a:t>
            </a:r>
            <a:r>
              <a:rPr lang="en-US" altLang="ko-KR" sz="1400" dirty="0"/>
              <a:t>(</a:t>
            </a:r>
            <a:r>
              <a:rPr lang="en" altLang="ko-KR" sz="1400" dirty="0"/>
              <a:t>Structure): </a:t>
            </a:r>
            <a:r>
              <a:rPr lang="ko-KR" altLang="en-US" sz="1400" dirty="0"/>
              <a:t>논리적으로 표현된 개체 타입들 간의 관계로서 데이터 구조 및 정적 성질을 표현함</a:t>
            </a:r>
          </a:p>
          <a:p>
            <a:pPr marL="7416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연산</a:t>
            </a:r>
            <a:r>
              <a:rPr lang="en-US" altLang="ko-KR" sz="1400" dirty="0"/>
              <a:t>(</a:t>
            </a:r>
            <a:r>
              <a:rPr lang="en" altLang="ko-KR" sz="1400" dirty="0"/>
              <a:t>Operation): </a:t>
            </a:r>
            <a:r>
              <a:rPr lang="ko-KR" altLang="en-US" sz="1400" dirty="0"/>
              <a:t>데이터베이스에 저장된 실제 데이터를 처리하는 작업에 대한 </a:t>
            </a:r>
            <a:r>
              <a:rPr lang="ko-KR" altLang="en-US" sz="1400" dirty="0" err="1"/>
              <a:t>명세로서</a:t>
            </a:r>
            <a:r>
              <a:rPr lang="ko-KR" altLang="en-US" sz="1400" dirty="0"/>
              <a:t> 데이터베이스를 조작하는 기본 도구</a:t>
            </a:r>
          </a:p>
          <a:p>
            <a:pPr marL="7416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제약조건</a:t>
            </a:r>
            <a:r>
              <a:rPr lang="en-US" altLang="ko-KR" sz="1400" dirty="0"/>
              <a:t>(</a:t>
            </a:r>
            <a:r>
              <a:rPr lang="en" altLang="ko-KR" sz="1400" dirty="0"/>
              <a:t>Constraint): </a:t>
            </a:r>
            <a:r>
              <a:rPr lang="ko-KR" altLang="en-US" sz="1400" dirty="0"/>
              <a:t>데이터베이스에 저장될 수 있는 실제 데이터의 논리적인 제약 조건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사전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(data dictionary)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데이터 디렉토리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(data directory)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사전은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DBA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도구로서 시스템 내의 모든 개체들에 대한 정의나 명세에 관한 정보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위한 데이터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Meta –Data)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수록하며 시스템 카탈로그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(catalog)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라고도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디렉토리는 데이터 사전에 수록된 데이터를 참조하는데 필요한 정보를 수록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사전은 사용자와 시스템이 모두 사용할 수 있는 반면 데이터 디렉토리는 시스템에서만 사용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메타 데이터는 시스템이 사용하고 사용자는 조회만 가능</a:t>
            </a:r>
          </a:p>
        </p:txBody>
      </p:sp>
    </p:spTree>
    <p:extLst>
      <p:ext uri="{BB962C8B-B14F-4D97-AF65-F5344CB8AC3E}">
        <p14:creationId xmlns:p14="http://schemas.microsoft.com/office/powerpoint/2010/main" val="330759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(Entity)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표현하려는 것으로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사람이 생각하는 개념이나 정보 단위 같은 현실 세계의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대상체이며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실 세계에 독립적으로 존재하는 유형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무형의 정보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변별할 수 있는 사물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Peter Chen (1976)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내에서 변별 가능한 객체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C.J Date (1986)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정보를 저장할 수 있는 어떤 것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James Martin (1989)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정보가 저장될 수 있는 사람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사건 그리고 개념 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Thomas Bruce (1992)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데이터의 집합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등의 명사에 해당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업무 상 관리가 필요한 관심사에 해당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저장이 되기 위한 어떤 것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구성 요소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(Attribute):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개체가 가지고 있는 특성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타입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(Entity Type):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속성으로만 기술된 개체의 정의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인스턴스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(Entity Instance):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개체를 구성하고 있는 각 속성들이 값을 가져 하나의 개체를 나타내는 것으로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(Occurrence)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라고도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세트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(Entity Set):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인스턴스의 집합</a:t>
            </a:r>
          </a:p>
        </p:txBody>
      </p:sp>
    </p:spTree>
    <p:extLst>
      <p:ext uri="{BB962C8B-B14F-4D97-AF65-F5344CB8AC3E}">
        <p14:creationId xmlns:p14="http://schemas.microsoft.com/office/powerpoint/2010/main" val="78050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Entity</a:t>
            </a:r>
            <a:r>
              <a:rPr lang="ko-KR" altLang="en-US" sz="1400" dirty="0"/>
              <a:t> 특징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업무에서 필요로 하는 정보</a:t>
            </a:r>
            <a:r>
              <a:rPr lang="en-US" altLang="ko-KR" sz="1400" dirty="0"/>
              <a:t>:</a:t>
            </a:r>
            <a:r>
              <a:rPr lang="ko-KR" altLang="en-US" sz="1400" dirty="0"/>
              <a:t> 반드시 해당 업무에서 필요하고</a:t>
            </a:r>
            <a:r>
              <a:rPr lang="en-US" altLang="ko-KR" sz="1400" dirty="0"/>
              <a:t>, </a:t>
            </a:r>
            <a:r>
              <a:rPr lang="ko-KR" altLang="en-US" sz="1400" dirty="0"/>
              <a:t>관리하고자 하는 정보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식별이 가능해야 함</a:t>
            </a:r>
            <a:r>
              <a:rPr lang="en-US" altLang="ko-KR" sz="1400" dirty="0"/>
              <a:t>:</a:t>
            </a:r>
            <a:r>
              <a:rPr lang="ko-KR" altLang="en-US" sz="1400" dirty="0"/>
              <a:t> 유일한 </a:t>
            </a:r>
            <a:r>
              <a:rPr lang="ko-KR" altLang="en-US" sz="1400" dirty="0" err="1"/>
              <a:t>식별자에</a:t>
            </a:r>
            <a:r>
              <a:rPr lang="ko-KR" altLang="en-US" sz="1400" dirty="0"/>
              <a:t> 의해 식별이 가능해야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Instance </a:t>
            </a:r>
            <a:r>
              <a:rPr lang="ko-KR" altLang="en-US" sz="1400" dirty="0"/>
              <a:t>의 집합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영속적으로 존재하는 </a:t>
            </a:r>
            <a:r>
              <a:rPr lang="en-US" altLang="ko-KR" sz="1400" dirty="0"/>
              <a:t>Instance </a:t>
            </a:r>
            <a:r>
              <a:rPr lang="ko-KR" altLang="en-US" sz="1400" dirty="0"/>
              <a:t>의 집합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2</a:t>
            </a:r>
            <a:r>
              <a:rPr lang="ko-KR" altLang="en-US" sz="1400" dirty="0"/>
              <a:t>개 이상의 </a:t>
            </a:r>
            <a:r>
              <a:rPr lang="en-US" altLang="ko-KR" sz="1400" dirty="0"/>
              <a:t>Instance </a:t>
            </a:r>
            <a:r>
              <a:rPr lang="ko-KR" altLang="en-US" sz="1400" dirty="0"/>
              <a:t>의 집합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1</a:t>
            </a:r>
            <a:r>
              <a:rPr lang="ko-KR" altLang="en-US" sz="1400" dirty="0"/>
              <a:t>개의 </a:t>
            </a:r>
            <a:r>
              <a:rPr lang="en-US" altLang="ko-KR" sz="1400" dirty="0"/>
              <a:t>Instance </a:t>
            </a:r>
            <a:r>
              <a:rPr lang="ko-KR" altLang="en-US" sz="1400" dirty="0"/>
              <a:t>로 이루어진 집합은 </a:t>
            </a:r>
            <a:r>
              <a:rPr lang="en-US" altLang="ko-KR" sz="1400" dirty="0"/>
              <a:t>Entity 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.(?)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업무 프로세스에 의해 이용</a:t>
            </a:r>
            <a:r>
              <a:rPr lang="en-US" altLang="ko-KR" sz="1400" dirty="0"/>
              <a:t>:</a:t>
            </a:r>
            <a:r>
              <a:rPr lang="ko-KR" altLang="en-US" sz="1400" dirty="0"/>
              <a:t> 업무 프로세스가 반드시 그 </a:t>
            </a:r>
            <a:r>
              <a:rPr lang="en-US" altLang="ko-KR" sz="1400" dirty="0"/>
              <a:t>Entity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속성을 포함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Entity </a:t>
            </a:r>
            <a:r>
              <a:rPr lang="ko-KR" altLang="en-US" sz="1400" dirty="0"/>
              <a:t>에는 반드시 속성</a:t>
            </a:r>
            <a:r>
              <a:rPr lang="en-US" altLang="ko-KR" sz="1400" dirty="0"/>
              <a:t>(Attributes)</a:t>
            </a:r>
            <a:r>
              <a:rPr lang="ko-KR" altLang="en-US" sz="1400" dirty="0"/>
              <a:t>이 포함되어야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식별자만</a:t>
            </a:r>
            <a:r>
              <a:rPr lang="ko-KR" altLang="en-US" sz="1400" dirty="0"/>
              <a:t> 존재하고 일반 속성이 전혀 없는 객체는 </a:t>
            </a:r>
            <a:r>
              <a:rPr lang="en-US" altLang="ko-KR" sz="1400" dirty="0"/>
              <a:t>Entity </a:t>
            </a:r>
            <a:r>
              <a:rPr lang="ko-KR" altLang="en-US" sz="1400" dirty="0"/>
              <a:t>가 될 수 없음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단 관계 </a:t>
            </a:r>
            <a:r>
              <a:rPr lang="en-US" altLang="ko-KR" sz="1400" dirty="0"/>
              <a:t>Entity </a:t>
            </a:r>
            <a:r>
              <a:rPr lang="ko-KR" altLang="en-US" sz="1400" dirty="0"/>
              <a:t>의 경우엔 주 </a:t>
            </a:r>
            <a:r>
              <a:rPr lang="ko-KR" altLang="en-US" sz="1400" dirty="0" err="1"/>
              <a:t>식별자</a:t>
            </a:r>
            <a:r>
              <a:rPr lang="ko-KR" altLang="en-US" sz="1400" dirty="0"/>
              <a:t> 속성만으로도 </a:t>
            </a:r>
            <a:r>
              <a:rPr lang="en-US" altLang="ko-KR" sz="1400" dirty="0"/>
              <a:t>Entity </a:t>
            </a:r>
            <a:r>
              <a:rPr lang="ko-KR" altLang="en-US" sz="1400" dirty="0"/>
              <a:t>로 인정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AFFBE-FC61-6941-890A-A419B9A197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2959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Entity</a:t>
            </a:r>
            <a:r>
              <a:rPr lang="ko-KR" altLang="en-US" sz="1400" dirty="0"/>
              <a:t> 특징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관계의 존재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Entity 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Entity </a:t>
            </a:r>
            <a:r>
              <a:rPr lang="ko-KR" altLang="en-US" sz="1400" dirty="0"/>
              <a:t>와 최소 한 개 이상의 관계가 존재하여야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모델링에서 관계를 생략하여 표현하는 경우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처리시 내부적으로 필요한 </a:t>
            </a:r>
            <a:r>
              <a:rPr lang="en-US" altLang="ko-KR" sz="1400" dirty="0"/>
              <a:t>Entity : </a:t>
            </a:r>
            <a:r>
              <a:rPr lang="ko-KR" altLang="en-US" sz="1400" dirty="0"/>
              <a:t>로그 테이블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통계를 위한 데이터 </a:t>
            </a:r>
            <a:r>
              <a:rPr lang="en-US" altLang="ko-KR" sz="1400" dirty="0"/>
              <a:t>: </a:t>
            </a:r>
            <a:r>
              <a:rPr lang="ko-KR" altLang="en-US" sz="1400" dirty="0"/>
              <a:t>통계</a:t>
            </a:r>
            <a:r>
              <a:rPr lang="en-US" altLang="ko-KR" sz="1400" dirty="0"/>
              <a:t> </a:t>
            </a:r>
            <a:r>
              <a:rPr lang="ko-KR" altLang="en-US" sz="1400" dirty="0"/>
              <a:t>만을 위한 </a:t>
            </a:r>
            <a:r>
              <a:rPr lang="en-US" altLang="ko-KR" sz="1400" dirty="0"/>
              <a:t>Read Only Table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코드성</a:t>
            </a:r>
            <a:r>
              <a:rPr lang="ko-KR" altLang="en-US" sz="1400" dirty="0"/>
              <a:t> </a:t>
            </a:r>
            <a:r>
              <a:rPr lang="en-US" altLang="ko-KR" sz="1400" dirty="0"/>
              <a:t>Entity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너무 많은 </a:t>
            </a:r>
            <a:r>
              <a:rPr lang="en-US" altLang="ko-KR" sz="1400" dirty="0"/>
              <a:t>Entity </a:t>
            </a:r>
            <a:r>
              <a:rPr lang="ko-KR" altLang="en-US" sz="1400" dirty="0"/>
              <a:t>들과의 관계로 데이터 모델이 복잡해 짐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일반적으로 코드 테이블에 </a:t>
            </a:r>
            <a:r>
              <a:rPr lang="en-US" altLang="ko-KR" sz="1400" dirty="0"/>
              <a:t>FK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설정하지 않는 경우가 대부분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4956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Entity </a:t>
            </a:r>
            <a:r>
              <a:rPr lang="ko-KR" altLang="en-US" sz="1400" dirty="0"/>
              <a:t>의 분류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유무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有無</a:t>
            </a:r>
            <a:r>
              <a:rPr lang="en-US" altLang="ko-KR" sz="1400" dirty="0"/>
              <a:t>)</a:t>
            </a:r>
            <a:r>
              <a:rPr lang="ko-KR" altLang="en-US" sz="1400" dirty="0"/>
              <a:t>형에 따른 분류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유형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Tangible Entity)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물리적 형태가 있고 안정적이며 지속적으로 활용되는 </a:t>
            </a:r>
            <a:r>
              <a:rPr lang="en" altLang="ko-KR" sz="1400" dirty="0"/>
              <a:t>Entity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업무에서 도출되며 </a:t>
            </a:r>
            <a:r>
              <a:rPr lang="en" altLang="ko-KR" sz="1400" dirty="0"/>
              <a:t>Entity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구분하기가 가장 용이한 </a:t>
            </a:r>
            <a:r>
              <a:rPr lang="ko-KR" altLang="en-US" sz="1400" dirty="0" err="1"/>
              <a:t>엔티티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사원</a:t>
            </a:r>
            <a:r>
              <a:rPr lang="en-US" altLang="ko-KR" sz="1400" dirty="0"/>
              <a:t>, </a:t>
            </a:r>
            <a:r>
              <a:rPr lang="ko-KR" altLang="en-US" sz="1400" dirty="0"/>
              <a:t>물품</a:t>
            </a:r>
            <a:r>
              <a:rPr lang="en-US" altLang="ko-KR" sz="1400" dirty="0"/>
              <a:t>, </a:t>
            </a:r>
            <a:r>
              <a:rPr lang="ko-KR" altLang="en-US" sz="1400" dirty="0"/>
              <a:t>강사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개념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Conceptual Entity)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물리적 형태는 존재하지 않고 관리해야 할 개념적 정보로 구분이 되는 </a:t>
            </a:r>
            <a:r>
              <a:rPr lang="en" altLang="ko-KR" sz="1400" dirty="0"/>
              <a:t>Entity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조직</a:t>
            </a:r>
            <a:r>
              <a:rPr lang="en-US" altLang="ko-KR" sz="1400" dirty="0"/>
              <a:t>, </a:t>
            </a:r>
            <a:r>
              <a:rPr lang="ko-KR" altLang="en-US" sz="1400" dirty="0"/>
              <a:t>보험상품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사건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Event Entity)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</a:t>
            </a:r>
            <a:r>
              <a:rPr lang="en-US" altLang="ko-KR" sz="1400" dirty="0"/>
              <a:t>(</a:t>
            </a:r>
            <a:r>
              <a:rPr lang="ko-KR" altLang="en-US" sz="1400" dirty="0"/>
              <a:t>비지니스 프로세스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수행함에 따라 발생되는 </a:t>
            </a:r>
            <a:r>
              <a:rPr lang="en" altLang="ko-KR" sz="1400" dirty="0"/>
              <a:t>Entity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비교적 발생량이 많으며 각종 통계자료에 이용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주문</a:t>
            </a:r>
            <a:r>
              <a:rPr lang="en-US" altLang="ko-KR" sz="1400" dirty="0"/>
              <a:t>, </a:t>
            </a:r>
            <a:r>
              <a:rPr lang="ko-KR" altLang="en-US" sz="1400" dirty="0"/>
              <a:t>청구</a:t>
            </a:r>
            <a:r>
              <a:rPr lang="en-US" altLang="ko-KR" sz="1400" dirty="0"/>
              <a:t>, </a:t>
            </a:r>
            <a:r>
              <a:rPr lang="ko-KR" altLang="en-US" sz="1400" dirty="0"/>
              <a:t>미납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40279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전환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운영 중인 기존 정보 시스템에 축적되어 있는 데이터를 추출</a:t>
            </a:r>
            <a:r>
              <a:rPr lang="en-US" altLang="ko-KR" sz="1400" dirty="0"/>
              <a:t>(Extraction)</a:t>
            </a:r>
            <a:r>
              <a:rPr lang="ko-KR" altLang="en-US" sz="1400" dirty="0"/>
              <a:t>하여 새로 개발할 정보 시스템 에서 운영 가능하도록 변환</a:t>
            </a:r>
            <a:r>
              <a:rPr lang="en-US" altLang="ko-KR" sz="1400" dirty="0"/>
              <a:t>(Transformation)</a:t>
            </a:r>
            <a:r>
              <a:rPr lang="ko-KR" altLang="en-US" sz="1400" dirty="0"/>
              <a:t>한 후 적재</a:t>
            </a:r>
            <a:r>
              <a:rPr lang="en-US" altLang="ko-KR" sz="1400" dirty="0"/>
              <a:t>(Loading)</a:t>
            </a:r>
            <a:r>
              <a:rPr lang="ko-KR" altLang="en-US" sz="1400" dirty="0"/>
              <a:t>하는 일련의 과정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이행</a:t>
            </a:r>
            <a:r>
              <a:rPr lang="en-US" altLang="ko-KR" sz="1400" dirty="0"/>
              <a:t>(Data Migration) </a:t>
            </a:r>
            <a:r>
              <a:rPr lang="ko-KR" altLang="en-US" sz="1400" dirty="0"/>
              <a:t>또는 데이터 이관 이라고도 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전환 계획서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전환이 필요한 대상을 분석하여 데이터 전환 작업에 필요한 모든 계획을 기록하는 문서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전환</a:t>
            </a:r>
          </a:p>
        </p:txBody>
      </p:sp>
    </p:spTree>
    <p:extLst>
      <p:ext uri="{BB962C8B-B14F-4D97-AF65-F5344CB8AC3E}">
        <p14:creationId xmlns:p14="http://schemas.microsoft.com/office/powerpoint/2010/main" val="119828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Entity </a:t>
            </a:r>
            <a:r>
              <a:rPr lang="ko-KR" altLang="en-US" sz="1400" dirty="0"/>
              <a:t>의 분류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발생 시점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發生時點</a:t>
            </a:r>
            <a:r>
              <a:rPr lang="en-US" altLang="ko-KR" sz="1400" dirty="0"/>
              <a:t>)</a:t>
            </a:r>
            <a:r>
              <a:rPr lang="ko-KR" altLang="en-US" sz="1400" dirty="0"/>
              <a:t>에 따른 분류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기본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(Basic Entity, </a:t>
            </a:r>
            <a:r>
              <a:rPr lang="en" altLang="ko-KR" sz="1400" dirty="0"/>
              <a:t>Fundamental Entity, Key Entity)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업무에 원래 존재하는 정보로서 다른 </a:t>
            </a:r>
            <a:r>
              <a:rPr lang="en" altLang="ko-KR" sz="1400" dirty="0"/>
              <a:t>Entity</a:t>
            </a:r>
            <a:r>
              <a:rPr lang="ko-KR" altLang="en-US" sz="1400" dirty="0"/>
              <a:t>와 관계에 의해 생성되지 않고 독립적으로 생성 가능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다른 </a:t>
            </a:r>
            <a:r>
              <a:rPr lang="en" altLang="ko-KR" sz="1400" dirty="0"/>
              <a:t>Entity</a:t>
            </a:r>
            <a:r>
              <a:rPr lang="ko-KR" altLang="en-US" sz="1400" dirty="0"/>
              <a:t>로부터 주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상속받지 않고 자신의 고유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가짐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사원</a:t>
            </a:r>
            <a:r>
              <a:rPr lang="en-US" altLang="ko-KR" sz="1400" dirty="0"/>
              <a:t>, </a:t>
            </a:r>
            <a:r>
              <a:rPr lang="ko-KR" altLang="en-US" sz="1400" dirty="0"/>
              <a:t>부서</a:t>
            </a:r>
            <a:r>
              <a:rPr lang="en-US" altLang="ko-KR" sz="1400" dirty="0"/>
              <a:t>, </a:t>
            </a:r>
            <a:r>
              <a:rPr lang="ko-KR" altLang="en-US" sz="1400" dirty="0"/>
              <a:t>고객</a:t>
            </a:r>
            <a:r>
              <a:rPr lang="en-US" altLang="ko-KR" sz="1400" dirty="0"/>
              <a:t>, </a:t>
            </a:r>
            <a:r>
              <a:rPr lang="ko-KR" altLang="en-US" sz="1400" dirty="0"/>
              <a:t>상품</a:t>
            </a:r>
            <a:r>
              <a:rPr lang="en-US" altLang="ko-KR" sz="1400" dirty="0"/>
              <a:t>, </a:t>
            </a:r>
            <a:r>
              <a:rPr lang="ko-KR" altLang="en-US" sz="1400" dirty="0"/>
              <a:t>자재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중심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Main Entity, Transaction Entity)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기본 </a:t>
            </a:r>
            <a:r>
              <a:rPr lang="en" altLang="ko-KR" sz="1400" dirty="0"/>
              <a:t>Entity</a:t>
            </a:r>
            <a:r>
              <a:rPr lang="ko-KR" altLang="en-US" sz="1400" dirty="0"/>
              <a:t>로부터 발생되고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업무에 있어서 중요한 역할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양이 많이 발생되고 다른 </a:t>
            </a:r>
            <a:r>
              <a:rPr lang="en" altLang="ko-KR" sz="1400" dirty="0"/>
              <a:t>Entity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와의</a:t>
            </a:r>
            <a:r>
              <a:rPr lang="ko-KR" altLang="en-US" sz="1400" dirty="0"/>
              <a:t> 관계를 통해 행위 </a:t>
            </a:r>
            <a:r>
              <a:rPr lang="en" altLang="ko-KR" sz="1400" dirty="0"/>
              <a:t>Entity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계약</a:t>
            </a:r>
            <a:r>
              <a:rPr lang="en-US" altLang="ko-KR" sz="1400" dirty="0"/>
              <a:t>, </a:t>
            </a:r>
            <a:r>
              <a:rPr lang="ko-KR" altLang="en-US" sz="1400" dirty="0"/>
              <a:t>사고</a:t>
            </a:r>
            <a:r>
              <a:rPr lang="en-US" altLang="ko-KR" sz="1400" dirty="0"/>
              <a:t>, </a:t>
            </a:r>
            <a:r>
              <a:rPr lang="ko-KR" altLang="en-US" sz="1400" dirty="0"/>
              <a:t>청구</a:t>
            </a:r>
            <a:r>
              <a:rPr lang="en-US" altLang="ko-KR" sz="1400" dirty="0"/>
              <a:t>, </a:t>
            </a:r>
            <a:r>
              <a:rPr lang="ko-KR" altLang="en-US" sz="1400" dirty="0"/>
              <a:t>주문</a:t>
            </a:r>
            <a:r>
              <a:rPr lang="en-US" altLang="ko-KR" sz="1400" dirty="0"/>
              <a:t>, </a:t>
            </a:r>
            <a:r>
              <a:rPr lang="ko-KR" altLang="en-US" sz="1400" dirty="0"/>
              <a:t>매출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행위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Active Entity)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두개 이상의 </a:t>
            </a:r>
            <a:r>
              <a:rPr lang="en" altLang="ko-KR" sz="1400" dirty="0"/>
              <a:t>Entity</a:t>
            </a:r>
            <a:r>
              <a:rPr lang="ko-KR" altLang="en-US" sz="1400" dirty="0"/>
              <a:t>로부터 발생되고 자주 내용이 바뀌거나 데이터 양이 증가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주문 목록</a:t>
            </a:r>
            <a:r>
              <a:rPr lang="en-US" altLang="ko-KR" sz="1400" dirty="0"/>
              <a:t>, </a:t>
            </a:r>
            <a:r>
              <a:rPr lang="ko-KR" altLang="en-US" sz="1400" dirty="0"/>
              <a:t>사원 변경 이력 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종속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(Dependent Entity): </a:t>
            </a:r>
            <a:r>
              <a:rPr lang="ko-KR" altLang="en-US" sz="1400" dirty="0"/>
              <a:t>정규화의 결과로 만들어지는 </a:t>
            </a:r>
            <a:r>
              <a:rPr lang="en-US" altLang="ko-KR" sz="1400" dirty="0"/>
              <a:t>Entity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교차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Active Entity): </a:t>
            </a:r>
            <a:r>
              <a:rPr lang="ko-KR" altLang="en-US" sz="1400" dirty="0"/>
              <a:t>다 대 다 관계 해소 목적의 </a:t>
            </a:r>
            <a:r>
              <a:rPr lang="en-US" altLang="ko-KR" sz="1400" dirty="0"/>
              <a:t>Entity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19600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(Attribute)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속성은 데이터베이스를 구성하는 가장 작은 논리적 단위로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구조상의 데이터 항목 또는 필드에 해당하며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특성을 기술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도메인</a:t>
            </a:r>
            <a:r>
              <a:rPr lang="en-US" altLang="ko-KR" sz="1400" dirty="0"/>
              <a:t>:</a:t>
            </a:r>
            <a:r>
              <a:rPr lang="ko-KR" altLang="en-US" sz="1400" dirty="0"/>
              <a:t> 속성이 가질 수 있는 값의 범위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학점은 </a:t>
            </a:r>
            <a:r>
              <a:rPr lang="en-US" altLang="ko-KR" sz="1400" dirty="0"/>
              <a:t>0.0~4.0</a:t>
            </a:r>
            <a:r>
              <a:rPr lang="ko-KR" altLang="en-US" sz="1400" dirty="0"/>
              <a:t> 사이의</a:t>
            </a:r>
            <a:r>
              <a:rPr lang="en-US" altLang="ko-KR" sz="1400" dirty="0"/>
              <a:t> </a:t>
            </a:r>
            <a:r>
              <a:rPr lang="ko-KR" altLang="en-US" sz="1400" dirty="0"/>
              <a:t>실수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주소는 </a:t>
            </a:r>
            <a:r>
              <a:rPr lang="en-US" altLang="ko-KR" sz="1400" dirty="0"/>
              <a:t>20</a:t>
            </a:r>
            <a:r>
              <a:rPr lang="ko-KR" altLang="en-US" sz="1400" dirty="0"/>
              <a:t>자리 문자열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Degree: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개수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분해 여부에 따른 분류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단일 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하나의 의미로 구성된 것으로 대표적으로 아이디나 이름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복합 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여러 개의 의미가 있는 것으로 대표적으로 주소 속성이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다중 값 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여러 개의 값을 가질 수 있는 것으로 리스트 형태들인데 이 속성은 다른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독립 시켜야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개체 구성 방식에 따른 분류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Entity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내에서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Row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구분하기 위한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다른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Entity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데이터를 조회하기 위한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 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Entity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내에 속해있지만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속하지 않는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95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(Attribute)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특성에 따른 구분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기본 속성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(Basic Attribute)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분석을 통해 정의한 속성으로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 중 가장 많고 일반적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업무로부터 분석한 속성이라도 업무상 코드로 정의한 속성은 기본 속성에서 제외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설계 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(Designed Attribute)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원래 업무상 존재하지 않고 설계 과정에서 도출해내는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업무에 필요한 데이터 외에 데이터 모델링을 위해 업무를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규칙화하려고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속성을 새로 만들거나 변형하여 정의하는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파생 속성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(Derived Attribute)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속성으로부터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계산이나 변형 등의 영향을 받아 발생하는 속성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파생 속성은 되도록 적은 수를 정의하는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394012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및 관계 타입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이상의 개체 사이에 존재하는 연관성을 뜻하며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타입은 같은 관계들의 집합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관계는 관계에 참여하는 개체 타입의 개수에 대한 차수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(Degree)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관계에 참여하는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개수에 대한 대응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카디널리티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(Mapping Cardinality)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서유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(Degree)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따른 관계의 종류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단항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(Unary)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개체 타입이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개인 관계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이항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(Binary)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개체 타입이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개인 관계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삼항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(Ternary)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개체 타입 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개인 관계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항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(n-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ary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개체 타입이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개인 관계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대응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카디널리티에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따른 관계의 종류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1:1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두 개체 타입이 모두 하나씩의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갖는 관계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개체 타입 중 한 개체 타입은 여러 개의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가질 수 있고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한 개체타입은 하나의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갖는 관계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N:M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관계에 참여하고 있는 두 개체 타입 모두 여러 개의 개체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어커런스를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가질 수 있는 관계</a:t>
            </a:r>
          </a:p>
        </p:txBody>
      </p:sp>
    </p:spTree>
    <p:extLst>
      <p:ext uri="{BB962C8B-B14F-4D97-AF65-F5344CB8AC3E}">
        <p14:creationId xmlns:p14="http://schemas.microsoft.com/office/powerpoint/2010/main" val="365487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및 관계 타입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관계의 종류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존재 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간의 상태를 의미하는 것으로 학과와 학생처럼 학생이 아무런 행위를 하지 않아도 특정 학과에 소속되는 경우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행위 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엔티티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간의 행위가 있는 것으로 특정 행위를 해야만 만들어지는 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형태에 따른 관계의 종류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종속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(Dependent)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 개체 사이의 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 관계를 표현한 것으로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식별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관계과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비식별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관계가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식별 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A, B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사이의 관계에서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외래키이면서 동시에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되는 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비식별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A, B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사이의 관계에서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비기본키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영역에서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되는 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(Redundant)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두 개체 사이에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 이상의 종속 관계가 발생하는 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재귀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(Recursive)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개체가 자기 자신과 관계를 갖는 것으로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순환 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(Recursive Relationship)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라고도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(Exclusive)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속성이나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구분자를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기준으로 개체의 특성을 분할하는 관계로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관계와 배타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관계로 구분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관계는 하위 개체들 중 속성이나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구분자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조건에 따라 하나의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개체만을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선택 할 수 있고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관계는 하나 이상의 개체를 선택</a:t>
            </a:r>
          </a:p>
        </p:txBody>
      </p:sp>
    </p:spTree>
    <p:extLst>
      <p:ext uri="{BB962C8B-B14F-4D97-AF65-F5344CB8AC3E}">
        <p14:creationId xmlns:p14="http://schemas.microsoft.com/office/powerpoint/2010/main" val="216320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Identifier)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대표성 여부에 따른 식별자의 분류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(Primary Identifier):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개체를 대표하는 유일한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유일성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최소성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불변성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존재성을 가짐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(Alternate Identifier):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대신하여 개체를 식별할 수 있는 속성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스스로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생성되었는지에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따른 식별자의 분류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(Internal Identifier):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내에서 스스로 만들어지는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외부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(Foreign Identifier):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개체와의 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(Relationship)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의해 외부 개체의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가져와 사용하는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외부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자신의 개체에서 다른 개체를 찾아가는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연결자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역할을 수행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단일 속성으로 이루어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졌는지에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따른 식별자의 분류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(Single Identifier)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식별자가 한 가지 속성으로만 구성된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복합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Composit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Identifier)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식별자가 두 개 이상의 속성으로 구성된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대체하기 위해 만들어졌는지에 따른 식별자의 분류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(Original Identifier):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업무에 의해 만들어지는 가공되지 않은 원래의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본질 식별자라고도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대리 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(Surrogate Identifier)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식별자의 속성이 두 개 이상인 경우 속성들을 하나의 속성으로 묶어 사용하는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후보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식별자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(Candidate Identifier)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개체에서 각 인스턴스를 유일하게 식별할 수 있는 속성 또는 속성 집합</a:t>
            </a:r>
          </a:p>
        </p:txBody>
      </p:sp>
    </p:spTree>
    <p:extLst>
      <p:ext uri="{BB962C8B-B14F-4D97-AF65-F5344CB8AC3E}">
        <p14:creationId xmlns:p14="http://schemas.microsoft.com/office/powerpoint/2010/main" val="369498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E-R(Entity-Relation)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E-R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개체와 개체 사이의 관계를 기본 요소로 해서 현실 세계의 데이터를 개념적인 데이터 모델로 변환하기 위한 방법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1976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피터 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(Peter Chen)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의해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46275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ER diagram </a:t>
            </a:r>
            <a:r>
              <a:rPr lang="ko-KR" altLang="en-US" sz="1400" dirty="0"/>
              <a:t>이란 </a:t>
            </a:r>
            <a:r>
              <a:rPr lang="en" altLang="ko-KR" sz="1400" dirty="0"/>
              <a:t>Entity-Relationship Model</a:t>
            </a:r>
            <a:r>
              <a:rPr lang="ko-KR" altLang="en-US" sz="1400" dirty="0"/>
              <a:t>을 표현하는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현실세계의 요구사항</a:t>
            </a:r>
            <a:r>
              <a:rPr lang="en-US" altLang="ko-KR" sz="1400" dirty="0"/>
              <a:t>(</a:t>
            </a:r>
            <a:r>
              <a:rPr lang="en" altLang="ko-KR" sz="1400" dirty="0"/>
              <a:t>Requirements)</a:t>
            </a:r>
            <a:r>
              <a:rPr lang="ko-KR" altLang="en-US" sz="1400" dirty="0"/>
              <a:t>들로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</a:t>
            </a:r>
            <a:r>
              <a:rPr lang="en" altLang="ko-KR" sz="1400" dirty="0"/>
              <a:t>Database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설계하는 과정에서 활용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개념을 모델링하는 것으로 개체</a:t>
            </a:r>
            <a:r>
              <a:rPr lang="en-US" altLang="ko-KR" sz="1400" dirty="0"/>
              <a:t>(</a:t>
            </a:r>
            <a:r>
              <a:rPr lang="en" altLang="ko-KR" sz="1400" dirty="0"/>
              <a:t>entity)</a:t>
            </a:r>
            <a:r>
              <a:rPr lang="ko-KR" altLang="en-US" sz="1400" dirty="0"/>
              <a:t>와 속성</a:t>
            </a:r>
            <a:r>
              <a:rPr lang="en-US" altLang="ko-KR" sz="1400" dirty="0"/>
              <a:t>(</a:t>
            </a:r>
            <a:r>
              <a:rPr lang="en" altLang="ko-KR" sz="1400" dirty="0"/>
              <a:t>attribute), </a:t>
            </a:r>
            <a:r>
              <a:rPr lang="ko-KR" altLang="en-US" sz="1400" dirty="0"/>
              <a:t>관계성</a:t>
            </a:r>
            <a:r>
              <a:rPr lang="en-US" altLang="ko-KR" sz="1400" dirty="0"/>
              <a:t>(</a:t>
            </a:r>
            <a:r>
              <a:rPr lang="en" altLang="ko-KR" sz="1400" dirty="0"/>
              <a:t>relationship)</a:t>
            </a:r>
            <a:r>
              <a:rPr lang="ko-KR" altLang="en-US" sz="1400" dirty="0"/>
              <a:t>을 표현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Peter Cheng's Notation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표현</a:t>
            </a: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85A0D8-0F33-7049-9301-DD2B14964C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76" y="3249155"/>
            <a:ext cx="6804248" cy="23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B066EE-D13E-1A43-87F3-1E7397DB5B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70397"/>
            <a:ext cx="6324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BF0140-37CD-654D-98C7-8B286CC432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2793"/>
            <a:ext cx="4998442" cy="42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검증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원천 시스템의 데이터를 목적 시스템의 데이터로 전환하는 과정이 정상적으로 수행되었는지 여부를 확인하는 과정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검증 방법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로그 검증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전환 과정에서 작성하는 추출</a:t>
            </a:r>
            <a:r>
              <a:rPr lang="en-US" altLang="ko-KR" sz="1400" dirty="0"/>
              <a:t>, </a:t>
            </a:r>
            <a:r>
              <a:rPr lang="ko-KR" altLang="en-US" sz="1400" dirty="0"/>
              <a:t>전환</a:t>
            </a:r>
            <a:r>
              <a:rPr lang="en-US" altLang="ko-KR" sz="1400" dirty="0"/>
              <a:t>, </a:t>
            </a:r>
            <a:r>
              <a:rPr lang="ko-KR" altLang="en-US" sz="1400" dirty="0"/>
              <a:t>적재 로그를 검증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기본 항목 검증</a:t>
            </a:r>
            <a:r>
              <a:rPr lang="en-US" altLang="ko-KR" sz="1400" dirty="0"/>
              <a:t>:</a:t>
            </a:r>
            <a:r>
              <a:rPr lang="ko-KR" altLang="en-US" sz="1400" dirty="0"/>
              <a:t> 로그 검증 외에 별도로 요청된 검증 항목에 대해 검증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응용 프로그램 검증</a:t>
            </a:r>
            <a:r>
              <a:rPr lang="en-US" altLang="ko-KR" sz="1400" dirty="0"/>
              <a:t>:</a:t>
            </a:r>
            <a:r>
              <a:rPr lang="ko-KR" altLang="en-US" sz="1400" dirty="0"/>
              <a:t> 응용 프로그램을 통한 데이터 전환의 정합성을 검증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응용 데이터 검증</a:t>
            </a:r>
            <a:r>
              <a:rPr lang="en-US" altLang="ko-KR" sz="1400" dirty="0"/>
              <a:t>:</a:t>
            </a:r>
            <a:r>
              <a:rPr lang="ko-KR" altLang="en-US" sz="1400" dirty="0"/>
              <a:t> 사전에 정의된 업무 규칙을 기준으로 데이터 전환의 정합성을 검증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값 검증</a:t>
            </a:r>
            <a:r>
              <a:rPr lang="en-US" altLang="ko-KR" sz="1400" dirty="0"/>
              <a:t>:</a:t>
            </a:r>
            <a:r>
              <a:rPr lang="ko-KR" altLang="en-US" sz="1400" dirty="0"/>
              <a:t> 숫자 항목의 합계 검증</a:t>
            </a:r>
            <a:r>
              <a:rPr lang="en-US" altLang="ko-KR" sz="1400" dirty="0"/>
              <a:t>, </a:t>
            </a:r>
            <a:r>
              <a:rPr lang="ko-KR" altLang="en-US" sz="1400" dirty="0"/>
              <a:t>코드 데이터의 범위 검증</a:t>
            </a:r>
            <a:r>
              <a:rPr lang="en-US" altLang="ko-KR" sz="1400" dirty="0"/>
              <a:t>, </a:t>
            </a:r>
            <a:r>
              <a:rPr lang="ko-KR" altLang="en-US" sz="1400" dirty="0"/>
              <a:t>속성 변경에 따른 값 검증을 수행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검증</a:t>
            </a:r>
          </a:p>
        </p:txBody>
      </p:sp>
    </p:spTree>
    <p:extLst>
      <p:ext uri="{BB962C8B-B14F-4D97-AF65-F5344CB8AC3E}">
        <p14:creationId xmlns:p14="http://schemas.microsoft.com/office/powerpoint/2010/main" val="1985669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F8765F-5219-C74F-84E9-8E9187B0C7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" y="1642691"/>
            <a:ext cx="6885012" cy="39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7DD635-6B27-944A-8E9F-12290B7B7B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727200"/>
            <a:ext cx="7366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Diagram: </a:t>
            </a:r>
            <a:r>
              <a:rPr lang="ko-KR" altLang="en-US" sz="1400" dirty="0"/>
              <a:t>정보 공학</a:t>
            </a:r>
            <a:r>
              <a:rPr lang="en-US" altLang="ko-KR" sz="1400" dirty="0"/>
              <a:t>(IE – </a:t>
            </a:r>
            <a:r>
              <a:rPr lang="ko-KR" altLang="en-US" sz="1400" dirty="0"/>
              <a:t>까마귀 발</a:t>
            </a:r>
            <a:r>
              <a:rPr lang="en-US" altLang="ko-KR" sz="1400" dirty="0"/>
              <a:t>)</a:t>
            </a:r>
            <a:r>
              <a:rPr lang="ko-KR" altLang="en-US" sz="1400" dirty="0"/>
              <a:t>표기법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제임스 마틴</a:t>
            </a:r>
            <a:r>
              <a:rPr lang="en-US" altLang="ko-KR" sz="1400" dirty="0"/>
              <a:t>(James Martin)</a:t>
            </a:r>
            <a:r>
              <a:rPr lang="ko-KR" altLang="en-US" sz="1400" dirty="0"/>
              <a:t>이 주창한 </a:t>
            </a:r>
            <a:r>
              <a:rPr lang="en-US" altLang="ko-KR" sz="1400" dirty="0"/>
              <a:t>Information Engineering</a:t>
            </a:r>
            <a:r>
              <a:rPr lang="ko-KR" altLang="en-US" sz="1400" dirty="0"/>
              <a:t>에서 사용하는 </a:t>
            </a:r>
            <a:r>
              <a:rPr lang="en-US" altLang="ko-KR" sz="1400" dirty="0"/>
              <a:t>Data </a:t>
            </a:r>
            <a:r>
              <a:rPr lang="ko-KR" altLang="en-US" sz="1400" dirty="0"/>
              <a:t>모델 표기법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까마귀발 모양과 같은 형태의 관계 표현 때문에 </a:t>
            </a:r>
            <a:r>
              <a:rPr lang="en-US" altLang="ko-KR" sz="1400" dirty="0"/>
              <a:t>Crow’s Foot Model</a:t>
            </a:r>
            <a:r>
              <a:rPr lang="ko-KR" altLang="en-US" sz="1400" dirty="0"/>
              <a:t>로 불리기도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가장 널리 사용되는 표기법의 하나이지만 서브</a:t>
            </a:r>
            <a:r>
              <a:rPr lang="en-US" altLang="ko-KR" sz="1400" dirty="0"/>
              <a:t> </a:t>
            </a:r>
            <a:r>
              <a:rPr lang="ko-KR" altLang="en-US" sz="1400" dirty="0"/>
              <a:t>타입과 같은 개체 집합의 상세 표현에 있어서 공간을 많  이 차지하는 단점이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4464D13C-500C-5446-9A0B-2883622664EC}"/>
              </a:ext>
            </a:extLst>
          </p:cNvPr>
          <p:cNvSpPr/>
          <p:nvPr/>
        </p:nvSpPr>
        <p:spPr>
          <a:xfrm>
            <a:off x="5386095" y="3253615"/>
            <a:ext cx="2844534" cy="171500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BF99001F-D774-B545-8EC0-2673AE0EAA0A}"/>
              </a:ext>
            </a:extLst>
          </p:cNvPr>
          <p:cNvSpPr/>
          <p:nvPr/>
        </p:nvSpPr>
        <p:spPr>
          <a:xfrm>
            <a:off x="1331640" y="3212976"/>
            <a:ext cx="3124573" cy="181927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785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Diagram: </a:t>
            </a:r>
            <a:r>
              <a:rPr lang="ko-KR" altLang="en-US" sz="1400" dirty="0"/>
              <a:t>정보 공학</a:t>
            </a:r>
            <a:r>
              <a:rPr lang="en-US" altLang="ko-KR" sz="1400" dirty="0"/>
              <a:t>(IE – </a:t>
            </a:r>
            <a:r>
              <a:rPr lang="ko-KR" altLang="en-US" sz="1400" dirty="0"/>
              <a:t>까마귀 발</a:t>
            </a:r>
            <a:r>
              <a:rPr lang="en-US" altLang="ko-KR" sz="1400" dirty="0"/>
              <a:t>)</a:t>
            </a:r>
            <a:r>
              <a:rPr lang="ko-KR" altLang="en-US" sz="1400" dirty="0"/>
              <a:t>표기법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18C3E7-4734-9A43-B9AB-B25F079F8A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01" y="1700808"/>
            <a:ext cx="5946998" cy="43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6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Diagram: </a:t>
            </a:r>
            <a:r>
              <a:rPr lang="en" altLang="ko-KR" sz="1400" dirty="0"/>
              <a:t>Barker's Notation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1986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영국 컨설팅 회사 </a:t>
            </a:r>
            <a:r>
              <a:rPr lang="en-US" altLang="ko-KR" sz="1400" dirty="0"/>
              <a:t>CACI</a:t>
            </a:r>
            <a:r>
              <a:rPr lang="ko-KR" altLang="en-US" sz="1400" dirty="0"/>
              <a:t>에 근무하던 </a:t>
            </a:r>
            <a:r>
              <a:rPr lang="en-US" altLang="ko-KR" sz="1400" dirty="0"/>
              <a:t>Richard Barker, Lan Palmer, Harry Ellis </a:t>
            </a:r>
            <a:r>
              <a:rPr lang="ko-KR" altLang="en-US" sz="1400" dirty="0"/>
              <a:t>등에 의해 처음 개발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Original Chen style </a:t>
            </a:r>
            <a:r>
              <a:rPr lang="ko-KR" altLang="en-US" sz="1400" dirty="0"/>
              <a:t>에서 사용되던 ‘</a:t>
            </a:r>
            <a:r>
              <a:rPr lang="en-US" altLang="ko-KR" sz="1400" dirty="0"/>
              <a:t>Crow’s Foot’ style</a:t>
            </a:r>
            <a:r>
              <a:rPr lang="ko-KR" altLang="en-US" sz="1400" dirty="0"/>
              <a:t>을 변형하여 개발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후에 오라클로 이직한 리차드 </a:t>
            </a:r>
            <a:r>
              <a:rPr lang="ko-KR" altLang="en-US" sz="1400" dirty="0" err="1"/>
              <a:t>바커에</a:t>
            </a:r>
            <a:r>
              <a:rPr lang="ko-KR" altLang="en-US" sz="1400" dirty="0"/>
              <a:t> 의해 오라클에서 </a:t>
            </a:r>
            <a:r>
              <a:rPr lang="en-US" altLang="ko-KR" sz="1400" dirty="0"/>
              <a:t>Case Method</a:t>
            </a:r>
            <a:r>
              <a:rPr lang="ko-KR" altLang="en-US" sz="1400" dirty="0"/>
              <a:t>로 채택하여 사용되고</a:t>
            </a:r>
            <a:r>
              <a:rPr lang="en-US" altLang="ko-KR" sz="1400" dirty="0"/>
              <a:t>, Oracle  CASE modeling tools</a:t>
            </a:r>
            <a:r>
              <a:rPr lang="ko-KR" altLang="en-US" sz="1400" dirty="0"/>
              <a:t>에 적용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오늘날 널리 사용되는 표기법의 하나로 개체 집합과 그 관계의 표현에 있어서 직관적 </a:t>
            </a:r>
            <a:r>
              <a:rPr lang="ko-KR" altLang="en-US" sz="1400" dirty="0" err="1"/>
              <a:t>이해성이</a:t>
            </a:r>
            <a:r>
              <a:rPr lang="ko-KR" altLang="en-US" sz="1400" dirty="0"/>
              <a:t> 뛰어나고 구체적이고 상세한 표현성 및 공간 활용의 장점 등으로 인해 사용자가 지속적으로 증가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6A4C39-210D-E24D-9F14-AA80ADEC0A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53197"/>
            <a:ext cx="7327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1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Diagram: </a:t>
            </a:r>
            <a:r>
              <a:rPr lang="en" altLang="ko-KR" sz="1400" dirty="0"/>
              <a:t>Barker's Notation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E3973E-8EE8-AF47-BD3E-C4A08FA377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203450"/>
            <a:ext cx="6921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2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 Diagram: </a:t>
            </a:r>
            <a:r>
              <a:rPr lang="en" altLang="ko-KR" sz="1400" dirty="0"/>
              <a:t>Barker's Notation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9B13BD-4C9B-D74A-97E9-C5B195AFB0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30" y="1700808"/>
            <a:ext cx="6490940" cy="46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ERD </a:t>
            </a:r>
            <a:r>
              <a:rPr lang="ko-KR" altLang="en-US" sz="1400" dirty="0"/>
              <a:t>관계 관계 차수와 </a:t>
            </a:r>
            <a:r>
              <a:rPr lang="ko-KR" altLang="en-US" sz="1400" dirty="0" err="1"/>
              <a:t>선택성</a:t>
            </a:r>
            <a:r>
              <a:rPr lang="ko-KR" altLang="en-US" sz="1400" dirty="0"/>
              <a:t> 표시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ER Diagram</a:t>
            </a:r>
            <a:endParaRPr lang="ko-KR" altLang="en-US" sz="36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3A47C6-289C-384F-9966-828D097976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438900" cy="23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3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테이블의 집합으로 데이터를 표현하는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1970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IBM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근무하던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E.F.Codd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의해서 제안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간결하고 보기 편리하며 많은 종류의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성능이 떨어지는 단점이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관계 표현이 가능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780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데이터들을 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형태로 표현한 것으로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구조를 나타내는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스키마와 실제 값들인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인스턴스로 구성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구성하는 속성 사이에는 순서가 없다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구성하는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튜플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사이에는 순서가 없다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이름은 중복될 수 없다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값은 더 이상 쪼갤 수 없는 원자값이어야 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튜플을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구별할 수 있는 키가 있어야 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1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검증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검증 단계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추출</a:t>
            </a:r>
            <a:r>
              <a:rPr lang="en-US" altLang="ko-KR" sz="1400" dirty="0"/>
              <a:t>:</a:t>
            </a:r>
            <a:r>
              <a:rPr lang="ko-KR" altLang="en-US" sz="1400" dirty="0"/>
              <a:t> 원천 시스템 데이터에 대한 정합성 확인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전환</a:t>
            </a:r>
            <a:endParaRPr lang="en-US" altLang="ko-KR" sz="1400" dirty="0"/>
          </a:p>
          <a:p>
            <a:pPr marL="1828800" lvl="5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</a:rPr>
              <a:t>매핑 </a:t>
            </a:r>
            <a:r>
              <a:rPr lang="ko-KR" altLang="en-US" sz="1400" dirty="0" err="1">
                <a:solidFill>
                  <a:srgbClr val="000000"/>
                </a:solidFill>
              </a:rPr>
              <a:t>정의서에</a:t>
            </a:r>
            <a:r>
              <a:rPr lang="ko-KR" altLang="en-US" sz="1400" dirty="0">
                <a:solidFill>
                  <a:srgbClr val="000000"/>
                </a:solidFill>
              </a:rPr>
              <a:t> 정의된 내용이 정확히 반영되었는지 확인 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1828800" lvl="5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</a:rPr>
              <a:t>매핑 정의서 오류 여부 확인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DB </a:t>
            </a:r>
            <a:r>
              <a:rPr lang="ko-KR" altLang="en-US" sz="1400" dirty="0"/>
              <a:t>적재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SAM </a:t>
            </a:r>
            <a:r>
              <a:rPr lang="ko-KR" altLang="en-US" sz="1400" dirty="0"/>
              <a:t>파일을 적재하는 과정에서 발생할 수 있는 오류나 데이터 누락 여부 등 확인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DB </a:t>
            </a:r>
            <a:r>
              <a:rPr lang="ko-KR" altLang="en-US" sz="1400" dirty="0"/>
              <a:t>적재 후</a:t>
            </a:r>
            <a:r>
              <a:rPr lang="en-US" altLang="ko-KR" sz="1400" dirty="0"/>
              <a:t>:</a:t>
            </a:r>
            <a:r>
              <a:rPr lang="ko-KR" altLang="en-US" sz="1400" dirty="0"/>
              <a:t> 적재 완료 후 정합성 확인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전환 완료 후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전환 완료 후 추가 검증 과정을 통해 데이터 전환의 정합성 검증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검증</a:t>
            </a:r>
          </a:p>
        </p:txBody>
      </p:sp>
    </p:spTree>
    <p:extLst>
      <p:ext uri="{BB962C8B-B14F-4D97-AF65-F5344CB8AC3E}">
        <p14:creationId xmlns:p14="http://schemas.microsoft.com/office/powerpoint/2010/main" val="294563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(Attribute)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구성하는 각각의 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(Column)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데이터베이스를 구성하는 가장 작은 논리적 단위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구조 상의 데이터 항목 또는 데이터 필드에 해당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개체의 특성을 기술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디그리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(Degree) 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튜플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Tuple)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구성하는 각각의 행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속성의 모임으로 구성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구조에서 레코드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Record)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같은 의미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튜플의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카디널리티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Cardinality) 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대응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도메인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(Domain)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취할 수 있는 같은 타입의 원자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Atomic)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값들의 집합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값이 나타날 때 그 값의 합법 여부를 시스템이 검사하는 데에도 이용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인스턴스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Relation Instance)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개체를 구성하고 있는 속성들에 데이터 타입이 정의되어 구체적인 데이터 값을 갖고 있는 것을 말한</a:t>
            </a:r>
          </a:p>
        </p:txBody>
      </p:sp>
    </p:spTree>
    <p:extLst>
      <p:ext uri="{BB962C8B-B14F-4D97-AF65-F5344CB8AC3E}">
        <p14:creationId xmlns:p14="http://schemas.microsoft.com/office/powerpoint/2010/main" val="3837054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Key)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중복된 값이 없는 속성 또는 속성의 집합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키의 종류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슈퍼키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 Key):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유일성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Unique)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만족하지만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최소성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Minimality)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만족하지 못하는 키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후보키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Candidate Key):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유일성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최소성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Primary Key):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후보키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중에서 특별히 선정된 키로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튜플을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구별하기 위한 유일한 키이며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내에서 유일한 식별자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대체키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Alternate Key):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후보키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중에서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제외한 나머지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후보키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Foreign Key):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참조하는 속성 또는 속성들의 집합을 의미하며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 의 관계를 표현할 때 사용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490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Integrity)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저장된 데이터 값과 그것이 표현하는 현실 세계의 실제 값이 일치하는 정확성을 의미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제약조건 종류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 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Entity Integrity,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실체 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구성하는 어떤 속성도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Null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값이나 중복 값을 가질 수 없음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참조 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Referential Integrity):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값은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Null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이거나 참조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기본키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값과 동일해야 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참조할 수 없는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외래키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값을 가질 수 없다는 규정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도메인 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Domain Integrity,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영역 무결성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주어진 속성 값이 정의된 도메인에 속한 값이어야 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릴레이션에는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적어도 하나의 키가 존재해야 한다는 규정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NULL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Unique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무결성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무결성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강화 방법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Validation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Check: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응용 프로그램에서 데이터의 유효성 검사를 수행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trigger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이용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DML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수행 전이나 후에 수행할 작업을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절차형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작성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데이터베이스의 무결성 제약조건 설정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2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테이블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관계형 데이터베이스의 가장 기본적인 개체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테이블을 저장하면 논리적으로는 테이블 스페이스에 저장되고</a:t>
            </a:r>
            <a:r>
              <a:rPr lang="en-US" altLang="ko-KR" sz="1400" dirty="0"/>
              <a:t>, </a:t>
            </a:r>
            <a:r>
              <a:rPr lang="ko-KR" altLang="en-US" sz="1400" dirty="0"/>
              <a:t>물리적으로는 해당 테이블과 연관된 데이터 파일</a:t>
            </a:r>
            <a:r>
              <a:rPr lang="en-US" altLang="ko-KR" sz="1400" dirty="0"/>
              <a:t>(Data File)</a:t>
            </a:r>
            <a:r>
              <a:rPr lang="ko-KR" altLang="en-US" sz="1400" dirty="0"/>
              <a:t>에 저장됨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데이터베이스를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스페이스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파일로 나눠 관리하면 논리적 구성이 물리적 구성에 종속되지 않아 투명성이 보장됨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38134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이상</a:t>
            </a:r>
            <a:r>
              <a:rPr lang="en-US" altLang="ko-KR" sz="1400" dirty="0"/>
              <a:t>(</a:t>
            </a:r>
            <a:r>
              <a:rPr lang="en" altLang="ko-KR" sz="1400" dirty="0"/>
              <a:t>Anomaly)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테이블에서 일부 속성들의 종속으로 인해 데이터의 중복</a:t>
            </a:r>
            <a:r>
              <a:rPr lang="en-US" altLang="ko-KR" sz="1400" dirty="0"/>
              <a:t>(</a:t>
            </a:r>
            <a:r>
              <a:rPr lang="en" altLang="ko-KR" sz="1400" dirty="0"/>
              <a:t>Redundancy)</a:t>
            </a:r>
            <a:r>
              <a:rPr lang="ko-KR" altLang="en-US" sz="1400" dirty="0"/>
              <a:t>이 발생하고</a:t>
            </a:r>
            <a:r>
              <a:rPr lang="en-US" altLang="ko-KR" sz="1400" dirty="0"/>
              <a:t> </a:t>
            </a:r>
            <a:r>
              <a:rPr lang="ko-KR" altLang="en-US" sz="1400" dirty="0"/>
              <a:t>이 중복으로 인해 테이블 조작 시 문제가 발생하는 현상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이상의 종류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삽입 이상</a:t>
            </a:r>
            <a:r>
              <a:rPr lang="en-US" altLang="ko-KR" sz="1400" dirty="0"/>
              <a:t>(</a:t>
            </a:r>
            <a:r>
              <a:rPr lang="en" altLang="ko-KR" sz="1400" dirty="0"/>
              <a:t>Insertion Anomaly): </a:t>
            </a:r>
            <a:r>
              <a:rPr lang="ko-KR" altLang="en-US" sz="1400" dirty="0"/>
              <a:t>테이블에 데이터를 삽입 할 때 의도와는 상관없이 원하지 않은 값들로 인해 삽입할 수 없게 되는 현상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삭제 이상</a:t>
            </a:r>
            <a:r>
              <a:rPr lang="en-US" altLang="ko-KR" sz="1400" dirty="0"/>
              <a:t>(</a:t>
            </a:r>
            <a:r>
              <a:rPr lang="en" altLang="ko-KR" sz="1400" dirty="0"/>
              <a:t>Deletion Anomaly): </a:t>
            </a:r>
            <a:r>
              <a:rPr lang="ko-KR" altLang="en-US" sz="1400" dirty="0"/>
              <a:t>테이블에서 한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삭제할 때 의도와는 상관없는 값들도 함께 삭제되는 현상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갱신 이상</a:t>
            </a:r>
            <a:r>
              <a:rPr lang="en-US" altLang="ko-KR" sz="1400" dirty="0"/>
              <a:t>(Update Anomaly): </a:t>
            </a:r>
            <a:r>
              <a:rPr lang="ko-KR" altLang="en-US" sz="1400" dirty="0"/>
              <a:t>테이블에서 </a:t>
            </a:r>
            <a:r>
              <a:rPr lang="ko-KR" altLang="en-US" sz="1400" dirty="0" err="1"/>
              <a:t>튜플에</a:t>
            </a:r>
            <a:r>
              <a:rPr lang="ko-KR" altLang="en-US" sz="1400" dirty="0"/>
              <a:t> 있는 속성 값을 갱신할 때 일부 </a:t>
            </a:r>
            <a:r>
              <a:rPr lang="ko-KR" altLang="en-US" sz="1400" dirty="0" err="1"/>
              <a:t>튜플의</a:t>
            </a:r>
            <a:r>
              <a:rPr lang="ko-KR" altLang="en-US" sz="1400" dirty="0"/>
              <a:t> 정보만 갱신되어 정보에 불일치성</a:t>
            </a:r>
            <a:r>
              <a:rPr lang="en-US" altLang="ko-KR" sz="1400" dirty="0"/>
              <a:t>(Inconsistency)</a:t>
            </a:r>
            <a:r>
              <a:rPr lang="ko-KR" altLang="en-US" sz="1400" dirty="0"/>
              <a:t>이 생기는 현상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974682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502346" lvl="2" indent="-328254">
              <a:spcAft>
                <a:spcPts val="600"/>
              </a:spcAft>
              <a:buFont typeface="Wingdings" pitchFamily="2" charset="2"/>
              <a:buChar char="v"/>
              <a:tabLst>
                <a:tab pos="502346" algn="l"/>
                <a:tab pos="50293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데이터의 중복으로 인한 이상 현상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  <a:p>
            <a:pPr marL="959546" lvl="3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spc="10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변경 이상</a:t>
            </a:r>
            <a:r>
              <a:rPr lang="en-US" altLang="ko-KR" sz="1400" spc="-8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(</a:t>
            </a:r>
            <a:r>
              <a:rPr lang="en" altLang="x-none" sz="1400" spc="-8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Modification </a:t>
            </a:r>
            <a:r>
              <a:rPr lang="en" altLang="x-none" sz="1400" spc="-6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Anomaly)</a:t>
            </a:r>
          </a:p>
          <a:p>
            <a:pPr marL="959546" lvl="3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spc="10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삽입 </a:t>
            </a:r>
            <a:r>
              <a:rPr lang="ko-KR" altLang="en-US" sz="1400" spc="-6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이상</a:t>
            </a:r>
            <a:r>
              <a:rPr lang="en-US" altLang="ko-KR" sz="1400" spc="-6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(</a:t>
            </a:r>
            <a:r>
              <a:rPr lang="en" altLang="x-none" sz="1400" spc="-6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Insertion </a:t>
            </a:r>
            <a:r>
              <a:rPr lang="en" altLang="x-none" sz="1400" spc="-10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Anomaly)</a:t>
            </a:r>
          </a:p>
          <a:p>
            <a:pPr marL="959546" lvl="3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spc="105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삭제 이상</a:t>
            </a:r>
            <a:r>
              <a:rPr lang="en-US" altLang="ko-KR" sz="1400" spc="-8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(</a:t>
            </a:r>
            <a:r>
              <a:rPr lang="en" altLang="x-none" sz="1400" spc="-8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Deletion </a:t>
            </a:r>
            <a:r>
              <a:rPr lang="en" altLang="x-none" sz="1400" spc="-10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Anomaly)</a:t>
            </a:r>
            <a:endParaRPr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이상 현상</a:t>
            </a:r>
            <a:endParaRPr sz="4000" b="1" spc="429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624752C1-74BC-3B41-A950-B377130E9F14}"/>
              </a:ext>
            </a:extLst>
          </p:cNvPr>
          <p:cNvSpPr/>
          <p:nvPr/>
        </p:nvSpPr>
        <p:spPr>
          <a:xfrm>
            <a:off x="1979712" y="3140968"/>
            <a:ext cx="4685956" cy="197036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</p:spTree>
    <p:extLst>
      <p:ext uri="{BB962C8B-B14F-4D97-AF65-F5344CB8AC3E}">
        <p14:creationId xmlns:p14="http://schemas.microsoft.com/office/powerpoint/2010/main" val="1843622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33600" y="2473804"/>
            <a:ext cx="6074429" cy="351692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841747" y="6535721"/>
            <a:ext cx="2165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Gulim" panose="020B0600000101010101" pitchFamily="34" charset="-127"/>
                <a:ea typeface="+mn-ea"/>
                <a:cs typeface="Gulim" panose="020B0600000101010101" pitchFamily="34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x-none" spc="-65" smtClean="0">
                <a:solidFill>
                  <a:srgbClr val="888888"/>
                </a:solidFill>
              </a:rPr>
              <a:pPr marL="38100">
                <a:spcBef>
                  <a:spcPts val="225"/>
                </a:spcBef>
              </a:pPr>
              <a:t>46</a:t>
            </a:fld>
            <a:endParaRPr spc="-60" dirty="0">
              <a:solidFill>
                <a:srgbClr val="888888"/>
              </a:solidFill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DC8C31AA-96D5-FE44-A3D7-7C32BCB4A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이상 현상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1DB90B54-76E6-2E48-AB91-EE01E33E1522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이상 현상</a:t>
            </a:r>
            <a:r>
              <a:rPr lang="en-US" altLang="ko-KR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(Anomaly)</a:t>
            </a:r>
            <a:endParaRPr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  <a:p>
            <a:pPr marL="502346" lvl="2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삽입 이상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릴레이션에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 새 데이터를 삽입하기 위해 원치 않는 불필요한 데이터도 함께 삽입해야 하는 문제</a:t>
            </a:r>
            <a:endParaRPr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3639811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33600" y="2500532"/>
            <a:ext cx="7301131" cy="351973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7EC3CB0B-6689-2845-AF65-1CE4D9F30E4D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이상 현상</a:t>
            </a:r>
            <a:r>
              <a:rPr lang="en-US" altLang="ko-KR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(</a:t>
            </a:r>
            <a:r>
              <a:rPr lang="en" altLang="ko-KR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Anomaly)</a:t>
            </a:r>
            <a:endParaRPr lang="en" altLang="x-none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  <a:p>
            <a:pPr marL="502346" lvl="2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삭제 이상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 릴레이션에서 데이터를 삭제하면 꼭 필요한 데이터까지 함께 삭제하여 데이터가 손실되는 연쇄 삭제  현상</a:t>
            </a:r>
          </a:p>
          <a:p>
            <a:pPr marL="502346" lvl="2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  <a:p>
            <a:pPr marL="502346" lvl="2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endParaRPr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E4293025-F38A-EC40-98D7-C1522DAF7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이상 현상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196120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33600" y="2400651"/>
            <a:ext cx="7486826" cy="351973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이상 현상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이상 현상</a:t>
            </a:r>
            <a:r>
              <a:rPr lang="en-US" altLang="ko-KR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(</a:t>
            </a:r>
            <a:r>
              <a:rPr lang="en" altLang="ko-KR" sz="1400" spc="162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ndal"/>
              </a:rPr>
              <a:t>Anomaly)</a:t>
            </a:r>
            <a:endParaRPr lang="en" altLang="x-none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  <a:p>
            <a:pPr marL="502346" lvl="2" indent="-328254">
              <a:spcAft>
                <a:spcPts val="600"/>
              </a:spcAft>
              <a:buFont typeface="Wingdings" pitchFamily="2" charset="2"/>
              <a:buChar char="ü"/>
              <a:tabLst>
                <a:tab pos="502346" algn="l"/>
                <a:tab pos="50293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갱신 이상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릴레이션의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oto Sans CJK JP Black"/>
              </a:rPr>
              <a:t> 중복된 데이터들 중 일부만 수정하여 데이터가 불일치하게 되는 모순이 발생하는 것</a:t>
            </a:r>
            <a:endParaRPr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778653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함수적 종속</a:t>
            </a:r>
            <a:r>
              <a:rPr lang="en-US" altLang="ko-KR" sz="1400" dirty="0"/>
              <a:t>(Functional Dependency)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어떤 테이블 </a:t>
            </a:r>
            <a:r>
              <a:rPr lang="en" altLang="ko-KR" sz="1400" dirty="0"/>
              <a:t>R</a:t>
            </a:r>
            <a:r>
              <a:rPr lang="ko-KR" altLang="en-US" sz="1400" dirty="0"/>
              <a:t>에서 </a:t>
            </a:r>
            <a:r>
              <a:rPr lang="en" altLang="ko-KR" sz="1400" dirty="0"/>
              <a:t>X</a:t>
            </a:r>
            <a:r>
              <a:rPr lang="ko-KR" altLang="en-US" sz="1400" dirty="0"/>
              <a:t>와 </a:t>
            </a:r>
            <a:r>
              <a:rPr lang="en" altLang="ko-KR" sz="1400" dirty="0"/>
              <a:t>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각각 </a:t>
            </a:r>
            <a:r>
              <a:rPr lang="en" altLang="ko-KR" sz="1400" dirty="0"/>
              <a:t>R</a:t>
            </a:r>
            <a:r>
              <a:rPr lang="ko-KR" altLang="en-US" sz="1400" dirty="0"/>
              <a:t>의 속성 집합의 부분 집합이라 할 때 속성 </a:t>
            </a:r>
            <a:r>
              <a:rPr lang="en" altLang="ko-KR" sz="1400" dirty="0"/>
              <a:t>X</a:t>
            </a:r>
            <a:r>
              <a:rPr lang="ko-KR" altLang="en-US" sz="1400" dirty="0"/>
              <a:t>의 값 각각에 대해 속성 </a:t>
            </a:r>
            <a:r>
              <a:rPr lang="en" altLang="ko-KR" sz="1400" dirty="0"/>
              <a:t>Y</a:t>
            </a:r>
            <a:r>
              <a:rPr lang="ko-KR" altLang="en-US" sz="1400" dirty="0"/>
              <a:t>의 값이 오직 하나만 연관되어 있을 때 </a:t>
            </a:r>
            <a:r>
              <a:rPr lang="en" altLang="ko-KR" sz="1400" dirty="0"/>
              <a:t>Y</a:t>
            </a:r>
            <a:r>
              <a:rPr lang="ko-KR" altLang="en-US" sz="1400" dirty="0"/>
              <a:t>는 </a:t>
            </a:r>
            <a:r>
              <a:rPr lang="en" altLang="ko-KR" sz="1400" dirty="0"/>
              <a:t>X</a:t>
            </a:r>
            <a:r>
              <a:rPr lang="ko-KR" altLang="en-US" sz="1400" dirty="0"/>
              <a:t>에 함수적 종속 또는 </a:t>
            </a:r>
            <a:r>
              <a:rPr lang="en" altLang="ko-KR" sz="1400" dirty="0"/>
              <a:t>X</a:t>
            </a:r>
            <a:r>
              <a:rPr lang="ko-KR" altLang="en-US" sz="1400" dirty="0"/>
              <a:t>가 </a:t>
            </a:r>
            <a:r>
              <a:rPr lang="en" altLang="ko-KR" sz="1400" dirty="0"/>
              <a:t>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함수적으로 결정한다고 하고</a:t>
            </a:r>
            <a:r>
              <a:rPr lang="en-US" altLang="ko-KR" sz="1400" dirty="0"/>
              <a:t> </a:t>
            </a:r>
            <a:r>
              <a:rPr lang="en" altLang="ko-KR" sz="1400" dirty="0"/>
              <a:t>X → Y</a:t>
            </a:r>
            <a:r>
              <a:rPr lang="ko-KR" altLang="en-US" sz="1400" dirty="0"/>
              <a:t>로 표기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X → Y</a:t>
            </a:r>
            <a:r>
              <a:rPr lang="ko-KR" altLang="en-US" sz="1400" dirty="0"/>
              <a:t>의 관계를 갖는 속성 </a:t>
            </a:r>
            <a:r>
              <a:rPr lang="en" altLang="ko-KR" sz="1400" dirty="0"/>
              <a:t>X</a:t>
            </a:r>
            <a:r>
              <a:rPr lang="ko-KR" altLang="en-US" sz="1400" dirty="0"/>
              <a:t>와 </a:t>
            </a:r>
            <a:r>
              <a:rPr lang="en" altLang="ko-KR" sz="1400" dirty="0"/>
              <a:t>Y</a:t>
            </a:r>
            <a:r>
              <a:rPr lang="ko-KR" altLang="en-US" sz="1400" dirty="0"/>
              <a:t>에서 </a:t>
            </a:r>
            <a:r>
              <a:rPr lang="en" altLang="ko-KR" sz="1400" dirty="0"/>
              <a:t>X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결정자</a:t>
            </a:r>
            <a:r>
              <a:rPr lang="en-US" altLang="ko-KR" sz="1400" dirty="0"/>
              <a:t>(</a:t>
            </a:r>
            <a:r>
              <a:rPr lang="en" altLang="ko-KR" sz="1400" dirty="0"/>
              <a:t>Determinant)</a:t>
            </a:r>
            <a:r>
              <a:rPr lang="ko-KR" altLang="en-US" sz="1400" dirty="0"/>
              <a:t>라 하고</a:t>
            </a:r>
            <a:r>
              <a:rPr lang="en-US" altLang="ko-KR" sz="1400" dirty="0"/>
              <a:t> </a:t>
            </a:r>
            <a:r>
              <a:rPr lang="en" altLang="ko-KR" sz="1400" dirty="0"/>
              <a:t>Y</a:t>
            </a:r>
            <a:r>
              <a:rPr lang="ko-KR" altLang="en-US" sz="1400" dirty="0" err="1"/>
              <a:t>를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종속자</a:t>
            </a:r>
            <a:r>
              <a:rPr lang="en-US" altLang="ko-KR" sz="1400" dirty="0"/>
              <a:t>(</a:t>
            </a:r>
            <a:r>
              <a:rPr lang="en" altLang="ko-KR" sz="1400" dirty="0"/>
              <a:t>Dependent)</a:t>
            </a:r>
            <a:r>
              <a:rPr lang="ko-KR" altLang="en-US" sz="1400" dirty="0" err="1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완전 함수적 종속</a:t>
            </a:r>
            <a:r>
              <a:rPr lang="en-US" altLang="ko-KR" sz="1400" dirty="0"/>
              <a:t>: </a:t>
            </a:r>
            <a:r>
              <a:rPr lang="ko-KR" altLang="en-US" sz="1400" dirty="0"/>
              <a:t>어떤 테이블 </a:t>
            </a:r>
            <a:r>
              <a:rPr lang="en" altLang="ko-KR" sz="1400" dirty="0"/>
              <a:t>R</a:t>
            </a:r>
            <a:r>
              <a:rPr lang="ko-KR" altLang="en-US" sz="1400" dirty="0"/>
              <a:t>에서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  <a:r>
              <a:rPr lang="ko-KR" altLang="en-US" sz="1400" dirty="0"/>
              <a:t>이상의 속성</a:t>
            </a:r>
            <a:r>
              <a:rPr lang="en-US" altLang="ko-KR" sz="1400" dirty="0"/>
              <a:t>(X, Y)</a:t>
            </a:r>
            <a:r>
              <a:rPr lang="ko-KR" altLang="en-US" sz="1400" dirty="0"/>
              <a:t> 모두가 있는 경우에만 하나의 속성 </a:t>
            </a:r>
            <a:r>
              <a:rPr lang="en-US" altLang="ko-KR" sz="1400" dirty="0"/>
              <a:t>Z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종속하는 경우를 완전 함수적 종속이라고 함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부분 함수적 종속</a:t>
            </a:r>
            <a:r>
              <a:rPr lang="en-US" altLang="ko-KR" sz="1400" dirty="0"/>
              <a:t>: </a:t>
            </a:r>
            <a:r>
              <a:rPr lang="ko-KR" altLang="en-US" sz="1400" dirty="0"/>
              <a:t>어떤 테이블 </a:t>
            </a:r>
            <a:r>
              <a:rPr lang="en" altLang="ko-KR" sz="1400" dirty="0"/>
              <a:t>R</a:t>
            </a:r>
            <a:r>
              <a:rPr lang="ko-KR" altLang="en-US" sz="1400" dirty="0"/>
              <a:t>에서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  <a:r>
              <a:rPr lang="ko-KR" altLang="en-US" sz="1400" dirty="0"/>
              <a:t>이상의 속성</a:t>
            </a:r>
            <a:r>
              <a:rPr lang="en-US" altLang="ko-KR" sz="1400" dirty="0"/>
              <a:t>(X, Y)</a:t>
            </a:r>
            <a:r>
              <a:rPr lang="ko-KR" altLang="en-US" sz="1400" dirty="0"/>
              <a:t> 중 일부분만으로 </a:t>
            </a:r>
            <a:r>
              <a:rPr lang="en-US" altLang="ko-KR" sz="1400" dirty="0"/>
              <a:t>Z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종속하는 경우를 부분 함수적 종속이라고 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이행적</a:t>
            </a:r>
            <a:r>
              <a:rPr lang="ko-KR" altLang="en-US" sz="1400" dirty="0"/>
              <a:t> 함수 종속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A-&gt;B </a:t>
            </a:r>
            <a:r>
              <a:rPr lang="ko-KR" altLang="en-US" sz="1400" dirty="0"/>
              <a:t>이고 </a:t>
            </a:r>
            <a:r>
              <a:rPr lang="en-US" altLang="ko-KR" sz="1400" dirty="0"/>
              <a:t>B-&gt;C </a:t>
            </a:r>
            <a:r>
              <a:rPr lang="ko-KR" altLang="en-US" sz="1400" dirty="0"/>
              <a:t>이면 </a:t>
            </a:r>
            <a:r>
              <a:rPr lang="en-US" altLang="ko-KR" sz="1400" dirty="0"/>
              <a:t>A-&gt;C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함수적 종속</a:t>
            </a:r>
            <a:r>
              <a:rPr lang="en-US" altLang="ko-KR" dirty="0"/>
              <a:t>(FD)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7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오류 데이터 측정 및 정제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고품질의 데이터를 운영 및 관리하기 위해서 수행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진행 과정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품질 분석</a:t>
            </a:r>
            <a:r>
              <a:rPr lang="en-US" altLang="ko-KR" sz="1400" dirty="0"/>
              <a:t>:</a:t>
            </a:r>
            <a:r>
              <a:rPr lang="ko-KR" altLang="en-US" sz="1400" dirty="0"/>
              <a:t> 오류 데이터를 찾기 위해서 데이터의 정합성을 확인하는 작업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오류 데이터 측정</a:t>
            </a:r>
            <a:r>
              <a:rPr lang="en-US" altLang="ko-KR" sz="1400" dirty="0"/>
              <a:t>:</a:t>
            </a:r>
            <a:r>
              <a:rPr lang="ko-KR" altLang="en-US" sz="1400" dirty="0"/>
              <a:t> 정상적인 데이터 와 오류 데이터를 측정해서 관리 목록을 작성하는 작업 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오류 데이터 정제</a:t>
            </a:r>
            <a:r>
              <a:rPr lang="en-US" altLang="ko-KR" sz="1400" dirty="0"/>
              <a:t>:</a:t>
            </a:r>
            <a:r>
              <a:rPr lang="ko-KR" altLang="en-US" sz="1400" dirty="0"/>
              <a:t> 오류 데이터를 수정하거나 데이터 전환 프로그램 자체를 수정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오류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Open: </a:t>
            </a:r>
            <a:r>
              <a:rPr lang="ko-KR" altLang="en-US" sz="1400" dirty="0"/>
              <a:t>오류가 보고만 되고 분석되지 않은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Assigned:</a:t>
            </a:r>
            <a:r>
              <a:rPr lang="ko-KR" altLang="en-US" sz="1400" dirty="0"/>
              <a:t> 오류의 영향 분석 및 수정을 위해서 개발자에서 오류를 전달할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Fixed:</a:t>
            </a:r>
            <a:r>
              <a:rPr lang="ko-KR" altLang="en-US" sz="1400" dirty="0"/>
              <a:t> 개발자가 오류를 수정한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Closed:</a:t>
            </a:r>
            <a:r>
              <a:rPr lang="ko-KR" altLang="en-US" sz="1400" dirty="0"/>
              <a:t> 수정된 데이터를 가지고 테스트를 했을 때 오류가 발견되지 않은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Deferred:</a:t>
            </a:r>
            <a:r>
              <a:rPr lang="ko-KR" altLang="en-US" sz="1400" dirty="0"/>
              <a:t> 오류 수정을 연기한 상태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Classified: </a:t>
            </a:r>
            <a:r>
              <a:rPr lang="ko-KR" altLang="en-US" sz="1400" dirty="0"/>
              <a:t>보고된 오류를 관련자들이 확인했을 때 오류가 아니라고 확인된 상태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정제 요청서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정제와 관련된 전반적인 내용을 문서화한 것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정제 보고서</a:t>
            </a:r>
            <a:r>
              <a:rPr lang="en-US" altLang="ko-KR" sz="1400" dirty="0"/>
              <a:t>:</a:t>
            </a:r>
            <a:r>
              <a:rPr lang="ko-KR" altLang="en-US" sz="1400" dirty="0"/>
              <a:t> 정제된 데이터가 정상적으로 정제되었는지 확인한 결과를 문서화한 것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오류 데이터 측정 및 정제</a:t>
            </a:r>
          </a:p>
        </p:txBody>
      </p:sp>
    </p:spTree>
    <p:extLst>
      <p:ext uri="{BB962C8B-B14F-4D97-AF65-F5344CB8AC3E}">
        <p14:creationId xmlns:p14="http://schemas.microsoft.com/office/powerpoint/2010/main" val="3708140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함수적 종속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Functional Dependency)</a:t>
            </a: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알면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식별할 수 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힉번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다르면 그에 따른 값도 다름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힉번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종속관계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전공 속성 또한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전공코드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종속관계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학번→이름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학번→나이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학번→성별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12D2C9-1BD6-D341-BDA1-42DD87D7DF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0" y="1556792"/>
            <a:ext cx="8316235" cy="3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88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함수적 종속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Functional Dependency)</a:t>
            </a: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완전 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(Full Functional Dependency):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완전 함수적 종속이란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종속자가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종속되며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여러 속성으로 구성되어 있을 경우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구성하는 모든 속성이 포함된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부분집합에 종속된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68337" lvl="2">
              <a:spcAft>
                <a:spcPts val="600"/>
              </a:spcAft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릴레이션에서는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구성되어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거주지역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알아야 식별 가능하기 때문에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거주지역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완전 함수 종속된 관계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92E0AF-9362-ED45-A03B-BFF3AB0961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480474"/>
            <a:ext cx="7884368" cy="18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함수적 종속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Functional Dependency)</a:t>
            </a: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완전 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(Full Functional Dependency)</a:t>
            </a: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68337" lvl="2">
              <a:spcAft>
                <a:spcPts val="600"/>
              </a:spcAft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구성되어 있는데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ID',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모두 알아야 식별할 수 있기 때문에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완전 함수 종속된 관계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2B0EC4-046B-9040-9BC2-ED5E825AB8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634933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2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함수적 종속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Functional Dependency)</a:t>
            </a: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 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Partial Functional Dependency)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여러 속성으로 구성되어 있을 경우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구성하는 속성 중 일부에 종속되는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구성된 위의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릴리이션에서서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주문상품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알아도 식별할 수 있는데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주문상품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부분 함수 종속된 관계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2F49295-E271-D247-95CB-A6855247DA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7596336" cy="2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30A91CB-009A-9445-B446-6BFA962D9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함수적 종속</a:t>
            </a:r>
            <a:endParaRPr sz="4000" b="1" spc="429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211C7A9A-3667-5F48-80EE-5B214D975467}"/>
              </a:ext>
            </a:extLst>
          </p:cNvPr>
          <p:cNvSpPr txBox="1"/>
          <p:nvPr/>
        </p:nvSpPr>
        <p:spPr>
          <a:xfrm>
            <a:off x="504000" y="1260000"/>
            <a:ext cx="8104749" cy="5265344"/>
          </a:xfrm>
          <a:prstGeom prst="rect">
            <a:avLst/>
          </a:prstGeom>
        </p:spPr>
        <p:txBody>
          <a:bodyPr vert="horz" wrap="square" lIns="0" tIns="11723" rIns="0" bIns="0" rtlCol="0">
            <a:noAutofit/>
          </a:bodyPr>
          <a:lstStyle/>
          <a:p>
            <a:pPr marL="296887" lvl="1" indent="-285750">
              <a:spcAft>
                <a:spcPts val="600"/>
              </a:spcAft>
              <a:buFont typeface="Wingdings" pitchFamily="2" charset="2"/>
              <a:buChar char="v"/>
              <a:tabLst>
                <a:tab pos="418524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Functional Dependency)</a:t>
            </a: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이행적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종속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Transitive Functional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Dependecy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릴레이션에서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X, Y, Z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속성이 있을 때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X→Y, Y→Z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이란 종속 관계가 있을 경우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X→Z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성립될 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이행적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종속이라고 하는데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알면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알고 그를 통해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알 수 있는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54087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5537" lvl="3">
              <a:spcAft>
                <a:spcPts val="600"/>
              </a:spcAft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11287" lvl="3" indent="-285750">
              <a:spcAft>
                <a:spcPts val="600"/>
              </a:spcAft>
              <a:buFont typeface="Wingdings" pitchFamily="2" charset="2"/>
              <a:buChar char="q"/>
              <a:tabLst>
                <a:tab pos="418524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회원번호를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알면 생년월일을 알 수 있고 생년월일을 알면 나이를 알 수 있으면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회원번호를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알면 나이를 알 수 있는데 이러한 관계가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이행적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종속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5B6C24-16A1-5140-8CBF-70F5E6EAA6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482453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46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정규화</a:t>
            </a:r>
            <a:r>
              <a:rPr lang="en-US" altLang="ko-KR" sz="1400" dirty="0"/>
              <a:t>(</a:t>
            </a:r>
            <a:r>
              <a:rPr lang="en" altLang="ko-KR" sz="1400" dirty="0"/>
              <a:t>Normalization)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테이블의 속성들이 상호 종속적인 관계를 갖는 특성을 이용하여 테이블을 </a:t>
            </a:r>
            <a:r>
              <a:rPr lang="ko-KR" altLang="en-US" sz="1400" dirty="0" err="1"/>
              <a:t>무손실</a:t>
            </a:r>
            <a:r>
              <a:rPr lang="ko-KR" altLang="en-US" sz="1400" dirty="0"/>
              <a:t> 분해하는 과정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데이터의 일관성</a:t>
            </a:r>
            <a:r>
              <a:rPr lang="en-US" altLang="ko-KR" sz="1400" dirty="0"/>
              <a:t>, </a:t>
            </a:r>
            <a:r>
              <a:rPr lang="ko-KR" altLang="en-US" sz="1400" dirty="0"/>
              <a:t>최소한의 데이터 중복</a:t>
            </a:r>
            <a:r>
              <a:rPr lang="en-US" altLang="ko-KR" sz="1400" dirty="0"/>
              <a:t>, </a:t>
            </a:r>
            <a:r>
              <a:rPr lang="ko-KR" altLang="en-US" sz="1400" dirty="0"/>
              <a:t>최대한의 데이터 유연성을  위한 방법으로 데이터를 분해하는 과정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모델의 독립성을 확보하기 위한 방법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정규화를 수행하면 비지니스의 변경에 유연하게 대처해서 데이터 모델의 변경을 최소화 할 수 있음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정규화의 장점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중복 값이 줄어든다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" altLang="ko-KR" sz="1400" dirty="0"/>
              <a:t>NULL </a:t>
            </a:r>
            <a:r>
              <a:rPr lang="ko-KR" altLang="en-US" sz="1400" dirty="0"/>
              <a:t>값이 줄어든다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복잡한 코드로 데이터 모델을 보완할 필요가 없다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새로운 요구 사항의 발견 과정을 돕는다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 규칙의 정밀한 포착을 보증한다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구조의 안정성을 최대화한다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2160860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정규화</a:t>
            </a:r>
            <a:r>
              <a:rPr lang="en-US" altLang="ko-KR" sz="1400" dirty="0"/>
              <a:t>(</a:t>
            </a:r>
            <a:r>
              <a:rPr lang="en" altLang="ko-KR" sz="1400" dirty="0"/>
              <a:t>Normalization)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정규화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DCE80F-7F08-E446-92D3-E0869470F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0111"/>
            <a:ext cx="3024336" cy="3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0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정규화의 문제점 과 해결방안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정규화의 문제점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빈번한 </a:t>
            </a:r>
            <a:r>
              <a:rPr lang="en" altLang="ko-KR" sz="1400" dirty="0"/>
              <a:t>Join </a:t>
            </a:r>
            <a:r>
              <a:rPr lang="ko-KR" altLang="en-US" sz="1400" dirty="0"/>
              <a:t>연산의 증가 </a:t>
            </a:r>
            <a:r>
              <a:rPr lang="en-US" altLang="ko-KR" sz="1400" dirty="0"/>
              <a:t>: </a:t>
            </a:r>
            <a:r>
              <a:rPr lang="ko-KR" altLang="en-US" sz="1400" dirty="0"/>
              <a:t>시스템 성능 저하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부자연스러운 </a:t>
            </a:r>
            <a:r>
              <a:rPr lang="en" altLang="ko-KR" sz="1400" dirty="0"/>
              <a:t>DB Semantic </a:t>
            </a:r>
            <a:r>
              <a:rPr lang="ko-KR" altLang="en-US" sz="1400" dirty="0"/>
              <a:t>초래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조회</a:t>
            </a:r>
            <a:r>
              <a:rPr lang="en-US" altLang="ko-KR" sz="1400" dirty="0"/>
              <a:t>/</a:t>
            </a:r>
            <a:r>
              <a:rPr lang="ko-KR" altLang="en-US" sz="1400" dirty="0"/>
              <a:t>검색 위주의 응용시스템에 부적합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문제점 해결방안 및 업계 동향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정규화 완료 후 업무 특성과 성능 향상을 위해 </a:t>
            </a:r>
            <a:r>
              <a:rPr lang="en" altLang="ko-KR" sz="1400" dirty="0"/>
              <a:t>De-normalization </a:t>
            </a:r>
            <a:r>
              <a:rPr lang="ko-KR" altLang="en-US" sz="1400" dirty="0"/>
              <a:t>수행으로 유연성 확보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업무특성 별 정규화 수준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온라인 처리 </a:t>
            </a:r>
            <a:r>
              <a:rPr lang="en-US" altLang="ko-KR" sz="1400" dirty="0"/>
              <a:t>: </a:t>
            </a:r>
            <a:r>
              <a:rPr lang="ko-KR" altLang="en-US" sz="1400" dirty="0"/>
              <a:t>소규모 정규화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단순 조회 용 데이터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비정규화</a:t>
            </a: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배치 처리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비정규화</a:t>
            </a:r>
            <a:endParaRPr lang="ko-KR" altLang="en-US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응답시간이 요구되는 온라인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시스템에는 제한적인 정규화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기억장치가 대용량화 되고 저렴해지면서 정규화의 중요성이 저하되고 성능이 우선시 됨</a:t>
            </a:r>
            <a:endParaRPr lang="en" altLang="ko-KR" sz="14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828803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반정규화</a:t>
            </a:r>
            <a:r>
              <a:rPr lang="en-US" altLang="ko-KR" sz="1400" dirty="0"/>
              <a:t>(</a:t>
            </a:r>
            <a:r>
              <a:rPr lang="en" altLang="ko-KR" sz="1400" dirty="0"/>
              <a:t>Denormalization)</a:t>
            </a:r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시스템의 성능 향상</a:t>
            </a:r>
            <a:r>
              <a:rPr lang="en-US" altLang="ko-KR" sz="1400" dirty="0"/>
              <a:t>, </a:t>
            </a:r>
            <a:r>
              <a:rPr lang="ko-KR" altLang="en-US" sz="1400" dirty="0"/>
              <a:t>개발 및 운영의 편의성 등을 위해 정규화된 데이터 모델을 통합</a:t>
            </a:r>
            <a:r>
              <a:rPr lang="en-US" altLang="ko-KR" sz="1400" dirty="0"/>
              <a:t>, </a:t>
            </a:r>
            <a:r>
              <a:rPr lang="ko-KR" altLang="en-US" sz="1400" dirty="0"/>
              <a:t>중복</a:t>
            </a:r>
            <a:r>
              <a:rPr lang="en-US" altLang="ko-KR" sz="1400" dirty="0"/>
              <a:t>, </a:t>
            </a:r>
            <a:r>
              <a:rPr lang="ko-KR" altLang="en-US" sz="1400" dirty="0"/>
              <a:t>분리하는 과정으로</a:t>
            </a:r>
            <a:r>
              <a:rPr lang="en-US" altLang="ko-KR" sz="1400" dirty="0"/>
              <a:t> </a:t>
            </a:r>
            <a:r>
              <a:rPr lang="ko-KR" altLang="en-US" sz="1400" dirty="0"/>
              <a:t>의도적으로 정규화 원칙을 위배하는 행위로 역 정규화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구현 방법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 통합</a:t>
            </a:r>
            <a:r>
              <a:rPr lang="en-US" altLang="ko-KR" sz="1400" dirty="0"/>
              <a:t>:</a:t>
            </a:r>
            <a:r>
              <a:rPr lang="ko-KR" altLang="en-US" sz="1400" dirty="0"/>
              <a:t> 두 개의 테이블이 조인</a:t>
            </a:r>
            <a:r>
              <a:rPr lang="en-US" altLang="ko-KR" sz="1400" dirty="0"/>
              <a:t>(</a:t>
            </a:r>
            <a:r>
              <a:rPr lang="en" altLang="ko-KR" sz="1400" dirty="0"/>
              <a:t>Join)</a:t>
            </a:r>
            <a:r>
              <a:rPr lang="ko-KR" altLang="en-US" sz="1400" dirty="0"/>
              <a:t>되는 경우가 많으면 하나의 테이블로 합쳐 사용하는 것이 성능 향상에 도움이 될 경우 수행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 분할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수평 분할</a:t>
            </a:r>
            <a:r>
              <a:rPr lang="en-US" altLang="ko-KR" sz="1400" dirty="0"/>
              <a:t>(Horizontal Partitioning): </a:t>
            </a:r>
            <a:r>
              <a:rPr lang="ko-KR" altLang="en-US" sz="1400" dirty="0"/>
              <a:t>레코드 </a:t>
            </a:r>
            <a:r>
              <a:rPr lang="en-US" altLang="ko-KR" sz="1400" dirty="0"/>
              <a:t>(Record)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기준으로 테이블을 분할하는 것으로 레코드 별로 사용 빈도의 차이가 큰 경우 사용 빈도에 따라 테이블을 분할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수직 분할</a:t>
            </a:r>
            <a:r>
              <a:rPr lang="en-US" altLang="ko-KR" sz="1400" dirty="0"/>
              <a:t>(Vertical Partitioning): </a:t>
            </a:r>
            <a:r>
              <a:rPr lang="ko-KR" altLang="en-US" sz="1400" dirty="0"/>
              <a:t>하나의 테이블 에 속성이 너무 많을 경우 속성을 기준으로 테이블을 분할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중복 테이블 추가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여러 테이블에서 데이터를 추출해서 사용해야 하거나 다른 서버에 저장된 테이블을 이용해야 하는 경우 중복 테이블을 추가하여 작업의 효율성을 향상시킬 수 있음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추가 방법 </a:t>
            </a:r>
            <a:r>
              <a:rPr lang="en-US" altLang="ko-KR" sz="1400" dirty="0"/>
              <a:t>: </a:t>
            </a:r>
            <a:r>
              <a:rPr lang="ko-KR" altLang="en-US" sz="1400" dirty="0"/>
              <a:t>집계 테이블의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진행 테이블 의 추가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부분만을 포함하는 테이블의 추가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중복 속성 추가</a:t>
            </a:r>
            <a:r>
              <a:rPr lang="en-US" altLang="ko-KR" sz="1400" dirty="0"/>
              <a:t>:</a:t>
            </a:r>
            <a:r>
              <a:rPr lang="ko-KR" altLang="en-US" sz="1400" dirty="0"/>
              <a:t> 조인해서 데이터를 처리할 때 데이터를 조회하는 경로를 단축하기 위해 자주 사용하는 속성을 하나 더 </a:t>
            </a:r>
            <a:r>
              <a:rPr lang="ko-KR" altLang="en-US" sz="1400" dirty="0" err="1"/>
              <a:t>추가하는것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반정규화</a:t>
            </a:r>
            <a:r>
              <a:rPr lang="en-US" altLang="ko-KR" dirty="0"/>
              <a:t>(Denormalization)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023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반정규화를</a:t>
            </a:r>
            <a:r>
              <a:rPr lang="ko-KR" altLang="en-US" sz="1400" dirty="0"/>
              <a:t> 통한 성능향상 전략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반정규화</a:t>
            </a:r>
            <a:endParaRPr lang="ko-KR" altLang="en-US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반정규화는</a:t>
            </a:r>
            <a:r>
              <a:rPr lang="ko-KR" altLang="en-US" sz="1400" dirty="0"/>
              <a:t> 정규화된 </a:t>
            </a:r>
            <a:r>
              <a:rPr lang="ko-KR" altLang="en-US" sz="1400" dirty="0" err="1"/>
              <a:t>엔티티</a:t>
            </a:r>
            <a:r>
              <a:rPr lang="en-US" altLang="ko-KR" sz="1400" dirty="0"/>
              <a:t>,</a:t>
            </a:r>
            <a:r>
              <a:rPr lang="ko-KR" altLang="en-US" sz="1400" dirty="0"/>
              <a:t>속성</a:t>
            </a:r>
            <a:r>
              <a:rPr lang="en-US" altLang="ko-KR" sz="1400" dirty="0"/>
              <a:t>,</a:t>
            </a:r>
            <a:r>
              <a:rPr lang="ko-KR" altLang="en-US" sz="1400" dirty="0"/>
              <a:t>관계를 시스템의 성능향상 및 개발과 운영의 단순화를 위해 중복 </a:t>
            </a:r>
            <a:r>
              <a:rPr lang="en-US" altLang="ko-KR" sz="1400" dirty="0"/>
              <a:t>,</a:t>
            </a:r>
            <a:r>
              <a:rPr lang="ko-KR" altLang="en-US" sz="1400" dirty="0"/>
              <a:t> 통합</a:t>
            </a:r>
            <a:r>
              <a:rPr lang="en-US" altLang="ko-KR" sz="1400" dirty="0"/>
              <a:t>,</a:t>
            </a:r>
            <a:r>
              <a:rPr lang="ko-KR" altLang="en-US" sz="1400" dirty="0"/>
              <a:t> 분리 등을 수행하는 데이터 모델링 기법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시스템의 성능 향상</a:t>
            </a:r>
            <a:r>
              <a:rPr lang="en-US" altLang="ko-KR" sz="1400" dirty="0"/>
              <a:t>, </a:t>
            </a:r>
            <a:r>
              <a:rPr lang="ko-KR" altLang="en-US" sz="1400" dirty="0"/>
              <a:t>개발 및 운영의 편의성 등을 위해 정규화된 데이터 모델을 통합</a:t>
            </a:r>
            <a:r>
              <a:rPr lang="en-US" altLang="ko-KR" sz="1400" dirty="0"/>
              <a:t>, </a:t>
            </a:r>
            <a:r>
              <a:rPr lang="ko-KR" altLang="en-US" sz="1400" dirty="0"/>
              <a:t>중복</a:t>
            </a:r>
            <a:r>
              <a:rPr lang="en-US" altLang="ko-KR" sz="1400" dirty="0"/>
              <a:t>, </a:t>
            </a:r>
            <a:r>
              <a:rPr lang="ko-KR" altLang="en-US" sz="1400" dirty="0"/>
              <a:t>분리하는 과정으로</a:t>
            </a:r>
            <a:r>
              <a:rPr lang="en-US" altLang="ko-KR" sz="1400" dirty="0"/>
              <a:t> </a:t>
            </a:r>
            <a:r>
              <a:rPr lang="ko-KR" altLang="en-US" sz="1400" dirty="0"/>
              <a:t>의도적으로 정규화 원칙을 위배하는 행위로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디스크 </a:t>
            </a:r>
            <a:r>
              <a:rPr lang="en" altLang="ko-KR" sz="1400" dirty="0"/>
              <a:t>I/O</a:t>
            </a:r>
            <a:r>
              <a:rPr lang="ko-KR" altLang="en-US" sz="1400" dirty="0"/>
              <a:t>량이 많아서 조회 시 성능이 저하되거나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테이블끼리의 경로가 너무 멀어 조인으로 인한 성능저하가 예상되거나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컬럼을 계산하여 읽을 때 성능이 저하될 것이 예상되는 경우 </a:t>
            </a:r>
            <a:r>
              <a:rPr lang="ko-KR" altLang="en-US" sz="1400" dirty="0" err="1"/>
              <a:t>반정규화를</a:t>
            </a:r>
            <a:r>
              <a:rPr lang="ko-KR" altLang="en-US" sz="1400" dirty="0"/>
              <a:t>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업무적으로 조회에 대한 처리 성능이 중요하다고 판단될 때 부분적으로 </a:t>
            </a:r>
            <a:r>
              <a:rPr lang="ko-KR" altLang="en-US" sz="1400" dirty="0" err="1"/>
              <a:t>반정규화를</a:t>
            </a:r>
            <a:r>
              <a:rPr lang="ko-KR" altLang="en-US" sz="1400" dirty="0"/>
              <a:t> 고려하는데 </a:t>
            </a:r>
            <a:r>
              <a:rPr lang="ko-KR" altLang="en-US" sz="1400" dirty="0" err="1"/>
              <a:t>반정규화를</a:t>
            </a:r>
            <a:r>
              <a:rPr lang="ko-KR" altLang="en-US" sz="1400" dirty="0"/>
              <a:t> 수행하게 되면 모델의 유연성은 떨어지게 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설계단계에서 </a:t>
            </a:r>
            <a:r>
              <a:rPr lang="ko-KR" altLang="en-US" sz="1400" dirty="0" err="1"/>
              <a:t>반정규화를</a:t>
            </a:r>
            <a:r>
              <a:rPr lang="ko-KR" altLang="en-US" sz="1400" dirty="0"/>
              <a:t> 적용하게 되며 </a:t>
            </a:r>
            <a:r>
              <a:rPr lang="ko-KR" altLang="en-US" sz="1400" dirty="0" err="1"/>
              <a:t>반정규화</a:t>
            </a:r>
            <a:r>
              <a:rPr lang="ko-KR" altLang="en-US" sz="1400" dirty="0"/>
              <a:t> 미수행시에는 다음과 같은 현상이 발생될 수 있음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성능이 저하된 데이터베이스가 생성될 수 있음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구축 단계나 시험 단계에서 </a:t>
            </a:r>
            <a:r>
              <a:rPr lang="ko-KR" altLang="en-US" sz="1400" dirty="0" err="1"/>
              <a:t>반정규화를</a:t>
            </a:r>
            <a:r>
              <a:rPr lang="ko-KR" altLang="en-US" sz="1400" dirty="0"/>
              <a:t> 적용할 때 수정에 따른 노력 비용이 많이 소모</a:t>
            </a:r>
            <a:endParaRPr lang="en" altLang="ko-KR" sz="14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dirty="0" err="1"/>
              <a:t>반정규화</a:t>
            </a:r>
            <a:r>
              <a:rPr lang="en-US" altLang="ko-KR" sz="4000" dirty="0"/>
              <a:t>(Denormalization)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378955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데이터베이스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데이터베이스는 연관된 데이터의 모임이라 이해할 수 있으며 일반적인 파일 시스템보다 엄격하게 데이터를 일정한 형태로 저장해 놓은 것을 의미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저장 데이터</a:t>
            </a:r>
            <a:r>
              <a:rPr lang="en-US" altLang="ko-KR" sz="1400" dirty="0"/>
              <a:t>(</a:t>
            </a:r>
            <a:r>
              <a:rPr lang="en" altLang="ko-KR" sz="1400" dirty="0"/>
              <a:t>Stored Data</a:t>
            </a:r>
            <a:r>
              <a:rPr lang="en-US" altLang="ko-KR" sz="1400" dirty="0"/>
              <a:t>):</a:t>
            </a:r>
            <a:r>
              <a:rPr lang="ko-KR" altLang="en-US" sz="1400" dirty="0"/>
              <a:t> 컴퓨터를 통해 접근 가능한 저장 매체에 저장된 데이터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통합 데이터</a:t>
            </a:r>
            <a:r>
              <a:rPr lang="en-US" altLang="ko-KR" sz="1400" dirty="0"/>
              <a:t>(</a:t>
            </a:r>
            <a:r>
              <a:rPr lang="en" altLang="ko-KR" sz="1400" dirty="0"/>
              <a:t>Integrated Data</a:t>
            </a:r>
            <a:r>
              <a:rPr lang="en-US" altLang="ko-KR" sz="1400" dirty="0"/>
              <a:t>):</a:t>
            </a:r>
            <a:r>
              <a:rPr lang="ko-KR" altLang="en-US" sz="1400" dirty="0"/>
              <a:t> 중복이 최소화된 데이터 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공유 데이터</a:t>
            </a:r>
            <a:r>
              <a:rPr lang="en-US" altLang="ko-KR" sz="1400" dirty="0"/>
              <a:t>(</a:t>
            </a:r>
            <a:r>
              <a:rPr lang="en" altLang="ko-KR" sz="1400" dirty="0"/>
              <a:t>Shared Data</a:t>
            </a:r>
            <a:r>
              <a:rPr lang="en-US" altLang="ko-KR" sz="1400" dirty="0"/>
              <a:t>):</a:t>
            </a:r>
            <a:r>
              <a:rPr lang="ko-KR" altLang="en-US" sz="1400" dirty="0"/>
              <a:t> 여러 응용 프로그램이 공동으로 사용하는 데이터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운영 데이터</a:t>
            </a:r>
            <a:r>
              <a:rPr lang="en-US" altLang="ko-KR" sz="1400" dirty="0"/>
              <a:t>(</a:t>
            </a:r>
            <a:r>
              <a:rPr lang="en" altLang="ko-KR" sz="1400" dirty="0"/>
              <a:t>Operational Data</a:t>
            </a:r>
            <a:r>
              <a:rPr lang="en-US" altLang="ko-KR" sz="1400" dirty="0"/>
              <a:t>):</a:t>
            </a:r>
            <a:r>
              <a:rPr lang="ko-KR" altLang="en-US" sz="1400" dirty="0"/>
              <a:t> 조직의 목적을 위해 존재 가치가 확실하고 반드시 필요한 데이터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과거에는 파일 시스템을 이용하여 데이터를 관리하였는데 파일 시스템을 통하여 데이터의 공유는 가능하였지만 동시에 데이터의 입력</a:t>
            </a:r>
            <a:r>
              <a:rPr lang="en-US" altLang="ko-KR" sz="1400" dirty="0"/>
              <a:t>, </a:t>
            </a:r>
            <a:r>
              <a:rPr lang="ko-KR" altLang="en-US" sz="1400" dirty="0"/>
              <a:t>수정 및 삭제와 같은 조작이 어렵고 동일한 내용이 복사되어 사용되거나</a:t>
            </a:r>
            <a:r>
              <a:rPr lang="en-US" altLang="ko-KR" sz="1400" dirty="0"/>
              <a:t> </a:t>
            </a:r>
            <a:r>
              <a:rPr lang="ko-KR" altLang="en-US" sz="1400" dirty="0"/>
              <a:t>관리해야하는 문제를 해결하기가 어려워서 이와</a:t>
            </a:r>
            <a:r>
              <a:rPr lang="en-US" altLang="ko-KR" sz="1400" dirty="0"/>
              <a:t> </a:t>
            </a:r>
            <a:r>
              <a:rPr lang="ko-KR" altLang="en-US" sz="1400" dirty="0"/>
              <a:t>같은</a:t>
            </a:r>
            <a:r>
              <a:rPr lang="en-US" altLang="ko-KR" sz="1400" dirty="0"/>
              <a:t> </a:t>
            </a:r>
            <a:r>
              <a:rPr lang="ko-KR" altLang="en-US" sz="1400" dirty="0"/>
              <a:t>문제를</a:t>
            </a:r>
            <a:r>
              <a:rPr lang="en-US" altLang="ko-KR" sz="1400" dirty="0"/>
              <a:t> </a:t>
            </a:r>
            <a:r>
              <a:rPr lang="ko-KR" altLang="en-US" sz="1400" dirty="0"/>
              <a:t>해결하기</a:t>
            </a:r>
            <a:r>
              <a:rPr lang="en-US" altLang="ko-KR" sz="1400" dirty="0"/>
              <a:t> </a:t>
            </a:r>
            <a:r>
              <a:rPr lang="ko-KR" altLang="en-US" sz="1400" dirty="0"/>
              <a:t>위하여</a:t>
            </a:r>
            <a:r>
              <a:rPr lang="en-US" altLang="ko-KR" sz="1400" dirty="0"/>
              <a:t> </a:t>
            </a:r>
            <a:r>
              <a:rPr lang="ko-KR" altLang="en-US" sz="1400" dirty="0"/>
              <a:t>파일 시스템을 개선한 데이터 관점의 데이터베이스관리시스템</a:t>
            </a:r>
            <a:r>
              <a:rPr lang="en-US" altLang="ko-KR" sz="1400" dirty="0"/>
              <a:t>(DBMS)</a:t>
            </a:r>
            <a:r>
              <a:rPr lang="ko-KR" altLang="en-US" sz="1400" dirty="0"/>
              <a:t>이 탄생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DBMS(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System): </a:t>
            </a:r>
            <a:r>
              <a:rPr lang="ko-KR" altLang="en-US" sz="1400" dirty="0"/>
              <a:t>사용자의 요구에 따라 정보를 생성해주고 데이터베이스를 관리해주는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DBMS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대 기능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정의</a:t>
            </a:r>
            <a:r>
              <a:rPr lang="en-US" altLang="ko-KR" sz="1400" dirty="0"/>
              <a:t>(Definition): </a:t>
            </a:r>
            <a:r>
              <a:rPr lang="ko-KR" altLang="en-US" sz="1400" dirty="0"/>
              <a:t>데이터베이스 개체를 생성하고 구조를 변경하고 삭제하는 기능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조작</a:t>
            </a:r>
            <a:r>
              <a:rPr lang="en-US" altLang="ko-KR" sz="1400" dirty="0"/>
              <a:t>(Manipulation): </a:t>
            </a:r>
            <a:r>
              <a:rPr lang="ko-KR" altLang="en-US" sz="1400" dirty="0"/>
              <a:t>데이터를 검색하고 삽입</a:t>
            </a:r>
            <a:r>
              <a:rPr lang="en-US" altLang="ko-KR" sz="1400" dirty="0"/>
              <a:t>,</a:t>
            </a:r>
            <a:r>
              <a:rPr lang="ko-KR" altLang="en-US" sz="1400" dirty="0"/>
              <a:t> 수정</a:t>
            </a:r>
            <a:r>
              <a:rPr lang="en-US" altLang="ko-KR" sz="1400" dirty="0"/>
              <a:t>,</a:t>
            </a:r>
            <a:r>
              <a:rPr lang="ko-KR" altLang="en-US" sz="1400" dirty="0"/>
              <a:t> 삭제하는 기능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제어</a:t>
            </a:r>
            <a:r>
              <a:rPr lang="en-US" altLang="ko-KR" sz="1400" dirty="0"/>
              <a:t>(Control): </a:t>
            </a:r>
            <a:r>
              <a:rPr lang="ko-KR" altLang="en-US" sz="1400" dirty="0"/>
              <a:t>데이터의 무결성</a:t>
            </a:r>
            <a:r>
              <a:rPr lang="en-US" altLang="ko-KR" sz="1400" dirty="0"/>
              <a:t>,</a:t>
            </a:r>
            <a:r>
              <a:rPr lang="ko-KR" altLang="en-US" sz="1400" dirty="0"/>
              <a:t> 보안</a:t>
            </a:r>
            <a:r>
              <a:rPr lang="en-US" altLang="ko-KR" sz="1400" dirty="0"/>
              <a:t>,</a:t>
            </a:r>
            <a:r>
              <a:rPr lang="ko-KR" altLang="en-US" sz="1400" dirty="0"/>
              <a:t> 회복</a:t>
            </a:r>
            <a:r>
              <a:rPr lang="en-US" altLang="ko-KR" sz="1400" dirty="0"/>
              <a:t>,</a:t>
            </a:r>
            <a:r>
              <a:rPr lang="ko-KR" altLang="en-US" sz="1400" dirty="0"/>
              <a:t> 병행 제어 관련 기능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>
              <a:buFont typeface="Courier New" panose="02070309020205020404" pitchFamily="49" charset="0"/>
              <a:buChar char="o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2455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추가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 테이블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다른 업무이거나 서버가 다른 경우 동일한 테이블구조를 중복하여 원격 조인을 제거하여 성능을 향상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통계 테이블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SUM,AVG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등을 미리 수행하여 계산해 둠으로써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조회시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성능을 향상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이력 테이블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이력 테이블 중에서 마스터 테이블에 존재하는 레코드를 중복하여 이력 테이블에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존재시키는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방법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부분 테이블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하나의 테이블을 전체 칼럼 중 자주 이용하는 집중화된 컬럼이 있을 경우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디스크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I/O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줄이기 위해 해당 컬럼들을 모아놓은 별도의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테이블을 생성</a:t>
            </a:r>
            <a:endParaRPr lang="en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2866390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병합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1:1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테이블 병합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1:1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관계를 통합하여 성능향상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테이블 병합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관계를 통합하여 성능향상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슈퍼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서브타입 테이블 병합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슈퍼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서브 관계를 통합하여 성능향상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 type: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Sub Type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공통으로 가지는 내용을 소유하고 있는 타입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Sub Type: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자신만의 가져야 하는 내용을 소유하고 있는 타입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522657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장점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관리적 측면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partition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단위 백업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</a:p>
          <a:p>
            <a:pPr lvl="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데이터를 손실할 가능성이 줄어들어 데이터 가용성이 향상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partition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별로 백업 및 복구가 가능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partition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I/O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분산이 가능하여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UPDATE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성능이 향상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성능적 측면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partition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단위 조회 및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DML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수행</a:t>
            </a:r>
          </a:p>
          <a:p>
            <a:pPr lvl="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전체 검색 시 필요한 부분만 탐색해 성능이 증가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Full Scan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데이터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Access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범위를 줄여 성능 향상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6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필요한 데이터만 빠르게 조회할 수 있기 때문에 쿼리 자체가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가벼워짐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단점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JOIN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대한 비용이 증가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별도로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파티셔닝할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 없음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같이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파티셔닝해야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4156624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대량 데이터발생에 따른 테이블 분할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대량 데이터가 발생하는 테이블의 문제점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설계가 잘 되어 있는 데이터 모델이라도 대량의 데이터가 하나의 테이블에 집약되어 있고 하나의 하드웨어 공간에 저장되어 있으면 성능 저하를 피하기 어려움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인덱스도 또한 트리가 커지고 깊이가 깊어져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조회 성능에 영향을 미침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입력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삭제의 트랜잭션인 경우도 인덱스의 특성상 일의 양이 증가하여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더 많은 성능저하를 유발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컬럼이 많아지게 되면 물리적인 디스크의 여러 블록에 걸쳐 데이터가 저장되게 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로우 길이가 너무 길어서 로우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체이닝과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로우 마이그레이션이 많아지게 되어 성능이 저하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테이블에 많은 수의 칼럼을 가지고 있는 경우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컬럼을 가진 도서 정보 테이블이 있다고 가정하고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하나의 로우 길이가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이고 블록이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단위로 쪼개져 있으면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로우는 대략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블록에 걸쳐 저장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블록에 컬럼이 흩어져 있다면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디스크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I/O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많이 발생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 발생시 어떤 컬럼에 대해 집중적으로 발생되는지 분석하여 테이블 분할을 하면 디스크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I/O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감소하여 성능을 개선할 수 있음</a:t>
            </a:r>
            <a:endParaRPr lang="en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505118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수직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컬럼 단위의 테이블을 디스크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I/O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분산처리하기 위해 테이블을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1:1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분리하여 성능 향상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트랜잭션의 처리되는 유형 파악이 선행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수평 분할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(Shading)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로우 단위로 집중 발생되는 트랜잭션을 분석하여 디스크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I/O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데이터 접근의 효율성을 높여 성능을 향상하기 위해 로우 단위로 테이블을 쪼갬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관계가 없음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수직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수평 분할 절차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모델링을 완성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용량을 산정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대량 데이터가 처리되는 테이블에 대해서 트랜잭션 처리 패턴을 분석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컬럼 단위로 집중화된 처리가 발생하는지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로우 단위로 집중화된 처리가 발생되는지 분석하여 집중화된 단위로 테이블을 분리하는 것을 검토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컬럼 수가 너무 많은 경우는 테이블을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1:1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형태로 분리할 수 있는지 검증하고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컬럼 수가 적지만 데이터 용량이 많아 성능저하가 예상되는 경우 테이블에 대해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전략을 고려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41890907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분할 기준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(range partitioning):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분할 키 값이 범위 내에 있는지 여부로 구분하는데 우편 번호를 분할 키로 수평 분할하는 경우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목록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(list partitioning):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값 목록에 파티션을 할당 분할 키 값을 그 목록에 비추어 파티션을 선택하는 경우로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Country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라는 컬럼의 값이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Iceland , Norway , Sweden , Finland , Denmark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 하나에 있는 행을 빼낼 때 북유럽 국가 파티션을 구축 할 수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해시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(hash partitioning):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해시 함수의 값에 따라 파티션에 포함할지 여부를 결정하는 것으로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파티션으로 분할하는 경우 해시 함수는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0-3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정수를 리턴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합성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(composite partitioning):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여러 기술을 결합하는 것을 의미하며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예를 들면 먼저 범위 분할하고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다음에 해시 분할 같은 것을 추가하는 방법으로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컨시스턴트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해시법은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해시 분할 및 목록 분할의 합성으로 간주 될 수 있고 키 공간을 해시 축소함으로써 일람할 수  있도록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707583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분할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오라클의 경우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LIST PARTITION, RANGE PARTITION, HASH PARTITION, COMPOSITE PARTITION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가능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RANGE PARTITION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요금정보처럼 항상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월단위로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처리하는 특성을 가진 경우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요금일자의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월을 이용하여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파티션테이블을 만들어서 성능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개선을 유도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대상 테이블의 컬럼의 값이 날짜 또는 숫자 값으로 분리가 가능하고 각 영역별로 트랜잭션이 분리된다면 적용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보관 주기에 따라 테이블에 데이터를 쉽게 지우는 것이 가능하므로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파티션테이블을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관리가 용이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LIST PARTITION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사업소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사업장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핵심적인 코드 값 등으로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구성되어 있는 테이블이라면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 각각에 의해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파티셔닝이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되는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LIST PATITION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적용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값에 따라 분리 저장할 수는 있으나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RANGE PARTITON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같이 데이터 보관 주기에 따라 쉽게 삭제하는 기능은 제공될 수 없음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ASH PARTITION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적용</a:t>
            </a: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HASH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조건에 따라 해시알고리즘이 적용되어 테이블이 분리되므로 설계자는 데이터가 어떤 테이블에 어떻게 들어갔는지 알 수 없으며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보관주기에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따라 쉽게 삭제하는 기능은 제공 될 수 없음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710713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기법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컬럼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 컬럼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조인시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성능저하를 예방하기 위해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중복된 컬럼을 위치시킴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파생 컬럼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트랜잭션이 처리되는 시점에 계산에 의해 발생되는 성능저하를 예방하기 위해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미리 계산하여 컬럼에 보관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이력 테이블 컬럼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대량의 이력 데이터 처리시 불특정 일 조회나 최근 값을 조회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할때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나타날 수 있는 성능저하를 예방하기 위해 기능성 컬럼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값여부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시작 일자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료일자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추가함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의한 컬럼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복합 의미를 갖는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PK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단일 속성으로 구성했을 때 발생되며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안에 데이터가 존재하지만 성능 향상을 위해 일반속성으로 포함하는 방법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응용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시스탬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오작동을 위한 컬럼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업무적으로는 의미가 없으나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처리시 오류로 인해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원래값으로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복구하길 원하는 경우 이전 데이터를 임시적으로 중복 보관하는 방법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반정규화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 관계 추가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여러 경로를 거쳐 조인이 가능하지만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 저하를 예방하기 위해 추가적인 관계를 맺는 방법</a:t>
            </a:r>
            <a:endParaRPr lang="en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 err="1"/>
              <a:t>반정규화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3233015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데이터베이스 용량 설계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데이터가 저장될 공간을 정의하는 것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 용량을 설계할 때는 테이블에 저장할 데이터 양과 인덱스</a:t>
            </a:r>
            <a:r>
              <a:rPr lang="en-US" altLang="ko-KR" sz="1400" dirty="0"/>
              <a:t>, </a:t>
            </a:r>
            <a:r>
              <a:rPr lang="ko-KR" altLang="en-US" sz="1400" dirty="0"/>
              <a:t>클러스터 등이 차지하는 공간 등을 예측하여 반영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데이터베이스의 용량을 정확히 산정하여 디스크의 저장 공간을 효과적으로 사용하고 확장성 및 가용성을 높여야 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접근성을 향상시키는 설계 방법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테이블의 테이블 스페이스와 인덱스의 테이블 스페이스를 분리하여 구성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 스페이스와 임시 테이블 스페이스를 분리하여 구성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테이블을 마스터 테이블과 트랜잭션 테이블로 분류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용량 설계</a:t>
            </a:r>
          </a:p>
        </p:txBody>
      </p:sp>
    </p:spTree>
    <p:extLst>
      <p:ext uri="{BB962C8B-B14F-4D97-AF65-F5344CB8AC3E}">
        <p14:creationId xmlns:p14="http://schemas.microsoft.com/office/powerpoint/2010/main" val="1251506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데이터베이스 용량 설계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 종류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일반 테이블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현재 사용되는 대부분의 </a:t>
            </a:r>
            <a:r>
              <a:rPr lang="en-US" altLang="ko-KR" sz="1400" dirty="0"/>
              <a:t>DBMS</a:t>
            </a:r>
            <a:r>
              <a:rPr lang="ko-KR" altLang="en-US" sz="1400" dirty="0"/>
              <a:t>에서 표준 테이블로 사용되는 테이블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클러스터드</a:t>
            </a:r>
            <a:r>
              <a:rPr lang="ko-KR" altLang="en-US" sz="1400" dirty="0"/>
              <a:t> 인덱스 테이블 </a:t>
            </a:r>
            <a:r>
              <a:rPr lang="en-US" altLang="ko-KR" sz="1400" dirty="0"/>
              <a:t>(Clustered Index Table)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 err="1"/>
              <a:t>기본키</a:t>
            </a:r>
            <a:r>
              <a:rPr lang="en-US" altLang="ko-KR" sz="1400" dirty="0"/>
              <a:t>(Primary Key)</a:t>
            </a:r>
            <a:r>
              <a:rPr lang="ko-KR" altLang="en-US" sz="1400" dirty="0"/>
              <a:t>나 인덱스 키의 순서에 따라 데이터가 저장되는 테이블</a:t>
            </a:r>
            <a:r>
              <a:rPr lang="en-US" altLang="ko-KR" sz="1400" dirty="0"/>
              <a:t> 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일반적인 인덱스를 사용하는 테이블에 비해 접근 경로가 단축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Partitioning Table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대용량의 테이블을 작은 논리적 단위인 파티션</a:t>
            </a:r>
            <a:r>
              <a:rPr lang="en-US" altLang="ko-KR" sz="1400" dirty="0"/>
              <a:t>(Partition)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나눈 테이블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대용량의 데이터를 효과적으로 관리할 수 있지만 파티션 키를 잘못 구성하면</a:t>
            </a:r>
            <a:r>
              <a:rPr lang="en-US" altLang="ko-KR" sz="1400" dirty="0"/>
              <a:t> </a:t>
            </a:r>
            <a:r>
              <a:rPr lang="ko-KR" altLang="en-US" sz="1400" dirty="0"/>
              <a:t>성능 저하 등의 역효과를 초래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외부 테이블 </a:t>
            </a:r>
            <a:r>
              <a:rPr lang="en-US" altLang="ko-KR" sz="1400" dirty="0"/>
              <a:t>(External Table)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데이터베이스에서 일반 테이블처럼 이용할 수 있는 외부 파일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Data Warehouse</a:t>
            </a:r>
            <a:r>
              <a:rPr lang="ko-KR" altLang="en-US" sz="1400" dirty="0"/>
              <a:t>에서 </a:t>
            </a:r>
            <a:r>
              <a:rPr lang="en-US" altLang="ko-KR" sz="1400" dirty="0"/>
              <a:t>ETL(Extraction, Transformation, Loading) </a:t>
            </a:r>
            <a:r>
              <a:rPr lang="ko-KR" altLang="en-US" sz="1400" dirty="0"/>
              <a:t>등의 작업에 유용하게 사용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Temporary Table</a:t>
            </a:r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트랜잭션이나 세션</a:t>
            </a:r>
            <a:r>
              <a:rPr lang="en-US" altLang="ko-KR" sz="1400" dirty="0"/>
              <a:t> </a:t>
            </a:r>
            <a:r>
              <a:rPr lang="ko-KR" altLang="en-US" sz="1400" dirty="0"/>
              <a:t>별로 데이터를 저장하고 처리할 수 있는 테이블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저장된 데이터는 트랜잭션이 종료되면 삭제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용량 설계</a:t>
            </a:r>
          </a:p>
        </p:txBody>
      </p:sp>
    </p:spTree>
    <p:extLst>
      <p:ext uri="{BB962C8B-B14F-4D97-AF65-F5344CB8AC3E}">
        <p14:creationId xmlns:p14="http://schemas.microsoft.com/office/powerpoint/2010/main" val="103436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데이터의 독립성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 독립성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응용 프로그램과 데이터베이스를 논리적으로 분리해서 구현함으로써 데이터의 논리적 구조를 변경하더라도 응용 프로그램은 영향을 받지 않아야 한다는 성질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물리적 독립성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응용 프로그램과 실제 데이터 저장소를 분리시킴으로써 데이터의 물리적 구조를 변경하더라도 응용 프로그램은 영향을 받지 않아야 한다는 성질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독립성의 구현 방법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(3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 데이터베이스 구성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스키마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(schema)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란 데이터베이스의 구조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대한 정의와 이에 대한 제약 조건 등을 기술한 것으로 컴파일 되어 데이터 사전에 저장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외부 스키마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(external schema)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사용자나 응용 프로그래머가 접근할 수 있는 데이터베이스를 정의 한다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전체 데이터베이스의 한 논리적인 부분으로 볼 수 있으므로 서브 스키마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(subschema)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라고도 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스키마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(conceptual schema)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 기관 적 입장에서 본 데이터베이스의 정의를 기술한 것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응용에 대한 전체적으로 통합된 데이터 구조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접근 권한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보안 정책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무결성 규칙을 명세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내부 스키마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(internal schema)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물리적 저장 장치의 관점에서 본 데이터베이스의 명세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스키마의 물리적 저장 구조에 대한 정의를 기술한 것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03180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트랜잭션</a:t>
            </a:r>
            <a:r>
              <a:rPr lang="en-US" altLang="ko-KR" sz="1400" dirty="0"/>
              <a:t>(</a:t>
            </a:r>
            <a:r>
              <a:rPr lang="en" altLang="ko-KR" sz="1400" dirty="0"/>
              <a:t>Transaction)</a:t>
            </a:r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데이터베이스의 상태를 변환시키는 하나의 논리적 기능을 수행하기 위한 작업의 단위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한꺼번에 모두 수행되어야 할 일련의 연산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성질</a:t>
            </a:r>
            <a:r>
              <a:rPr lang="en-US" altLang="ko-KR" sz="1400" dirty="0"/>
              <a:t>(ACID)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Atomicity(</a:t>
            </a:r>
            <a:r>
              <a:rPr lang="ko-KR" altLang="en-US" sz="1400" dirty="0" err="1"/>
              <a:t>원자성</a:t>
            </a:r>
            <a:r>
              <a:rPr lang="en-US" altLang="ko-KR" sz="1400" dirty="0"/>
              <a:t>): </a:t>
            </a:r>
            <a:r>
              <a:rPr lang="ko-KR" altLang="en-US" sz="1400" dirty="0"/>
              <a:t>트랜잭션의 연산은 데이터베이스에 모두 반영 되도록 완료</a:t>
            </a:r>
            <a:r>
              <a:rPr lang="en-US" altLang="ko-KR" sz="1400" dirty="0"/>
              <a:t>(Commit)</a:t>
            </a:r>
            <a:r>
              <a:rPr lang="ko-KR" altLang="en-US" sz="1400" dirty="0"/>
              <a:t>되든지 아니면 전혀 반영 되지 않도록 복구</a:t>
            </a:r>
            <a:r>
              <a:rPr lang="en-US" altLang="ko-KR" sz="1400" dirty="0"/>
              <a:t>(Rollback)</a:t>
            </a:r>
            <a:r>
              <a:rPr lang="ko-KR" altLang="en-US" sz="1400" dirty="0"/>
              <a:t>되어야 함</a:t>
            </a:r>
            <a:r>
              <a:rPr lang="en-US" altLang="ko-KR" sz="1400" dirty="0"/>
              <a:t> – All or Nothing</a:t>
            </a:r>
            <a:endParaRPr lang="ko-KR" altLang="en-US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Consistency(</a:t>
            </a:r>
            <a:r>
              <a:rPr lang="ko-KR" altLang="en-US" sz="1400" dirty="0"/>
              <a:t>일관성</a:t>
            </a:r>
            <a:r>
              <a:rPr lang="en-US" altLang="ko-KR" sz="1400" dirty="0"/>
              <a:t>): </a:t>
            </a:r>
            <a:r>
              <a:rPr lang="ko-KR" altLang="en-US" sz="1400" dirty="0"/>
              <a:t>트랜잭션이 그 실행을 성공적으로 완료하면 언제나 일관성 있는 데이터베이스 상태로 변환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Isolation(</a:t>
            </a:r>
            <a:r>
              <a:rPr lang="ko-KR" altLang="en-US" sz="1400" dirty="0" err="1"/>
              <a:t>격리성</a:t>
            </a:r>
            <a:r>
              <a:rPr lang="en-US" altLang="ko-KR" sz="1400" dirty="0"/>
              <a:t>,</a:t>
            </a:r>
            <a:r>
              <a:rPr lang="ko-KR" altLang="en-US" sz="1400" dirty="0"/>
              <a:t> 일관성</a:t>
            </a:r>
            <a:r>
              <a:rPr lang="en-US" altLang="ko-KR" sz="1400" dirty="0"/>
              <a:t>): </a:t>
            </a:r>
            <a:r>
              <a:rPr lang="ko-KR" altLang="en-US" sz="1400" dirty="0"/>
              <a:t>둘 이상의 트랜잭션이 동시에 병행 실행되는 경우 어느 하나의 트랜잭션 실행 중에 다른 트랜잭션의 연산이 끼어들 수 없음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Durability(</a:t>
            </a:r>
            <a:r>
              <a:rPr lang="ko-KR" altLang="en-US" sz="1400" dirty="0"/>
              <a:t>영속성</a:t>
            </a:r>
            <a:r>
              <a:rPr lang="en-US" altLang="ko-KR" sz="1400" dirty="0"/>
              <a:t>): </a:t>
            </a:r>
            <a:r>
              <a:rPr lang="ko-KR" altLang="en-US" sz="1400" dirty="0"/>
              <a:t>성공적으로 완료된 트랜잭션의 결과는 영구적으로 반영되어야 함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동작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Commit: </a:t>
            </a:r>
            <a:r>
              <a:rPr lang="ko-KR" altLang="en-US" sz="1400" dirty="0"/>
              <a:t>트랜잭션이 정상적으로 완료되어 작업 내용을 데이터베이스 원본에 반영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Rollback: </a:t>
            </a:r>
            <a:r>
              <a:rPr lang="ko-KR" altLang="en-US" sz="1400" dirty="0"/>
              <a:t>트랜잭션이 정상적으로 완료되지 못해서 작업 내용을 취소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Savepoint</a:t>
            </a:r>
            <a:r>
              <a:rPr lang="en-US" altLang="ko-KR" sz="1400" dirty="0"/>
              <a:t>: </a:t>
            </a:r>
            <a:r>
              <a:rPr lang="ko-KR" altLang="en-US" sz="1400" dirty="0"/>
              <a:t>트랜잭션이 </a:t>
            </a:r>
            <a:r>
              <a:rPr lang="en-US" altLang="ko-KR" sz="1400" dirty="0"/>
              <a:t>Rollback </a:t>
            </a:r>
            <a:r>
              <a:rPr lang="ko-KR" altLang="en-US" sz="1400" dirty="0"/>
              <a:t>할 위치를 생성하는 것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CRUD </a:t>
            </a:r>
            <a:r>
              <a:rPr lang="ko-KR" altLang="en-US" sz="1400" dirty="0"/>
              <a:t>분석</a:t>
            </a:r>
            <a:r>
              <a:rPr lang="en-US" altLang="ko-KR" sz="1400" dirty="0"/>
              <a:t>:</a:t>
            </a:r>
            <a:r>
              <a:rPr lang="ko-KR" altLang="en-US" sz="1400" dirty="0"/>
              <a:t> 프로세스와 테이블 간의 </a:t>
            </a:r>
            <a:r>
              <a:rPr lang="en-US" altLang="ko-KR" sz="1400" dirty="0"/>
              <a:t>CRUD </a:t>
            </a:r>
            <a:r>
              <a:rPr lang="ko-KR" altLang="en-US" sz="1400" dirty="0"/>
              <a:t>매트릭스를 만들어서 트랜잭션을 분석하는 것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트랜잭션 분석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CRUD </a:t>
            </a:r>
            <a:r>
              <a:rPr lang="ko-KR" altLang="en-US" sz="1400" dirty="0"/>
              <a:t>매트릭스를 기반으로 테이블에 발생하는 트랜잭션의 양을 분석해서 데이터베이스 용량 산정 및 구조의 최적화를 수행하는 것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26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인덱스</a:t>
            </a:r>
            <a:r>
              <a:rPr lang="en-US" altLang="ko-KR" sz="1400" dirty="0"/>
              <a:t>(</a:t>
            </a:r>
            <a:r>
              <a:rPr lang="en" altLang="ko-KR" sz="1400" dirty="0"/>
              <a:t>Index) </a:t>
            </a:r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데이터를 빠르게 접근하기 위해 </a:t>
            </a:r>
            <a:r>
              <a:rPr lang="en-US" altLang="ko-KR" sz="1400" dirty="0"/>
              <a:t>&lt;</a:t>
            </a:r>
            <a:r>
              <a:rPr lang="ko-KR" altLang="en-US" sz="1400" dirty="0"/>
              <a:t>키 값</a:t>
            </a:r>
            <a:r>
              <a:rPr lang="en-US" altLang="ko-KR" sz="1400" dirty="0"/>
              <a:t>, </a:t>
            </a:r>
            <a:r>
              <a:rPr lang="ko-KR" altLang="en-US" sz="1400" dirty="0"/>
              <a:t>포인터</a:t>
            </a:r>
            <a:r>
              <a:rPr lang="en-US" altLang="ko-KR" sz="1400" dirty="0"/>
              <a:t>&gt; </a:t>
            </a:r>
            <a:r>
              <a:rPr lang="ko-KR" altLang="en-US" sz="1400" dirty="0"/>
              <a:t>쌍으로 구성되는 데이터 구조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인덱스 키의 순서에 따라 데이터가 정렬되어 저장되는 방식인 </a:t>
            </a:r>
            <a:r>
              <a:rPr lang="ko-KR" altLang="en-US" sz="1400" dirty="0" err="1"/>
              <a:t>클러스터드</a:t>
            </a:r>
            <a:r>
              <a:rPr lang="ko-KR" altLang="en-US" sz="1400" dirty="0"/>
              <a:t> 인덱스</a:t>
            </a:r>
            <a:r>
              <a:rPr lang="en-US" altLang="ko-KR" sz="1400" dirty="0"/>
              <a:t>(</a:t>
            </a:r>
            <a:r>
              <a:rPr lang="en" altLang="ko-KR" sz="1400" dirty="0"/>
              <a:t>Clustered Index)</a:t>
            </a:r>
            <a:r>
              <a:rPr lang="ko-KR" altLang="en-US" sz="1400" dirty="0"/>
              <a:t>와 인덱스의 키 값만 정렬되어 있을 뿐 실제 데이터는 정렬되지 않는 방식인 </a:t>
            </a:r>
            <a:r>
              <a:rPr lang="ko-KR" altLang="en-US" sz="1400" dirty="0" err="1"/>
              <a:t>넌클러스터드</a:t>
            </a:r>
            <a:r>
              <a:rPr lang="ko-KR" altLang="en-US" sz="1400" dirty="0"/>
              <a:t> 인덱스</a:t>
            </a:r>
            <a:r>
              <a:rPr lang="en-US" altLang="ko-KR" sz="1400" dirty="0"/>
              <a:t>(</a:t>
            </a:r>
            <a:r>
              <a:rPr lang="en" altLang="ko-KR" sz="1400" dirty="0"/>
              <a:t>Non-Clustered Index)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Index-Organized Table: </a:t>
            </a:r>
            <a:r>
              <a:rPr lang="ko-KR" altLang="en-US" sz="1400" dirty="0"/>
              <a:t>인덱스 안에 테이블 데이터를 직접 삽입하여 저장함으로써 주소를 얻는 과 정이 생략되어 더욱 빠른 조회가 가능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인덱스 종류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트리 기반 인덱스</a:t>
            </a:r>
            <a:r>
              <a:rPr lang="en-US" altLang="ko-KR" sz="1400" dirty="0"/>
              <a:t>:</a:t>
            </a:r>
            <a:r>
              <a:rPr lang="ko-KR" altLang="en-US" sz="1400" dirty="0"/>
              <a:t> 인덱스를 저장하는 블록들이 트리 구조를 이루고 있는 것으로 </a:t>
            </a:r>
            <a:r>
              <a:rPr lang="en-US" altLang="ko-KR" sz="1400" dirty="0"/>
              <a:t>B+ </a:t>
            </a:r>
            <a:r>
              <a:rPr lang="ko-KR" altLang="en-US" sz="1400" dirty="0"/>
              <a:t>트리 인덱스를 주로 활용함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비트맵 인덱스</a:t>
            </a:r>
            <a:r>
              <a:rPr lang="en-US" altLang="ko-KR" sz="1400" dirty="0"/>
              <a:t>:</a:t>
            </a:r>
            <a:r>
              <a:rPr lang="ko-KR" altLang="en-US" sz="1400" dirty="0"/>
              <a:t> 인덱스 컬럼의 데이터를 </a:t>
            </a:r>
            <a:r>
              <a:rPr lang="en-US" altLang="ko-KR" sz="1400" dirty="0"/>
              <a:t>Bit </a:t>
            </a:r>
            <a:r>
              <a:rPr lang="ko-KR" altLang="en-US" sz="1400" dirty="0"/>
              <a:t>값인 </a:t>
            </a:r>
            <a:r>
              <a:rPr lang="en-US" altLang="ko-KR" sz="1400" dirty="0"/>
              <a:t>0 </a:t>
            </a:r>
            <a:r>
              <a:rPr lang="ko-KR" altLang="en-US" sz="1400" dirty="0"/>
              <a:t>또는 </a:t>
            </a:r>
            <a:r>
              <a:rPr lang="en-US" altLang="ko-KR" sz="1400" dirty="0"/>
              <a:t>1</a:t>
            </a:r>
            <a:r>
              <a:rPr lang="ko-KR" altLang="en-US" sz="1400" dirty="0"/>
              <a:t>로 변환하여 인덱스 키로 사용하는 방법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함수 기반 인덱스</a:t>
            </a:r>
            <a:r>
              <a:rPr lang="en-US" altLang="ko-KR" sz="1400" dirty="0"/>
              <a:t>:</a:t>
            </a:r>
            <a:r>
              <a:rPr lang="ko-KR" altLang="en-US" sz="1400" dirty="0"/>
              <a:t> 컬럼의 값 대신 컬럼에 특정 함수</a:t>
            </a:r>
            <a:r>
              <a:rPr lang="en-US" altLang="ko-KR" sz="1400" dirty="0"/>
              <a:t>(Function)</a:t>
            </a:r>
            <a:r>
              <a:rPr lang="ko-KR" altLang="en-US" sz="1400" dirty="0"/>
              <a:t>나 수식</a:t>
            </a:r>
            <a:r>
              <a:rPr lang="en-US" altLang="ko-KR" sz="1400" dirty="0"/>
              <a:t>(Expression)</a:t>
            </a:r>
            <a:r>
              <a:rPr lang="ko-KR" altLang="en-US" sz="1400" dirty="0"/>
              <a:t>을 적용하여 산출된 값을 사용하는 것으로 </a:t>
            </a:r>
            <a:r>
              <a:rPr lang="en-US" altLang="ko-KR" sz="1400" dirty="0"/>
              <a:t>B+</a:t>
            </a:r>
            <a:r>
              <a:rPr lang="ko-KR" altLang="en-US" sz="1400" dirty="0"/>
              <a:t> 트리 인덱스 또는 비트맵 인덱스를 생성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비트맵 조인 인덱스</a:t>
            </a:r>
            <a:r>
              <a:rPr lang="en-US" altLang="ko-KR" sz="1400" dirty="0"/>
              <a:t>:</a:t>
            </a:r>
            <a:r>
              <a:rPr lang="ko-KR" altLang="en-US" sz="1400" dirty="0"/>
              <a:t> 다수의 조인된 객체로 구성된 인덱스로</a:t>
            </a:r>
            <a:r>
              <a:rPr lang="en-US" altLang="ko-KR" sz="1400" dirty="0"/>
              <a:t>, </a:t>
            </a:r>
            <a:r>
              <a:rPr lang="ko-KR" altLang="en-US" sz="1400" dirty="0"/>
              <a:t>단일 객체로 구성된 일반적인 인덱스와 액세스 방법이 다름</a:t>
            </a:r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도메인 인덱스</a:t>
            </a:r>
            <a:r>
              <a:rPr lang="en-US" altLang="ko-KR" sz="1400" dirty="0"/>
              <a:t>:</a:t>
            </a:r>
            <a:r>
              <a:rPr lang="ko-KR" altLang="en-US" sz="1400" dirty="0"/>
              <a:t> 개발자가 필요한 인덱스를 직접 만들어 사용하는 것으로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확장형</a:t>
            </a:r>
            <a:r>
              <a:rPr lang="ko-KR" altLang="en-US" sz="1400" dirty="0"/>
              <a:t> 인덱스</a:t>
            </a:r>
            <a:r>
              <a:rPr lang="en-US" altLang="ko-KR" sz="1400" dirty="0"/>
              <a:t>(Extensible Index)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695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51847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인덱스의 장점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검색 속도가 </a:t>
            </a:r>
            <a:r>
              <a:rPr lang="ko-KR" altLang="en-US" sz="1400" dirty="0" err="1"/>
              <a:t>빨라짐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시스템에 걸리는 부하를 줄여서 시스템 전체 성능을 향상시킴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인덱스의 단점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오라클에서의 인덱스의 내부 구조는 </a:t>
            </a:r>
            <a:r>
              <a:rPr lang="en-US" altLang="ko-KR" sz="1400" dirty="0"/>
              <a:t>B* </a:t>
            </a:r>
            <a:r>
              <a:rPr lang="ko-KR" altLang="en-US" sz="1400" dirty="0"/>
              <a:t>트리 형식으로 구성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컬럼에 인덱스를 설정하면 이를 위한 </a:t>
            </a:r>
            <a:r>
              <a:rPr lang="en-US" altLang="ko-KR" sz="1400" dirty="0"/>
              <a:t>B* </a:t>
            </a:r>
            <a:r>
              <a:rPr lang="ko-KR" altLang="en-US" sz="1400" dirty="0"/>
              <a:t>트리도 생성되어야 하기 때문에 인덱스를 생성하기 위한 시간도 필요하고 인덱스를 위한 추가적인 공간이 필요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인덱스가 생성된 후에 새로운 행을 추가하거나 삭제할 경우 인덱스로 사용된 컬럼 값도 함께 변경되는 경우가 발생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인덱스로 사용된 컬럼 값이 변경되는 이를 위한 내부 구조</a:t>
            </a:r>
            <a:r>
              <a:rPr lang="en-US" altLang="ko-KR" sz="1400" dirty="0"/>
              <a:t>(B* </a:t>
            </a:r>
            <a:r>
              <a:rPr lang="ko-KR" altLang="en-US" sz="1400" dirty="0"/>
              <a:t>트리</a:t>
            </a:r>
            <a:r>
              <a:rPr lang="en-US" altLang="ko-KR" sz="1400" dirty="0"/>
              <a:t>) </a:t>
            </a:r>
            <a:r>
              <a:rPr lang="ko-KR" altLang="en-US" sz="1400" dirty="0"/>
              <a:t>역시 함께 수정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이 작업은 오라클 서버에 의해 자동으로 일어나는데 그렇기 때문에 인덱스가 없는 경우 보다 인덱스가 있는 경우에 </a:t>
            </a:r>
            <a:r>
              <a:rPr lang="en-US" altLang="ko-KR" sz="1400" dirty="0"/>
              <a:t>DML </a:t>
            </a:r>
            <a:r>
              <a:rPr lang="ko-KR" altLang="en-US" sz="1400" dirty="0"/>
              <a:t>작업이 훨씬 </a:t>
            </a:r>
            <a:r>
              <a:rPr lang="ko-KR" altLang="en-US" sz="1400" dirty="0" err="1"/>
              <a:t>무거워짐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0364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586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51847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클러스터 기반 인덱스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" altLang="ko-KR" sz="1400" dirty="0"/>
              <a:t>SQL Server</a:t>
            </a:r>
            <a:r>
              <a:rPr lang="ko-KR" altLang="en-US" sz="1400" dirty="0"/>
              <a:t>의 인덱스 종류는 저장 구조에 따라 </a:t>
            </a:r>
            <a:r>
              <a:rPr lang="ko-KR" altLang="en-US" sz="1400" dirty="0" err="1"/>
              <a:t>클러스터형</a:t>
            </a:r>
            <a:r>
              <a:rPr lang="en-US" altLang="ko-KR" sz="1400" dirty="0"/>
              <a:t>, </a:t>
            </a:r>
            <a:r>
              <a:rPr lang="ko-KR" altLang="en-US" sz="1400" dirty="0"/>
              <a:t>비클러스터형 인덱스로 구분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클러스터 형 인덱스의 중요한 특징</a:t>
            </a:r>
            <a:endParaRPr lang="en-US" altLang="ko-KR" sz="1400" dirty="0"/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ko-KR" altLang="en-US" sz="1400" dirty="0"/>
              <a:t>인덱스 리프 페이지가 곧 데이터 페이지</a:t>
            </a:r>
            <a:r>
              <a:rPr lang="en-US" altLang="ko-KR" sz="1400" dirty="0"/>
              <a:t> </a:t>
            </a:r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 탐색에 필요한 레코드 식별자가 리프 페이지에 없음</a:t>
            </a:r>
            <a:endParaRPr lang="en-US" altLang="ko-KR" sz="1400" dirty="0"/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클러스터형</a:t>
            </a:r>
            <a:r>
              <a:rPr lang="ko-KR" altLang="en-US" sz="1400" dirty="0"/>
              <a:t> 인덱스의 리프 페이지를 탐색하면 해당 테이블의 모든 칼럼 값을 곧바로 얻을 수 있음</a:t>
            </a:r>
            <a:endParaRPr lang="en-US" altLang="ko-KR" sz="1400" dirty="0"/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클러스터형</a:t>
            </a:r>
            <a:r>
              <a:rPr lang="ko-KR" altLang="en-US" sz="1400" dirty="0"/>
              <a:t> 인덱스를 사전에 비유</a:t>
            </a:r>
            <a:endParaRPr lang="en-US" altLang="ko-KR" sz="1400" dirty="0"/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예를 들면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영한사전은</a:t>
            </a:r>
            <a:r>
              <a:rPr lang="ko-KR" altLang="en-US" sz="1400" dirty="0"/>
              <a:t> 알파벳 순으로 정렬되어 있으며 각 단어 바로 옆에 한글 설명이 붙어있음</a:t>
            </a:r>
            <a:endParaRPr lang="en-US" altLang="ko-KR" sz="1400" dirty="0"/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책 끝 부분에 있는 찾아보기</a:t>
            </a:r>
            <a:r>
              <a:rPr lang="en-US" altLang="ko-KR" sz="1400" dirty="0"/>
              <a:t>(</a:t>
            </a:r>
            <a:r>
              <a:rPr lang="ko-KR" altLang="en-US" sz="1400" dirty="0"/>
              <a:t>색인</a:t>
            </a:r>
            <a:r>
              <a:rPr lang="en-US" altLang="ko-KR" sz="1400" dirty="0"/>
              <a:t>)</a:t>
            </a:r>
            <a:r>
              <a:rPr lang="ko-KR" altLang="en-US" sz="1400" dirty="0"/>
              <a:t>가 페이지 번호만 알려주는 것과 비교하면 그 차이를 알 수 있음</a:t>
            </a:r>
            <a:endParaRPr lang="en-US" altLang="ko-KR" sz="1400" dirty="0"/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ko-KR" altLang="en-US" sz="1400" dirty="0"/>
              <a:t>페이지를 모든 로우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는 인덱스 키 칼럼 순으로 물리적으로 정렬되어 저장</a:t>
            </a:r>
            <a:endParaRPr lang="en-US" altLang="ko-KR" sz="1400" dirty="0"/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 로우는 물리적으로 한 가지 순서로만 정렬될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그러므로 </a:t>
            </a:r>
            <a:r>
              <a:rPr lang="ko-KR" altLang="en-US" sz="1400" dirty="0" err="1"/>
              <a:t>클러스터형</a:t>
            </a:r>
            <a:r>
              <a:rPr lang="ko-KR" altLang="en-US" sz="1400" dirty="0"/>
              <a:t> 인덱스 테이블당 한 개만 생성 할 수 있다</a:t>
            </a:r>
          </a:p>
          <a:p>
            <a:pPr lvl="3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/>
              <a:t>전화번호부 한 권을 상호와 인명으로 동시에 정렬할 수 없는 것과 마찬가지다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0364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606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뷰</a:t>
            </a:r>
            <a:r>
              <a:rPr lang="en-US" altLang="ko-KR" sz="1400" dirty="0"/>
              <a:t>(</a:t>
            </a:r>
            <a:r>
              <a:rPr lang="en" altLang="ko-KR" sz="1400" dirty="0"/>
              <a:t>View)</a:t>
            </a:r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사용자에게 접근이 허용된 자료만을 제한적으로 보여주기 위해 하나 이상의 기본 테이블로부터 유도된 가상 테이블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저장장치 내에 물리적으로 존재하지 않지만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사용자는 존재하는 테이블 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CREATE</a:t>
            </a:r>
            <a:r>
              <a:rPr lang="ko-KR" altLang="en-US" sz="1400" dirty="0"/>
              <a:t>문으로 정의하고</a:t>
            </a:r>
            <a:r>
              <a:rPr lang="en-US" altLang="ko-KR" sz="1400" dirty="0"/>
              <a:t> </a:t>
            </a:r>
            <a:r>
              <a:rPr lang="en" altLang="ko-KR" sz="1400" dirty="0"/>
              <a:t>DROP</a:t>
            </a:r>
            <a:r>
              <a:rPr lang="ko-KR" altLang="en-US" sz="1400" dirty="0"/>
              <a:t>문으로 제거하지만 </a:t>
            </a:r>
            <a:r>
              <a:rPr lang="en-US" altLang="ko-KR" sz="1400" dirty="0"/>
              <a:t>ALTER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구조 변경하는 것은 안됨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데이터의 논리적 독립성을 제공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보안을 향상 시킬 수 있고 데이터베이스 성능을 향상 시킬 수 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28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000" y="1260000"/>
            <a:ext cx="8280000" cy="51443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곳으로 분산되어 있는 데이터베이스를 하나의 가상 시스템으로 사용할 수 있도록 한 데이터베이스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논리적으로 동일한 시스템에 속하나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네트워크를 통해 물리적으로 분산되어 있는 데이터들의 모임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데이터베이스를 연결하는 빠른 네트워크환경을 이용하여 데이터베이스를 여러 지역 및 노드로 위치시켜 사용성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성능을 극대화시킨 데이터베이스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 부하를 감소시켜 성능을 향상시키고 확장성 및 가용성을 높일 수 있지만 비용이 증가하고 보안이 취약해 질 수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 데이터베이스의 투명성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(Transparency)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분할 투명성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단편화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하나의 논리적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Relation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여러 단편으로 분할되어 각 단편의 사본이 여러 사이트에 저장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위치 투명성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사용하려는 데이터의 저장 장소를 명시가 필요하지 않음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위치정보는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System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Caltalog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유지되어야 함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지역 사상 투명성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지역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물리적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사이의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Mapping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보장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지역 시스템 이름과 무관한 이름 사용가능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중복 투명성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DB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객체가 여러 사이트에 중복되어 있는지 알 필요가 없는 성질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장애 투명성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구성요소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(DBMS, Computer)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장애에 무관한 트랜잭션의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원자성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유지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병행 투명성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다수 트랜잭션 동시 수행 시 결과의 일관성 유지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TimeStamp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분산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Locking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구현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2C736CE-3945-034B-A6DE-467DE0640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571"/>
            <a:ext cx="9144000" cy="735157"/>
          </a:xfrm>
          <a:prstGeom prst="rect">
            <a:avLst/>
          </a:prstGeom>
        </p:spPr>
        <p:txBody>
          <a:bodyPr vert="horz" wrap="square" lIns="0" tIns="11723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723" algn="ctr">
              <a:spcBef>
                <a:spcPts val="92"/>
              </a:spcBef>
            </a:pPr>
            <a:r>
              <a:rPr lang="ko-KR" altLang="en-US" sz="4000" b="1" spc="249" dirty="0"/>
              <a:t>분산 데이터베이스</a:t>
            </a:r>
            <a:endParaRPr sz="4000" b="1" spc="429" dirty="0"/>
          </a:p>
        </p:txBody>
      </p:sp>
    </p:spTree>
    <p:extLst>
      <p:ext uri="{BB962C8B-B14F-4D97-AF65-F5344CB8AC3E}">
        <p14:creationId xmlns:p14="http://schemas.microsoft.com/office/powerpoint/2010/main" val="2256722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저장을 위한 파일 시스템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DAM(Direct Access Method) : </a:t>
            </a:r>
            <a:r>
              <a:rPr lang="ko-KR" altLang="en-US" sz="1400" dirty="0" err="1"/>
              <a:t>해싱을</a:t>
            </a:r>
            <a:r>
              <a:rPr lang="ko-KR" altLang="en-US" sz="1400" dirty="0"/>
              <a:t> 이용하여 직접적으로 액세스할 수 있는 방식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SAM(Sequential Access Method) : </a:t>
            </a:r>
            <a:r>
              <a:rPr lang="ko-KR" altLang="en-US" sz="1400" dirty="0"/>
              <a:t>순차적으로 액세스할 수 있는 방식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ISAM(Index Sequential Access Method) : </a:t>
            </a:r>
            <a:r>
              <a:rPr lang="ko-KR" altLang="en-US" sz="1400" dirty="0"/>
              <a:t>인덱스를 이용하여 데이터를 순차적 또는 </a:t>
            </a:r>
            <a:r>
              <a:rPr lang="ko-KR" altLang="en-US" sz="1400" dirty="0" err="1"/>
              <a:t>랜덤적으로</a:t>
            </a:r>
            <a:r>
              <a:rPr lang="ko-KR" altLang="en-US" sz="1400" dirty="0"/>
              <a:t> 액세스할 수 있는 방식으로 </a:t>
            </a:r>
            <a:r>
              <a:rPr lang="en-US" altLang="ko-KR" sz="1400" dirty="0"/>
              <a:t>Index</a:t>
            </a:r>
            <a:r>
              <a:rPr lang="ko-KR" altLang="en-US" sz="1400" dirty="0"/>
              <a:t>의 주소는 </a:t>
            </a:r>
            <a:r>
              <a:rPr lang="en-US" altLang="ko-KR" sz="1400" dirty="0"/>
              <a:t>Hardware</a:t>
            </a:r>
            <a:r>
              <a:rPr lang="ko-KR" altLang="en-US" sz="1400" dirty="0"/>
              <a:t>적인 방법으로 처리하는 정적 </a:t>
            </a:r>
            <a:r>
              <a:rPr lang="en-US" altLang="ko-KR" sz="1400" dirty="0"/>
              <a:t>Index </a:t>
            </a:r>
            <a:r>
              <a:rPr lang="ko-KR" altLang="en-US" sz="1400" dirty="0"/>
              <a:t>방법을 사용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VSAM(Virtual Sequential Access Method) : VSAM </a:t>
            </a:r>
            <a:r>
              <a:rPr lang="ko-KR" altLang="en-US" sz="1400" dirty="0"/>
              <a:t>파일은 </a:t>
            </a:r>
            <a:r>
              <a:rPr lang="en-US" altLang="ko-KR" sz="1400" dirty="0"/>
              <a:t>Index</a:t>
            </a:r>
            <a:r>
              <a:rPr lang="ko-KR" altLang="en-US" sz="1400" dirty="0"/>
              <a:t>내의 주소를 소프트웨어적으로 처리하는 동적 </a:t>
            </a:r>
            <a:r>
              <a:rPr lang="en-US" altLang="ko-KR" sz="1400" dirty="0"/>
              <a:t>Index </a:t>
            </a:r>
            <a:r>
              <a:rPr lang="ko-KR" altLang="en-US" sz="1400" dirty="0"/>
              <a:t>방법을 사용한다는 점에서 </a:t>
            </a:r>
            <a:r>
              <a:rPr lang="en-US" altLang="ko-KR" sz="1400" dirty="0"/>
              <a:t>ISAM </a:t>
            </a:r>
            <a:r>
              <a:rPr lang="ko-KR" altLang="en-US" sz="1400" dirty="0"/>
              <a:t>파일과 다름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NFS(Network File System)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1984</a:t>
            </a:r>
            <a:r>
              <a:rPr lang="ko-KR" altLang="en-US" sz="1400" dirty="0"/>
              <a:t>년에 썬 </a:t>
            </a:r>
            <a:r>
              <a:rPr lang="ko-KR" altLang="en-US" sz="1400" dirty="0" err="1"/>
              <a:t>마이크로시스템즈가</a:t>
            </a:r>
            <a:r>
              <a:rPr lang="ko-KR" altLang="en-US" sz="1400" dirty="0"/>
              <a:t> 개발한 프로토콜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클라이언트 컴퓨터의 사용자가 네트워크 상의 파일을 직접 연결된 </a:t>
            </a:r>
            <a:r>
              <a:rPr lang="ko-KR" altLang="en-US" sz="1400" dirty="0" err="1"/>
              <a:t>스토리지에</a:t>
            </a:r>
            <a:r>
              <a:rPr lang="ko-KR" altLang="en-US" sz="1400" dirty="0"/>
              <a:t> 접근하는 방식과 비슷한 방식으로 접근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2399707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데이터베이스 이중화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 이중화는 동일한 데이터베이스를 복제하여 관리하는 것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분류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Eager </a:t>
            </a:r>
            <a:r>
              <a:rPr lang="ko-KR" altLang="en-US" sz="1400" dirty="0"/>
              <a:t>기법</a:t>
            </a:r>
            <a:r>
              <a:rPr lang="en-US" altLang="ko-KR" sz="1400" dirty="0"/>
              <a:t>:</a:t>
            </a:r>
            <a:r>
              <a:rPr lang="ko-KR" altLang="en-US" sz="1400" dirty="0"/>
              <a:t> 트랜잭션 수행 중 데이터 변경이 발생하면 이중화 된 모든 데이터베이스에 즉시 전달하여 변경 내용이 즉시 반영되도록 하는 기법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Lazy </a:t>
            </a:r>
            <a:r>
              <a:rPr lang="ko-KR" altLang="en-US" sz="1400" dirty="0"/>
              <a:t>기법</a:t>
            </a:r>
            <a:r>
              <a:rPr lang="en-US" altLang="ko-KR" sz="1400" dirty="0"/>
              <a:t>:</a:t>
            </a:r>
            <a:r>
              <a:rPr lang="ko-KR" altLang="en-US" sz="1400" dirty="0"/>
              <a:t> 트랜잭션의 수행이 종료되면 변경 사실을 새로운 트랜잭션에 작성하여 각 데이터베이스에 전달하는 기법으로 각각의 데이터베이스는 새로운 트랜잭션을 수행하는 것으로 간주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구성 방법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활동 </a:t>
            </a:r>
            <a:r>
              <a:rPr lang="en-US" altLang="ko-KR" sz="1400" dirty="0"/>
              <a:t>–</a:t>
            </a:r>
            <a:r>
              <a:rPr lang="ko-KR" altLang="en-US" sz="1400" dirty="0"/>
              <a:t> 대기 방법</a:t>
            </a:r>
            <a:r>
              <a:rPr lang="en-US" altLang="ko-KR" sz="1400" dirty="0"/>
              <a:t>:</a:t>
            </a:r>
            <a:r>
              <a:rPr lang="ko-KR" altLang="en-US" sz="1400" dirty="0"/>
              <a:t> 하나의 데이터베이스가 활성 상태로 서비스 중이면 나머지 데이터베이스는 대기하고 있다가 서비스 중인 데이터베이스에 장애가 발생하면 대기 중인 데이터베이스를 사용하는 방식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활동 </a:t>
            </a:r>
            <a:r>
              <a:rPr lang="en-US" altLang="ko-KR" sz="1400" dirty="0"/>
              <a:t>–</a:t>
            </a:r>
            <a:r>
              <a:rPr lang="ko-KR" altLang="en-US" sz="1400" dirty="0"/>
              <a:t> 활동 방법</a:t>
            </a:r>
            <a:r>
              <a:rPr lang="en-US" altLang="ko-KR" sz="1400" dirty="0"/>
              <a:t>:</a:t>
            </a:r>
            <a:r>
              <a:rPr lang="ko-KR" altLang="en-US" sz="1400" dirty="0"/>
              <a:t> 모든 데이터베이스가 활성 상태로 존재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클러스터링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두대 이상의 서버를 하나의 서버처럼 운영하는 기술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고가용성</a:t>
            </a:r>
            <a:r>
              <a:rPr lang="ko-KR" altLang="en-US" sz="1400" dirty="0"/>
              <a:t> 클러스터링과 병렬 처리 클러스터링으로 구분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RTO(Recovery Time Objective): </a:t>
            </a:r>
            <a:r>
              <a:rPr lang="ko-KR" altLang="en-US" sz="1400" dirty="0"/>
              <a:t>장애가 발생한 시점부터 복구되어 가동될 때 까지 소요 시간</a:t>
            </a:r>
            <a:r>
              <a:rPr lang="en-US" altLang="ko-KR" sz="1400" dirty="0"/>
              <a:t> 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RPO(Recovery Point Objective): </a:t>
            </a:r>
            <a:r>
              <a:rPr lang="ko-KR" altLang="en-US" sz="1400" dirty="0"/>
              <a:t>장애가 발생한 이후 데이터를 복구할 수 있는 기준점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이중화</a:t>
            </a:r>
          </a:p>
        </p:txBody>
      </p:sp>
    </p:spTree>
    <p:extLst>
      <p:ext uri="{BB962C8B-B14F-4D97-AF65-F5344CB8AC3E}">
        <p14:creationId xmlns:p14="http://schemas.microsoft.com/office/powerpoint/2010/main" val="200982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데이터베이스 보안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데이터베이스의 일부 또는 전체에 대하여 접근을 못하게 하거나 권한이 없는 사용자가 </a:t>
            </a:r>
            <a:r>
              <a:rPr lang="ko-KR" altLang="en-US" sz="1400" dirty="0" err="1"/>
              <a:t>엑세스</a:t>
            </a:r>
            <a:r>
              <a:rPr lang="ko-KR" altLang="en-US" sz="1400" dirty="0"/>
              <a:t> 하는 것을 금지하기 위한 기술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암호화</a:t>
            </a:r>
            <a:r>
              <a:rPr lang="en-US" altLang="ko-KR" sz="1400" dirty="0"/>
              <a:t>:</a:t>
            </a:r>
            <a:r>
              <a:rPr lang="ko-KR" altLang="en-US" sz="1400" dirty="0"/>
              <a:t> 지정한 수신자 이외에는 내용을 알 수 없도록 하는 방법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Encrytion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평문을</a:t>
            </a:r>
            <a:r>
              <a:rPr lang="ko-KR" altLang="en-US" sz="1400" dirty="0"/>
              <a:t> 암호문으로 변경하는 것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Decryption: </a:t>
            </a:r>
            <a:r>
              <a:rPr lang="ko-KR" altLang="en-US" sz="1400" dirty="0"/>
              <a:t>암호문을 </a:t>
            </a:r>
            <a:r>
              <a:rPr lang="ko-KR" altLang="en-US" sz="1400" dirty="0" err="1"/>
              <a:t>평문으로</a:t>
            </a:r>
            <a:r>
              <a:rPr lang="ko-KR" altLang="en-US" sz="1400" dirty="0"/>
              <a:t> 변경하는 것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암호화 방법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개인키 암호화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공개키 암호화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보안</a:t>
            </a:r>
          </a:p>
        </p:txBody>
      </p:sp>
    </p:spTree>
    <p:extLst>
      <p:ext uri="{BB962C8B-B14F-4D97-AF65-F5344CB8AC3E}">
        <p14:creationId xmlns:p14="http://schemas.microsoft.com/office/powerpoint/2010/main" val="2061873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접근 통제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저장된 개체와 사용자 사이의 정보 흐름을 제한하는 것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3</a:t>
            </a:r>
            <a:r>
              <a:rPr lang="ko-KR" altLang="en-US" sz="1400" dirty="0"/>
              <a:t>요소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접근 통제 정책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접근 통제 메커니즘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접근 통제 보안 모델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접근 통제 기술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임의 접근 통제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사용자의 신원에 따라 접근 권한을 부여하는 방식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소유자가 접근 통제 권한을 지님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강제 접근 통제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 와 개체에 따라 접근 권한을 부여하는 방식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시스템이 접근 통제 권한을 지님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역할 기반 접근 통제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사용자의 역할에 따라 접근 권한을 부여하는 방식</a:t>
            </a:r>
            <a:endParaRPr lang="en-US" altLang="ko-KR" sz="1400" dirty="0"/>
          </a:p>
          <a:p>
            <a:pPr marL="1371600" lvl="4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중앙 관리자가 접근 통제 권한을 지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보안</a:t>
            </a:r>
          </a:p>
        </p:txBody>
      </p:sp>
    </p:spTree>
    <p:extLst>
      <p:ext uri="{BB962C8B-B14F-4D97-AF65-F5344CB8AC3E}">
        <p14:creationId xmlns:p14="http://schemas.microsoft.com/office/powerpoint/2010/main" val="253400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7"/>
          <p:cNvSpPr txBox="1">
            <a:spLocks noChangeArrowheads="1"/>
          </p:cNvSpPr>
          <p:nvPr/>
        </p:nvSpPr>
        <p:spPr bwMode="auto">
          <a:xfrm>
            <a:off x="457200" y="1268760"/>
            <a:ext cx="8280000" cy="30777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822325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sz="1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의 역사</a:t>
            </a:r>
          </a:p>
        </p:txBody>
      </p:sp>
      <p:sp>
        <p:nvSpPr>
          <p:cNvPr id="8195" name="Rectangle 75"/>
          <p:cNvSpPr>
            <a:spLocks noChangeArrowheads="1"/>
          </p:cNvSpPr>
          <p:nvPr/>
        </p:nvSpPr>
        <p:spPr bwMode="auto">
          <a:xfrm>
            <a:off x="604972" y="1700808"/>
            <a:ext cx="2590800" cy="2887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EE4618"/>
                </a:solidFill>
              </a:rPr>
              <a:t>1960</a:t>
            </a:r>
            <a:r>
              <a:rPr lang="ko-KR" altLang="en-US" sz="1400" dirty="0">
                <a:solidFill>
                  <a:srgbClr val="EE4618"/>
                </a:solidFill>
              </a:rPr>
              <a:t>년대</a:t>
            </a:r>
          </a:p>
        </p:txBody>
      </p:sp>
      <p:sp>
        <p:nvSpPr>
          <p:cNvPr id="8196" name="Rectangle 76"/>
          <p:cNvSpPr>
            <a:spLocks noChangeArrowheads="1"/>
          </p:cNvSpPr>
          <p:nvPr/>
        </p:nvSpPr>
        <p:spPr bwMode="auto">
          <a:xfrm>
            <a:off x="604972" y="1988840"/>
            <a:ext cx="2590800" cy="2887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1970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년대</a:t>
            </a:r>
          </a:p>
        </p:txBody>
      </p:sp>
      <p:sp>
        <p:nvSpPr>
          <p:cNvPr id="8197" name="Rectangle 77"/>
          <p:cNvSpPr>
            <a:spLocks noChangeArrowheads="1"/>
          </p:cNvSpPr>
          <p:nvPr/>
        </p:nvSpPr>
        <p:spPr bwMode="auto">
          <a:xfrm>
            <a:off x="604972" y="2276872"/>
            <a:ext cx="2590800" cy="2887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bg1"/>
                </a:solidFill>
              </a:rPr>
              <a:t>1980 </a:t>
            </a:r>
            <a:r>
              <a:rPr lang="ko-KR" altLang="en-US" sz="1400" dirty="0">
                <a:solidFill>
                  <a:schemeClr val="bg1"/>
                </a:solidFill>
              </a:rPr>
              <a:t>년대</a:t>
            </a:r>
          </a:p>
        </p:txBody>
      </p:sp>
      <p:sp>
        <p:nvSpPr>
          <p:cNvPr id="8198" name="Rectangle 78"/>
          <p:cNvSpPr>
            <a:spLocks noChangeArrowheads="1"/>
          </p:cNvSpPr>
          <p:nvPr/>
        </p:nvSpPr>
        <p:spPr bwMode="auto">
          <a:xfrm>
            <a:off x="604972" y="2564904"/>
            <a:ext cx="2590800" cy="2887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CCCC00"/>
                </a:solidFill>
              </a:rPr>
              <a:t>1990 </a:t>
            </a:r>
            <a:r>
              <a:rPr lang="ko-KR" altLang="en-US" sz="1400" dirty="0">
                <a:solidFill>
                  <a:srgbClr val="CCCC00"/>
                </a:solidFill>
              </a:rPr>
              <a:t>년대</a:t>
            </a:r>
          </a:p>
        </p:txBody>
      </p:sp>
      <p:sp>
        <p:nvSpPr>
          <p:cNvPr id="8199" name="Rectangle 79"/>
          <p:cNvSpPr>
            <a:spLocks noChangeArrowheads="1"/>
          </p:cNvSpPr>
          <p:nvPr/>
        </p:nvSpPr>
        <p:spPr bwMode="auto">
          <a:xfrm>
            <a:off x="604972" y="2852936"/>
            <a:ext cx="2590800" cy="2887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tx2"/>
                </a:solidFill>
              </a:rPr>
              <a:t>2000 </a:t>
            </a:r>
            <a:r>
              <a:rPr lang="ko-KR" altLang="en-US" sz="1400" dirty="0">
                <a:solidFill>
                  <a:schemeClr val="tx2"/>
                </a:solidFill>
              </a:rPr>
              <a:t>년대</a:t>
            </a:r>
          </a:p>
        </p:txBody>
      </p:sp>
      <p:sp>
        <p:nvSpPr>
          <p:cNvPr id="8200" name="Rectangle 80"/>
          <p:cNvSpPr>
            <a:spLocks noChangeArrowheads="1"/>
          </p:cNvSpPr>
          <p:nvPr/>
        </p:nvSpPr>
        <p:spPr bwMode="auto">
          <a:xfrm>
            <a:off x="3169096" y="1700808"/>
            <a:ext cx="5291336" cy="28803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EE4618"/>
                </a:solidFill>
              </a:rPr>
              <a:t>Flat-File(SAM)</a:t>
            </a:r>
          </a:p>
        </p:txBody>
      </p:sp>
      <p:sp>
        <p:nvSpPr>
          <p:cNvPr id="8201" name="Rectangle 81"/>
          <p:cNvSpPr>
            <a:spLocks noChangeArrowheads="1"/>
          </p:cNvSpPr>
          <p:nvPr/>
        </p:nvSpPr>
        <p:spPr bwMode="auto">
          <a:xfrm>
            <a:off x="3169096" y="1988840"/>
            <a:ext cx="5291336" cy="28803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Network-DB, Hierarchical-DB</a:t>
            </a:r>
          </a:p>
        </p:txBody>
      </p:sp>
      <p:sp>
        <p:nvSpPr>
          <p:cNvPr id="8202" name="Rectangle 82"/>
          <p:cNvSpPr>
            <a:spLocks noChangeArrowheads="1"/>
          </p:cNvSpPr>
          <p:nvPr/>
        </p:nvSpPr>
        <p:spPr bwMode="auto">
          <a:xfrm>
            <a:off x="3169096" y="2276872"/>
            <a:ext cx="5291336" cy="28803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err="1">
                <a:solidFill>
                  <a:schemeClr val="bg1"/>
                </a:solidFill>
              </a:rPr>
              <a:t>관계형</a:t>
            </a:r>
            <a:r>
              <a:rPr lang="en-US" altLang="ko-KR" sz="1400" dirty="0">
                <a:solidFill>
                  <a:schemeClr val="bg1"/>
                </a:solidFill>
              </a:rPr>
              <a:t>-DBMS</a:t>
            </a:r>
          </a:p>
        </p:txBody>
      </p:sp>
      <p:sp>
        <p:nvSpPr>
          <p:cNvPr id="8203" name="Rectangle 83"/>
          <p:cNvSpPr>
            <a:spLocks noChangeArrowheads="1"/>
          </p:cNvSpPr>
          <p:nvPr/>
        </p:nvSpPr>
        <p:spPr bwMode="auto">
          <a:xfrm>
            <a:off x="3169096" y="2564904"/>
            <a:ext cx="5291336" cy="28803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err="1">
                <a:solidFill>
                  <a:srgbClr val="CCCC00"/>
                </a:solidFill>
              </a:rPr>
              <a:t>관계형</a:t>
            </a:r>
            <a:r>
              <a:rPr lang="en-US" altLang="ko-KR" sz="1400" dirty="0">
                <a:solidFill>
                  <a:srgbClr val="CCCC00"/>
                </a:solidFill>
              </a:rPr>
              <a:t>-DBMS, </a:t>
            </a:r>
            <a:r>
              <a:rPr lang="ko-KR" altLang="en-US" sz="1400" dirty="0" err="1">
                <a:solidFill>
                  <a:srgbClr val="CCCC00"/>
                </a:solidFill>
              </a:rPr>
              <a:t>객체관계형</a:t>
            </a:r>
            <a:r>
              <a:rPr lang="en-US" altLang="ko-KR" sz="1400" dirty="0">
                <a:solidFill>
                  <a:srgbClr val="CCCC00"/>
                </a:solidFill>
              </a:rPr>
              <a:t>-DBMS</a:t>
            </a:r>
          </a:p>
        </p:txBody>
      </p:sp>
      <p:sp>
        <p:nvSpPr>
          <p:cNvPr id="8204" name="Rectangle 84"/>
          <p:cNvSpPr>
            <a:spLocks noChangeArrowheads="1"/>
          </p:cNvSpPr>
          <p:nvPr/>
        </p:nvSpPr>
        <p:spPr bwMode="auto">
          <a:xfrm>
            <a:off x="3169096" y="2852936"/>
            <a:ext cx="5291336" cy="28803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관계형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</a:rPr>
              <a:t>객체관계형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객체지향</a:t>
            </a:r>
            <a:r>
              <a:rPr lang="en-US" altLang="ko-KR" sz="1400" dirty="0">
                <a:solidFill>
                  <a:schemeClr val="tx2"/>
                </a:solidFill>
              </a:rPr>
              <a:t>-DBMS, NoSQL</a:t>
            </a:r>
          </a:p>
        </p:txBody>
      </p:sp>
      <p:pic>
        <p:nvPicPr>
          <p:cNvPr id="14" name="Picture 8" descr="C:\완료도서1\데이터베이스_오라클\강의보조자료\그림\1장\010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2" y="3245162"/>
            <a:ext cx="4320480" cy="2670445"/>
          </a:xfrm>
          <a:prstGeom prst="rect">
            <a:avLst/>
          </a:prstGeom>
          <a:noFill/>
        </p:spPr>
      </p:pic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062907E4-4F7E-9845-BDAD-83063C32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648"/>
            <a:ext cx="9144000" cy="69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endParaRPr lang="ko-KR" altLang="en-US" sz="3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3031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접근 통제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접근 통제 정책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신분 기반 정책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신원에 따라 접근 권한을 제한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규칙 기반 정책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권한에 근거하여 접근 권한을 제한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접근 통제 보안 모델</a:t>
            </a:r>
            <a:r>
              <a:rPr lang="en-US" altLang="ko-KR" sz="1400" dirty="0"/>
              <a:t>:</a:t>
            </a:r>
            <a:r>
              <a:rPr lang="ko-KR" altLang="en-US" sz="1400" dirty="0"/>
              <a:t> 신분 기반 정책의 변형으로 주체가 맡은 역할에 근거해서 개체의 접근을 제한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접근 통제 메커니즘</a:t>
            </a:r>
            <a:r>
              <a:rPr lang="en-US" altLang="ko-KR" sz="1400" dirty="0"/>
              <a:t>:</a:t>
            </a:r>
            <a:r>
              <a:rPr lang="ko-KR" altLang="en-US" sz="1400" dirty="0"/>
              <a:t> 접근 통제를 위한 기술적인 방법으로 접근 통제 목록</a:t>
            </a:r>
            <a:r>
              <a:rPr lang="en-US" altLang="ko-KR" sz="1400" dirty="0"/>
              <a:t>,</a:t>
            </a:r>
            <a:r>
              <a:rPr lang="ko-KR" altLang="en-US" sz="1400" dirty="0"/>
              <a:t> 권한 리스트</a:t>
            </a:r>
            <a:r>
              <a:rPr lang="en-US" altLang="ko-KR" sz="1400" dirty="0"/>
              <a:t>,</a:t>
            </a:r>
            <a:r>
              <a:rPr lang="ko-KR" altLang="en-US" sz="1400" dirty="0"/>
              <a:t> 보안 등급</a:t>
            </a:r>
            <a:r>
              <a:rPr lang="en-US" altLang="ko-KR" sz="1400" dirty="0"/>
              <a:t>,</a:t>
            </a:r>
            <a:r>
              <a:rPr lang="ko-KR" altLang="en-US" sz="1400" dirty="0"/>
              <a:t> 비밀번호</a:t>
            </a:r>
            <a:r>
              <a:rPr lang="en-US" altLang="ko-KR" sz="1400" dirty="0"/>
              <a:t>,</a:t>
            </a:r>
            <a:r>
              <a:rPr lang="ko-KR" altLang="en-US" sz="1400" dirty="0"/>
              <a:t> 암호화 등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접근 통제 보안 모델</a:t>
            </a:r>
            <a:r>
              <a:rPr lang="en-US" altLang="ko-KR" sz="1400" dirty="0"/>
              <a:t>:</a:t>
            </a:r>
            <a:r>
              <a:rPr lang="ko-KR" altLang="en-US" sz="1400" dirty="0"/>
              <a:t> 보안 정책을 구현하기 위한 정형화된 모델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기밀성 모델</a:t>
            </a:r>
            <a:r>
              <a:rPr lang="en-US" altLang="ko-KR" sz="1400" dirty="0"/>
              <a:t>:</a:t>
            </a:r>
            <a:r>
              <a:rPr lang="ko-KR" altLang="en-US" sz="1400" dirty="0"/>
              <a:t> 군사적인 목적으로 개발된 것으로 기밀성 보장이 최우선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무결성 모델</a:t>
            </a:r>
            <a:r>
              <a:rPr lang="en-US" altLang="ko-KR" sz="1400" dirty="0"/>
              <a:t>:</a:t>
            </a:r>
            <a:r>
              <a:rPr lang="ko-KR" altLang="en-US" sz="1400" dirty="0"/>
              <a:t> 기밀성 모델에 대해서 불법적인 변경을 방지하기 위해 개발된 모델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접근 통제 모델</a:t>
            </a:r>
            <a:r>
              <a:rPr lang="en-US" altLang="ko-KR" sz="1400" dirty="0"/>
              <a:t>:</a:t>
            </a:r>
            <a:r>
              <a:rPr lang="ko-KR" altLang="en-US" sz="1400" dirty="0"/>
              <a:t> 접근 통제 메커니즘을 보안 모델로 발전 시킨 것으로 </a:t>
            </a:r>
            <a:r>
              <a:rPr lang="en-US" altLang="ko-KR" sz="1400" dirty="0"/>
              <a:t>Matrix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접근 통제 보안 조건</a:t>
            </a:r>
            <a:r>
              <a:rPr lang="en-US" altLang="ko-KR" sz="1400" dirty="0"/>
              <a:t>:</a:t>
            </a:r>
            <a:r>
              <a:rPr lang="ko-KR" altLang="en-US" sz="1400" dirty="0"/>
              <a:t> 접근 통제 메커니즘의 취약점을 보완하기 위하여 접근 통제 정책에 부가하여 적용할 수 있는 조건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값 종속 통제</a:t>
            </a:r>
            <a:r>
              <a:rPr lang="en-US" altLang="ko-KR" sz="1400" dirty="0"/>
              <a:t>:</a:t>
            </a:r>
            <a:r>
              <a:rPr lang="ko-KR" altLang="en-US" sz="1400" dirty="0"/>
              <a:t> 개체에 저장된 값에 따라 다르게 접근 통제를 허용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다중 사용자 통제</a:t>
            </a:r>
            <a:r>
              <a:rPr lang="en-US" altLang="ko-KR" sz="1400" dirty="0"/>
              <a:t>:</a:t>
            </a:r>
            <a:r>
              <a:rPr lang="ko-KR" altLang="en-US" sz="1400" dirty="0"/>
              <a:t> 지정된 객체에 다수의 사용자가 동시에 접근을 요구하는 경우에 사용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컨텍스트 기반 통제</a:t>
            </a:r>
            <a:r>
              <a:rPr lang="en-US" altLang="ko-KR" sz="1400" dirty="0"/>
              <a:t>:</a:t>
            </a:r>
            <a:r>
              <a:rPr lang="ko-KR" altLang="en-US" sz="1400" dirty="0"/>
              <a:t> 특정 시간</a:t>
            </a:r>
            <a:r>
              <a:rPr lang="en-US" altLang="ko-KR" sz="1400" dirty="0"/>
              <a:t>,</a:t>
            </a:r>
            <a:r>
              <a:rPr lang="ko-KR" altLang="en-US" sz="1400" dirty="0"/>
              <a:t> 네트워크 주소</a:t>
            </a:r>
            <a:r>
              <a:rPr lang="en-US" altLang="ko-KR" sz="1400" dirty="0"/>
              <a:t>,</a:t>
            </a:r>
            <a:r>
              <a:rPr lang="ko-KR" altLang="en-US" sz="1400" dirty="0"/>
              <a:t> 접근 경로</a:t>
            </a:r>
            <a:r>
              <a:rPr lang="en-US" altLang="ko-KR" sz="1400" dirty="0"/>
              <a:t>,</a:t>
            </a:r>
            <a:r>
              <a:rPr lang="ko-KR" altLang="en-US" sz="1400" dirty="0"/>
              <a:t> 인증 수준 등에 근거하여 접근을 제어하는 방법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감사 추적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사용자나 애플리케이션이 접근하여 수행한 모든 활동을 기록하는 것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보안</a:t>
            </a:r>
          </a:p>
        </p:txBody>
      </p:sp>
    </p:spTree>
    <p:extLst>
      <p:ext uri="{BB962C8B-B14F-4D97-AF65-F5344CB8AC3E}">
        <p14:creationId xmlns:p14="http://schemas.microsoft.com/office/powerpoint/2010/main" val="17459662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회복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데이터베이스에 장애가 발생했을 때 장애 발생 이전 데이터로 돌아가는 것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로그 파일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 처리 내용이나 이용 상황 등 상태 변화를 시간의 흐름에 따라 기록한 파일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트랜잭션 시작 시점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rollback </a:t>
            </a:r>
            <a:r>
              <a:rPr lang="ko-KR" altLang="en-US" sz="1400" dirty="0"/>
              <a:t>시점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 입력</a:t>
            </a:r>
            <a:r>
              <a:rPr lang="en-US" altLang="ko-KR" sz="1400" dirty="0"/>
              <a:t>,</a:t>
            </a:r>
            <a:r>
              <a:rPr lang="ko-KR" altLang="en-US" sz="1400" dirty="0"/>
              <a:t> 수정</a:t>
            </a:r>
            <a:r>
              <a:rPr lang="en-US" altLang="ko-KR" sz="1400" dirty="0"/>
              <a:t>,</a:t>
            </a:r>
            <a:r>
              <a:rPr lang="ko-KR" altLang="en-US" sz="1400" dirty="0"/>
              <a:t> 삭제 시점 등에서 기록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로그 기반의 회복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지연 갱신</a:t>
            </a:r>
            <a:r>
              <a:rPr lang="en-US" altLang="ko-KR" sz="1400" dirty="0"/>
              <a:t>(Deferred Update)</a:t>
            </a:r>
            <a:r>
              <a:rPr lang="ko-KR" altLang="en-US" sz="1400" dirty="0"/>
              <a:t> 회복 기법</a:t>
            </a:r>
            <a:r>
              <a:rPr lang="en-US" altLang="ko-KR" sz="1400" dirty="0"/>
              <a:t>:</a:t>
            </a:r>
            <a:r>
              <a:rPr lang="ko-KR" altLang="en-US" sz="1400" dirty="0"/>
              <a:t> 트랜잭션이 부분 완료 상태에 이르기까지 발생한 모든 변경 내용을 로그 파일에만 저장하고 데이터베이스에는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발생할 때 까지 저장을 지연하는 방법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즉시 갱신</a:t>
            </a:r>
            <a:r>
              <a:rPr lang="en-US" altLang="ko-KR" sz="1400" dirty="0"/>
              <a:t>(Immediate Update)</a:t>
            </a:r>
            <a:r>
              <a:rPr lang="ko-KR" altLang="en-US" sz="1400" dirty="0"/>
              <a:t> 회복 기법</a:t>
            </a:r>
            <a:r>
              <a:rPr lang="en-US" altLang="ko-KR" sz="1400" dirty="0"/>
              <a:t>:</a:t>
            </a:r>
            <a:r>
              <a:rPr lang="ko-KR" altLang="en-US" sz="1400" dirty="0"/>
              <a:t> 트랜잭션 수행 도중 데이터를 변경하면 변경 정보를 로그 파일에 저장하고 트랜잭션이 부분 완료 되기 전이라도 모든 변경 내용을 즉시 데이터베이스에 반영하는 기법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기타 회복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Shadow Paging: </a:t>
            </a:r>
            <a:r>
              <a:rPr lang="ko-KR" altLang="en-US" sz="1400" dirty="0"/>
              <a:t>갱신 이전의 데이터베이스를 일정 크기의 페이지 단위로 구성하여 각 페이지마다 복사본인 그림자 페이지를 별도 보관해놓고 실제 페이지를 대상으로 갱신 작업을 수행하다가 장애가 발생하여 트랜잭션 작업을 </a:t>
            </a:r>
            <a:r>
              <a:rPr lang="en-US" altLang="ko-KR" sz="1400" dirty="0"/>
              <a:t>Rollback </a:t>
            </a:r>
            <a:r>
              <a:rPr lang="ko-KR" altLang="en-US" sz="1400" dirty="0"/>
              <a:t>시킬 때는 갱신 이후의 실제 페이지 부분을 그림자 페이지로 대체하여 회복시키는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Check Point: </a:t>
            </a:r>
            <a:r>
              <a:rPr lang="ko-KR" altLang="en-US" sz="1400" dirty="0"/>
              <a:t>트랜잭션 실행 중 특정 단계에서 재실행할 수 있도록 갱신 내용이나 시스템에 대한 상황들에 관한 정보와 함께 </a:t>
            </a:r>
            <a:r>
              <a:rPr lang="ko-KR" altLang="en-US" sz="1400" dirty="0" err="1"/>
              <a:t>검사점을</a:t>
            </a:r>
            <a:r>
              <a:rPr lang="ko-KR" altLang="en-US" sz="1400" dirty="0"/>
              <a:t> 로그에 보관해두고 장애 발생 시 트랜잭션 전체를 철회하지 않고 </a:t>
            </a:r>
            <a:r>
              <a:rPr lang="ko-KR" altLang="en-US" sz="1400" dirty="0" err="1"/>
              <a:t>검사점붜</a:t>
            </a:r>
            <a:r>
              <a:rPr lang="ko-KR" altLang="en-US" sz="1400" dirty="0"/>
              <a:t> 회복 작업을 수행하여 </a:t>
            </a:r>
            <a:r>
              <a:rPr lang="ko-KR" altLang="en-US" sz="1400" dirty="0" err="1"/>
              <a:t>회복시간을</a:t>
            </a:r>
            <a:r>
              <a:rPr lang="ko-KR" altLang="en-US" sz="1400" dirty="0"/>
              <a:t> 절약하도록 하는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회복</a:t>
            </a:r>
          </a:p>
        </p:txBody>
      </p:sp>
    </p:spTree>
    <p:extLst>
      <p:ext uri="{BB962C8B-B14F-4D97-AF65-F5344CB8AC3E}">
        <p14:creationId xmlns:p14="http://schemas.microsoft.com/office/powerpoint/2010/main" val="32932345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백업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회복</a:t>
            </a:r>
            <a:r>
              <a:rPr lang="en-US" altLang="ko-KR" sz="1400" dirty="0"/>
              <a:t>(</a:t>
            </a:r>
            <a:r>
              <a:rPr lang="ko-KR" altLang="en-US" sz="1400" dirty="0"/>
              <a:t>복구</a:t>
            </a:r>
            <a:r>
              <a:rPr lang="en-US" altLang="ko-KR" sz="1400" dirty="0"/>
              <a:t>)</a:t>
            </a:r>
            <a:r>
              <a:rPr lang="ko-KR" altLang="en-US" sz="1400" dirty="0"/>
              <a:t>을 위하여 데이터의 복제 본을 만드는 작업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물리적 백업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 파일을 백업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백업 속도가 빠르고 작업이 단순하지만 문제 해결이 어려움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논리적 백업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 논리적 개체를 백업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회복 시 문제 해결이나 원인을 파악하는 것이 수월하지만 백업이나 복구 시 시간이 많이 소모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회복</a:t>
            </a:r>
          </a:p>
        </p:txBody>
      </p:sp>
    </p:spTree>
    <p:extLst>
      <p:ext uri="{BB962C8B-B14F-4D97-AF65-F5344CB8AC3E}">
        <p14:creationId xmlns:p14="http://schemas.microsoft.com/office/powerpoint/2010/main" val="3202234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병행 제어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동시에 실행되는 트랜잭션들이 데이터베이스의 일관성을 파괴하지 않도록 트랜잭션 간의 상호 작용을 제어하는 것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병행 제어 없이 트랜잭션들이 데이터베이스에 동시에 접근하도록 허용할 경우 갱신 분실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비완료</a:t>
            </a:r>
            <a:r>
              <a:rPr lang="ko-KR" altLang="en-US" sz="1400" dirty="0"/>
              <a:t> 의존성</a:t>
            </a:r>
            <a:r>
              <a:rPr lang="en-US" altLang="ko-KR" sz="1400" dirty="0"/>
              <a:t>,</a:t>
            </a:r>
            <a:r>
              <a:rPr lang="ko-KR" altLang="en-US" sz="1400" dirty="0"/>
              <a:t> 모순성</a:t>
            </a:r>
            <a:r>
              <a:rPr lang="en-US" altLang="ko-KR" sz="1400" dirty="0"/>
              <a:t>,</a:t>
            </a:r>
            <a:r>
              <a:rPr lang="ko-KR" altLang="en-US" sz="1400" dirty="0"/>
              <a:t> 연쇄 복귀 등의 문제가 발생</a:t>
            </a:r>
            <a:endParaRPr lang="en-US" altLang="ko-KR" sz="1400" dirty="0"/>
          </a:p>
          <a:p>
            <a:pPr marL="400050"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병행 제어 기법의 종류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Locking:</a:t>
            </a:r>
            <a:r>
              <a:rPr lang="ko-KR" altLang="en-US" sz="1400" dirty="0"/>
              <a:t> </a:t>
            </a:r>
            <a:r>
              <a:rPr lang="en-US" altLang="ko-KR" sz="1400" dirty="0"/>
              <a:t>Lock</a:t>
            </a:r>
            <a:r>
              <a:rPr lang="ko-KR" altLang="en-US" sz="1400" dirty="0"/>
              <a:t>을 이용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Time Stamp Ordering: </a:t>
            </a:r>
            <a:r>
              <a:rPr lang="ko-KR" altLang="en-US" sz="1400" dirty="0"/>
              <a:t>트랜잭션과 트랜잭션이 읽거나 갱신한 데이터에 대해 트랜잭션이 실행을 시작하기 전에 시간표를 부여하여 부여된 시간에 따라 트랜잭션 작업을 작업을 수행하는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최적 병행 수행</a:t>
            </a:r>
            <a:r>
              <a:rPr lang="en-US" altLang="ko-KR" sz="1400" dirty="0"/>
              <a:t>:</a:t>
            </a:r>
            <a:r>
              <a:rPr lang="ko-KR" altLang="en-US" sz="1400" dirty="0"/>
              <a:t> 병행 수행하고자 하는 대부분의 트랜잭션이 판독 전용 트랜잭션일 경우 트랜잭션 간의 </a:t>
            </a:r>
            <a:r>
              <a:rPr lang="ko-KR" altLang="en-US" sz="1400" dirty="0" err="1"/>
              <a:t>충돌률이</a:t>
            </a:r>
            <a:r>
              <a:rPr lang="ko-KR" altLang="en-US" sz="1400" dirty="0"/>
              <a:t> 매우 낮아서 병행 제어 기법을 사용하지 않고 실행되어도 이 중의 많은 트랜잭션은 시스템의 상태를 일관성 있게 유지한다는 점을 이용한 기법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다중 버전 기법</a:t>
            </a:r>
            <a:r>
              <a:rPr lang="en-US" altLang="ko-KR" sz="1400" dirty="0"/>
              <a:t>:</a:t>
            </a:r>
            <a:r>
              <a:rPr lang="ko-KR" altLang="en-US" sz="1400" dirty="0"/>
              <a:t> 다중 버전 타임 스탬프 </a:t>
            </a:r>
            <a:r>
              <a:rPr lang="ko-KR" altLang="en-US" sz="1400" dirty="0" err="1"/>
              <a:t>기법이라고도</a:t>
            </a:r>
            <a:r>
              <a:rPr lang="ko-KR" altLang="en-US" sz="1400" dirty="0"/>
              <a:t> 하는데 갱신될 때 마다 버전을 부여하여 관리</a:t>
            </a:r>
            <a:endParaRPr lang="en-US" altLang="ko-KR" sz="1400" dirty="0"/>
          </a:p>
          <a:p>
            <a:pPr marL="857250" lvl="3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데이터베이스 병행 제어</a:t>
            </a:r>
          </a:p>
        </p:txBody>
      </p:sp>
    </p:spTree>
    <p:extLst>
      <p:ext uri="{BB962C8B-B14F-4D97-AF65-F5344CB8AC3E}">
        <p14:creationId xmlns:p14="http://schemas.microsoft.com/office/powerpoint/2010/main" val="33169316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많은 양의 데이터를 저장하기 위한 서버 와 저장장치를 연결하는 기술</a:t>
            </a:r>
            <a:endParaRPr lang="en-US" altLang="ko-KR" sz="1400" dirty="0"/>
          </a:p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방법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DAS(Direct Attached Storage): </a:t>
            </a:r>
            <a:r>
              <a:rPr lang="ko-KR" altLang="en-US" sz="1400" dirty="0"/>
              <a:t>서버와 저장장치를 전용 케이블로 연결하는 방식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NAS(Network Attached Storage): </a:t>
            </a:r>
            <a:r>
              <a:rPr lang="ko-KR" altLang="en-US" sz="1400" dirty="0"/>
              <a:t>서버와 저장장치를 네트워크로 연결하는 방식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SAN(Storage Area Network): </a:t>
            </a:r>
            <a:r>
              <a:rPr lang="ko-KR" altLang="en-US" sz="1400" dirty="0"/>
              <a:t>서버와 저장장치를 연결하는 전용 네트워크를 별도로 구축하는 방식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252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논리 데이터 모델의 물리 데이터 모델로 변환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엔티티</a:t>
            </a:r>
            <a:r>
              <a:rPr lang="en-US" altLang="ko-KR" sz="1400" dirty="0"/>
              <a:t>(</a:t>
            </a:r>
            <a:r>
              <a:rPr lang="en" altLang="ko-KR" sz="1400" dirty="0"/>
              <a:t>Entity)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테이블로 변환</a:t>
            </a:r>
            <a:r>
              <a:rPr lang="en-US" altLang="ko-KR" sz="1400" dirty="0"/>
              <a:t>: </a:t>
            </a:r>
            <a:r>
              <a:rPr lang="ko-KR" altLang="en-US" sz="1400" dirty="0"/>
              <a:t>논리 데이터 모델에서 정의된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물리 데이터 모델의 테이블로 변환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슈퍼 타입 기준 테이블 변환</a:t>
            </a:r>
            <a:r>
              <a:rPr lang="en-US" altLang="ko-KR" sz="1400" dirty="0"/>
              <a:t>: </a:t>
            </a:r>
            <a:r>
              <a:rPr lang="ko-KR" altLang="en-US" sz="1400" dirty="0"/>
              <a:t>서브 타입을 슈퍼 타입에 통합하여 하나의 테이블로 변환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서브 타입 기준 테이블 변환</a:t>
            </a:r>
            <a:r>
              <a:rPr lang="en-US" altLang="ko-KR" sz="1400" dirty="0"/>
              <a:t>: </a:t>
            </a:r>
            <a:r>
              <a:rPr lang="ko-KR" altLang="en-US" sz="1400" dirty="0"/>
              <a:t>슈퍼 타입 속성들을 각각의 서브타입에 추가하여 서브타입들을 개별적인 테이블로 변환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개별 타입 기준 테이블 변환</a:t>
            </a:r>
            <a:r>
              <a:rPr lang="en-US" altLang="ko-KR" sz="1400" dirty="0"/>
              <a:t>: </a:t>
            </a:r>
            <a:r>
              <a:rPr lang="ko-KR" altLang="en-US" sz="1400" dirty="0"/>
              <a:t>슈퍼 타입과 서브타입들을 각각의 개별적인 테이블로 변환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속성을 컬럼으로 변환</a:t>
            </a:r>
            <a:r>
              <a:rPr lang="en-US" altLang="ko-KR" sz="1400" dirty="0"/>
              <a:t>: </a:t>
            </a:r>
            <a:r>
              <a:rPr lang="ko-KR" altLang="en-US" sz="1400" dirty="0"/>
              <a:t>논리 데이터 모델에서 정의한 속성을 물리 데이터 모델의 컬럼으로 변환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관계를 </a:t>
            </a:r>
            <a:r>
              <a:rPr lang="ko-KR" altLang="en-US" sz="1400" dirty="0" err="1"/>
              <a:t>외래키로</a:t>
            </a:r>
            <a:r>
              <a:rPr lang="ko-KR" altLang="en-US" sz="1400" dirty="0"/>
              <a:t> 변환</a:t>
            </a:r>
            <a:r>
              <a:rPr lang="en-US" altLang="ko-KR" sz="1400" dirty="0"/>
              <a:t>: </a:t>
            </a:r>
            <a:r>
              <a:rPr lang="ko-KR" altLang="en-US" sz="1400" dirty="0"/>
              <a:t>논리 데이터 모델에서 정의된 관계는 </a:t>
            </a:r>
            <a:r>
              <a:rPr lang="ko-KR" altLang="en-US" sz="1400" dirty="0" err="1"/>
              <a:t>기본키와</a:t>
            </a:r>
            <a:r>
              <a:rPr lang="ko-KR" altLang="en-US" sz="1400" dirty="0"/>
              <a:t> 이를 참조하는 </a:t>
            </a:r>
            <a:r>
              <a:rPr lang="ko-KR" altLang="en-US" sz="1400" dirty="0" err="1"/>
              <a:t>외래키로</a:t>
            </a:r>
            <a:r>
              <a:rPr lang="ko-KR" altLang="en-US" sz="1400" dirty="0"/>
              <a:t> 변환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논리 데이터 모델 </a:t>
            </a:r>
            <a:r>
              <a:rPr lang="en-US" altLang="ko-KR" dirty="0"/>
              <a:t>-&gt;</a:t>
            </a:r>
            <a:r>
              <a:rPr lang="ko-KR" altLang="en-US" dirty="0"/>
              <a:t> 물리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034257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모델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논리적 데이터 모델의 품질 검증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개체 품질 검증 항목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속성 품질 검증 항목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관계 품질 검증 항목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식별자</a:t>
            </a:r>
            <a:r>
              <a:rPr lang="ko-KR" altLang="en-US" sz="1400" dirty="0"/>
              <a:t> 품질 검증 항목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전반적인 품질 검증 항목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2960895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모델</a:t>
            </a:r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물리 데이터 모델 품질 기준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정확성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모델이 요구사항이나 업무 규칙</a:t>
            </a:r>
            <a:r>
              <a:rPr lang="en-US" altLang="ko-KR" sz="1400" dirty="0"/>
              <a:t>, </a:t>
            </a:r>
            <a:r>
              <a:rPr lang="ko-KR" altLang="en-US" sz="1400" dirty="0"/>
              <a:t>표기법에 따라 정확하게 표현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완전성</a:t>
            </a:r>
            <a:r>
              <a:rPr lang="en-US" altLang="ko-KR" sz="1400" dirty="0"/>
              <a:t>:</a:t>
            </a:r>
            <a:r>
              <a:rPr lang="ko-KR" altLang="en-US" sz="1400" dirty="0"/>
              <a:t> 모델이 데이터 모델의 구성 요소를 누락 없이 정의하고 요구사항이나 업무 영역을 누락 없이 반영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준거성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모델이 데이터 표준</a:t>
            </a:r>
            <a:r>
              <a:rPr lang="en-US" altLang="ko-KR" sz="1400" dirty="0"/>
              <a:t>, </a:t>
            </a:r>
            <a:r>
              <a:rPr lang="ko-KR" altLang="en-US" sz="1400" dirty="0"/>
              <a:t>표준화 규칙</a:t>
            </a:r>
            <a:r>
              <a:rPr lang="en-US" altLang="ko-KR" sz="1400" dirty="0"/>
              <a:t>, </a:t>
            </a:r>
            <a:r>
              <a:rPr lang="ko-KR" altLang="en-US" sz="1400" dirty="0"/>
              <a:t>법적 요건 등을 정확하게 준수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최신성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모델이 최근의 이슈나 현행 시스템을 반영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일관성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모델이 표현상의 일관성을 유지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활용성</a:t>
            </a:r>
            <a:r>
              <a:rPr lang="en-US" altLang="ko-KR" sz="1400" dirty="0"/>
              <a:t>:</a:t>
            </a:r>
            <a:r>
              <a:rPr lang="ko-KR" altLang="en-US" sz="1400" dirty="0"/>
              <a:t> 작성된 모델과 설명을 사용자가 충분히 이해할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업무 변화에 따른 데이터 구조의 변경 이 최소화될 수 있도록 설계되었음을 의미한다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11823858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좋은 데이터 모델의 요소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완전성</a:t>
            </a:r>
            <a:r>
              <a:rPr lang="en-US" altLang="ko-KR" sz="1400" dirty="0"/>
              <a:t>(Completeness):</a:t>
            </a:r>
            <a:r>
              <a:rPr lang="ko-KR" altLang="en-US" sz="1400" dirty="0"/>
              <a:t> 업무에서 필요로 하는 모든 데이터를 모델에 정의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중복 배제</a:t>
            </a:r>
            <a:r>
              <a:rPr lang="en-US" altLang="ko-KR" sz="1400" dirty="0"/>
              <a:t>(Non-Redundancy)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하나의 데이터베이스에 동일한 사실은 반드시 한번만 기록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중복 시 문제점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저장공간의 낭비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일관성 유지를 위한 추가 비용 발생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업무 규칙</a:t>
            </a:r>
            <a:r>
              <a:rPr lang="en-US" altLang="ko-KR" sz="1400" dirty="0"/>
              <a:t>(Business Rules)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 규칙</a:t>
            </a:r>
            <a:r>
              <a:rPr lang="en-US" altLang="ko-KR" sz="1400" dirty="0"/>
              <a:t>(Business Rules)</a:t>
            </a:r>
            <a:r>
              <a:rPr lang="ko-KR" altLang="en-US" sz="1400" dirty="0"/>
              <a:t>을 데이터 모델링에 표현하고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사용자가 공유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모든 사용자</a:t>
            </a:r>
            <a:r>
              <a:rPr lang="en-US" altLang="ko-KR" sz="1400" dirty="0"/>
              <a:t>(</a:t>
            </a:r>
            <a:r>
              <a:rPr lang="ko-KR" altLang="en-US" sz="1400" dirty="0"/>
              <a:t>개발자</a:t>
            </a:r>
            <a:r>
              <a:rPr lang="en-US" altLang="ko-KR" sz="1400" dirty="0"/>
              <a:t>, 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r>
              <a:rPr lang="ko-KR" altLang="en-US" sz="1400" dirty="0"/>
              <a:t>가 해당 규칙에 대해 동일하게 판단하고 데이터를 조작할 수 있도록 모델링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업무 규칙이 명확하게 표현되지 않았다면 각각의 사용자가 같은 업무를 다르게 판단 할 수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36634952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좋은 데이터 모델의 요소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재사용</a:t>
            </a:r>
            <a:r>
              <a:rPr lang="en-US" altLang="ko-KR" sz="1400" dirty="0"/>
              <a:t>(Data Reusability)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통합성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전사적 관점에서 공통 데이터를 도출하고 이를 전 영역에서 사용하기 적절한 형태로 설계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독립성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데이터가 어플리케이션에 독립적으로 설계되어야 만 데이터 재 사용성이 향상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확장성</a:t>
            </a:r>
            <a:r>
              <a:rPr lang="en-US" altLang="ko-KR" sz="1400" dirty="0"/>
              <a:t>, </a:t>
            </a:r>
            <a:r>
              <a:rPr lang="ko-KR" altLang="en-US" sz="1400" dirty="0"/>
              <a:t>유연성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정보시스템은 비즈니스 변화에 대해 최적의 적응을 요구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비즈니스 변화에 유연하게 대처하고 확장이 용이한 데이터 설계가 필요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확장성</a:t>
            </a:r>
            <a:r>
              <a:rPr lang="en-US" altLang="ko-KR" sz="1400" dirty="0"/>
              <a:t>, </a:t>
            </a:r>
            <a:r>
              <a:rPr lang="ko-KR" altLang="en-US" sz="1400" dirty="0"/>
              <a:t>유연성이 떨어질 경우 작은 업무 변경에도 시스템 기반이 흔들림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합리적 균형이 있으면서도 단순하게 분류하는 것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의사소통</a:t>
            </a:r>
            <a:r>
              <a:rPr lang="en-US" altLang="ko-KR" sz="1400" dirty="0"/>
              <a:t>(Communication)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 모델은 대상 업무를 데이터 관점에서 분석하고 설계하여 나오는 최종 산출물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분석과정에서 도출되는 수많은 업무 규칙들은 최대한 자세하게 표현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모든 관련자들이 데이터 모델을 통해 의사소통을 할 수 있도록 자세하게 기술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통합성</a:t>
            </a:r>
            <a:r>
              <a:rPr lang="en-US" altLang="ko-KR" sz="1400" dirty="0"/>
              <a:t>(Integration)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0" y="260648"/>
            <a:ext cx="91440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6778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37"/>
            <a:ext cx="8280000" cy="49688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DBMS </a:t>
            </a:r>
            <a:r>
              <a:rPr lang="ko-KR" altLang="en-US" sz="1400" dirty="0"/>
              <a:t>종류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Hierarchical-DB(</a:t>
            </a:r>
            <a:r>
              <a:rPr lang="ko-KR" altLang="en-US" sz="1400" dirty="0" err="1"/>
              <a:t>계층형</a:t>
            </a:r>
            <a:r>
              <a:rPr lang="ko-KR" altLang="en-US" sz="1400" dirty="0"/>
              <a:t> 데이터베이스</a:t>
            </a:r>
            <a:r>
              <a:rPr lang="en-US" altLang="ko-KR" sz="1400" dirty="0"/>
              <a:t>): </a:t>
            </a:r>
            <a:r>
              <a:rPr lang="ko-KR" altLang="en-US" sz="1400" dirty="0"/>
              <a:t>디렉토리와 파일 등의 계층 구조로 저장하는 방식의 데이터베이스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Network-DB: </a:t>
            </a:r>
            <a:r>
              <a:rPr lang="ko-KR" altLang="en-US" sz="1400" dirty="0" err="1"/>
              <a:t>계층형</a:t>
            </a:r>
            <a:r>
              <a:rPr lang="ko-KR" altLang="en-US" sz="1400" dirty="0"/>
              <a:t> 데이터베이스의 데이터 중복 문제를 해결하기 위해 레코드 간의 다양한 관계를 그물처럼 갖는 구조의 데이터베이스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Relational-DB(</a:t>
            </a:r>
            <a:r>
              <a:rPr lang="ko-KR" altLang="en-US" sz="1400" dirty="0"/>
              <a:t>관계형 데이터베이스</a:t>
            </a:r>
            <a:r>
              <a:rPr lang="en-US" altLang="ko-KR" sz="1400" dirty="0"/>
              <a:t>):</a:t>
            </a:r>
            <a:r>
              <a:rPr lang="ko-KR" altLang="en-US" sz="1400" dirty="0"/>
              <a:t> 테이블 구조의 데이터베이스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객체 지향 관계형 데이터베이스</a:t>
            </a:r>
            <a:r>
              <a:rPr lang="en-US" altLang="ko-KR" sz="1400" dirty="0"/>
              <a:t>:</a:t>
            </a:r>
            <a:r>
              <a:rPr lang="ko-KR" altLang="en-US" sz="1400" dirty="0"/>
              <a:t> 객체 그대로를 데이터베이스의 데이터로 저장하는 것을 목적으로 하는 데이터베이스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XML </a:t>
            </a:r>
            <a:r>
              <a:rPr lang="ko-KR" altLang="en-US" sz="1400" dirty="0"/>
              <a:t>데이터베이스</a:t>
            </a:r>
            <a:r>
              <a:rPr lang="en-US" altLang="ko-KR" sz="1400" dirty="0"/>
              <a:t>:</a:t>
            </a:r>
            <a:r>
              <a:rPr lang="ko-KR" altLang="en-US" sz="1400" dirty="0"/>
              <a:t> 태그 형태로 데이터를 저장하는 방식으로 </a:t>
            </a:r>
            <a:r>
              <a:rPr lang="en-US" altLang="ko-KR" sz="1400" dirty="0"/>
              <a:t>SQL </a:t>
            </a:r>
            <a:r>
              <a:rPr lang="ko-KR" altLang="en-US" sz="1400" dirty="0"/>
              <a:t>대신에 </a:t>
            </a:r>
            <a:r>
              <a:rPr lang="en-US" altLang="ko-KR" sz="1400" dirty="0"/>
              <a:t>XQuery</a:t>
            </a:r>
            <a:r>
              <a:rPr lang="ko-KR" altLang="en-US" sz="1400" dirty="0"/>
              <a:t> 라는 전용 명령어를 사용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No SQL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Key-Value Store: </a:t>
            </a:r>
            <a:r>
              <a:rPr lang="ko-KR" altLang="en-US" sz="1400" dirty="0"/>
              <a:t>키와 값의 형식으로 단순하게 데이터를 저장하는 방식의 데이터베이스로 </a:t>
            </a:r>
            <a:r>
              <a:rPr lang="en-US" altLang="ko-KR" sz="1400" dirty="0"/>
              <a:t>Firebase Realtime Database, Redis </a:t>
            </a:r>
            <a:r>
              <a:rPr lang="ko-KR" altLang="en-US" sz="1400" dirty="0"/>
              <a:t>등이 있음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Document: </a:t>
            </a:r>
            <a:r>
              <a:rPr lang="ko-KR" altLang="en-US" sz="1400" dirty="0"/>
              <a:t>하나의 데이터를 하나의 문서로 취급하는 데이터베이스로 </a:t>
            </a:r>
            <a:r>
              <a:rPr lang="en-US" altLang="ko-KR" sz="1400" dirty="0"/>
              <a:t>Mongo DB</a:t>
            </a:r>
            <a:r>
              <a:rPr lang="ko-KR" altLang="en-US" sz="1400" dirty="0"/>
              <a:t> 가 대표적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Big Table(Column): Key-Value</a:t>
            </a:r>
            <a:r>
              <a:rPr lang="ko-KR" altLang="en-US" sz="1400" dirty="0"/>
              <a:t> 형식을 확장한 개념으로 </a:t>
            </a:r>
            <a:r>
              <a:rPr lang="en-US" altLang="ko-KR" sz="1400" dirty="0"/>
              <a:t>Column Family </a:t>
            </a:r>
            <a:r>
              <a:rPr lang="ko-KR" altLang="en-US" sz="1400" dirty="0"/>
              <a:t>라는 개념을 도입한 데이터베이스로 </a:t>
            </a:r>
            <a:r>
              <a:rPr lang="en-US" altLang="ko-KR" sz="1400" dirty="0"/>
              <a:t>Cassandra, HBase </a:t>
            </a:r>
            <a:r>
              <a:rPr lang="ko-KR" altLang="en-US" sz="1400" dirty="0"/>
              <a:t>가 대표적</a:t>
            </a:r>
            <a:endParaRPr lang="en-US" altLang="ko-KR" sz="1400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xmlns="" id="{D683DA56-CFFF-DB44-9F72-8297DC0AB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648"/>
            <a:ext cx="9144000" cy="6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endParaRPr lang="ko-KR" altLang="en-US" sz="3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62425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35992</TotalTime>
  <Words>8145</Words>
  <Application>Microsoft Office PowerPoint</Application>
  <PresentationFormat>화면 슬라이드 쇼(4:3)</PresentationFormat>
  <Paragraphs>980</Paragraphs>
  <Slides>89</Slides>
  <Notes>59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1" baseType="lpstr">
      <vt:lpstr>ms01_1</vt:lpstr>
      <vt:lpstr>Image</vt:lpstr>
      <vt:lpstr>데이터 입출력 구현</vt:lpstr>
      <vt:lpstr>데이터 전환</vt:lpstr>
      <vt:lpstr>데이터 검증</vt:lpstr>
      <vt:lpstr>데이터 검증</vt:lpstr>
      <vt:lpstr>오류 데이터 측정 및 정제</vt:lpstr>
      <vt:lpstr>DBMS</vt:lpstr>
      <vt:lpstr>DBMS</vt:lpstr>
      <vt:lpstr>PowerPoint 프레젠테이션</vt:lpstr>
      <vt:lpstr>PowerPoint 프레젠테이션</vt:lpstr>
      <vt:lpstr>데이터베이스 설계</vt:lpstr>
      <vt:lpstr>데이터베이스 설계</vt:lpstr>
      <vt:lpstr>데이터 모델</vt:lpstr>
      <vt:lpstr>PowerPoint 프레젠테이션</vt:lpstr>
      <vt:lpstr>PowerPoint 프레젠테이션</vt:lpstr>
      <vt:lpstr>데이터 모델</vt:lpstr>
      <vt:lpstr>데이터 모델</vt:lpstr>
      <vt:lpstr>PowerPoint 프레젠테이션</vt:lpstr>
      <vt:lpstr>PowerPoint 프레젠테이션</vt:lpstr>
      <vt:lpstr>PowerPoint 프레젠테이션</vt:lpstr>
      <vt:lpstr>PowerPoint 프레젠테이션</vt:lpstr>
      <vt:lpstr>데이터 모델</vt:lpstr>
      <vt:lpstr>데이터 모델</vt:lpstr>
      <vt:lpstr>데이터 모델</vt:lpstr>
      <vt:lpstr>데이터 모델</vt:lpstr>
      <vt:lpstr>데이터 모델</vt:lpstr>
      <vt:lpstr>E-R(Entity-Relation)데이터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관계형 데이터베이스</vt:lpstr>
      <vt:lpstr>관계형 데이터베이스</vt:lpstr>
      <vt:lpstr>관계형 데이터베이스</vt:lpstr>
      <vt:lpstr>관계형 데이터베이스</vt:lpstr>
      <vt:lpstr>관계형 데이터베이스</vt:lpstr>
      <vt:lpstr>테이블</vt:lpstr>
      <vt:lpstr>이상</vt:lpstr>
      <vt:lpstr>이상 현상</vt:lpstr>
      <vt:lpstr>이상 현상</vt:lpstr>
      <vt:lpstr>이상 현상</vt:lpstr>
      <vt:lpstr>이상 현상</vt:lpstr>
      <vt:lpstr>함수적 종속(FD)</vt:lpstr>
      <vt:lpstr>함수적 종속</vt:lpstr>
      <vt:lpstr>함수적 종속</vt:lpstr>
      <vt:lpstr>함수적 종속</vt:lpstr>
      <vt:lpstr>함수적 종속</vt:lpstr>
      <vt:lpstr>함수적 종속</vt:lpstr>
      <vt:lpstr>정규화</vt:lpstr>
      <vt:lpstr>정규화</vt:lpstr>
      <vt:lpstr>정규화</vt:lpstr>
      <vt:lpstr>반정규화(Denormalization)</vt:lpstr>
      <vt:lpstr>반정규화(Denormalization)</vt:lpstr>
      <vt:lpstr>반정규화</vt:lpstr>
      <vt:lpstr>반정규화</vt:lpstr>
      <vt:lpstr>반정규화</vt:lpstr>
      <vt:lpstr>반정규화</vt:lpstr>
      <vt:lpstr>반정규화</vt:lpstr>
      <vt:lpstr>반정규화</vt:lpstr>
      <vt:lpstr>반정규화</vt:lpstr>
      <vt:lpstr>반정규화</vt:lpstr>
      <vt:lpstr>데이터베이스 용량 설계</vt:lpstr>
      <vt:lpstr>데이터베이스 용량 설계</vt:lpstr>
      <vt:lpstr>Transaction</vt:lpstr>
      <vt:lpstr>Index</vt:lpstr>
      <vt:lpstr>PowerPoint 프레젠테이션</vt:lpstr>
      <vt:lpstr>PowerPoint 프레젠테이션</vt:lpstr>
      <vt:lpstr>View</vt:lpstr>
      <vt:lpstr>분산 데이터베이스</vt:lpstr>
      <vt:lpstr>파일 시스템</vt:lpstr>
      <vt:lpstr>데이터베이스 이중화</vt:lpstr>
      <vt:lpstr>데이터베이스 보안</vt:lpstr>
      <vt:lpstr>데이터베이스 보안</vt:lpstr>
      <vt:lpstr>데이터베이스 보안</vt:lpstr>
      <vt:lpstr>데이터베이스 회복</vt:lpstr>
      <vt:lpstr>데이터베이스 회복</vt:lpstr>
      <vt:lpstr>데이터베이스 병행 제어</vt:lpstr>
      <vt:lpstr>Storage</vt:lpstr>
      <vt:lpstr>논리 데이터 모델 -&gt; 물리 데이터 모델</vt:lpstr>
      <vt:lpstr>데이터 모델</vt:lpstr>
      <vt:lpstr>데이터 모델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user</cp:lastModifiedBy>
  <cp:revision>777</cp:revision>
  <cp:lastPrinted>2013-12-25T23:38:08Z</cp:lastPrinted>
  <dcterms:created xsi:type="dcterms:W3CDTF">2010-03-14T12:09:21Z</dcterms:created>
  <dcterms:modified xsi:type="dcterms:W3CDTF">2021-04-09T23:08:45Z</dcterms:modified>
</cp:coreProperties>
</file>