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87" r:id="rId2"/>
    <p:sldId id="288" r:id="rId3"/>
    <p:sldId id="289" r:id="rId4"/>
    <p:sldId id="303" r:id="rId5"/>
    <p:sldId id="290" r:id="rId6"/>
    <p:sldId id="484" r:id="rId7"/>
    <p:sldId id="521" r:id="rId8"/>
    <p:sldId id="522" r:id="rId9"/>
    <p:sldId id="523" r:id="rId10"/>
    <p:sldId id="525" r:id="rId11"/>
    <p:sldId id="526" r:id="rId12"/>
    <p:sldId id="527" r:id="rId13"/>
    <p:sldId id="528" r:id="rId14"/>
    <p:sldId id="529" r:id="rId15"/>
    <p:sldId id="530" r:id="rId16"/>
    <p:sldId id="524" r:id="rId17"/>
    <p:sldId id="481" r:id="rId18"/>
    <p:sldId id="596" r:id="rId19"/>
    <p:sldId id="597" r:id="rId20"/>
    <p:sldId id="305" r:id="rId21"/>
    <p:sldId id="292" r:id="rId22"/>
    <p:sldId id="293" r:id="rId23"/>
    <p:sldId id="294" r:id="rId24"/>
    <p:sldId id="598" r:id="rId25"/>
    <p:sldId id="306" r:id="rId26"/>
    <p:sldId id="534" r:id="rId27"/>
    <p:sldId id="595" r:id="rId28"/>
    <p:sldId id="520" r:id="rId29"/>
    <p:sldId id="485" r:id="rId30"/>
    <p:sldId id="486" r:id="rId31"/>
    <p:sldId id="488" r:id="rId32"/>
    <p:sldId id="531" r:id="rId33"/>
    <p:sldId id="363" r:id="rId34"/>
    <p:sldId id="497" r:id="rId35"/>
    <p:sldId id="506" r:id="rId36"/>
    <p:sldId id="513" r:id="rId37"/>
    <p:sldId id="307" r:id="rId38"/>
    <p:sldId id="296" r:id="rId39"/>
    <p:sldId id="297" r:id="rId40"/>
    <p:sldId id="313" r:id="rId41"/>
    <p:sldId id="314" r:id="rId42"/>
    <p:sldId id="299" r:id="rId43"/>
    <p:sldId id="308" r:id="rId44"/>
    <p:sldId id="599" r:id="rId45"/>
    <p:sldId id="300" r:id="rId46"/>
    <p:sldId id="309" r:id="rId47"/>
    <p:sldId id="310" r:id="rId48"/>
    <p:sldId id="311" r:id="rId49"/>
    <p:sldId id="298" r:id="rId50"/>
    <p:sldId id="312" r:id="rId51"/>
    <p:sldId id="600" r:id="rId52"/>
    <p:sldId id="291" r:id="rId53"/>
    <p:sldId id="304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656"/>
  </p:normalViewPr>
  <p:slideViewPr>
    <p:cSldViewPr>
      <p:cViewPr varScale="1">
        <p:scale>
          <a:sx n="107" d="100"/>
          <a:sy n="107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83E55A8-D5CF-4CB6-A127-D1933B95FA4A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406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76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0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333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837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557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615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22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29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321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81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065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001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252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78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194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37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49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122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455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529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8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231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103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1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95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17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20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54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35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6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5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2021. 4. 3.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0" i="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서버 프로그램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Architecture Pattern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종류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파이프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-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필터 패턴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</a:t>
            </a:r>
            <a:r>
              <a:rPr kumimoji="1" lang="en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Pipe-Filter Pattern)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데이터 스트림 절차의 각 단계를 필터 컴포넌트로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캡슐화하여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파이프를 통해 데이터를 전송하는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컴포넌트는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재사용성이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좋고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추가가 쉬워 확장이 용이하며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재배치를 통해 다양한 처리 루틴을 구축하는 것이 가능하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주로 데이터 변환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버퍼링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동기화 등에 사용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모델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-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-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컨트롤러 패턴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</a:t>
            </a:r>
            <a:r>
              <a:rPr kumimoji="1" lang="en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Model-View-Controller Pattern)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또는 </a:t>
            </a:r>
            <a:r>
              <a:rPr kumimoji="1" lang="en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MVC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패턴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</a:t>
            </a:r>
            <a:r>
              <a:rPr kumimoji="1" lang="en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MVC Pattern)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서브시스템을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3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개의 부분으로 구조화하는 패턴으로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각 부분은 별도의 컴포넌트로 분리되어 있으므로 서로 영향을 받지 않고 개발 작업을 수행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한 개의 모델에 대해 여러 개의 뷰를 필요로 하는 대화형 애플리케이션에 적합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각 서브시스템의 역할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모델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(Model) 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서브시스템의 핵심 기능과 데이터를 보관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(View) 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사용자에게 정보를 표시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컨트롤러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(Controller) 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사용자로부터 받은 입력을 처리해서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Model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에 전달하고 처리한 결과를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View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에게 전달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41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Architecture Pattern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종류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MVVM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패턴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MVVM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패턴의 목표는 비즈니스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로직과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프레젠테이션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로직을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UI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로부터 분리하는 것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비즈니스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로직과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프레젠테이션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로직을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UI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로부터 분리하게 되면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테스트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유지 보수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재사용이 수월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3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가지 구성요소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모델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(Model)</a:t>
            </a: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(View)</a:t>
            </a: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 모델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(View Model)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뷰는 뷰 모델을 알지만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 모델은 뷰를 알지 못하며 뷰 모델은 모델을 알지만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모델은 뷰 모델을 알지 못함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이런 구조를 통해서 뷰 모델과 모델이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뷰로부터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독립적인 형태를 만들어서 위에서 말한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UI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로부터 비즈니스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로직과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프레젠테이션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로직을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분리라는 목적을 이룰 수 있게 된 것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47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Architecture Pattern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종류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MVVM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패턴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UI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에 관련된 것을 다루는 것으로 사용자가 스크린을 통해서 보는 것들에 대한 구조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레이아웃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형태를 정의하는 것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애니메이션 같은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UI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로직을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포함하되 비즈니스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로직을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포함하지 않아야 함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 모델</a:t>
            </a: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 모델의 역할은 뷰가 사용할 메서드와 필드를 구현하고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뷰에게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상태 변화를 알리는 것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뷰는 뷰 모델의 상태 변화를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옵저빙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 모델에서 제공하는 메서드와 필드가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UI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에서 제공할 기능을 정의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 모델과 모델은 일대다 관계를 형성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 모델은 뷰가 쉽게 사용할 수 있도록 모델의 데이터를 가공해서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뷰에게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제공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모델</a:t>
            </a: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비즈니스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로직과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유효성 검사와 데이터를 포함하는 앱의 도메인 모델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114550" lvl="4" indent="-2857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앱에서 사용할 데이터에 관련된 행위와 데이터를 다룸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97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Architecture Pattern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종류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MVVM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패턴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525A93-2082-C74A-8177-154349C28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18" y="2161312"/>
            <a:ext cx="6298282" cy="1776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38750C-63BA-7E49-86E2-AA1FB695D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131772"/>
            <a:ext cx="4906764" cy="21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3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Architecture Pattern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종류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마스터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-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슬레이브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패턴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(Master-Slave Pattern)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마스터 컴포넌트에서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슬레이브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컴포넌트로 작업을 분할한 후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슬레이브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컴포넌트에서 처리된 결과물을 다시 돌려받는 방식으로 작업을 수행하는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장애 허용 시스템과 병렬 컴퓨팅 시스템에서 주로 활용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브로커 패턴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(Broker Pattern)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사용자가 원하는 서비스와 특성을 브로커 컴포넌트에 요청하면 브로커 컴포넌트가 요청에 맞는 컴포넌트와 사용자를 연결해주는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분산 환경 시스템에서 주로 활용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피어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-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투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-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피어 패턴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(Peer-To-Peer Pattern)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피어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(Peer)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하나의 컴포넌트로 간주하며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각 피어는 서비스를 호출하는 클라이언트가 될 수도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서비스를 제공하는 서버가 될 수도 있는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이벤트 버스 패턴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(Event-Bus Pattern)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소스가 특정 채널에 이벤트 메시지를 발행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(Publish)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하면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해당 채널을 구독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(Subscribe)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한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리스너들이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메시지를 받아 이벤트를 처리하는 방식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블랙보드 패턴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(Blackboard Pattern)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모든 컴포넌트들이 공유 데이터 저장소와 블랙보드 컴포넌트에 접근하여 검색 을 통해 원하는 데이터를 찾을 수 있는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음성 인식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차량 식별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신호 해석 등에 주로 활용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63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Architecture Pattern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종류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인터프리터 패턴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(Interpreter Pattern)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코드의 각 라인을 수행하는 방법을 지정하고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기호마다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클래스를 갖도록 구성 되는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특정 언어로 작성된 프로그램 코드를 해석하는 컴포넌트를 설계할 때 사용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65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설계 과정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설계 목표 설정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시스템의 개발 방향을 명확히 하기 위해 설계에 영향을 주는 비즈니스 목표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우선순위 등의 요구사항을 분석하여 전체 시스템의 설계 목표를 설정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시스템 타입 결정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시스템과 서브시스템의 타입을 결정하고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설계 목표와 함께 고려하여 아키텍처 패턴을 선택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아키텍처 패턴 적용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아키텍처 패턴을 참조하여 시스템의 표준 아키텍처를 설계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서브시스템 구체화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서브시스템의 기능 및 서브시스템 간의 상호작용을 위한 동작과 인터페이스를 정의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검토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아키텍처가 설계 목표에 부합하는지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요구사항이 잘 반영되었는지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설계의 기본 원리를 만족하는지 등을 검토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71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객체 지향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객체 지향 프로그래밍</a:t>
            </a:r>
            <a:r>
              <a:rPr lang="en-US" altLang="ko-KR" sz="1400" dirty="0"/>
              <a:t>:</a:t>
            </a:r>
            <a:r>
              <a:rPr lang="ko-KR" altLang="en-US" sz="1400" dirty="0"/>
              <a:t> 소프트웨어의 모든 요소들을 객체로 만든 후 객체를 이용해서 프로그램을 개발해 나가는 방식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객체 지향 용어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객체</a:t>
            </a:r>
            <a:r>
              <a:rPr lang="en-US" altLang="ko-KR" sz="1400" dirty="0"/>
              <a:t>(Object):</a:t>
            </a:r>
            <a:r>
              <a:rPr lang="ko-KR" altLang="en-US" sz="1400" dirty="0"/>
              <a:t> 동일한 목적을 위해 모인 데이터들과 이에 대한 연산을 가지는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클래스</a:t>
            </a:r>
            <a:r>
              <a:rPr lang="en-US" altLang="ko-KR" sz="1400" dirty="0"/>
              <a:t>(Class):</a:t>
            </a:r>
            <a:r>
              <a:rPr lang="ko-KR" altLang="en-US" sz="1400" dirty="0"/>
              <a:t> 유사한 역할을 수행하는 객체들의 모임으로 사용자 정의 </a:t>
            </a:r>
            <a:r>
              <a:rPr lang="ko-KR" altLang="en-US" sz="1400" dirty="0" err="1"/>
              <a:t>자료형</a:t>
            </a: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인스턴스</a:t>
            </a:r>
            <a:r>
              <a:rPr lang="en-US" altLang="ko-KR" sz="1400" dirty="0"/>
              <a:t>:</a:t>
            </a:r>
            <a:r>
              <a:rPr lang="ko-KR" altLang="en-US" sz="1400" dirty="0"/>
              <a:t> 클래스를 기반으로 생성된 객체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캡슐화</a:t>
            </a:r>
            <a:r>
              <a:rPr lang="en-US" altLang="ko-KR" sz="1400" dirty="0"/>
              <a:t>(</a:t>
            </a:r>
            <a:r>
              <a:rPr lang="en" altLang="ko-KR" sz="1400" dirty="0"/>
              <a:t>Encapsulation)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캡슐화는</a:t>
            </a:r>
            <a:r>
              <a:rPr lang="ko-KR" altLang="en-US" sz="1400" dirty="0"/>
              <a:t> 객체 안에 데이터와 연산들을 패키지 화 한 것으로 정보 은폐를 통해 객체의 세부적 구현을 은폐하므로 변경 작업 시에 부작용의 전파를 최소화할 수 있으며 캡슐화 된 기능은 다른 클래스에서 재사용 가능성을 높임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속성</a:t>
            </a:r>
            <a:r>
              <a:rPr lang="en-US" altLang="ko-KR" sz="1400" dirty="0"/>
              <a:t>(Property): </a:t>
            </a:r>
            <a:r>
              <a:rPr lang="ko-KR" altLang="en-US" sz="1400" dirty="0"/>
              <a:t>각 객체가 가지고 있는 정보로서 객체의 성질</a:t>
            </a:r>
            <a:r>
              <a:rPr lang="en-US" altLang="ko-KR" sz="1400" dirty="0"/>
              <a:t>, </a:t>
            </a:r>
            <a:r>
              <a:rPr lang="ko-KR" altLang="en-US" sz="1400" dirty="0"/>
              <a:t>분류</a:t>
            </a:r>
            <a:r>
              <a:rPr lang="en-US" altLang="ko-KR" sz="1400" dirty="0"/>
              <a:t>, </a:t>
            </a:r>
            <a:r>
              <a:rPr lang="ko-KR" altLang="en-US" sz="1400" dirty="0"/>
              <a:t>식별</a:t>
            </a:r>
            <a:r>
              <a:rPr lang="en-US" altLang="ko-KR" sz="1400" dirty="0"/>
              <a:t>, </a:t>
            </a:r>
            <a:r>
              <a:rPr lang="ko-KR" altLang="en-US" sz="1400" dirty="0"/>
              <a:t>수량 또는 상태 등을 표현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메소드</a:t>
            </a:r>
            <a:r>
              <a:rPr lang="en-US" altLang="ko-KR" sz="1400" dirty="0"/>
              <a:t>(</a:t>
            </a:r>
            <a:r>
              <a:rPr lang="en" altLang="ko-KR" sz="1400" dirty="0"/>
              <a:t>method)</a:t>
            </a:r>
            <a:r>
              <a:rPr lang="en-US" altLang="ko-KR" sz="1400" dirty="0"/>
              <a:t>:</a:t>
            </a:r>
            <a:r>
              <a:rPr lang="ko-KR" altLang="en-US" sz="1400" dirty="0"/>
              <a:t> 객체에 정의한 연산을 의미하며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이것은 객체의 상태를 참조 및 변경하는 수단이며 객체가 메시지를 받으면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수행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Message:</a:t>
            </a:r>
            <a:r>
              <a:rPr lang="ko-KR" altLang="en-US" sz="1400" dirty="0"/>
              <a:t> 객체들은 </a:t>
            </a:r>
            <a:r>
              <a:rPr lang="en" altLang="ko-KR" sz="1400" dirty="0"/>
              <a:t>message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정보를 교환하는데 객체와 객체 사이의 통신수단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캡슐화 와 정보 은닉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캡슐화는</a:t>
            </a:r>
            <a:r>
              <a:rPr lang="ko-KR" altLang="en-US" sz="1400" dirty="0"/>
              <a:t> 데이터와 이에 대한 연산을 합한 것을 의미하며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캡슐화의</a:t>
            </a:r>
            <a:r>
              <a:rPr lang="ko-KR" altLang="en-US" sz="1400" dirty="0"/>
              <a:t> 장점은 정보 은닉</a:t>
            </a:r>
            <a:r>
              <a:rPr lang="en-US" altLang="ko-KR" sz="1400" dirty="0"/>
              <a:t>(</a:t>
            </a:r>
            <a:r>
              <a:rPr lang="en" altLang="ko-KR" sz="1400" dirty="0"/>
              <a:t>information hidden)</a:t>
            </a:r>
            <a:r>
              <a:rPr lang="ko-KR" altLang="en-US" sz="1400" dirty="0"/>
              <a:t>을 의미하며 캡슐화 된 객체는 외부 인터페이스만을 통하여 접근하며</a:t>
            </a:r>
            <a:r>
              <a:rPr lang="en-US" altLang="ko-KR" sz="1400" dirty="0"/>
              <a:t> </a:t>
            </a:r>
            <a:r>
              <a:rPr lang="ko-KR" altLang="en-US" sz="1400" dirty="0"/>
              <a:t>캡슐화를 하면 </a:t>
            </a:r>
            <a:r>
              <a:rPr lang="ko-KR" altLang="en-US" sz="1400" dirty="0" err="1"/>
              <a:t>결합도는</a:t>
            </a:r>
            <a:r>
              <a:rPr lang="ko-KR" altLang="en-US" sz="1400" dirty="0"/>
              <a:t> 낮아지고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응집도는</a:t>
            </a:r>
            <a:r>
              <a:rPr lang="ko-KR" altLang="en-US" sz="1400" dirty="0"/>
              <a:t> 높아지며</a:t>
            </a:r>
            <a:r>
              <a:rPr lang="en-US" altLang="ko-KR" sz="1400" dirty="0"/>
              <a:t>, </a:t>
            </a:r>
            <a:r>
              <a:rPr lang="ko-KR" altLang="en-US" sz="1400" dirty="0"/>
              <a:t>변경 시의 부작용을 방지하며 정보 은폐를 통해 객체의 세부적 구현을 은폐하므로 변경 작업 시에 부작용의 전파를 최소화할 수 있고 </a:t>
            </a:r>
            <a:r>
              <a:rPr lang="ko-KR" altLang="en-US" sz="1400" dirty="0" err="1"/>
              <a:t>캡슐화하여</a:t>
            </a:r>
            <a:r>
              <a:rPr lang="ko-KR" altLang="en-US" sz="1400" dirty="0"/>
              <a:t> 처리하므로 인터페이스가 </a:t>
            </a:r>
            <a:r>
              <a:rPr lang="ko-KR" altLang="en-US" sz="1400" dirty="0" err="1"/>
              <a:t>단순해짐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4526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객체 지향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객체 지향 용어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상속</a:t>
            </a:r>
            <a:r>
              <a:rPr lang="en-US" altLang="ko-KR" sz="1400" dirty="0"/>
              <a:t>(</a:t>
            </a:r>
            <a:r>
              <a:rPr lang="en" altLang="ko-KR" sz="1400" dirty="0"/>
              <a:t>Inheritance)</a:t>
            </a:r>
            <a:r>
              <a:rPr lang="en-US" altLang="ko-KR" sz="1400" dirty="0"/>
              <a:t>:</a:t>
            </a:r>
            <a:r>
              <a:rPr lang="ko-KR" altLang="en-US" sz="1400" dirty="0"/>
              <a:t> 상위 클래스의 </a:t>
            </a:r>
            <a:r>
              <a:rPr lang="ko-KR" altLang="en-US" sz="1400" dirty="0" err="1"/>
              <a:t>메소드에</a:t>
            </a:r>
            <a:r>
              <a:rPr lang="ko-KR" altLang="en-US" sz="1400" dirty="0"/>
              <a:t> 존재하는 모든 속성을 하위 클래스가 계승하는 것으로서</a:t>
            </a:r>
            <a:r>
              <a:rPr lang="en-US" altLang="ko-KR" sz="1400" dirty="0"/>
              <a:t> </a:t>
            </a:r>
            <a:r>
              <a:rPr lang="ko-KR" altLang="en-US" sz="1400" dirty="0"/>
              <a:t>하위 클래스는 상위 클래스의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및 모든 속성을 공유하며</a:t>
            </a:r>
            <a:r>
              <a:rPr lang="en-US" altLang="ko-KR" sz="1400" dirty="0"/>
              <a:t> </a:t>
            </a:r>
            <a:r>
              <a:rPr lang="ko-KR" altLang="en-US" sz="1400" dirty="0"/>
              <a:t>소프트웨어 재사용 가능성을 높여주며 유지 보수를 편리하게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상속하는 클래스를 상위 클래스 나 슈퍼 클래스 또는 기반 클래스라고 하며 상속받는 클래스를</a:t>
            </a:r>
            <a:r>
              <a:rPr lang="en-US" altLang="ko-KR" sz="1400" dirty="0"/>
              <a:t> </a:t>
            </a:r>
            <a:r>
              <a:rPr lang="ko-KR" altLang="en-US" sz="1400" dirty="0"/>
              <a:t>하위 클래스나 서브 클래스 또는 파생 클래스 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Method Overloading: </a:t>
            </a:r>
            <a:r>
              <a:rPr lang="ko-KR" altLang="en-US" sz="1400" dirty="0"/>
              <a:t>하나의 클래스에 </a:t>
            </a:r>
            <a:r>
              <a:rPr lang="ko-KR" altLang="en-US" sz="1400" dirty="0" err="1"/>
              <a:t>메소드의</a:t>
            </a:r>
            <a:r>
              <a:rPr lang="ko-KR" altLang="en-US" sz="1400" dirty="0"/>
              <a:t> 이름이 같은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존재하는 경우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Method Overriding: </a:t>
            </a:r>
            <a:r>
              <a:rPr lang="ko-KR" altLang="en-US" sz="1400" dirty="0"/>
              <a:t>상위 클래스와 하위 클래스에 동일한 원형의 </a:t>
            </a:r>
            <a:r>
              <a:rPr lang="ko-KR" altLang="en-US" sz="1400" dirty="0" err="1"/>
              <a:t>메소드가</a:t>
            </a:r>
            <a:r>
              <a:rPr lang="ko-KR" altLang="en-US" sz="1400" dirty="0"/>
              <a:t> 존재하는 경우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다형성</a:t>
            </a:r>
            <a:r>
              <a:rPr lang="en-US" altLang="ko-KR" sz="1400" dirty="0"/>
              <a:t>(</a:t>
            </a:r>
            <a:r>
              <a:rPr lang="en" altLang="ko-KR" sz="1400" dirty="0" err="1"/>
              <a:t>Polymerphism</a:t>
            </a:r>
            <a:r>
              <a:rPr lang="en" altLang="ko-KR" sz="1400" dirty="0"/>
              <a:t>)</a:t>
            </a:r>
            <a:r>
              <a:rPr lang="en-US" altLang="ko-KR" sz="1400" dirty="0"/>
              <a:t>:</a:t>
            </a:r>
            <a:r>
              <a:rPr lang="ko-KR" altLang="en-US" sz="1400" dirty="0"/>
              <a:t> 동일한 메시지에 대하여 서로 다르게 반응하는 성질로 동일한 코드가 대입된 인스턴스에 따라 다른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호출하는 것으로 상속과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오버라이딩으로 구현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연관성</a:t>
            </a:r>
            <a:r>
              <a:rPr lang="en-US" altLang="ko-KR" sz="1400" dirty="0"/>
              <a:t>:</a:t>
            </a:r>
            <a:r>
              <a:rPr lang="ko-KR" altLang="en-US" sz="1400" dirty="0"/>
              <a:t> 두 개 이상의 객체들이 상호 참조하는 관계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is member of(</a:t>
            </a:r>
            <a:r>
              <a:rPr lang="ko-KR" altLang="en-US" sz="1400" dirty="0" err="1"/>
              <a:t>연관화</a:t>
            </a:r>
            <a:r>
              <a:rPr lang="en-US" altLang="ko-KR" sz="1400" dirty="0"/>
              <a:t>): 2</a:t>
            </a:r>
            <a:r>
              <a:rPr lang="ko-KR" altLang="en-US" sz="1400" dirty="0"/>
              <a:t>개 이상의 객체가 관련성이 있는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링크와 유사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is instance of(</a:t>
            </a:r>
            <a:r>
              <a:rPr lang="ko-KR" altLang="en-US" sz="1400" dirty="0" err="1"/>
              <a:t>분류화</a:t>
            </a:r>
            <a:r>
              <a:rPr lang="en-US" altLang="ko-KR" sz="1400" dirty="0"/>
              <a:t>):</a:t>
            </a:r>
            <a:r>
              <a:rPr lang="ko-KR" altLang="en-US" sz="1400" dirty="0"/>
              <a:t> 동일한 형태의 특성을 갖는 객체들 사이의 관계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is part of(</a:t>
            </a:r>
            <a:r>
              <a:rPr lang="ko-KR" altLang="en-US" sz="1400" dirty="0"/>
              <a:t>집단화</a:t>
            </a:r>
            <a:r>
              <a:rPr lang="en-US" altLang="ko-KR" sz="1400" dirty="0"/>
              <a:t>):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관련있는</a:t>
            </a:r>
            <a:r>
              <a:rPr lang="ko-KR" altLang="en-US" sz="1400" dirty="0"/>
              <a:t> 객체들을 모아서 하나의 객체를 구성하는 경우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is a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Generalization:</a:t>
            </a:r>
            <a:r>
              <a:rPr lang="ko-KR" altLang="en-US" sz="1400" dirty="0"/>
              <a:t> 공통적인 성질들로 추상화한 상위 객체를 구성하는 것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Specialization: </a:t>
            </a:r>
            <a:r>
              <a:rPr lang="ko-KR" altLang="en-US" sz="1400" dirty="0"/>
              <a:t>상위 객체를 구체화하여 하위 객체를 구성하는 것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941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객체 지향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객체 지향 분석 </a:t>
            </a:r>
            <a:r>
              <a:rPr lang="ko-KR" altLang="en-US" sz="1400" dirty="0" err="1"/>
              <a:t>맟</a:t>
            </a:r>
            <a:r>
              <a:rPr lang="ko-KR" altLang="en-US" sz="1400" dirty="0"/>
              <a:t> 설계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객체 지향 분석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사용자의 요구사항과 관련된 객체</a:t>
            </a:r>
            <a:r>
              <a:rPr lang="en-US" altLang="ko-KR" sz="1400" dirty="0"/>
              <a:t>,</a:t>
            </a:r>
            <a:r>
              <a:rPr lang="ko-KR" altLang="en-US" sz="1400" dirty="0"/>
              <a:t> 속성</a:t>
            </a:r>
            <a:r>
              <a:rPr lang="en-US" altLang="ko-KR" sz="1400" dirty="0"/>
              <a:t>,</a:t>
            </a:r>
            <a:r>
              <a:rPr lang="ko-KR" altLang="en-US" sz="1400" dirty="0"/>
              <a:t> 연산</a:t>
            </a:r>
            <a:r>
              <a:rPr lang="en-US" altLang="ko-KR" sz="1400" dirty="0"/>
              <a:t>,</a:t>
            </a:r>
            <a:r>
              <a:rPr lang="ko-KR" altLang="en-US" sz="1400" dirty="0"/>
              <a:t> 관계 등을 정의하여 모델링하는 기법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방법론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Rumbaugh </a:t>
            </a:r>
            <a:r>
              <a:rPr lang="ko-KR" altLang="en-US" sz="1400" dirty="0"/>
              <a:t>방법론</a:t>
            </a:r>
            <a:r>
              <a:rPr lang="en-US" altLang="ko-KR" sz="1400" dirty="0"/>
              <a:t>:</a:t>
            </a:r>
            <a:r>
              <a:rPr lang="ko-KR" altLang="en-US" sz="1400" dirty="0"/>
              <a:t> 분석 활동을 객체 모델</a:t>
            </a:r>
            <a:r>
              <a:rPr lang="en-US" altLang="ko-KR" sz="1400" dirty="0"/>
              <a:t>(</a:t>
            </a:r>
            <a:r>
              <a:rPr lang="ko-KR" altLang="en-US" sz="1400" dirty="0"/>
              <a:t>정보 모델 </a:t>
            </a:r>
            <a:r>
              <a:rPr lang="en-US" altLang="ko-KR" sz="1400" dirty="0"/>
              <a:t>–</a:t>
            </a:r>
            <a:r>
              <a:rPr lang="ko-KR" altLang="en-US" sz="1400" dirty="0"/>
              <a:t> 객체를 찾는 작업</a:t>
            </a:r>
            <a:r>
              <a:rPr lang="en-US" altLang="ko-KR" sz="1400" dirty="0"/>
              <a:t>),</a:t>
            </a:r>
            <a:r>
              <a:rPr lang="ko-KR" altLang="en-US" sz="1400" dirty="0"/>
              <a:t> 동적 모델</a:t>
            </a:r>
            <a:r>
              <a:rPr lang="en-US" altLang="ko-KR" sz="1400" dirty="0" err="1"/>
              <a:t>Wirfs</a:t>
            </a:r>
            <a:r>
              <a:rPr lang="en-US" altLang="ko-KR" sz="1400" dirty="0"/>
              <a:t>(</a:t>
            </a:r>
            <a:r>
              <a:rPr lang="ko-KR" altLang="en-US" sz="1400" dirty="0"/>
              <a:t>상태 다이어그램을 이용하여 동적인 행위를 표현</a:t>
            </a:r>
            <a:r>
              <a:rPr lang="en-US" altLang="ko-KR" sz="1400" dirty="0"/>
              <a:t>),</a:t>
            </a:r>
            <a:r>
              <a:rPr lang="ko-KR" altLang="en-US" sz="1400" dirty="0"/>
              <a:t> 기능 모델</a:t>
            </a:r>
            <a:r>
              <a:rPr lang="en-US" altLang="ko-KR" sz="1400" dirty="0"/>
              <a:t>(DFD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이용하여 프로세스들 간의 자료 흐름을 중심으로 처리 과정을 표현한 모델</a:t>
            </a:r>
            <a:r>
              <a:rPr lang="en-US" altLang="ko-KR" sz="1400" dirty="0"/>
              <a:t>)</a:t>
            </a:r>
            <a:r>
              <a:rPr lang="ko-KR" altLang="en-US" sz="1400" dirty="0"/>
              <a:t>로 나누어 수행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Booch</a:t>
            </a:r>
            <a:r>
              <a:rPr lang="ko-KR" altLang="en-US" sz="1400" dirty="0"/>
              <a:t> 방법론</a:t>
            </a:r>
            <a:r>
              <a:rPr lang="en-US" altLang="ko-KR" sz="1400" dirty="0"/>
              <a:t>:</a:t>
            </a:r>
            <a:r>
              <a:rPr lang="ko-KR" altLang="en-US" sz="1400" dirty="0"/>
              <a:t> 미시적 개발 프로세스와 거시적 개발 프로세스를 모두 사용하는 방식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Jacobson </a:t>
            </a:r>
            <a:r>
              <a:rPr lang="ko-KR" altLang="en-US" sz="1400" dirty="0"/>
              <a:t>방법론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UseCase</a:t>
            </a:r>
            <a:r>
              <a:rPr lang="en-US" altLang="ko-KR" sz="1400" dirty="0"/>
              <a:t> </a:t>
            </a:r>
            <a:r>
              <a:rPr lang="ko-KR" altLang="en-US" sz="1400" dirty="0"/>
              <a:t>강조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Coad &amp; Yourdon</a:t>
            </a:r>
            <a:r>
              <a:rPr lang="ko-KR" altLang="en-US" sz="1400" dirty="0"/>
              <a:t> 방법론</a:t>
            </a:r>
            <a:r>
              <a:rPr lang="en-US" altLang="ko-KR" sz="1400" dirty="0"/>
              <a:t>: E-R Diagram </a:t>
            </a:r>
            <a:r>
              <a:rPr lang="ko-KR" altLang="en-US" sz="1400" dirty="0"/>
              <a:t>을 사용하여 객체의 행위를 모델링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 err="1"/>
              <a:t>Wirfs</a:t>
            </a:r>
            <a:r>
              <a:rPr lang="en-US" altLang="ko-KR" sz="1400" dirty="0"/>
              <a:t>-Brock </a:t>
            </a:r>
            <a:r>
              <a:rPr lang="ko-KR" altLang="en-US" sz="1400" dirty="0"/>
              <a:t>방법론</a:t>
            </a:r>
            <a:r>
              <a:rPr lang="en-US" altLang="ko-KR" sz="1400" dirty="0"/>
              <a:t>: </a:t>
            </a:r>
            <a:r>
              <a:rPr lang="ko-KR" altLang="en-US" sz="1400" dirty="0"/>
              <a:t>분석 과 설계 간의 구분이 없고 고객 명세서를 평가해서 설계 작업까지 연속적으로 수행하는 방법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객체지향 설계 원칙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단일 책임 원칙 </a:t>
            </a:r>
            <a:r>
              <a:rPr lang="en-US" altLang="ko-KR" sz="1400" dirty="0"/>
              <a:t>–</a:t>
            </a:r>
            <a:r>
              <a:rPr lang="ko-KR" altLang="en-US" sz="1400" dirty="0"/>
              <a:t> 객체는 단 하나의 책임만 가져야 함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개방</a:t>
            </a:r>
            <a:r>
              <a:rPr lang="en-US" altLang="ko-KR" sz="1400" dirty="0"/>
              <a:t>-</a:t>
            </a:r>
            <a:r>
              <a:rPr lang="ko-KR" altLang="en-US" sz="1400" dirty="0"/>
              <a:t>폐쇄 원칙 </a:t>
            </a:r>
            <a:r>
              <a:rPr lang="en-US" altLang="ko-KR" sz="1400" dirty="0"/>
              <a:t>–</a:t>
            </a:r>
            <a:r>
              <a:rPr lang="ko-KR" altLang="en-US" sz="1400" dirty="0"/>
              <a:t> 기존의 코드를 변경하지 않고 기능을 추가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 err="1"/>
              <a:t>리스코프</a:t>
            </a:r>
            <a:r>
              <a:rPr lang="ko-KR" altLang="en-US" sz="1400" dirty="0"/>
              <a:t> 치환 원칙 </a:t>
            </a:r>
            <a:r>
              <a:rPr lang="en-US" altLang="ko-KR" sz="1400" dirty="0"/>
              <a:t>–</a:t>
            </a:r>
            <a:r>
              <a:rPr lang="ko-KR" altLang="en-US" sz="1400" dirty="0"/>
              <a:t> 하위 클래스는 상위 클래스의 기능을 수행할 수 있어야 함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인터페이스 분리 원칙 </a:t>
            </a:r>
            <a:r>
              <a:rPr lang="en-US" altLang="ko-KR" sz="1400" dirty="0"/>
              <a:t>–</a:t>
            </a:r>
            <a:r>
              <a:rPr lang="ko-KR" altLang="en-US" sz="1400" dirty="0"/>
              <a:t> 자신이 사용하지 않는 인터페이스와 분리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의존 역전 원칙 </a:t>
            </a:r>
            <a:r>
              <a:rPr lang="en-US" altLang="ko-KR" sz="1400" dirty="0"/>
              <a:t>–</a:t>
            </a:r>
            <a:r>
              <a:rPr lang="ko-KR" altLang="en-US" sz="1400" dirty="0"/>
              <a:t> 의존 관계 성립 시 추상성이 높은 클래스와 의존 관계를 맺어야 함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47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개발 환경 구축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개발환경을 구축하기 위해서는</a:t>
            </a:r>
            <a:r>
              <a:rPr lang="en-US" altLang="ko-KR" sz="1400" dirty="0"/>
              <a:t> </a:t>
            </a:r>
            <a:r>
              <a:rPr lang="ko-KR" altLang="en-US" sz="1400" dirty="0"/>
              <a:t>해당 프로젝트의 목적과 구축 설계에 대한 명확한 이해가 필요하며</a:t>
            </a:r>
            <a:r>
              <a:rPr lang="en-US" altLang="ko-KR" sz="1400" dirty="0"/>
              <a:t> </a:t>
            </a:r>
            <a:r>
              <a:rPr lang="ko-KR" altLang="en-US" sz="1400" dirty="0"/>
              <a:t>이에 맞는 하드웨어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소프트웨어의 선정이 이루어져야 한다</a:t>
            </a:r>
            <a:r>
              <a:rPr lang="en-US" altLang="ko-KR" sz="1400" dirty="0"/>
              <a:t>. 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개발에 사용되는 제품들의 성능과 라이선스 그리고 사용 편의성 등에 대한 내용도 파악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개발</a:t>
            </a:r>
            <a:r>
              <a:rPr lang="en-US" altLang="ko-KR" sz="1400" dirty="0"/>
              <a:t> Hardware</a:t>
            </a:r>
            <a:r>
              <a:rPr lang="ko-KR" altLang="en-US" sz="1400" dirty="0"/>
              <a:t> 환경 </a:t>
            </a:r>
            <a:r>
              <a:rPr lang="en-US" altLang="ko-KR" sz="1400" dirty="0"/>
              <a:t>-</a:t>
            </a:r>
            <a:r>
              <a:rPr lang="ko-KR" altLang="en-US" sz="1400" dirty="0"/>
              <a:t> 운영 환경과 유사하게 구축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Web Server:</a:t>
            </a:r>
            <a:r>
              <a:rPr lang="ko-KR" altLang="en-US" sz="1400" dirty="0"/>
              <a:t> 클라이언트로부터 전송된 웹 요청을 처리하는 서버</a:t>
            </a:r>
            <a:r>
              <a:rPr lang="en-US" altLang="ko-KR" sz="1400" dirty="0"/>
              <a:t>(Apache HTTP Server, MS IIS Server, Google Web Server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Web Application Server:</a:t>
            </a:r>
            <a:r>
              <a:rPr lang="ko-KR" altLang="en-US" sz="1400" dirty="0"/>
              <a:t> </a:t>
            </a:r>
            <a:r>
              <a:rPr lang="en-US" altLang="ko-KR" sz="1400" dirty="0"/>
              <a:t>Web Server</a:t>
            </a:r>
            <a:r>
              <a:rPr lang="ko-KR" altLang="en-US" sz="1400" dirty="0"/>
              <a:t>로부터 요청을 받아서 작업을 수행한 후 결과를 </a:t>
            </a:r>
            <a:r>
              <a:rPr lang="en-US" altLang="ko-KR" sz="1400" dirty="0"/>
              <a:t>Web Server</a:t>
            </a:r>
            <a:r>
              <a:rPr lang="ko-KR" altLang="en-US" sz="1400" dirty="0"/>
              <a:t>가 이해할 수 있는 결과로 변환해서 전송해주는 서버</a:t>
            </a:r>
            <a:r>
              <a:rPr lang="en-US" altLang="ko-KR" sz="1400" dirty="0"/>
              <a:t>(Apache Tomcat Server, IBM WebSphere, Oracle Web Logic, Zeus,</a:t>
            </a:r>
            <a:r>
              <a:rPr lang="ko-KR" altLang="en-US" sz="1400" dirty="0"/>
              <a:t> </a:t>
            </a:r>
            <a:r>
              <a:rPr lang="en-US" altLang="ko-KR" sz="1400" dirty="0"/>
              <a:t>Windows </a:t>
            </a:r>
            <a:r>
              <a:rPr lang="ko-KR" altLang="en-US" sz="1400" dirty="0"/>
              <a:t>의 </a:t>
            </a:r>
            <a:r>
              <a:rPr lang="en-US" altLang="ko-KR" sz="1400" dirty="0"/>
              <a:t>IIS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err="1"/>
              <a:t>DataBase</a:t>
            </a:r>
            <a:r>
              <a:rPr lang="en-US" altLang="ko-KR" sz="1400" dirty="0"/>
              <a:t> Server: </a:t>
            </a:r>
            <a:r>
              <a:rPr lang="ko-KR" altLang="en-US" sz="1400" dirty="0"/>
              <a:t>데이터베이스 관리를 위한 서버</a:t>
            </a:r>
            <a:r>
              <a:rPr lang="en-US" altLang="ko-KR" sz="1400" dirty="0"/>
              <a:t>(Oracle, HANA DB, MS-SQL, MySQL, DB2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File Server:</a:t>
            </a:r>
            <a:r>
              <a:rPr lang="ko-KR" altLang="en-US" sz="1400" dirty="0"/>
              <a:t> 데이터베이스에 저장하기 어려운 데이터를 파일로 저장하는 서버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모듈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독립적으로 수행 가능한 코드의 모임으로 서브 루틴 또는 서브 시스템이라고 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독립적으로 사용하는 메모리를 </a:t>
            </a:r>
            <a:r>
              <a:rPr lang="ko-KR" altLang="en-US" sz="1400" dirty="0" err="1"/>
              <a:t>할당받아서</a:t>
            </a:r>
            <a:r>
              <a:rPr lang="ko-KR" altLang="en-US" sz="1400" dirty="0"/>
              <a:t> 수행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소프트웨어의 성능을 향상시키거나 시스템의 수정 및 재사용</a:t>
            </a:r>
            <a:r>
              <a:rPr lang="en-US" altLang="ko-KR" sz="1400" dirty="0"/>
              <a:t>, </a:t>
            </a:r>
            <a:r>
              <a:rPr lang="ko-KR" altLang="en-US" sz="1400" dirty="0"/>
              <a:t>유지 관리 등이 용이하도록 시스템의 기능들을 모듈 단위로 분해하는 것이 모듈화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모듈의 기능적 독립성은 소프트웨어를 구성하는 각 모듈의 기능이 서로 독립됨을 의미하는   것으로</a:t>
            </a:r>
            <a:r>
              <a:rPr lang="en-US" altLang="ko-KR" sz="1400" dirty="0"/>
              <a:t>, </a:t>
            </a:r>
            <a:r>
              <a:rPr lang="ko-KR" altLang="en-US" sz="1400" dirty="0"/>
              <a:t>모듈이 하나의 기능만을 수행하고 다른 모듈과의 과도한 상호작용을 배제함으로써    이루어진다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독립성이 높은 모듈일수록 모듈을 수정하더라도 다른 </a:t>
            </a:r>
            <a:r>
              <a:rPr lang="ko-KR" altLang="en-US" sz="1400" dirty="0" err="1"/>
              <a:t>모듈들에게는</a:t>
            </a:r>
            <a:r>
              <a:rPr lang="ko-KR" altLang="en-US" sz="1400" dirty="0"/>
              <a:t> 거의 영향을 미치지 않으며</a:t>
            </a:r>
            <a:r>
              <a:rPr lang="en-US" altLang="ko-KR" sz="1400" dirty="0"/>
              <a:t>, </a:t>
            </a:r>
            <a:r>
              <a:rPr lang="ko-KR" altLang="en-US" sz="1400" dirty="0"/>
              <a:t>오류가 발생해도 쉽게 발견하고 해결할 수 있다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모듈의 독립성은 결합도</a:t>
            </a:r>
            <a:r>
              <a:rPr lang="en-US" altLang="ko-KR" sz="1400" dirty="0"/>
              <a:t>(</a:t>
            </a:r>
            <a:r>
              <a:rPr lang="en" altLang="ko-KR" sz="1400" dirty="0"/>
              <a:t>Coupling)</a:t>
            </a:r>
            <a:r>
              <a:rPr lang="ko-KR" altLang="en-US" sz="1400" dirty="0"/>
              <a:t>와 응집도</a:t>
            </a:r>
            <a:r>
              <a:rPr lang="en-US" altLang="ko-KR" sz="1400" dirty="0"/>
              <a:t>(</a:t>
            </a:r>
            <a:r>
              <a:rPr lang="en" altLang="ko-KR" sz="1400" dirty="0"/>
              <a:t>Cohesion)</a:t>
            </a:r>
            <a:r>
              <a:rPr lang="ko-KR" altLang="en-US" sz="1400" dirty="0"/>
              <a:t>에 의해 측정되며</a:t>
            </a:r>
            <a:r>
              <a:rPr lang="en-US" altLang="ko-KR" sz="1400" dirty="0"/>
              <a:t> </a:t>
            </a:r>
            <a:r>
              <a:rPr lang="ko-KR" altLang="en-US" sz="1400" dirty="0"/>
              <a:t>독립성을 높이려면 모듈의 </a:t>
            </a:r>
            <a:r>
              <a:rPr lang="ko-KR" altLang="en-US" sz="1400" dirty="0" err="1"/>
              <a:t>결합도는</a:t>
            </a:r>
            <a:r>
              <a:rPr lang="ko-KR" altLang="en-US" sz="1400" dirty="0"/>
              <a:t> 약하게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응집도는</a:t>
            </a:r>
            <a:r>
              <a:rPr lang="ko-KR" altLang="en-US" sz="1400" dirty="0"/>
              <a:t> 강하게</a:t>
            </a:r>
            <a:r>
              <a:rPr lang="en-US" altLang="ko-KR" sz="1400" dirty="0"/>
              <a:t> </a:t>
            </a:r>
            <a:r>
              <a:rPr lang="ko-KR" altLang="en-US" sz="1400" dirty="0"/>
              <a:t>모듈의 크기는</a:t>
            </a:r>
            <a:r>
              <a:rPr lang="en-US" altLang="ko-KR" sz="1400" dirty="0"/>
              <a:t> </a:t>
            </a:r>
            <a:r>
              <a:rPr lang="ko-KR" altLang="en-US" sz="1400" dirty="0"/>
              <a:t>작게 만들어야 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63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모듈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응집도</a:t>
            </a:r>
            <a:r>
              <a:rPr lang="en-US" altLang="ko-KR" sz="1400" dirty="0"/>
              <a:t>:</a:t>
            </a:r>
            <a:r>
              <a:rPr lang="ko-KR" altLang="en-US" sz="1400" dirty="0"/>
              <a:t> 한 모듈 안의 기능들의 연관성 정도로 아래로 내려갈 수 록 낮아지며 좋지 못하다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기능적 응집도 </a:t>
            </a:r>
            <a:r>
              <a:rPr lang="en-US" altLang="ko-KR" sz="1400" dirty="0"/>
              <a:t>(</a:t>
            </a:r>
            <a:r>
              <a:rPr lang="en" altLang="ko-KR" sz="1400" dirty="0"/>
              <a:t>Functional Cohesion)</a:t>
            </a:r>
            <a:r>
              <a:rPr lang="en-US" altLang="ko-KR" sz="1400" dirty="0"/>
              <a:t>:</a:t>
            </a:r>
            <a:r>
              <a:rPr lang="ko-KR" altLang="en-US" sz="1400" dirty="0"/>
              <a:t> 모듈 내부의 모든 기능이 단일한 목적을 위해 수행되는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순차적 응집도 </a:t>
            </a:r>
            <a:r>
              <a:rPr lang="en-US" altLang="ko-KR" sz="1400" dirty="0"/>
              <a:t>(</a:t>
            </a:r>
            <a:r>
              <a:rPr lang="en" altLang="ko-KR" sz="1400" dirty="0"/>
              <a:t>Sequential Cohesion)</a:t>
            </a:r>
            <a:r>
              <a:rPr lang="en-US" altLang="ko-KR" sz="1400" dirty="0"/>
              <a:t>:</a:t>
            </a:r>
            <a:r>
              <a:rPr lang="ko-KR" altLang="en-US" sz="1400" dirty="0"/>
              <a:t> 모듈 내에서 한 활동으로부터 나온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다른 활동의 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사용하는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통신적</a:t>
            </a:r>
            <a:r>
              <a:rPr lang="ko-KR" altLang="en-US" sz="1400" dirty="0"/>
              <a:t> 응집도 </a:t>
            </a:r>
            <a:r>
              <a:rPr lang="en-US" altLang="ko-KR" sz="1400" dirty="0"/>
              <a:t>(</a:t>
            </a:r>
            <a:r>
              <a:rPr lang="en" altLang="ko-KR" sz="1400" dirty="0"/>
              <a:t>Communication Cohesion)</a:t>
            </a:r>
            <a:r>
              <a:rPr lang="en-US" altLang="ko-KR" sz="1400" dirty="0"/>
              <a:t>:</a:t>
            </a:r>
            <a:r>
              <a:rPr lang="ko-KR" altLang="en-US" sz="1400" dirty="0"/>
              <a:t> 동일한 입력과 출력을 사용하여 다른 기능을 수행하는 활동들이 모여 있을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절차적 응집도 </a:t>
            </a:r>
            <a:r>
              <a:rPr lang="en-US" altLang="ko-KR" sz="1400" dirty="0"/>
              <a:t>(</a:t>
            </a:r>
            <a:r>
              <a:rPr lang="en" altLang="ko-KR" sz="1400" dirty="0"/>
              <a:t>Procedural Cohesion)</a:t>
            </a:r>
            <a:r>
              <a:rPr lang="en-US" altLang="ko-KR" sz="1400" dirty="0"/>
              <a:t>:</a:t>
            </a:r>
            <a:r>
              <a:rPr lang="ko-KR" altLang="en-US" sz="1400" dirty="0"/>
              <a:t> 모듈이 다수의 관련 기능을 가질 때 모듈 안의 구성 요소들이 그 기능을 순차적으로 수행할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시간적 응집도 </a:t>
            </a:r>
            <a:r>
              <a:rPr lang="en-US" altLang="ko-KR" sz="1400" dirty="0"/>
              <a:t>(</a:t>
            </a:r>
            <a:r>
              <a:rPr lang="en" altLang="ko-KR" sz="1400" dirty="0"/>
              <a:t>Temporal Cohesion)</a:t>
            </a:r>
            <a:r>
              <a:rPr lang="en-US" altLang="ko-KR" sz="1400" dirty="0"/>
              <a:t>:</a:t>
            </a:r>
            <a:r>
              <a:rPr lang="ko-KR" altLang="en-US" sz="1400" dirty="0"/>
              <a:t> 연관된 </a:t>
            </a:r>
            <a:r>
              <a:rPr lang="ko-KR" altLang="en-US" sz="1400" dirty="0" err="1"/>
              <a:t>기능이라기보다는</a:t>
            </a:r>
            <a:r>
              <a:rPr lang="ko-KR" altLang="en-US" sz="1400" dirty="0"/>
              <a:t> 특정 시간에 처리되어야 하는 활동들을 한 모듈에서 처리하는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논리적 응집도 </a:t>
            </a:r>
            <a:r>
              <a:rPr lang="en-US" altLang="ko-KR" sz="1400" dirty="0"/>
              <a:t>(</a:t>
            </a:r>
            <a:r>
              <a:rPr lang="en" altLang="ko-KR" sz="1400" dirty="0"/>
              <a:t>Logical Cohesion)</a:t>
            </a:r>
            <a:r>
              <a:rPr lang="en-US" altLang="ko-KR" sz="1400" dirty="0"/>
              <a:t>:</a:t>
            </a:r>
            <a:r>
              <a:rPr lang="ko-KR" altLang="en-US" sz="1400" dirty="0"/>
              <a:t> 유사한 성격을 갖거나 특정 형태로 분류되는 처리 요소들이 한 모듈에서 처리되는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우연적 응집도 </a:t>
            </a:r>
            <a:r>
              <a:rPr lang="en-US" altLang="ko-KR" sz="1400" dirty="0"/>
              <a:t>(</a:t>
            </a:r>
            <a:r>
              <a:rPr lang="en" altLang="ko-KR" sz="1400" dirty="0"/>
              <a:t>Coincidental Cohesion)</a:t>
            </a:r>
            <a:r>
              <a:rPr lang="en-US" altLang="ko-KR" sz="1400" dirty="0"/>
              <a:t>:</a:t>
            </a:r>
            <a:r>
              <a:rPr lang="ko-KR" altLang="en-US" sz="1400" dirty="0"/>
              <a:t> 모듈 내부의 각 구성 요소들이 연관이 없을 경우</a:t>
            </a:r>
          </a:p>
        </p:txBody>
      </p:sp>
    </p:spTree>
    <p:extLst>
      <p:ext uri="{BB962C8B-B14F-4D97-AF65-F5344CB8AC3E}">
        <p14:creationId xmlns:p14="http://schemas.microsoft.com/office/powerpoint/2010/main" val="26920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모듈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결합도</a:t>
            </a:r>
            <a:r>
              <a:rPr lang="en-US" altLang="ko-KR" sz="1400" dirty="0"/>
              <a:t>:</a:t>
            </a:r>
            <a:r>
              <a:rPr lang="ko-KR" altLang="en-US" sz="1400" dirty="0"/>
              <a:t> 모듈과 모듈 간의 관련성 정도를 나타내며</a:t>
            </a:r>
            <a:r>
              <a:rPr lang="en-US" altLang="ko-KR" sz="1400" dirty="0"/>
              <a:t>, </a:t>
            </a:r>
            <a:r>
              <a:rPr lang="ko-KR" altLang="en-US" sz="1400" dirty="0"/>
              <a:t>관련이 적을수록 모듈의 독립성이 높아져 모듈 간 영향이 적어지게 되며 아래로 내려갈 수록 결합도가 높음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자료 결합도 </a:t>
            </a:r>
            <a:r>
              <a:rPr lang="en-US" altLang="ko-KR" sz="1400" dirty="0"/>
              <a:t>(</a:t>
            </a:r>
            <a:r>
              <a:rPr lang="en" altLang="ko-KR" sz="1400" dirty="0"/>
              <a:t>Data Coupling)</a:t>
            </a:r>
            <a:r>
              <a:rPr lang="en-US" altLang="ko-KR" sz="1400" dirty="0"/>
              <a:t>:</a:t>
            </a:r>
            <a:r>
              <a:rPr lang="ko-KR" altLang="en-US" sz="1400" dirty="0"/>
              <a:t> 모듈 간의 인터페이스로 전달되는 </a:t>
            </a:r>
            <a:r>
              <a:rPr lang="ko-KR" altLang="en-US" sz="1400" dirty="0" err="1"/>
              <a:t>파라미터를</a:t>
            </a:r>
            <a:r>
              <a:rPr lang="ko-KR" altLang="en-US" sz="1400" dirty="0"/>
              <a:t> 통해서만 모듈 간의 상호 작용이 일어나는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스탬프 결합도 </a:t>
            </a:r>
            <a:r>
              <a:rPr lang="en-US" altLang="ko-KR" sz="1400" dirty="0"/>
              <a:t>(</a:t>
            </a:r>
            <a:r>
              <a:rPr lang="en" altLang="ko-KR" sz="1400" dirty="0"/>
              <a:t>Stamp Coupling)</a:t>
            </a:r>
            <a:r>
              <a:rPr lang="en-US" altLang="ko-KR" sz="1400" dirty="0"/>
              <a:t>:</a:t>
            </a:r>
            <a:r>
              <a:rPr lang="ko-KR" altLang="en-US" sz="1400" dirty="0"/>
              <a:t> 모듈 간의 인터페이스로 배열이나 오브젝트</a:t>
            </a:r>
            <a:r>
              <a:rPr lang="en-US" altLang="ko-KR" sz="1400" dirty="0"/>
              <a:t>(</a:t>
            </a:r>
            <a:r>
              <a:rPr lang="en" altLang="ko-KR" sz="1400" dirty="0"/>
              <a:t>Object), </a:t>
            </a:r>
            <a:r>
              <a:rPr lang="ko-KR" altLang="en-US" sz="1400" dirty="0" err="1"/>
              <a:t>스트럭처</a:t>
            </a:r>
            <a:r>
              <a:rPr lang="en-US" altLang="ko-KR" sz="1400" dirty="0"/>
              <a:t>(</a:t>
            </a:r>
            <a:r>
              <a:rPr lang="en" altLang="ko-KR" sz="1400" dirty="0"/>
              <a:t>Structure) </a:t>
            </a:r>
            <a:r>
              <a:rPr lang="ko-KR" altLang="en-US" sz="1400" dirty="0"/>
              <a:t>등이 전달되는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제어 결합도 </a:t>
            </a:r>
            <a:r>
              <a:rPr lang="en-US" altLang="ko-KR" sz="1400" dirty="0"/>
              <a:t>(</a:t>
            </a:r>
            <a:r>
              <a:rPr lang="en" altLang="ko-KR" sz="1400" dirty="0"/>
              <a:t>Control Coupling)</a:t>
            </a:r>
            <a:r>
              <a:rPr lang="en-US" altLang="ko-KR" sz="1400" dirty="0"/>
              <a:t>:</a:t>
            </a:r>
            <a:r>
              <a:rPr lang="ko-KR" altLang="en-US" sz="1400" dirty="0"/>
              <a:t> 단순 처리할 대상인 값만 전달되는게 아니라 어떻게 처리를 해야 한다는 제어 요소가 전달되는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외부 결합도 </a:t>
            </a:r>
            <a:r>
              <a:rPr lang="en-US" altLang="ko-KR" sz="1400" dirty="0"/>
              <a:t>(</a:t>
            </a:r>
            <a:r>
              <a:rPr lang="en" altLang="ko-KR" sz="1400" dirty="0"/>
              <a:t>External Coupling)</a:t>
            </a:r>
            <a:r>
              <a:rPr lang="en-US" altLang="ko-KR" sz="1400" dirty="0"/>
              <a:t>:</a:t>
            </a:r>
            <a:r>
              <a:rPr lang="ko-KR" altLang="en-US" sz="1400" dirty="0"/>
              <a:t> 다수의 모듈이 모듈 밖에서 도입된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프로토콜</a:t>
            </a:r>
            <a:r>
              <a:rPr lang="en-US" altLang="ko-KR" sz="1400" dirty="0"/>
              <a:t>, </a:t>
            </a:r>
            <a:r>
              <a:rPr lang="ko-KR" altLang="en-US" sz="1400" dirty="0"/>
              <a:t>인터페이스 등을 공유할 때 발생하는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공통 결합도 </a:t>
            </a:r>
            <a:r>
              <a:rPr lang="en-US" altLang="ko-KR" sz="1400" dirty="0"/>
              <a:t>(</a:t>
            </a:r>
            <a:r>
              <a:rPr lang="en" altLang="ko-KR" sz="1400" dirty="0"/>
              <a:t>Common Coupling)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파라미터가</a:t>
            </a:r>
            <a:r>
              <a:rPr lang="ko-KR" altLang="en-US" sz="1400" dirty="0"/>
              <a:t> 아닌 모듈 밖에 선언되어 있는 전역 변수를 참조하고 전역 변수를 갱신하는 식으로 상호 작용하는 경우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내용 결합도 </a:t>
            </a:r>
            <a:r>
              <a:rPr lang="en-US" altLang="ko-KR" sz="1400" dirty="0"/>
              <a:t>(</a:t>
            </a:r>
            <a:r>
              <a:rPr lang="en" altLang="ko-KR" sz="1400" dirty="0"/>
              <a:t>Content Coupling)</a:t>
            </a:r>
            <a:r>
              <a:rPr lang="ko-KR" altLang="en-US" sz="1400" dirty="0"/>
              <a:t> 다른 모듈 내부에 있는 변수나 기능을 다른 모듈에서 사용하는 경우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Fan-In: </a:t>
            </a:r>
            <a:r>
              <a:rPr lang="ko-KR" altLang="en-US" sz="1400" dirty="0"/>
              <a:t>자신을 호출하는 모듈의 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Fan-Out: </a:t>
            </a:r>
            <a:r>
              <a:rPr lang="ko-KR" altLang="en-US" sz="1400" dirty="0"/>
              <a:t>자신이 호출하는 모듈의 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 err="1"/>
              <a:t>Nassi</a:t>
            </a:r>
            <a:r>
              <a:rPr lang="en-US" altLang="ko-KR" sz="1400" dirty="0"/>
              <a:t>- Schneiderman Chart</a:t>
            </a:r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논리의 기술에 중점을 두고 도형을 이용해 표현하는 방법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화살표 없이 연속</a:t>
            </a:r>
            <a:r>
              <a:rPr lang="en-US" altLang="ko-KR" sz="1400" dirty="0"/>
              <a:t>,</a:t>
            </a:r>
            <a:r>
              <a:rPr lang="ko-KR" altLang="en-US" sz="1400" dirty="0"/>
              <a:t> 선택 및 다중 선택</a:t>
            </a:r>
            <a:r>
              <a:rPr lang="en-US" altLang="ko-KR" sz="1400" dirty="0"/>
              <a:t>,</a:t>
            </a:r>
            <a:r>
              <a:rPr lang="ko-KR" altLang="en-US" sz="1400" dirty="0"/>
              <a:t> 반복의 </a:t>
            </a:r>
            <a:r>
              <a:rPr lang="en-US" altLang="ko-KR" sz="1400" dirty="0"/>
              <a:t>3</a:t>
            </a:r>
            <a:r>
              <a:rPr lang="ko-KR" altLang="en-US" sz="1400" dirty="0"/>
              <a:t>가지 논리 구조로 표현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2623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단위 모듈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한 가지 동작을 수행하는 기능을 모듈로 구현한 것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공통 모듈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정보 시스템 구축 시 자주 사용하는 기능들로써 재사용이 가능하게 패키지로 제공하는 독립된 모듈을 의미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자주 사용되는 계산식이나 매번 필요한 사용자 인증과 같은 기능들이 공통 모듈로 구성될   수  있음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준수해야할 성질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정확성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 구현 시 해당 기능이 필요하다는 것을 알 수 있도록 작성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명확성</a:t>
            </a:r>
            <a:r>
              <a:rPr lang="en-US" altLang="ko-KR" sz="1400" dirty="0"/>
              <a:t>:</a:t>
            </a:r>
            <a:r>
              <a:rPr lang="ko-KR" altLang="en-US" sz="1400" dirty="0"/>
              <a:t> 해당 기능을 이해할 때 중의적으로 해석하지 않도록 작성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완전성</a:t>
            </a:r>
            <a:r>
              <a:rPr lang="en-US" altLang="ko-KR" sz="1400" dirty="0"/>
              <a:t>:</a:t>
            </a:r>
            <a:r>
              <a:rPr lang="ko-KR" altLang="en-US" sz="1400" dirty="0"/>
              <a:t> 시스템 구현을 위해 필요한 모든 것을 기술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일관성</a:t>
            </a:r>
            <a:r>
              <a:rPr lang="en-US" altLang="ko-KR" sz="1400" dirty="0"/>
              <a:t>:</a:t>
            </a:r>
            <a:r>
              <a:rPr lang="ko-KR" altLang="en-US" sz="1400" dirty="0"/>
              <a:t> 공통 기능들 간 상호 충돌이 발생하지 않도록 작성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추적성</a:t>
            </a:r>
            <a:r>
              <a:rPr lang="en-US" altLang="ko-KR" sz="1400" dirty="0"/>
              <a:t>:</a:t>
            </a:r>
            <a:r>
              <a:rPr lang="ko-KR" altLang="en-US" sz="1400" dirty="0"/>
              <a:t> 기능에 대한 요구사항의 출처</a:t>
            </a:r>
            <a:r>
              <a:rPr lang="en-US" altLang="ko-KR" sz="1400" dirty="0"/>
              <a:t>,</a:t>
            </a:r>
            <a:r>
              <a:rPr lang="ko-KR" altLang="en-US" sz="1400" dirty="0"/>
              <a:t> 관련 시스템 등의 관계를 파악할 수 있도록 작성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재사용</a:t>
            </a:r>
            <a:r>
              <a:rPr lang="en-US" altLang="ko-KR" sz="1400" dirty="0"/>
              <a:t>(</a:t>
            </a:r>
            <a:r>
              <a:rPr lang="en" altLang="ko-KR" sz="1400" dirty="0"/>
              <a:t>Reuse)</a:t>
            </a:r>
            <a:r>
              <a:rPr lang="en-US" altLang="ko-KR" sz="1400" dirty="0"/>
              <a:t>:</a:t>
            </a:r>
            <a:r>
              <a:rPr lang="ko-KR" altLang="en-US" sz="1400" dirty="0"/>
              <a:t> 목표 시스템의 개발 시간 및 비용 절감을 위하여 검증된 기능을 파악하고 재구성하여 시스템에 응용하기 위한 최적화 작업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7500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공통 모듈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재사용 범위에 따른 분류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함수와 객체 재사용</a:t>
            </a:r>
            <a:r>
              <a:rPr lang="en-US" altLang="ko-KR" sz="1400" dirty="0"/>
              <a:t>:</a:t>
            </a:r>
            <a:r>
              <a:rPr lang="ko-KR" altLang="en-US" sz="1400" dirty="0"/>
              <a:t> 클래스</a:t>
            </a:r>
            <a:r>
              <a:rPr lang="en-US" altLang="ko-KR" sz="1400" dirty="0"/>
              <a:t>(</a:t>
            </a:r>
            <a:r>
              <a:rPr lang="en" altLang="ko-KR" sz="1400" dirty="0"/>
              <a:t>Class)</a:t>
            </a:r>
            <a:r>
              <a:rPr lang="ko-KR" altLang="en-US" sz="1400" dirty="0"/>
              <a:t>나 함수</a:t>
            </a:r>
            <a:r>
              <a:rPr lang="en-US" altLang="ko-KR" sz="1400" dirty="0"/>
              <a:t>(</a:t>
            </a:r>
            <a:r>
              <a:rPr lang="en" altLang="ko-KR" sz="1400" dirty="0"/>
              <a:t>Function) </a:t>
            </a:r>
            <a:r>
              <a:rPr lang="ko-KR" altLang="en-US" sz="1400" dirty="0"/>
              <a:t>단위로 구현한 소스코드를 재사용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컴포넌트 재사용</a:t>
            </a:r>
            <a:r>
              <a:rPr lang="en-US" altLang="ko-KR" sz="1400" dirty="0"/>
              <a:t>:</a:t>
            </a:r>
            <a:r>
              <a:rPr lang="ko-KR" altLang="en-US" sz="1400" dirty="0"/>
              <a:t> 컴포넌트</a:t>
            </a:r>
            <a:r>
              <a:rPr lang="en-US" altLang="ko-KR" sz="1400" dirty="0"/>
              <a:t>(</a:t>
            </a:r>
            <a:r>
              <a:rPr lang="en" altLang="ko-KR" sz="1400" dirty="0"/>
              <a:t>Component) </a:t>
            </a:r>
            <a:r>
              <a:rPr lang="ko-KR" altLang="en-US" sz="1400" dirty="0"/>
              <a:t>단위로 재사용하며</a:t>
            </a:r>
            <a:r>
              <a:rPr lang="en-US" altLang="ko-KR" sz="1400" dirty="0"/>
              <a:t>, </a:t>
            </a:r>
            <a:r>
              <a:rPr lang="ko-KR" altLang="en-US" sz="1400" dirty="0"/>
              <a:t>컴포넌트의 인터페이스를 통해 통신 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애플리케이션 재사용</a:t>
            </a:r>
            <a:r>
              <a:rPr lang="en-US" altLang="ko-KR" sz="1400" dirty="0"/>
              <a:t>:</a:t>
            </a:r>
            <a:r>
              <a:rPr lang="ko-KR" altLang="en-US" sz="1400" dirty="0"/>
              <a:t> 공통된 기능을 제공하도록 구현된 애플리케이션과의 통신으로 기능 을 공유하여 재사용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효과적인 모듈 설계 방안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결합도는</a:t>
            </a:r>
            <a:r>
              <a:rPr lang="ko-KR" altLang="en-US" sz="1400" dirty="0"/>
              <a:t> 줄이고 </a:t>
            </a:r>
            <a:r>
              <a:rPr lang="ko-KR" altLang="en-US" sz="1400" dirty="0" err="1"/>
              <a:t>응집도는</a:t>
            </a:r>
            <a:r>
              <a:rPr lang="ko-KR" altLang="en-US" sz="1400" dirty="0"/>
              <a:t> 높이는 형태로 </a:t>
            </a:r>
            <a:r>
              <a:rPr lang="ko-KR" altLang="en-US" sz="1400" dirty="0" err="1"/>
              <a:t>재사용성을</a:t>
            </a:r>
            <a:r>
              <a:rPr lang="ko-KR" altLang="en-US" sz="1400" dirty="0"/>
              <a:t> 높임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복잡도와 </a:t>
            </a:r>
            <a:r>
              <a:rPr lang="ko-KR" altLang="en-US" sz="1400" dirty="0" err="1"/>
              <a:t>중복성을</a:t>
            </a:r>
            <a:r>
              <a:rPr lang="ko-KR" altLang="en-US" sz="1400" dirty="0"/>
              <a:t> 줄이고 일관성을 유지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모듈의 기능은 예측 가능해야 하고 지나치게 제한적이면 안됨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이해하기 쉬운 크기로 분해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모듈 간의 계층적 관계를 정의하는 자료가 제시되어야 함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433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테스트 케이스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</a:t>
            </a:r>
            <a:r>
              <a:rPr lang="ko-KR" altLang="en-US" sz="1400" dirty="0" err="1"/>
              <a:t>케이스란</a:t>
            </a:r>
            <a:r>
              <a:rPr lang="ko-KR" altLang="en-US" sz="1400" dirty="0"/>
              <a:t> 요구 사항을 준수하는지 검증하기 위하여 테스트 조건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입력값</a:t>
            </a:r>
            <a:r>
              <a:rPr lang="en-US" altLang="ko-KR" sz="1400" dirty="0"/>
              <a:t>, </a:t>
            </a:r>
            <a:r>
              <a:rPr lang="ko-KR" altLang="en-US" sz="1400" dirty="0"/>
              <a:t>예상 </a:t>
            </a:r>
            <a:r>
              <a:rPr lang="ko-KR" altLang="en-US" sz="1400" dirty="0" err="1"/>
              <a:t>출력값</a:t>
            </a:r>
            <a:r>
              <a:rPr lang="ko-KR" altLang="en-US" sz="1400" dirty="0"/>
              <a:t> 및 수행한 결과 등 테스트 조건을 명세한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구성 요소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식별자</a:t>
            </a:r>
            <a:r>
              <a:rPr lang="en-US" altLang="ko-KR" sz="1400" dirty="0"/>
              <a:t>(</a:t>
            </a:r>
            <a:r>
              <a:rPr lang="en" altLang="ko-KR" sz="1400" dirty="0"/>
              <a:t>Identifier)</a:t>
            </a:r>
            <a:r>
              <a:rPr lang="en-US" altLang="ko-KR" sz="1400" dirty="0"/>
              <a:t>:</a:t>
            </a:r>
            <a:r>
              <a:rPr lang="ko-KR" altLang="en-US" sz="1400" dirty="0"/>
              <a:t> 설명 항목 </a:t>
            </a:r>
            <a:r>
              <a:rPr lang="ko-KR" altLang="en-US" sz="1400" dirty="0" err="1"/>
              <a:t>식별자</a:t>
            </a:r>
            <a:r>
              <a:rPr lang="en-US" altLang="ko-KR" sz="1400" dirty="0"/>
              <a:t>, </a:t>
            </a:r>
            <a:r>
              <a:rPr lang="ko-KR" altLang="en-US" sz="1400" dirty="0"/>
              <a:t>일련번호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테스트 항목</a:t>
            </a:r>
            <a:r>
              <a:rPr lang="en-US" altLang="ko-KR" sz="1400" dirty="0"/>
              <a:t>(</a:t>
            </a:r>
            <a:r>
              <a:rPr lang="en" altLang="ko-KR" sz="1400" dirty="0"/>
              <a:t>Test Item)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테스트할 모듈 또는 기능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입력 명세</a:t>
            </a:r>
            <a:r>
              <a:rPr lang="en-US" altLang="ko-KR" sz="1400" dirty="0"/>
              <a:t>(</a:t>
            </a:r>
            <a:r>
              <a:rPr lang="en" altLang="ko-KR" sz="1400" dirty="0"/>
              <a:t>Input Specification)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 또는 테스트 조건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출력 명세</a:t>
            </a:r>
            <a:r>
              <a:rPr lang="en-US" altLang="ko-KR" sz="1400" dirty="0"/>
              <a:t>(</a:t>
            </a:r>
            <a:r>
              <a:rPr lang="en" altLang="ko-KR" sz="1400" dirty="0"/>
              <a:t>Output Specification)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케이스 실행 시 기대되는 </a:t>
            </a:r>
            <a:r>
              <a:rPr lang="ko-KR" altLang="en-US" sz="1400" dirty="0" err="1"/>
              <a:t>출력값</a:t>
            </a:r>
            <a:r>
              <a:rPr lang="ko-KR" altLang="en-US" sz="1400" dirty="0"/>
              <a:t> 결과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환경 설정</a:t>
            </a:r>
            <a:r>
              <a:rPr lang="en-US" altLang="ko-KR" sz="1400" dirty="0"/>
              <a:t>(</a:t>
            </a:r>
            <a:r>
              <a:rPr lang="en" altLang="ko-KR" sz="1400" dirty="0"/>
              <a:t>Environmental Needs)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수행 시 필요한 하드웨어나 소프트웨어 환경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특수 절차 요구</a:t>
            </a:r>
            <a:r>
              <a:rPr lang="en-US" altLang="ko-KR" sz="1400" dirty="0"/>
              <a:t>(</a:t>
            </a:r>
            <a:r>
              <a:rPr lang="en" altLang="ko-KR" sz="1400" dirty="0"/>
              <a:t>Special Procedure Requirement)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케이스 수행 시 특별히 요구되는 절차 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의존성 기술</a:t>
            </a:r>
            <a:r>
              <a:rPr lang="en-US" altLang="ko-KR" sz="1400" dirty="0"/>
              <a:t>(</a:t>
            </a:r>
            <a:r>
              <a:rPr lang="en" altLang="ko-KR" sz="1400" dirty="0"/>
              <a:t>Inter-case Dependencies)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케이스 간의 의존성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테스트 프로세스 단계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계획 및 제어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분석 및 설계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구현 및 실행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평가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0409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Code</a:t>
            </a:r>
            <a:endParaRPr lang="ko-KR" altLang="en-US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코드는 데이터의 사용 목적에 따라 식별</a:t>
            </a:r>
            <a:r>
              <a:rPr lang="en-US" altLang="ko-KR" sz="1400" dirty="0"/>
              <a:t>, </a:t>
            </a:r>
            <a:r>
              <a:rPr lang="ko-KR" altLang="en-US" sz="1400" dirty="0"/>
              <a:t>분류</a:t>
            </a:r>
            <a:r>
              <a:rPr lang="en-US" altLang="ko-KR" sz="1400" dirty="0"/>
              <a:t>, </a:t>
            </a:r>
            <a:r>
              <a:rPr lang="ko-KR" altLang="en-US" sz="1400" dirty="0"/>
              <a:t>배열하기 위한 숫자</a:t>
            </a:r>
            <a:r>
              <a:rPr lang="en-US" altLang="ko-KR" sz="1400" dirty="0"/>
              <a:t>, </a:t>
            </a:r>
            <a:r>
              <a:rPr lang="ko-KR" altLang="en-US" sz="1400" dirty="0"/>
              <a:t>문자 혹은 기호</a:t>
            </a:r>
            <a:endParaRPr lang="en-US" altLang="ko-KR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3</a:t>
            </a:r>
            <a:r>
              <a:rPr lang="ko-KR" altLang="en-US" sz="1400" dirty="0"/>
              <a:t>대 기능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식별 기능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데이터의 간의 성격에 따라 구분이 가능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분류 기능</a:t>
            </a:r>
            <a:r>
              <a:rPr lang="en-US" altLang="ko-KR" sz="1400" dirty="0"/>
              <a:t>:</a:t>
            </a:r>
            <a:r>
              <a:rPr lang="ko-KR" altLang="en-US" sz="1400" dirty="0"/>
              <a:t> 특정 기준이나 동일한 유형에 해당하는 데이터를 그룹화 가능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배열 기능</a:t>
            </a:r>
            <a:r>
              <a:rPr lang="en-US" altLang="ko-KR" sz="1400" dirty="0"/>
              <a:t>:</a:t>
            </a:r>
            <a:r>
              <a:rPr lang="ko-KR" altLang="en-US" sz="1400" dirty="0"/>
              <a:t> 의미를 부여하여 나열 가능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31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>
            <a:noAutofit/>
          </a:bodyPr>
          <a:lstStyle/>
          <a:p>
            <a:pPr marL="0" lvl="1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Code</a:t>
            </a:r>
            <a:endParaRPr lang="ko-KR" altLang="en-US" sz="1400" dirty="0"/>
          </a:p>
          <a:p>
            <a:pPr marL="457200" lvl="2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종류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순차 코드</a:t>
            </a:r>
            <a:r>
              <a:rPr lang="en-US" altLang="ko-KR" sz="1400" dirty="0"/>
              <a:t>(Sequence Code): </a:t>
            </a:r>
            <a:r>
              <a:rPr lang="ko-KR" altLang="en-US" sz="1400" dirty="0"/>
              <a:t>코드화 대상 데이터를 발생 순서</a:t>
            </a:r>
            <a:r>
              <a:rPr lang="en-US" altLang="ko-KR" sz="1400" dirty="0"/>
              <a:t>, </a:t>
            </a:r>
            <a:r>
              <a:rPr lang="ko-KR" altLang="en-US" sz="1400" dirty="0"/>
              <a:t>크기 순서 등의 일정 기준에 따라 차례로 일련번호를 붙이는 방식</a:t>
            </a:r>
            <a:r>
              <a:rPr lang="en-US" altLang="ko-KR" sz="1400" dirty="0"/>
              <a:t>.(</a:t>
            </a:r>
            <a:r>
              <a:rPr lang="ko-KR" altLang="en-US" sz="1400" dirty="0"/>
              <a:t>가장 단순 → 변화가 적은 경우 적합</a:t>
            </a:r>
            <a:r>
              <a:rPr lang="en-US" altLang="ko-KR" sz="1400" dirty="0"/>
              <a:t>)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구분 순차 코드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블럭</a:t>
            </a:r>
            <a:r>
              <a:rPr lang="ko-KR" altLang="en-US" sz="1400" dirty="0"/>
              <a:t> 코드</a:t>
            </a:r>
            <a:r>
              <a:rPr lang="en-US" altLang="ko-KR" sz="1400" dirty="0"/>
              <a:t>): </a:t>
            </a:r>
            <a:r>
              <a:rPr lang="ko-KR" altLang="en-US" sz="1400" dirty="0"/>
              <a:t>순차 코드에 보완을 하여 분류 효과를 두드러지게 한 코드로서</a:t>
            </a:r>
            <a:r>
              <a:rPr lang="en-US" altLang="ko-KR" sz="1400" dirty="0"/>
              <a:t>, </a:t>
            </a:r>
            <a:r>
              <a:rPr lang="ko-KR" altLang="en-US" sz="1400" dirty="0"/>
              <a:t>몇 개의 블록으로 나누어 각 블록에 의미를 갖게 하는 방법</a:t>
            </a:r>
            <a:endParaRPr lang="en-US" altLang="ko-KR" sz="1400" dirty="0"/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십진 분류 코드</a:t>
            </a:r>
            <a:r>
              <a:rPr lang="en-US" altLang="ko-KR" sz="1400" dirty="0"/>
              <a:t>(DECIMAL CODE): </a:t>
            </a:r>
            <a:r>
              <a:rPr lang="ko-KR" altLang="en-US" sz="1400" dirty="0"/>
              <a:t>코드화 대상을 </a:t>
            </a:r>
            <a:r>
              <a:rPr lang="en-US" altLang="ko-KR" sz="1400" dirty="0"/>
              <a:t>10</a:t>
            </a:r>
            <a:r>
              <a:rPr lang="ko-KR" altLang="en-US" sz="1400" dirty="0"/>
              <a:t>진으로 분류하고 각각을 </a:t>
            </a:r>
            <a:r>
              <a:rPr lang="en-US" altLang="ko-KR" sz="1400" dirty="0"/>
              <a:t>10</a:t>
            </a:r>
            <a:r>
              <a:rPr lang="ko-KR" altLang="en-US" sz="1400" dirty="0"/>
              <a:t>진으로 중분류</a:t>
            </a:r>
            <a:r>
              <a:rPr lang="en-US" altLang="ko-KR" sz="1400" dirty="0"/>
              <a:t>․</a:t>
            </a:r>
            <a:r>
              <a:rPr lang="ko-KR" altLang="en-US" sz="1400" dirty="0"/>
              <a:t>소분류 해가는 방법</a:t>
            </a:r>
            <a:r>
              <a:rPr lang="en-US" altLang="ko-KR" sz="1400" dirty="0"/>
              <a:t>.(</a:t>
            </a:r>
            <a:r>
              <a:rPr lang="ko-KR" altLang="en-US" sz="1400" dirty="0"/>
              <a:t>도서 분류에 이용</a:t>
            </a:r>
            <a:r>
              <a:rPr lang="en-US" altLang="ko-KR" sz="1400" dirty="0"/>
              <a:t>)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그룹 분류 코드</a:t>
            </a:r>
            <a:r>
              <a:rPr lang="en-US" altLang="ko-KR" sz="1400" dirty="0"/>
              <a:t>(GROUP Classification ): </a:t>
            </a:r>
            <a:r>
              <a:rPr lang="ko-KR" altLang="en-US" sz="1400" dirty="0"/>
              <a:t>코드화 대상을 소정의 기준에 따라 </a:t>
            </a:r>
            <a:r>
              <a:rPr lang="ko-KR" altLang="en-US" sz="1400" dirty="0" err="1"/>
              <a:t>대분류</a:t>
            </a:r>
            <a:r>
              <a:rPr lang="en-US" altLang="ko-KR" sz="1400" dirty="0"/>
              <a:t>, </a:t>
            </a:r>
            <a:r>
              <a:rPr lang="ko-KR" altLang="en-US" sz="1400" dirty="0"/>
              <a:t>중분류</a:t>
            </a:r>
            <a:r>
              <a:rPr lang="en-US" altLang="ko-KR" sz="1400" dirty="0"/>
              <a:t>, </a:t>
            </a:r>
            <a:r>
              <a:rPr lang="ko-KR" altLang="en-US" sz="1400" dirty="0"/>
              <a:t>소분류로 구분하여 각 그룹 안에서 순차 번호를 부여하는 방법</a:t>
            </a:r>
            <a:r>
              <a:rPr lang="en-US" altLang="ko-KR" sz="1400" dirty="0"/>
              <a:t>.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표의 </a:t>
            </a:r>
            <a:r>
              <a:rPr lang="ko-KR" altLang="en-US" sz="1400" dirty="0" err="1"/>
              <a:t>숫자식</a:t>
            </a:r>
            <a:r>
              <a:rPr lang="ko-KR" altLang="en-US" sz="1400" dirty="0"/>
              <a:t> 코드</a:t>
            </a:r>
            <a:r>
              <a:rPr lang="en-US" altLang="ko-KR" sz="1400" dirty="0"/>
              <a:t>(Significant digit code): </a:t>
            </a:r>
            <a:r>
              <a:rPr lang="ko-KR" altLang="en-US" sz="1400" dirty="0"/>
              <a:t>코드화 대상 항목의 중량</a:t>
            </a:r>
            <a:r>
              <a:rPr lang="en-US" altLang="ko-KR" sz="1400" dirty="0"/>
              <a:t>, </a:t>
            </a:r>
            <a:r>
              <a:rPr lang="ko-KR" altLang="en-US" sz="1400" dirty="0"/>
              <a:t>면적</a:t>
            </a:r>
            <a:r>
              <a:rPr lang="en-US" altLang="ko-KR" sz="1400" dirty="0"/>
              <a:t>, </a:t>
            </a:r>
            <a:r>
              <a:rPr lang="ko-KR" altLang="en-US" sz="1400" dirty="0"/>
              <a:t>용량</a:t>
            </a:r>
            <a:r>
              <a:rPr lang="en-US" altLang="ko-KR" sz="1400" dirty="0"/>
              <a:t>, </a:t>
            </a:r>
            <a:r>
              <a:rPr lang="ko-KR" altLang="en-US" sz="1400" dirty="0"/>
              <a:t>거리 등의 물리적 수치를 직접 코드에 적용시키는 방법</a:t>
            </a:r>
            <a:r>
              <a:rPr lang="en-US" altLang="ko-KR" sz="1400" dirty="0"/>
              <a:t>.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연상 코드</a:t>
            </a:r>
            <a:r>
              <a:rPr lang="en-US" altLang="ko-KR" sz="1400" dirty="0"/>
              <a:t>(Mnemonic code): </a:t>
            </a:r>
            <a:r>
              <a:rPr lang="ko-KR" altLang="en-US" sz="1400" dirty="0"/>
              <a:t>코드 값을 보면 어떤 대상을 의미하는가를 연상할 수 있도록 그 대상의 의미가 코드의 이름에 그대로 반영된 것</a:t>
            </a:r>
            <a:r>
              <a:rPr lang="en-US" altLang="ko-KR" sz="1400" dirty="0"/>
              <a:t>.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말미식</a:t>
            </a:r>
            <a:r>
              <a:rPr lang="ko-KR" altLang="en-US" sz="1400" dirty="0"/>
              <a:t> 코드</a:t>
            </a:r>
            <a:r>
              <a:rPr lang="en-US" altLang="ko-KR" sz="1400" dirty="0"/>
              <a:t>: </a:t>
            </a:r>
            <a:r>
              <a:rPr lang="ko-KR" altLang="en-US" sz="1400" dirty="0"/>
              <a:t>스스로는 코드의 기능을 갖지 못하고 다른 코드의 끝에 추가하여 분류의 기능을 부여한 코드</a:t>
            </a:r>
          </a:p>
          <a:p>
            <a:pPr marL="914400" lvl="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약자식</a:t>
            </a:r>
            <a:r>
              <a:rPr lang="ko-KR" altLang="en-US" sz="1400" dirty="0"/>
              <a:t> 코드</a:t>
            </a:r>
            <a:r>
              <a:rPr lang="en-US" altLang="ko-KR" sz="1400" dirty="0"/>
              <a:t>: </a:t>
            </a:r>
            <a:r>
              <a:rPr lang="ko-KR" altLang="en-US" sz="1400" dirty="0"/>
              <a:t>관습상 또는 습관적으로 사용해 오던 단어의 약자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16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디자인 패턴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Design Pattern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비슷한 목적으로 사용되는 클래스의 모범 사례를 패턴으로 정리하려고 하는 것이 디자인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프로그램의 세계에는 다양한 디자인 패턴이 존재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유명한 것이 ‘</a:t>
            </a: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GoF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디자인 패턴’이다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. </a:t>
            </a: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GoF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고프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)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란 ‘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The Gang of Four’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의 약자이며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에리히 감마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리처드 헬름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랄프 존슨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존 블리시데스의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4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명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객체지향 프로그래밍에 도움이 되는 디자인 패턴을 도입해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《Design Patterns: Elements of Reusable Object Oriented Software》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라는 제목의 책에 정리했으며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이 책에 소개된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23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가지 디자인 패턴이 </a:t>
            </a: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GoF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디자인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디자인 패턴의 분류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객체의 ‘생성’에 관한 패턴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프로그램의 ‘구조’에 관한 패턴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객체의 ‘행동’에 관한 패턴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디자인 패턴은 정교한 클래스 구조의 패턴 집합이며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잘 이해해서 올바르게 적용하면 충실하고 알기 쉬운 클래스 구성을 생성할 수 있음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170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디자인 패턴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디자인 패턴의 장점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재사용성이 높고 유연성 있는 설계가 가능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프로그램을 처음부터 설계하면 만들어진 성과물의 품질이 설계자의 직관이나 경험 등에 따라 달라지지만 디자인 패턴을 도입하면 초보자도 고수들의 갈고 닦은 ‘지혜’를 이용한 설계가 가능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의사 소통이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원할해짐</a:t>
            </a:r>
            <a:endParaRPr kumimoji="1" lang="ko-KR" altLang="en-US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디자인 패턴을 습득하지 않은 기술자에게 설계를 설명할 경우 ‘이런 클래스를 만들고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이 클래스는 이런 역할을 갖고 있고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......’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라고 끝없이 설명해야 함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디자인 패턴을 습득하고 있는 기술자라면 ‘○○패턴으로 만들어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!’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라는 한마디로 끝남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디자인 패턴을 습득하고 있는 기술자끼리라면 설계에 대해 상담할 때도 디자인 패턴의 이름으로 설계 개요에 대해 동의를 얻는것이 가능해 의사 소통이 원활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디자인 패턴을 이해하고 개념을 익혀두면 자신이 직접 설계하는 경우에도 적용할 수 있어 설계의 수준을 높일 수 있음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00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Software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System</a:t>
            </a:r>
            <a:r>
              <a:rPr lang="ko-KR" altLang="en-US" sz="1400" dirty="0"/>
              <a:t> </a:t>
            </a:r>
            <a:r>
              <a:rPr lang="en-US" altLang="ko-KR" sz="1400" dirty="0"/>
              <a:t>Software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운영체제</a:t>
            </a:r>
            <a:r>
              <a:rPr lang="en-US" altLang="ko-KR" sz="1400" dirty="0"/>
              <a:t>(OS: Operation System):</a:t>
            </a:r>
            <a:r>
              <a:rPr lang="ko-KR" altLang="en-US" sz="1400" dirty="0"/>
              <a:t> 하드웨어 운영을 위한 운영체제로서</a:t>
            </a:r>
            <a:r>
              <a:rPr lang="en-US" altLang="ko-KR" sz="1400" dirty="0"/>
              <a:t>, Windows/Linux/UNIX </a:t>
            </a:r>
            <a:r>
              <a:rPr lang="ko-KR" altLang="en-US" sz="1400" dirty="0"/>
              <a:t>등의 환경으로 구성되는 데</a:t>
            </a:r>
            <a:r>
              <a:rPr lang="en-US" altLang="ko-KR" sz="1400" dirty="0"/>
              <a:t>, </a:t>
            </a:r>
            <a:r>
              <a:rPr lang="ko-KR" altLang="en-US" sz="1400" dirty="0"/>
              <a:t>일반적으로 상세 소프트웨어 명세는 하드웨어를 제공하는 벤더</a:t>
            </a:r>
            <a:r>
              <a:rPr lang="en-US" altLang="ko-KR" sz="1400" dirty="0"/>
              <a:t>(Vendor)</a:t>
            </a:r>
            <a:r>
              <a:rPr lang="ko-KR" altLang="en-US" sz="1400" dirty="0"/>
              <a:t>에서 제공하며 </a:t>
            </a:r>
            <a:r>
              <a:rPr lang="en-US" altLang="ko-KR" sz="1400" dirty="0"/>
              <a:t>Windows, Linux, UNIX(HPUX, Solaris, AIX)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JVM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Web Server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Web Application Server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DBMS</a:t>
            </a:r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3807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생성과 관련된 패턴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싱글톤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클래스가 하나의 객체만 생성할 수 있는 디자인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시스템 전체에 공통적으로 적용되는 설정정보를 보관하는 관리자 클래스나 전역 변수를 소유한 클래스를 만들 때 이용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적용 방법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생성자를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private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으로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생성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자신의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타입으로 된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static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변수를 선언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static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변수가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null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이면 생성해서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리턴하고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그렇지 않으면 그냥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리턴하는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static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메서드를 생성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jdk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의 클래스 중에서 객체 생성 시 생성자를 호출하지 않고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static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메서드를 이용해서 객체를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리턴받는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클래스 중에는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singleton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패턴을 적용한 클래스가 있음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112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생성과 관련된 패턴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Factory Pattern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객체 생성을 자신의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생성자를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호출하지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않고 인스턴스 생성을 전문적으로 하는 클래스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하위 클래스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)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의 메서드를 이용해서 인스턴스를 생성하는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Factory pattern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은 구현체 보다는 인터페이스 코드 접근에 좀더 용의하게 해 줌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Factory pattern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은 클라이언트 클래스로부터 인스턴스를 구현하는 코드를 떼어내서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코드를 더욱 탄탄하게 하고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결합도를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낮춤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Factory pattern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은 구현과 클라이언트 클래스들의 상속을 통해 추상적인 개념을 제공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일관성을 유지해야 하는 관련된 일련의 인스턴스들을 생성하고자 할 때 사용하는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프레임워크의 객체 생성이 주로 이 패턴을 이용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– </a:t>
            </a:r>
            <a:r>
              <a:rPr kumimoji="1" lang="en-US" altLang="ko-KR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URLConnection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클래스가 대표적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77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생성과 관련된 패턴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추상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팩토리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동일한 주제의 다른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팩토리를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묶어주는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인터페이스를 통해 서로 연관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·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의존하는 객체들의 그룹으로 생성하여 추상적으로 표현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빌더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작게 분리된 인스턴스를 건축 하듯이 조합하여 객체를 생성하는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생성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(construction)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과 표기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(representation)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를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분리해 복잡한 객체를 생성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동일한 객체 생성에서도 서로 다른 결과를 만들어 낼 수 있음</a:t>
            </a:r>
          </a:p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프로토타입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기존 객체를 복제함으로써 객체를 생성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277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구조와 관련된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Decorator 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주입을</a:t>
            </a:r>
            <a:r>
              <a:rPr lang="en-US" altLang="ko-KR" sz="1400" dirty="0"/>
              <a:t> </a:t>
            </a:r>
            <a:r>
              <a:rPr lang="ko-KR" altLang="en-US" sz="1400" dirty="0"/>
              <a:t>이용해서 클래스에 기능을 추가하는 구조로 </a:t>
            </a:r>
            <a:r>
              <a:rPr lang="ko-KR" altLang="en-US" sz="1400" dirty="0" err="1"/>
              <a:t>생성자에서</a:t>
            </a:r>
            <a:r>
              <a:rPr lang="ko-KR" altLang="en-US" sz="1400" dirty="0"/>
              <a:t> 필요한 기능을 매개변수로 넘겨받아서 구현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400" dirty="0"/>
              <a:t>JDK</a:t>
            </a:r>
            <a:r>
              <a:rPr lang="ko-KR" altLang="en-US" sz="1400" dirty="0"/>
              <a:t>의 </a:t>
            </a:r>
            <a:r>
              <a:rPr lang="en-US" altLang="ko-KR" sz="1400" dirty="0"/>
              <a:t>I/O </a:t>
            </a:r>
            <a:r>
              <a:rPr lang="ko-KR" altLang="en-US" sz="1400" dirty="0"/>
              <a:t>패키지의 클래스들이 많이 사용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윈도우는 기본적인 모양을 갖고 여기에 가로 스크롤 바를 가질 수 있고 그렇지 않을 수도 있으며 세로 스크롤 바를 가질 수 있고 그렇지 않을 수도 있음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상황에 따라서 생성될 수 있는 윈도우의 모양이 선택적 옵션에 따라 여러 가지인 경우 </a:t>
            </a:r>
            <a:r>
              <a:rPr lang="en-US" altLang="ko-KR" sz="1400" dirty="0"/>
              <a:t>Decorator Pattern</a:t>
            </a:r>
            <a:r>
              <a:rPr lang="ko-KR" altLang="en-US" sz="1400" dirty="0"/>
              <a:t>을 이용해서 구현하는 경우가 있음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Façade 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클래스 라이브러리 같은 어떤 소프트웨어의 다른 커다란 코드 부분에 대한 </a:t>
            </a:r>
            <a:r>
              <a:rPr lang="ko-KR" altLang="en-US" sz="1400" dirty="0" err="1"/>
              <a:t>간략화</a:t>
            </a:r>
            <a:r>
              <a:rPr lang="en-US" altLang="ko-KR" sz="1400" dirty="0"/>
              <a:t> </a:t>
            </a:r>
            <a:r>
              <a:rPr lang="ko-KR" altLang="en-US" sz="1400" dirty="0"/>
              <a:t>된 인터페이스를 제공하는 객체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퍼사드는</a:t>
            </a:r>
            <a:r>
              <a:rPr lang="ko-KR" altLang="en-US" sz="1400" dirty="0"/>
              <a:t> 공통적인 작업에 대해 간편한 </a:t>
            </a:r>
            <a:r>
              <a:rPr lang="ko-KR" altLang="en-US" sz="1400" dirty="0" err="1"/>
              <a:t>메소드들을</a:t>
            </a:r>
            <a:r>
              <a:rPr lang="ko-KR" altLang="en-US" sz="1400" dirty="0"/>
              <a:t> 제공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퍼사드는</a:t>
            </a:r>
            <a:r>
              <a:rPr lang="ko-KR" altLang="en-US" sz="1400" dirty="0"/>
              <a:t> 라이브러리 바깥쪽의 코드가 라이브러리의 안쪽 코드에 의존하는 일을 </a:t>
            </a:r>
            <a:r>
              <a:rPr lang="ko-KR" altLang="en-US" sz="1400" dirty="0" err="1"/>
              <a:t>감소시켜줌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바깥쪽의 코드가 </a:t>
            </a:r>
            <a:r>
              <a:rPr lang="ko-KR" altLang="en-US" sz="1400" dirty="0" err="1"/>
              <a:t>퍼사드를</a:t>
            </a:r>
            <a:r>
              <a:rPr lang="ko-KR" altLang="en-US" sz="1400" dirty="0"/>
              <a:t> 이용하기 때문에 시스템을 개발하는 데 있어 유연성이 향상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프록시 패턴</a:t>
            </a:r>
            <a:r>
              <a:rPr lang="en-US" altLang="ko-KR" sz="1400" dirty="0"/>
              <a:t>(proxy pattern)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일반적으로 프록시는 다른 무언가와 이어지는 인터페이스의 역할을 하는 클래스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프록시는 어떠한 것</a:t>
            </a:r>
            <a:r>
              <a:rPr lang="en-US" altLang="ko-KR" sz="1400" dirty="0"/>
              <a:t>(</a:t>
            </a:r>
            <a:r>
              <a:rPr lang="ko-KR" altLang="en-US" sz="1400" dirty="0"/>
              <a:t>이를테면 네트워크 연결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 안의 커다란 객체</a:t>
            </a:r>
            <a:r>
              <a:rPr lang="en-US" altLang="ko-KR" sz="1400" dirty="0"/>
              <a:t>, 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ko-KR" altLang="en-US" sz="1400" dirty="0"/>
              <a:t>또 복제할 수 없거나 수요가 많은 리소스</a:t>
            </a:r>
            <a:r>
              <a:rPr lang="en-US" altLang="ko-KR" sz="1400" dirty="0"/>
              <a:t>)</a:t>
            </a:r>
            <a:r>
              <a:rPr lang="ko-KR" altLang="en-US" sz="1400" dirty="0"/>
              <a:t>과도 인터페이스의 역할을 수행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59897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구조와 관련된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Adapter 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현재 구현된 인터페이스의 메소드를 통해서 상속받은 클래스의 메소드를 호출하는 패턴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인터페이스를 구현한 클래스의 경우 상속받은 클래스의 메소드를 직접 호출할 수 없는 경우가 있어서 인터페이스의 메소드를 이용해서 상속받은 클래스의 메소드를 호출하는 방식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Composite 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재귀적 구조를 쉽게 처리하기 위한 패턴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파일 시스템에서 디렉토리 안에 디렉토리를 추가할 때 또는 디렉토리 안의 디렉토리를 재귀적으로 지우고자 할 때 사용할 수 있는 패턴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Bridge</a:t>
            </a:r>
            <a:r>
              <a:rPr lang="ko-KR" altLang="en-US" sz="1400" dirty="0"/>
              <a:t> </a:t>
            </a:r>
            <a:r>
              <a:rPr lang="en-US" altLang="ko-KR" sz="1400" dirty="0"/>
              <a:t>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구현부에서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추상층을</a:t>
            </a:r>
            <a:r>
              <a:rPr lang="ko-KR" altLang="en-US" sz="1400" dirty="0"/>
              <a:t> 분리하여</a:t>
            </a:r>
            <a:r>
              <a:rPr lang="en-US" altLang="ko-KR" sz="1400" dirty="0"/>
              <a:t>, </a:t>
            </a:r>
            <a:r>
              <a:rPr lang="ko-KR" altLang="en-US" sz="1400" dirty="0"/>
              <a:t>서로가 독립적으로 확장할 수 있도록 구성한 패턴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기능과 구현을 두 개의 별도 클래스로 구현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플라이웨이트 패턴</a:t>
            </a:r>
            <a:r>
              <a:rPr lang="en-US" altLang="ko-KR" sz="1400" dirty="0"/>
              <a:t>(Flyweight pattern)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동일하거나 유사한 객체들 사이에 가능한 많은 데이터를 서로 공유하여 사용하도록 하여 메모리 사용량을 최소화하는 소프트웨어 디자인 패턴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오브젝트의 일부 상태 정보는 공유될 수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플라이웨이트 패턴에서는 이와 같은 상태 정보를 외부 자료 구조에 저장하여 플라이웨이트 오브젝트가 잠깐 동안 사용할 수 있도록 전달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52159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행동과 관련된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Command 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요청을 객체의 형태로 </a:t>
            </a:r>
            <a:r>
              <a:rPr lang="ko-KR" altLang="en-US" sz="1400" dirty="0" err="1"/>
              <a:t>캡슐화하여</a:t>
            </a:r>
            <a:r>
              <a:rPr lang="ko-KR" altLang="en-US" sz="1400" dirty="0"/>
              <a:t> 사용자가 보낸 요청을 나중에 이용할 수 있도록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이름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 등 요청에 필요한 정보를 저장 또는 로깅</a:t>
            </a:r>
            <a:r>
              <a:rPr lang="en-US" altLang="ko-KR" sz="1400" dirty="0"/>
              <a:t>, </a:t>
            </a:r>
            <a:r>
              <a:rPr lang="ko-KR" altLang="en-US" sz="1400" dirty="0"/>
              <a:t>취소할 수 있게 하는 패턴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커맨드 패턴에는 명령</a:t>
            </a:r>
            <a:r>
              <a:rPr lang="en-US" altLang="ko-KR" sz="1400" dirty="0"/>
              <a:t>(command), </a:t>
            </a:r>
            <a:r>
              <a:rPr lang="ko-KR" altLang="en-US" sz="1400" dirty="0"/>
              <a:t>수신자</a:t>
            </a:r>
            <a:r>
              <a:rPr lang="en-US" altLang="ko-KR" sz="1400" dirty="0"/>
              <a:t>(receiver), </a:t>
            </a:r>
            <a:r>
              <a:rPr lang="ko-KR" altLang="en-US" sz="1400" dirty="0" err="1"/>
              <a:t>발동자</a:t>
            </a:r>
            <a:r>
              <a:rPr lang="en-US" altLang="ko-KR" sz="1400" dirty="0"/>
              <a:t>(invoker), 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(client)</a:t>
            </a:r>
            <a:r>
              <a:rPr lang="ko-KR" altLang="en-US" sz="1400" dirty="0"/>
              <a:t>의 네 개의 용어가 항상 따르며 커맨드 객체는 수신자 객체를 가지고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수신자의 메서드를 호출하고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이에 수신자는 자신에게 정의된 메서드를 수행</a:t>
            </a:r>
            <a:endParaRPr lang="en-US" altLang="ko-KR" sz="1400" dirty="0"/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템플릿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패턴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알고리즘의 골격을 미리 </a:t>
            </a:r>
            <a:r>
              <a:rPr lang="ko-KR" altLang="en-US" sz="1400" dirty="0" err="1"/>
              <a:t>정의해두고</a:t>
            </a:r>
            <a:r>
              <a:rPr lang="ko-KR" altLang="en-US" sz="1400" dirty="0"/>
              <a:t> 하위 클래스에서 필요한 부분만 재정의 해서 사용하는 패턴</a:t>
            </a:r>
            <a:endParaRPr lang="en-US" altLang="ko-KR" sz="1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추상 클래스나 인터페이스를 이용해서 구현</a:t>
            </a:r>
            <a:endParaRPr lang="en-US" altLang="ko-KR" sz="1400" dirty="0"/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sz="1400" dirty="0"/>
              <a:t>책임 연쇄 패턴</a:t>
            </a:r>
            <a:r>
              <a:rPr lang="en-US" altLang="ko-KR" sz="1400" dirty="0"/>
              <a:t>(Chain of responsibility)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책임들이 연결되어 있어 내가 책임을 못 질 것 같으면 다음 책임자에게 자동으로 넘어가는 구조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상태 패턴 </a:t>
            </a:r>
            <a:r>
              <a:rPr lang="en-US" altLang="ko-KR" sz="1400" dirty="0"/>
              <a:t>(State Pattern): </a:t>
            </a:r>
            <a:r>
              <a:rPr lang="ko-KR" altLang="en-US" sz="1400" dirty="0"/>
              <a:t>동일한 동작을 객체의 상태에 따라 다르게 처리해야 할 때 사용하는 디자인 패턴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기념품 패턴 </a:t>
            </a:r>
            <a:r>
              <a:rPr lang="en-US" altLang="ko-KR" sz="1400" dirty="0"/>
              <a:t>(Memento Pattern): Ctrl + z </a:t>
            </a:r>
            <a:r>
              <a:rPr lang="ko-KR" altLang="en-US" sz="1400" dirty="0"/>
              <a:t>와 같은 </a:t>
            </a:r>
            <a:r>
              <a:rPr lang="en-US" altLang="ko-KR" sz="1400" dirty="0"/>
              <a:t>undo </a:t>
            </a:r>
            <a:r>
              <a:rPr lang="ko-KR" altLang="en-US" sz="1400" dirty="0"/>
              <a:t>기능 개발할 때 유용한 </a:t>
            </a:r>
            <a:r>
              <a:rPr lang="ko-KR" altLang="en-US" sz="1400" dirty="0" err="1"/>
              <a:t>디자인패턴</a:t>
            </a:r>
            <a:r>
              <a:rPr lang="en-US" altLang="ko-KR" sz="1400" dirty="0"/>
              <a:t>. </a:t>
            </a:r>
            <a:r>
              <a:rPr lang="ko-KR" altLang="en-US" sz="1400" dirty="0"/>
              <a:t>클래스 설계 관점에서 객체의 정보를 저장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6531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행동과 관련된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Observer 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주기적으로 상태가 변환하는 인스턴스가 존재하는 경우 이 인스턴스의 상태가 바뀐 것을 감지하여 처리하도록 해주어야 하는 경우에 사용할 수 있는 패턴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인스턴스의 상태가 변화한 것을 관찰하고 그 인스턴스 자신이 상태의 변화를 통지하는 구조를 제공하는 패턴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400" dirty="0"/>
              <a:t>Strategy 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공통된 부분과 서로 다른 부분을 찾아내서 공통된 부분과 다른 부분을 분리시켜서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생성할 때 주입</a:t>
            </a:r>
            <a:r>
              <a:rPr lang="en-US" altLang="ko-KR" sz="1400" dirty="0"/>
              <a:t>(DI-</a:t>
            </a:r>
            <a:r>
              <a:rPr lang="en-US" altLang="ko-KR" sz="1400" dirty="0" err="1"/>
              <a:t>Defendency</a:t>
            </a:r>
            <a:r>
              <a:rPr lang="en-US" altLang="ko-KR" sz="1400" dirty="0"/>
              <a:t> Injection)</a:t>
            </a:r>
            <a:r>
              <a:rPr lang="ko-KR" altLang="en-US" sz="1400" dirty="0"/>
              <a:t>을 이용해서</a:t>
            </a:r>
            <a:r>
              <a:rPr lang="en-US" altLang="ko-KR" sz="1400" dirty="0"/>
              <a:t> </a:t>
            </a:r>
            <a:r>
              <a:rPr lang="ko-KR" altLang="en-US" sz="1400" dirty="0"/>
              <a:t>서로 다른 부분을 추가하는 구조  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해석자 패턴 </a:t>
            </a:r>
            <a:r>
              <a:rPr lang="en-US" altLang="ko-KR" sz="1400" dirty="0"/>
              <a:t>(Interpreter Pattern)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문법 규칙을 클래스 화 한 구조를 갖는 </a:t>
            </a:r>
            <a:r>
              <a:rPr lang="en-US" altLang="ko-KR" sz="1400" dirty="0"/>
              <a:t>SQL </a:t>
            </a:r>
            <a:r>
              <a:rPr lang="ko-KR" altLang="en-US" sz="1400" dirty="0"/>
              <a:t>언어나 통신 프로토콜 같은 것을 개발할 때 사용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반복자 패턴 </a:t>
            </a:r>
            <a:r>
              <a:rPr lang="en-US" altLang="ko-KR" sz="1400" dirty="0"/>
              <a:t>(Iterator Pattern):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400" dirty="0"/>
              <a:t>반복이 필요한 자료구조를 모두 동일한 인터페이스를 통해 접근할 수 있도록 메서드를 이용해 자료구조를 활용할 수 있도록 해주는 패턴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방문자 패턴 </a:t>
            </a:r>
            <a:r>
              <a:rPr lang="en-US" altLang="ko-KR" sz="1400" dirty="0"/>
              <a:t>(visitor Pattern): </a:t>
            </a:r>
            <a:r>
              <a:rPr lang="ko-KR" altLang="en-US" sz="1400" dirty="0"/>
              <a:t>각 클래스의 데이터 구조로부터 처리 기능을 분리하여 별도의 </a:t>
            </a:r>
            <a:r>
              <a:rPr lang="en-US" altLang="ko-KR" sz="1400" dirty="0"/>
              <a:t>visitor </a:t>
            </a:r>
            <a:r>
              <a:rPr lang="ko-KR" altLang="en-US" sz="1400" dirty="0"/>
              <a:t>클래스로 만들어놓고 해당 클래스의 메서드가 각 클래스를 돌아다니며 특정 작업을 수행하도록 하는 것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중재자 패턴 </a:t>
            </a:r>
            <a:r>
              <a:rPr lang="en-US" altLang="ko-KR" sz="1400" dirty="0"/>
              <a:t>(Mediator Pattern): </a:t>
            </a:r>
            <a:r>
              <a:rPr lang="ko-KR" altLang="en-US" sz="1400" dirty="0"/>
              <a:t>클래스간의 복잡한 상호작용을 </a:t>
            </a:r>
            <a:r>
              <a:rPr lang="ko-KR" altLang="en-US" sz="1400" dirty="0" err="1"/>
              <a:t>캡슐화하여</a:t>
            </a:r>
            <a:r>
              <a:rPr lang="ko-KR" altLang="en-US" sz="1400" dirty="0"/>
              <a:t> 한 클래스에 위임해서 처리 하는 디자인 패턴</a:t>
            </a:r>
          </a:p>
        </p:txBody>
      </p:sp>
    </p:spTree>
    <p:extLst>
      <p:ext uri="{BB962C8B-B14F-4D97-AF65-F5344CB8AC3E}">
        <p14:creationId xmlns:p14="http://schemas.microsoft.com/office/powerpoint/2010/main" val="1229468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업무 프로세스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프로세스란</a:t>
            </a:r>
            <a:r>
              <a:rPr lang="ko-KR" altLang="en-US" sz="1400" dirty="0"/>
              <a:t> 개인이나 조직이 한 개 이상의 정보 자원의 입력을 통해 가치 있는 산출물을 제공하는 모든 관련 활동들의 집합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프로세스 구성 요소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프로세스 책임자 </a:t>
            </a:r>
            <a:r>
              <a:rPr lang="en-US" altLang="ko-KR" sz="1400" dirty="0"/>
              <a:t>(</a:t>
            </a:r>
            <a:r>
              <a:rPr lang="en" altLang="ko-KR" sz="1400" dirty="0"/>
              <a:t>Owner)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프로세스 맵</a:t>
            </a:r>
            <a:r>
              <a:rPr lang="en-US" altLang="ko-KR" sz="1400" dirty="0"/>
              <a:t>(</a:t>
            </a:r>
            <a:r>
              <a:rPr lang="en" altLang="ko-KR" sz="1400" dirty="0"/>
              <a:t>Map)</a:t>
            </a:r>
            <a:r>
              <a:rPr lang="en-US" altLang="ko-KR" sz="1400" dirty="0"/>
              <a:t>:</a:t>
            </a:r>
            <a:r>
              <a:rPr lang="ko-KR" altLang="en-US" sz="1400" dirty="0"/>
              <a:t> 구조적 분석 기법의 </a:t>
            </a:r>
            <a:r>
              <a:rPr lang="en-US" altLang="ko-KR" sz="1400" dirty="0"/>
              <a:t>DFD </a:t>
            </a:r>
            <a:r>
              <a:rPr lang="ko-KR" altLang="en-US" sz="1400" dirty="0"/>
              <a:t>나 객체 지향 기법에서의 사용 사례 다이어그램 이용</a:t>
            </a:r>
            <a:endParaRPr lang="en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프로세스 </a:t>
            </a:r>
            <a:r>
              <a:rPr lang="en" altLang="ko-KR" sz="1400" dirty="0"/>
              <a:t>Task </a:t>
            </a:r>
            <a:r>
              <a:rPr lang="ko-KR" altLang="en-US" sz="1400" dirty="0"/>
              <a:t>정의서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프로세스 성과 지표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프로세스 조직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경영자의 리더십 </a:t>
            </a:r>
            <a:r>
              <a:rPr lang="en-US" altLang="ko-KR" sz="1400" dirty="0"/>
              <a:t>(</a:t>
            </a:r>
            <a:r>
              <a:rPr lang="en" altLang="ko-KR" sz="1400" dirty="0"/>
              <a:t>Leadership)</a:t>
            </a:r>
          </a:p>
        </p:txBody>
      </p:sp>
    </p:spTree>
    <p:extLst>
      <p:ext uri="{BB962C8B-B14F-4D97-AF65-F5344CB8AC3E}">
        <p14:creationId xmlns:p14="http://schemas.microsoft.com/office/powerpoint/2010/main" val="3721551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개발 지원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IDE(Integrated Development Environment): </a:t>
            </a:r>
            <a:r>
              <a:rPr lang="ko-KR" altLang="en-US" sz="1400" dirty="0"/>
              <a:t>개발에 필요한 편집기</a:t>
            </a:r>
            <a:r>
              <a:rPr lang="en-US" altLang="ko-KR" sz="1400" dirty="0"/>
              <a:t>,</a:t>
            </a:r>
            <a:r>
              <a:rPr lang="ko-KR" altLang="en-US" sz="1400" dirty="0"/>
              <a:t> 컴파일러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디버거</a:t>
            </a:r>
            <a:r>
              <a:rPr lang="en-US" altLang="ko-KR" sz="1400" dirty="0"/>
              <a:t>,</a:t>
            </a:r>
            <a:r>
              <a:rPr lang="ko-KR" altLang="en-US" sz="1400" dirty="0"/>
              <a:t> 빌드 도구 등의 다양한 툴을 하나의 인터페이스로 통합해서 제공하는 환경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Eclipse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Visual Studio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X-Code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Android Studio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IDEA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빌드 도구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Ant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Maven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Gradle</a:t>
            </a:r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77764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Server Application</a:t>
            </a:r>
            <a:r>
              <a:rPr lang="ko-KR" altLang="en-US" dirty="0"/>
              <a:t>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Server Application </a:t>
            </a:r>
            <a:r>
              <a:rPr lang="ko-KR" altLang="en-US" sz="1400" dirty="0"/>
              <a:t>구성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Repository: </a:t>
            </a:r>
            <a:r>
              <a:rPr lang="ko-KR" altLang="en-US" sz="1400" dirty="0"/>
              <a:t>데이터 저장소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Domain Class: DTO </a:t>
            </a:r>
            <a:r>
              <a:rPr lang="ko-KR" altLang="en-US" sz="1400" dirty="0"/>
              <a:t>또는 </a:t>
            </a:r>
            <a:r>
              <a:rPr lang="en-US" altLang="ko-KR" sz="1400" dirty="0"/>
              <a:t>VO:</a:t>
            </a:r>
            <a:r>
              <a:rPr lang="ko-KR" altLang="en-US" sz="1400" dirty="0"/>
              <a:t> 저장소에서 가져온 또는 저장할 데이터를 표현하기 위한 클래스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SQL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DAO:</a:t>
            </a:r>
            <a:r>
              <a:rPr lang="ko-KR" altLang="en-US" sz="1400" dirty="0"/>
              <a:t> 저장소와의 작업에 사용할 클래스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Service:</a:t>
            </a:r>
            <a:r>
              <a:rPr lang="ko-KR" altLang="en-US" sz="1400" dirty="0"/>
              <a:t> 비지니스 </a:t>
            </a:r>
            <a:r>
              <a:rPr lang="ko-KR" altLang="en-US" sz="1400" dirty="0" err="1"/>
              <a:t>로직을</a:t>
            </a:r>
            <a:r>
              <a:rPr lang="ko-KR" altLang="en-US" sz="1400" dirty="0"/>
              <a:t> 처리할 클래스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Controller:</a:t>
            </a:r>
            <a:r>
              <a:rPr lang="ko-KR" altLang="en-US" sz="1400" dirty="0"/>
              <a:t> 사용자의 요청을 처리할 </a:t>
            </a:r>
            <a:r>
              <a:rPr lang="ko-KR" altLang="en-US" sz="1400" dirty="0" err="1"/>
              <a:t>로직과</a:t>
            </a:r>
            <a:r>
              <a:rPr lang="ko-KR" altLang="en-US" sz="1400" dirty="0"/>
              <a:t> 결과를 출력할 뷰를 연결시켜 주는 클래스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326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59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Software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개발 소프트웨어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요구 사항 관리 도구</a:t>
            </a:r>
            <a:r>
              <a:rPr lang="en-US" altLang="ko-KR" sz="1400" dirty="0"/>
              <a:t>:</a:t>
            </a:r>
            <a:r>
              <a:rPr lang="ko-KR" altLang="en-US" sz="1400" dirty="0"/>
              <a:t> 요구 사항의 수집과 분석</a:t>
            </a:r>
            <a:r>
              <a:rPr lang="en-US" altLang="ko-KR" sz="1400" dirty="0"/>
              <a:t>,</a:t>
            </a:r>
            <a:r>
              <a:rPr lang="ko-KR" altLang="en-US" sz="1400" dirty="0"/>
              <a:t> 추적 등을 편리하게 도와주는 소프트웨어로 </a:t>
            </a:r>
            <a:r>
              <a:rPr lang="en-US" altLang="ko-KR" sz="1400" dirty="0"/>
              <a:t>JIRA, Trello,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JFeature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설계 및 모델링 도구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UML</a:t>
            </a:r>
            <a:r>
              <a:rPr lang="ko-KR" altLang="en-US" sz="1400" dirty="0"/>
              <a:t>을 지원하며 개발의 전 과정에서 설계 및 모델링을 도와주는 소프트웨어로 </a:t>
            </a:r>
            <a:r>
              <a:rPr lang="en-US" altLang="ko-KR" sz="1400" dirty="0" err="1"/>
              <a:t>ArgoUML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StarUML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PlantUML</a:t>
            </a:r>
            <a:r>
              <a:rPr lang="en-US" altLang="ko-KR" sz="1400" dirty="0"/>
              <a:t>, ER-Win, DB Designer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구현 도구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프로그램을</a:t>
            </a:r>
            <a:r>
              <a:rPr lang="en-US" altLang="ko-KR" sz="1400" dirty="0"/>
              <a:t> </a:t>
            </a:r>
            <a:r>
              <a:rPr lang="ko-KR" altLang="en-US" sz="1400" dirty="0"/>
              <a:t>개발할</a:t>
            </a:r>
            <a:r>
              <a:rPr lang="en-US" altLang="ko-KR" sz="1400" dirty="0"/>
              <a:t> </a:t>
            </a:r>
            <a:r>
              <a:rPr lang="ko-KR" altLang="en-US" sz="1400" dirty="0"/>
              <a:t>때</a:t>
            </a:r>
            <a:r>
              <a:rPr lang="en-US" altLang="ko-KR" sz="1400" dirty="0"/>
              <a:t> </a:t>
            </a:r>
            <a:r>
              <a:rPr lang="ko-KR" altLang="en-US" sz="1400" dirty="0"/>
              <a:t>가장</a:t>
            </a:r>
            <a:r>
              <a:rPr lang="en-US" altLang="ko-KR" sz="1400" dirty="0"/>
              <a:t> </a:t>
            </a:r>
            <a:r>
              <a:rPr lang="ko-KR" altLang="en-US" sz="1400" dirty="0"/>
              <a:t>많이</a:t>
            </a:r>
            <a:r>
              <a:rPr lang="en-US" altLang="ko-KR" sz="1400" dirty="0"/>
              <a:t> </a:t>
            </a:r>
            <a:r>
              <a:rPr lang="ko-KR" altLang="en-US" sz="1400" dirty="0"/>
              <a:t>사용되는</a:t>
            </a:r>
            <a:r>
              <a:rPr lang="en-US" altLang="ko-KR" sz="1400" dirty="0"/>
              <a:t> </a:t>
            </a:r>
            <a:r>
              <a:rPr lang="ko-KR" altLang="en-US" sz="1400" dirty="0"/>
              <a:t>도구로서</a:t>
            </a:r>
            <a:r>
              <a:rPr lang="en-US" altLang="ko-KR" sz="1400" dirty="0"/>
              <a:t> </a:t>
            </a:r>
            <a:r>
              <a:rPr lang="ko-KR" altLang="en-US" sz="1400" dirty="0"/>
              <a:t>코드의</a:t>
            </a:r>
            <a:r>
              <a:rPr lang="en-US" altLang="ko-KR" sz="1400" dirty="0"/>
              <a:t> </a:t>
            </a:r>
            <a:r>
              <a:rPr lang="ko-KR" altLang="en-US" sz="1400" dirty="0"/>
              <a:t>작성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편집</a:t>
            </a:r>
            <a:r>
              <a:rPr lang="en-US" altLang="ko-KR" sz="1400" dirty="0"/>
              <a:t>, </a:t>
            </a:r>
            <a:r>
              <a:rPr lang="ko-KR" altLang="en-US" sz="1400" dirty="0"/>
              <a:t>디버깅</a:t>
            </a:r>
            <a:r>
              <a:rPr lang="en-US" altLang="ko-KR" sz="1400" dirty="0"/>
              <a:t> </a:t>
            </a:r>
            <a:r>
              <a:rPr lang="ko-KR" altLang="en-US" sz="1400" dirty="0"/>
              <a:t>등 과 같은 다양한 작업이 가능한  </a:t>
            </a:r>
            <a:r>
              <a:rPr lang="en-US" altLang="ko-KR" sz="1400" dirty="0"/>
              <a:t>IDE</a:t>
            </a:r>
            <a:r>
              <a:rPr lang="ko-KR" altLang="en-US" sz="1400" dirty="0"/>
              <a:t>라고도 부르는 소프트웨어로 </a:t>
            </a:r>
            <a:r>
              <a:rPr lang="en-US" altLang="ko-KR" sz="1400" dirty="0"/>
              <a:t>Eclipse, Visual Studio Code, IntelliJ, NetBeans </a:t>
            </a:r>
            <a:r>
              <a:rPr lang="ko-KR" altLang="en-US" sz="1400" dirty="0"/>
              <a:t>등 다양한 소프트웨어 도구들이 사용되고 있으며 구현해야 할 소프트웨어가 어떤 프로그래밍 언어로 개발되는지에 따라 선택하여 사용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테스트 도구</a:t>
            </a:r>
            <a:r>
              <a:rPr lang="en-US" altLang="ko-KR" sz="1400" dirty="0"/>
              <a:t>:</a:t>
            </a:r>
            <a:r>
              <a:rPr lang="ko-KR" altLang="en-US" sz="1400" dirty="0"/>
              <a:t> 소프트웨어의 품질을 높이기 위해 테스트에 사용되는 소프트웨어 도구들로 코드의 테스트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테스트에 대한 </a:t>
            </a:r>
            <a:r>
              <a:rPr lang="ko-KR" altLang="en-US" sz="1400" dirty="0" err="1"/>
              <a:t>리포팅</a:t>
            </a:r>
            <a:r>
              <a:rPr lang="ko-KR" altLang="en-US" sz="1400" dirty="0"/>
              <a:t> 및 분석 등의 작업이 가능한 소프트웨어로 사용되는 테스트 도구 들에는 </a:t>
            </a:r>
            <a:r>
              <a:rPr lang="en-US" altLang="ko-KR" sz="1400" dirty="0" err="1"/>
              <a:t>xUnit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J</a:t>
            </a:r>
            <a:r>
              <a:rPr lang="en" altLang="ko-KR" sz="1400" dirty="0"/>
              <a:t>Unit,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CppUnit</a:t>
            </a:r>
            <a:r>
              <a:rPr lang="en-US" altLang="ko-KR" sz="1400" dirty="0"/>
              <a:t>,</a:t>
            </a:r>
            <a:r>
              <a:rPr lang="en" altLang="ko-KR" sz="1400" dirty="0"/>
              <a:t> Spring Test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형상관리 도구</a:t>
            </a:r>
            <a:r>
              <a:rPr lang="en-US" altLang="ko-KR" sz="1400" dirty="0"/>
              <a:t>: </a:t>
            </a:r>
            <a:r>
              <a:rPr lang="ko-KR" altLang="en-US" sz="1400" dirty="0"/>
              <a:t>대다수의 프로젝트들은 다수의 개발자들로 구성된 팀 단위 프로젝트로 진행되며</a:t>
            </a:r>
            <a:r>
              <a:rPr lang="en-US" altLang="ko-KR" sz="1400" dirty="0"/>
              <a:t>, </a:t>
            </a:r>
            <a:r>
              <a:rPr lang="ko-KR" altLang="en-US" sz="1400" dirty="0"/>
              <a:t>개발 자들이 작성한 소스 및 리소스 등 산출물에 대한 버전 관리를 위해 형상관리 도구가 사용되며</a:t>
            </a:r>
            <a:r>
              <a:rPr lang="en-US" altLang="ko-KR" sz="1400" dirty="0"/>
              <a:t> </a:t>
            </a:r>
            <a:r>
              <a:rPr lang="ko-KR" altLang="en-US" sz="1400" dirty="0"/>
              <a:t>대표적인 형상관리 도구로는 </a:t>
            </a:r>
            <a:r>
              <a:rPr lang="en-US" altLang="ko-KR" sz="1400" dirty="0"/>
              <a:t>CVS, Subversion, Git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빌드 도구</a:t>
            </a:r>
            <a:r>
              <a:rPr lang="en-US" altLang="ko-KR" sz="1400" dirty="0"/>
              <a:t>:</a:t>
            </a:r>
            <a:r>
              <a:rPr lang="ko-KR" altLang="en-US" sz="1400" dirty="0"/>
              <a:t> 개발자가 작성한 소스에 대한 빌드 및 배포를 지원하며</a:t>
            </a:r>
            <a:r>
              <a:rPr lang="en-US" altLang="ko-KR" sz="1400" dirty="0"/>
              <a:t>, </a:t>
            </a:r>
            <a:r>
              <a:rPr lang="ko-KR" altLang="en-US" sz="1400" dirty="0"/>
              <a:t>프로젝트에서 사용되는 구성 요소들과 라이브러리들에 대한 의존성 관리를 지원하는 도구이며 </a:t>
            </a:r>
            <a:r>
              <a:rPr lang="en-US" altLang="ko-KR" sz="1400" dirty="0"/>
              <a:t>Java</a:t>
            </a:r>
            <a:r>
              <a:rPr lang="ko-KR" altLang="en-US" sz="1400" dirty="0"/>
              <a:t>에서 사용되는 빌드 도구에는 </a:t>
            </a:r>
            <a:r>
              <a:rPr lang="en-US" altLang="ko-KR" sz="1400" dirty="0"/>
              <a:t>Ant(XML-</a:t>
            </a:r>
            <a:r>
              <a:rPr lang="ko-KR" altLang="en-US" sz="1400" dirty="0"/>
              <a:t>자바 표준 빌드 도구</a:t>
            </a:r>
            <a:r>
              <a:rPr lang="en-US" altLang="ko-KR" sz="1400" dirty="0"/>
              <a:t>), Maven(XML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pom.xml</a:t>
            </a:r>
            <a:r>
              <a:rPr lang="ko-KR" altLang="en-US" sz="1400" dirty="0"/>
              <a:t>을 이용한 의존성 관리</a:t>
            </a:r>
            <a:r>
              <a:rPr lang="en-US" altLang="ko-KR" sz="1400" dirty="0"/>
              <a:t>), Gradle(JSON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 err="1"/>
              <a:t>build.gradle</a:t>
            </a:r>
            <a:r>
              <a:rPr lang="ko-KR" altLang="en-US" sz="1400" dirty="0"/>
              <a:t>을 이용한 의존성 관리</a:t>
            </a:r>
            <a:r>
              <a:rPr lang="en-US" altLang="ko-KR" sz="1400" dirty="0"/>
              <a:t>)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Group Ware: </a:t>
            </a:r>
            <a:r>
              <a:rPr lang="ko-KR" altLang="en-US" sz="1400" dirty="0"/>
              <a:t>개발에 참여하는 사람들이 서로 다른 작업 환경에서 프로젝트를 </a:t>
            </a:r>
            <a:r>
              <a:rPr lang="ko-KR" altLang="en-US" sz="1400" dirty="0" err="1"/>
              <a:t>원할히</a:t>
            </a:r>
            <a:r>
              <a:rPr lang="ko-KR" altLang="en-US" sz="1400" dirty="0"/>
              <a:t> 수행하도록 해주는 도구로 </a:t>
            </a:r>
            <a:r>
              <a:rPr lang="en-US" altLang="ko-KR" sz="1400" dirty="0"/>
              <a:t>Jenkins, Slack, Zoom, TeamViewer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1928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서버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서버 이중화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동일한 기능을 갖는 서버를 여러 계층으로 구성하는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Failover(</a:t>
            </a:r>
            <a:r>
              <a:rPr lang="ko-KR" altLang="en-US" sz="1400" dirty="0"/>
              <a:t>시스템 대체 작동</a:t>
            </a:r>
            <a:r>
              <a:rPr lang="en-US" altLang="ko-KR" sz="1400" dirty="0"/>
              <a:t>):</a:t>
            </a:r>
            <a:r>
              <a:rPr lang="ko-KR" altLang="en-US" sz="1400" dirty="0"/>
              <a:t>평소 사용하는 서버와 그 서버의 클론 서버를 가지고 있다가 사용 서버가 장애로 사용이 어렵게 되었을 경우 클론 서버로 그 일을 대신 처리하게 해서 무 정지 시스템을 구축하게 해 주는 것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 err="1"/>
              <a:t>LoadBalance</a:t>
            </a:r>
            <a:r>
              <a:rPr lang="en-US" altLang="ko-KR" sz="1400" dirty="0"/>
              <a:t>(</a:t>
            </a:r>
            <a:r>
              <a:rPr lang="ko-KR" altLang="en-US" sz="1400" dirty="0"/>
              <a:t>부하 균형</a:t>
            </a:r>
            <a:r>
              <a:rPr lang="en-US" altLang="ko-KR" sz="1400" dirty="0"/>
              <a:t>):</a:t>
            </a:r>
            <a:r>
              <a:rPr lang="ko-KR" altLang="en-US" sz="1400" dirty="0"/>
              <a:t>두 개 이상의 서버가 일을 </a:t>
            </a:r>
            <a:r>
              <a:rPr lang="ko-KR" altLang="en-US" sz="1400" dirty="0" err="1"/>
              <a:t>분담처리</a:t>
            </a:r>
            <a:r>
              <a:rPr lang="ko-KR" altLang="en-US" sz="1400" dirty="0"/>
              <a:t> 해 서버에 가해지는 부하를 분산시켜주는 것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13703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서버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서버 가상화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서버 가상화는 소프트웨어 애플리케이션을 통해 물리적 서버를 여러 개로 분리된 고유한 가상 서버로 나누는 과정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각 가상 서버는 자체 운영 체제를 독립적으로 실행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서버 사용자로부터 서버 리소스를 숨기는 데 사용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서버 리소스에는 운영 체제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프로세서</a:t>
            </a:r>
            <a:r>
              <a:rPr lang="en-US" altLang="ko-KR" sz="1400" dirty="0"/>
              <a:t>, </a:t>
            </a:r>
            <a:r>
              <a:rPr lang="ko-KR" altLang="en-US" sz="1400" dirty="0"/>
              <a:t>개별 물리적 서버의 수와 </a:t>
            </a:r>
            <a:r>
              <a:rPr lang="en-US" altLang="ko-KR" sz="1400" dirty="0"/>
              <a:t>ID </a:t>
            </a:r>
            <a:r>
              <a:rPr lang="ko-KR" altLang="en-US" sz="1400" dirty="0"/>
              <a:t>등이 포함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장점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서버 가용성 증가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운영 비용 절감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서버 복잡성 제거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애플리케이션 성능 향상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더욱 빠른 워크로드 배포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서버 가상화의 유형</a:t>
            </a:r>
            <a:r>
              <a:rPr lang="en-US" altLang="ko-KR" sz="1400" dirty="0"/>
              <a:t>: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완전 가상화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반가상화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ko-KR" sz="1400" dirty="0"/>
              <a:t>OS </a:t>
            </a:r>
            <a:r>
              <a:rPr lang="ko-KR" altLang="en-US" sz="1400"/>
              <a:t>수준 가상화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56969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프레임워크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효율적인 정보 시스템 개발을 위한 코드 라이브러리</a:t>
            </a:r>
            <a:r>
              <a:rPr lang="en-US" altLang="ko-KR" sz="1400" dirty="0"/>
              <a:t>, </a:t>
            </a:r>
            <a:r>
              <a:rPr lang="ko-KR" altLang="en-US" sz="1400" dirty="0"/>
              <a:t>애플리케이션 인터페이스</a:t>
            </a:r>
            <a:r>
              <a:rPr lang="en-US" altLang="ko-KR" sz="1400" dirty="0"/>
              <a:t>(</a:t>
            </a:r>
            <a:r>
              <a:rPr lang="en" altLang="ko-KR" sz="1400" dirty="0"/>
              <a:t>Application Interface), </a:t>
            </a:r>
            <a:r>
              <a:rPr lang="ko-KR" altLang="en-US" sz="1400" dirty="0"/>
              <a:t>설정 정보 등의 집합으로서 재사용이 가능하도록 소프트웨어 구성에 필요한 기본 뼈대를 제공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광의적으로 정보 시스템의 개발 및 운영을 지원하는 도구 및 가이드 등을 포함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프레임워크 특징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모듈화 </a:t>
            </a:r>
            <a:r>
              <a:rPr lang="en-US" altLang="ko-KR" sz="1400" dirty="0"/>
              <a:t>(modularity): </a:t>
            </a:r>
            <a:r>
              <a:rPr lang="ko-KR" altLang="en-US" sz="1400" dirty="0"/>
              <a:t>프레임워크는 인터페이스에 의한 캡슐화를 통해서 모듈화를 강화하고 설계와 구현의 변경에 따르는 영향을 </a:t>
            </a:r>
            <a:r>
              <a:rPr lang="ko-KR" altLang="en-US" sz="1400" dirty="0" err="1"/>
              <a:t>극소화하여</a:t>
            </a:r>
            <a:r>
              <a:rPr lang="ko-KR" altLang="en-US" sz="1400" dirty="0"/>
              <a:t> 소프트웨어의 품질을 향상시킨다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재사용성</a:t>
            </a:r>
            <a:r>
              <a:rPr lang="en-US" altLang="ko-KR" sz="1400" dirty="0"/>
              <a:t>(reusability)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프레임워크가 제공하는 인터페이스는 반복적으로 사용할 수 있는 컴포넌트를 정의할 수 있게 하여 </a:t>
            </a:r>
            <a:r>
              <a:rPr lang="ko-KR" altLang="en-US" sz="1400" dirty="0" err="1"/>
              <a:t>재사용성을</a:t>
            </a:r>
            <a:r>
              <a:rPr lang="ko-KR" altLang="en-US" sz="1400" dirty="0"/>
              <a:t> 높여 준다</a:t>
            </a:r>
            <a:r>
              <a:rPr lang="en-US" altLang="ko-KR" sz="1400" dirty="0"/>
              <a:t>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프레임워크 컴포넌트를 재사용하는 것은 소프트웨어의 품질을 향상시킬 뿐만 아니라 개발자의 생산성도 높여 준다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확장성 </a:t>
            </a:r>
            <a:r>
              <a:rPr lang="en-US" altLang="ko-KR" sz="1400" dirty="0"/>
              <a:t>(extensibility)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프레임워크는 </a:t>
            </a:r>
            <a:r>
              <a:rPr lang="ko-KR" altLang="en-US" sz="1400" dirty="0" err="1"/>
              <a:t>다형성</a:t>
            </a:r>
            <a:r>
              <a:rPr lang="en-US" altLang="ko-KR" sz="1400" dirty="0"/>
              <a:t>(polymorphism)</a:t>
            </a:r>
            <a:r>
              <a:rPr lang="ko-KR" altLang="en-US" sz="1400" dirty="0"/>
              <a:t>을 통해 애플리케이션이 프레임 워크의 인터페이스를 확장할 수 있게 한다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프레임워크 확장성은 애플리케이션 서비스와 특성을 변경하고 프레임워크를 애플리케이션의 </a:t>
            </a:r>
            <a:r>
              <a:rPr lang="ko-KR" altLang="en-US" sz="1400" dirty="0" err="1"/>
              <a:t>가변성으로부터</a:t>
            </a:r>
            <a:r>
              <a:rPr lang="ko-KR" altLang="en-US" sz="1400" dirty="0"/>
              <a:t> 분리함으로써 재사 용성의 이점을 얻게 한다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제어의 </a:t>
            </a:r>
            <a:r>
              <a:rPr lang="ko-KR" altLang="en-US" sz="1400" dirty="0" err="1"/>
              <a:t>역흐름</a:t>
            </a:r>
            <a:r>
              <a:rPr lang="ko-KR" altLang="en-US" sz="1400" dirty="0"/>
              <a:t> </a:t>
            </a:r>
            <a:r>
              <a:rPr lang="en-US" altLang="ko-KR" sz="1400" dirty="0"/>
              <a:t>(inversion of control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제어의 역전</a:t>
            </a:r>
            <a:r>
              <a:rPr lang="en-US" altLang="ko-KR" sz="1400" dirty="0"/>
              <a:t>): </a:t>
            </a:r>
            <a:r>
              <a:rPr lang="ko-KR" altLang="en-US" sz="1400" dirty="0"/>
              <a:t>프레임워크 코드가 전체 애플리케이션의 처리 흐름을 제어하여 특정한 이벤트가 발생할 때 </a:t>
            </a:r>
            <a:r>
              <a:rPr lang="ko-KR" altLang="en-US" sz="1400" dirty="0" err="1"/>
              <a:t>다형성</a:t>
            </a:r>
            <a:r>
              <a:rPr lang="en-US" altLang="ko-KR" sz="1400" dirty="0"/>
              <a:t>(Polymorphism)</a:t>
            </a:r>
            <a:r>
              <a:rPr lang="ko-KR" altLang="en-US" sz="1400" dirty="0"/>
              <a:t>을 통해 애플리케이션이 확장한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호출함으로써 제어가 프레임워크로부터 애플리케이션으로 거꾸로 흐르게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67847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대표적인 프레임워크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Java – Spring,</a:t>
            </a:r>
            <a:r>
              <a:rPr lang="ko-KR" altLang="en-US" sz="1400" dirty="0"/>
              <a:t> 전자 정부 프레임워크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JavaScript – Node.js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Python – Django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Ruby – Rails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PHP - </a:t>
            </a:r>
            <a:r>
              <a:rPr lang="en-US" altLang="ko-KR" sz="1400" dirty="0" err="1"/>
              <a:t>Codeigniter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Laravel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Windows Programming - </a:t>
            </a:r>
            <a:r>
              <a:rPr lang="en-US" altLang="ko-KR" sz="1400" dirty="0" err="1"/>
              <a:t>.Net</a:t>
            </a:r>
            <a:r>
              <a:rPr lang="en-US" altLang="ko-KR" sz="1400"/>
              <a:t> Framework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66642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DBMS </a:t>
            </a:r>
            <a:r>
              <a:rPr lang="ko-KR" altLang="en-US" sz="1400" dirty="0"/>
              <a:t>접속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JDBC: Java </a:t>
            </a:r>
            <a:r>
              <a:rPr lang="ko-KR" altLang="en-US" sz="1400" dirty="0"/>
              <a:t>데이터베이스 연동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ODBC:</a:t>
            </a:r>
            <a:r>
              <a:rPr lang="ko-KR" altLang="en-US" sz="1400" dirty="0"/>
              <a:t> </a:t>
            </a:r>
            <a:r>
              <a:rPr lang="en-US" altLang="ko-KR" sz="1400" dirty="0"/>
              <a:t>Windows</a:t>
            </a:r>
            <a:r>
              <a:rPr lang="ko-KR" altLang="en-US" sz="1400" dirty="0"/>
              <a:t>에서 데이터베이스를 사용하기 위한 연동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데이터베이스 접속 프레임워크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SQL Mapper(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), ORM(Java </a:t>
            </a:r>
            <a:r>
              <a:rPr lang="ko-KR" altLang="en-US" sz="1400" dirty="0"/>
              <a:t>의 </a:t>
            </a:r>
            <a:r>
              <a:rPr lang="en-US" altLang="ko-KR" sz="1400" dirty="0"/>
              <a:t>JPA - Hibernate, Apple</a:t>
            </a:r>
            <a:r>
              <a:rPr lang="ko-KR" altLang="en-US" sz="1400" dirty="0"/>
              <a:t>의 </a:t>
            </a:r>
            <a:r>
              <a:rPr lang="en-US" altLang="ko-KR" sz="1400" dirty="0"/>
              <a:t>Core Data, MS </a:t>
            </a:r>
            <a:r>
              <a:rPr lang="ko-KR" altLang="en-US" sz="1400" dirty="0"/>
              <a:t>의 </a:t>
            </a:r>
            <a:r>
              <a:rPr lang="en-US" altLang="ko-KR" sz="1400" dirty="0"/>
              <a:t>LINQ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동적 </a:t>
            </a:r>
            <a:r>
              <a:rPr lang="en-US" altLang="ko-KR" sz="1400" dirty="0"/>
              <a:t>SQL: </a:t>
            </a:r>
            <a:r>
              <a:rPr lang="ko-KR" altLang="en-US" sz="1400" dirty="0"/>
              <a:t>상황에 따라 다르게 동작하는 </a:t>
            </a:r>
            <a:r>
              <a:rPr lang="en-US" altLang="ko-KR" sz="1400" dirty="0"/>
              <a:t>SQL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데이터베이스 병행 수행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클러스터링</a:t>
            </a:r>
            <a:r>
              <a:rPr lang="en-US" altLang="ko-KR" sz="1400" dirty="0"/>
              <a:t>:</a:t>
            </a:r>
            <a:r>
              <a:rPr lang="ko-KR" altLang="en-US" sz="1400" dirty="0"/>
              <a:t> 두 대 이상의 서버를 하나의 서버처럼 운영하는 기술로</a:t>
            </a:r>
            <a:r>
              <a:rPr lang="en-US" altLang="ko-KR" sz="1400" dirty="0"/>
              <a:t>, </a:t>
            </a:r>
            <a:r>
              <a:rPr lang="ko-KR" altLang="en-US" sz="1400" dirty="0"/>
              <a:t>서버 이중화 및 공유 </a:t>
            </a:r>
            <a:r>
              <a:rPr lang="ko-KR" altLang="en-US" sz="1400" dirty="0" err="1"/>
              <a:t>스토리지를</a:t>
            </a:r>
            <a:r>
              <a:rPr lang="ko-KR" altLang="en-US" sz="1400" dirty="0"/>
              <a:t> 사용하여 서버의 </a:t>
            </a:r>
            <a:r>
              <a:rPr lang="ko-KR" altLang="en-US" sz="1400" dirty="0" err="1"/>
              <a:t>고가용성을</a:t>
            </a:r>
            <a:r>
              <a:rPr lang="ko-KR" altLang="en-US" sz="1400" dirty="0"/>
              <a:t> 제공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 err="1"/>
              <a:t>고가용성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클러스터링</a:t>
            </a:r>
            <a:r>
              <a:rPr lang="en-US" altLang="ko-KR" sz="1400" dirty="0"/>
              <a:t> : </a:t>
            </a:r>
            <a:r>
              <a:rPr lang="ko-KR" altLang="en-US" sz="1400" dirty="0"/>
              <a:t>하나의 서버에 장애가 발생하면 다른 노드</a:t>
            </a:r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r>
              <a:rPr lang="ko-KR" altLang="en-US" sz="1400" dirty="0"/>
              <a:t>가 받아 처리하여 서비스 중단을 방지하는 방식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병렬 처리 </a:t>
            </a:r>
            <a:r>
              <a:rPr lang="ko-KR" altLang="en-US" sz="1400" dirty="0" err="1"/>
              <a:t>클러스터링</a:t>
            </a:r>
            <a:r>
              <a:rPr lang="en-US" altLang="ko-KR" sz="1400" dirty="0"/>
              <a:t> : </a:t>
            </a:r>
            <a:r>
              <a:rPr lang="ko-KR" altLang="en-US" sz="1400" dirty="0"/>
              <a:t>전체 처리율을 높이기 위해 하나의 작업을 로드 </a:t>
            </a:r>
            <a:r>
              <a:rPr lang="ko-KR" altLang="en-US" sz="1400" dirty="0" err="1"/>
              <a:t>밸런서</a:t>
            </a:r>
            <a:r>
              <a:rPr lang="en-US" altLang="ko-KR" sz="1400" dirty="0"/>
              <a:t>(Load Balancer)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 여러 개의 서버에서 분산하여 처리하는 방식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45109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개발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소프트웨어</a:t>
            </a:r>
            <a:r>
              <a:rPr lang="en-US" altLang="ko-KR" sz="1400" dirty="0"/>
              <a:t>(</a:t>
            </a:r>
            <a:r>
              <a:rPr lang="en" altLang="ko-KR" sz="1400" dirty="0"/>
              <a:t>SW) </a:t>
            </a:r>
            <a:r>
              <a:rPr lang="ko-KR" altLang="en-US" sz="1400" dirty="0"/>
              <a:t>개발 보안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SW </a:t>
            </a:r>
            <a:r>
              <a:rPr lang="ko-KR" altLang="en-US" sz="1400" dirty="0"/>
              <a:t>개발 과정에서 개발자의 실수</a:t>
            </a:r>
            <a:r>
              <a:rPr lang="en-US" altLang="ko-KR" sz="1400" dirty="0"/>
              <a:t>, </a:t>
            </a:r>
            <a:r>
              <a:rPr lang="ko-KR" altLang="en-US" sz="1400" dirty="0"/>
              <a:t>논리적 오류 등으로 인해 </a:t>
            </a:r>
            <a:r>
              <a:rPr lang="en" altLang="ko-KR" sz="1400" dirty="0"/>
              <a:t>SW</a:t>
            </a:r>
            <a:r>
              <a:rPr lang="ko-KR" altLang="en-US" sz="1400" dirty="0"/>
              <a:t>에 내포될 수 있는 보안 취약점</a:t>
            </a:r>
            <a:r>
              <a:rPr lang="en-US" altLang="ko-KR" sz="1400" dirty="0"/>
              <a:t>(</a:t>
            </a:r>
            <a:r>
              <a:rPr lang="en" altLang="ko-KR" sz="1400" dirty="0"/>
              <a:t>vulnerability)</a:t>
            </a:r>
            <a:r>
              <a:rPr lang="ko-KR" altLang="en-US" sz="1400" dirty="0"/>
              <a:t>의 원인</a:t>
            </a:r>
            <a:r>
              <a:rPr lang="en-US" altLang="ko-KR" sz="1400" dirty="0"/>
              <a:t>, </a:t>
            </a:r>
            <a:r>
              <a:rPr lang="ko-KR" altLang="en-US" sz="1400" dirty="0"/>
              <a:t>즉 보안 취약점</a:t>
            </a:r>
            <a:r>
              <a:rPr lang="en-US" altLang="ko-KR" sz="1400" dirty="0"/>
              <a:t>(</a:t>
            </a:r>
            <a:r>
              <a:rPr lang="en" altLang="ko-KR" sz="1400" dirty="0"/>
              <a:t>weakness)</a:t>
            </a:r>
            <a:r>
              <a:rPr lang="ko-KR" altLang="en-US" sz="1400" dirty="0"/>
              <a:t>을 최소화하고</a:t>
            </a:r>
            <a:r>
              <a:rPr lang="en-US" altLang="ko-KR" sz="1400" dirty="0"/>
              <a:t>, </a:t>
            </a:r>
            <a:r>
              <a:rPr lang="ko-KR" altLang="en-US" sz="1400" dirty="0"/>
              <a:t>사이버 보안 위협에 대응할 수 있는 안전한 </a:t>
            </a:r>
            <a:r>
              <a:rPr lang="en" altLang="ko-KR" sz="1400" dirty="0"/>
              <a:t>SW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개발하기 위한 일련의 보안 활동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소프트웨어 개발 보안 가이드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세션 통제</a:t>
            </a:r>
            <a:r>
              <a:rPr lang="en-US" altLang="ko-KR" sz="1400" dirty="0"/>
              <a:t>:</a:t>
            </a:r>
            <a:r>
              <a:rPr lang="ko-KR" altLang="en-US" sz="1400" dirty="0"/>
              <a:t> 세션의 연결과 연결로 인해 발생하는 정보를 관리하는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입력 데이터 검증 및 표현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프로그램 입력</a:t>
            </a:r>
            <a:r>
              <a:rPr lang="en-US" altLang="ko-KR" sz="1400" dirty="0"/>
              <a:t> </a:t>
            </a:r>
            <a:r>
              <a:rPr lang="ko-KR" altLang="en-US" sz="1400" dirty="0"/>
              <a:t>값에 대한 검증 누락 또는 부적절한 검증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데이터의 잘못 된 형식 지정으로 인해 발생할 수 있는 보안 약점으로 </a:t>
            </a:r>
            <a:r>
              <a:rPr lang="en-US" altLang="ko-KR" sz="1400" dirty="0"/>
              <a:t>SQL </a:t>
            </a:r>
            <a:r>
              <a:rPr lang="ko-KR" altLang="en-US" sz="1400" dirty="0"/>
              <a:t>삽입</a:t>
            </a:r>
            <a:r>
              <a:rPr lang="en-US" altLang="ko-KR" sz="1400" dirty="0"/>
              <a:t>, </a:t>
            </a:r>
            <a:r>
              <a:rPr lang="ko-KR" altLang="en-US" sz="1400" dirty="0"/>
              <a:t>자원 삽입</a:t>
            </a:r>
            <a:r>
              <a:rPr lang="en-US" altLang="ko-KR" sz="1400" dirty="0"/>
              <a:t>, </a:t>
            </a:r>
            <a:r>
              <a:rPr lang="ko-KR" altLang="en-US" sz="1400" dirty="0"/>
              <a:t>크로스 사이트 스크립트 등 </a:t>
            </a:r>
            <a:r>
              <a:rPr lang="en-US" altLang="ko-KR" sz="1400" dirty="0"/>
              <a:t>26</a:t>
            </a:r>
            <a:r>
              <a:rPr lang="ko-KR" altLang="en-US" sz="1400" dirty="0"/>
              <a:t>개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보안 기능</a:t>
            </a:r>
            <a:r>
              <a:rPr lang="en-US" altLang="ko-KR" sz="1400" dirty="0"/>
              <a:t>:</a:t>
            </a:r>
            <a:r>
              <a:rPr lang="ko-KR" altLang="en-US" sz="1400" dirty="0"/>
              <a:t> 보안 기능</a:t>
            </a:r>
            <a:r>
              <a:rPr lang="en-US" altLang="ko-KR" sz="1400" dirty="0"/>
              <a:t>(</a:t>
            </a:r>
            <a:r>
              <a:rPr lang="ko-KR" altLang="en-US" sz="1400" dirty="0"/>
              <a:t>인증</a:t>
            </a:r>
            <a:r>
              <a:rPr lang="en-US" altLang="ko-KR" sz="1400" dirty="0"/>
              <a:t>, </a:t>
            </a:r>
            <a:r>
              <a:rPr lang="ko-KR" altLang="en-US" sz="1400" dirty="0"/>
              <a:t>접근 제어</a:t>
            </a:r>
            <a:r>
              <a:rPr lang="en-US" altLang="ko-KR" sz="1400" dirty="0"/>
              <a:t>, </a:t>
            </a:r>
            <a:r>
              <a:rPr lang="ko-KR" altLang="en-US" sz="1400" dirty="0"/>
              <a:t>기밀성</a:t>
            </a:r>
            <a:r>
              <a:rPr lang="en-US" altLang="ko-KR" sz="1400" dirty="0"/>
              <a:t>, </a:t>
            </a:r>
            <a:r>
              <a:rPr lang="ko-KR" altLang="en-US" sz="1400" dirty="0"/>
              <a:t>암호화</a:t>
            </a:r>
            <a:r>
              <a:rPr lang="en-US" altLang="ko-KR" sz="1400" dirty="0"/>
              <a:t>, </a:t>
            </a:r>
            <a:r>
              <a:rPr lang="ko-KR" altLang="en-US" sz="1400" dirty="0"/>
              <a:t>권한 관리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적절하지 않게 </a:t>
            </a:r>
            <a:r>
              <a:rPr lang="ko-KR" altLang="en-US" sz="1400" dirty="0" err="1"/>
              <a:t>구현시</a:t>
            </a:r>
            <a:r>
              <a:rPr lang="ko-KR" altLang="en-US" sz="1400" dirty="0"/>
              <a:t> 발생할 수 있는 보안 약점으로 부적절한 인가</a:t>
            </a:r>
            <a:r>
              <a:rPr lang="en-US" altLang="ko-KR" sz="1400" dirty="0"/>
              <a:t>, </a:t>
            </a:r>
            <a:r>
              <a:rPr lang="ko-KR" altLang="en-US" sz="1400" dirty="0"/>
              <a:t>중요 정보 </a:t>
            </a:r>
            <a:r>
              <a:rPr lang="ko-KR" altLang="en-US" sz="1400" dirty="0" err="1"/>
              <a:t>평문</a:t>
            </a:r>
            <a:r>
              <a:rPr lang="ko-KR" altLang="en-US" sz="1400" dirty="0"/>
              <a:t> 저장</a:t>
            </a:r>
            <a:r>
              <a:rPr lang="en-US" altLang="ko-KR" sz="1400" dirty="0"/>
              <a:t>(</a:t>
            </a:r>
            <a:r>
              <a:rPr lang="ko-KR" altLang="en-US" sz="1400" dirty="0"/>
              <a:t>또는 전송</a:t>
            </a:r>
            <a:r>
              <a:rPr lang="en-US" altLang="ko-KR" sz="1400" dirty="0"/>
              <a:t>) </a:t>
            </a:r>
            <a:r>
              <a:rPr lang="ko-KR" altLang="en-US" sz="1400" dirty="0"/>
              <a:t>등 </a:t>
            </a:r>
            <a:r>
              <a:rPr lang="en-US" altLang="ko-KR" sz="1400" dirty="0"/>
              <a:t>24</a:t>
            </a:r>
            <a:r>
              <a:rPr lang="ko-KR" altLang="en-US" sz="1400" dirty="0"/>
              <a:t>개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시간 및 상태</a:t>
            </a:r>
            <a:r>
              <a:rPr lang="en-US" altLang="ko-KR" sz="1400" dirty="0"/>
              <a:t>: </a:t>
            </a:r>
            <a:r>
              <a:rPr lang="ko-KR" altLang="en-US" sz="1400" dirty="0"/>
              <a:t>동시 또는 거의 동시 수행을 지원하는 병렬 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하나 이상의 프로세스가 동작하는 환경에서 시간 및 상태를 부적절하게 관리하여 발생할 수 있는 보안 약점으로 경쟁 조건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제어문을</a:t>
            </a:r>
            <a:r>
              <a:rPr lang="ko-KR" altLang="en-US" sz="1400" dirty="0"/>
              <a:t> 사용하지 않는 재귀 함수 등 </a:t>
            </a:r>
            <a:r>
              <a:rPr lang="en-US" altLang="ko-KR" sz="1400" dirty="0"/>
              <a:t>7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에러 처리</a:t>
            </a:r>
            <a:r>
              <a:rPr lang="en-US" altLang="ko-KR" sz="1400" dirty="0"/>
              <a:t>:</a:t>
            </a:r>
            <a:r>
              <a:rPr lang="ko-KR" altLang="en-US" sz="1400" dirty="0"/>
              <a:t> 에러를 처리하지 않거나</a:t>
            </a:r>
            <a:r>
              <a:rPr lang="en-US" altLang="ko-KR" sz="1400" dirty="0"/>
              <a:t>, </a:t>
            </a:r>
            <a:r>
              <a:rPr lang="ko-KR" altLang="en-US" sz="1400" dirty="0"/>
              <a:t>불충분하게 처리하여 에러 정보에 중요 정보</a:t>
            </a:r>
            <a:r>
              <a:rPr lang="en-US" altLang="ko-KR" sz="1400" dirty="0"/>
              <a:t>(</a:t>
            </a:r>
            <a:r>
              <a:rPr lang="ko-KR" altLang="en-US" sz="1400" dirty="0"/>
              <a:t>시 </a:t>
            </a:r>
            <a:r>
              <a:rPr lang="ko-KR" altLang="en-US" sz="1400" dirty="0" err="1"/>
              <a:t>스템</a:t>
            </a:r>
            <a:r>
              <a:rPr lang="ko-KR" altLang="en-US" sz="1400" dirty="0"/>
              <a:t> 등</a:t>
            </a:r>
            <a:r>
              <a:rPr lang="en-US" altLang="ko-KR" sz="1400" dirty="0"/>
              <a:t>)</a:t>
            </a:r>
            <a:r>
              <a:rPr lang="ko-KR" altLang="en-US" sz="1400" dirty="0"/>
              <a:t>가 포함될 때 발생할 수 있는 보안 약점으로 취약한 패스워드 요구 조건</a:t>
            </a:r>
            <a:r>
              <a:rPr lang="en-US" altLang="ko-KR" sz="1400" dirty="0"/>
              <a:t>, </a:t>
            </a:r>
            <a:r>
              <a:rPr lang="ko-KR" altLang="en-US" sz="1400" dirty="0"/>
              <a:t>오류 메시지를 통한 정보 노출 등 </a:t>
            </a:r>
            <a:r>
              <a:rPr lang="en-US" altLang="ko-KR" sz="1400" dirty="0"/>
              <a:t>4</a:t>
            </a:r>
            <a:r>
              <a:rPr lang="ko-KR" altLang="en-US" sz="1400" dirty="0"/>
              <a:t>개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코드 오류</a:t>
            </a:r>
            <a:r>
              <a:rPr lang="en-US" altLang="ko-KR" sz="1400" dirty="0"/>
              <a:t>:</a:t>
            </a:r>
            <a:r>
              <a:rPr lang="ko-KR" altLang="en-US" sz="1400" dirty="0"/>
              <a:t> 타입 변환 오류</a:t>
            </a:r>
            <a:r>
              <a:rPr lang="en-US" altLang="ko-KR" sz="1400" dirty="0"/>
              <a:t>, </a:t>
            </a:r>
            <a:r>
              <a:rPr lang="ko-KR" altLang="en-US" sz="1400" dirty="0"/>
              <a:t>자원</a:t>
            </a:r>
            <a:r>
              <a:rPr lang="en-US" altLang="ko-KR" sz="1400" dirty="0"/>
              <a:t>(</a:t>
            </a:r>
            <a:r>
              <a:rPr lang="ko-KR" altLang="en-US" sz="1400" dirty="0"/>
              <a:t>메모리 등</a:t>
            </a:r>
            <a:r>
              <a:rPr lang="en-US" altLang="ko-KR" sz="1400" dirty="0"/>
              <a:t>)</a:t>
            </a:r>
            <a:r>
              <a:rPr lang="ko-KR" altLang="en-US" sz="1400" dirty="0"/>
              <a:t>의 부적절한 반환 등과 같이 개발자가 범할 수 있는 코딩 오류로 인해 유발되는 보안 약점으로 널 포인터 </a:t>
            </a:r>
            <a:r>
              <a:rPr lang="ko-KR" altLang="en-US" sz="1400" dirty="0" err="1"/>
              <a:t>역참조</a:t>
            </a:r>
            <a:r>
              <a:rPr lang="en-US" altLang="ko-KR" sz="1400" dirty="0"/>
              <a:t>, </a:t>
            </a:r>
            <a:r>
              <a:rPr lang="ko-KR" altLang="en-US" sz="1400" dirty="0"/>
              <a:t>부적절한 자원 해제 등 </a:t>
            </a:r>
            <a:r>
              <a:rPr lang="en-US" altLang="ko-KR" sz="1400" dirty="0"/>
              <a:t>7</a:t>
            </a:r>
            <a:r>
              <a:rPr lang="ko-KR" altLang="en-US" sz="1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480046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개발 보안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소프트웨어 개발 보안 가이드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캡슐화</a:t>
            </a:r>
            <a:r>
              <a:rPr lang="en-US" altLang="ko-KR" sz="1400" dirty="0"/>
              <a:t>:</a:t>
            </a:r>
            <a:r>
              <a:rPr lang="ko-KR" altLang="en-US" sz="1400" dirty="0"/>
              <a:t> 중요한 데이터 또는 기능성을 불충분하게 </a:t>
            </a:r>
            <a:r>
              <a:rPr lang="ko-KR" altLang="en-US" sz="1400" dirty="0" err="1"/>
              <a:t>캡슐화하였을</a:t>
            </a:r>
            <a:r>
              <a:rPr lang="ko-KR" altLang="en-US" sz="1400" dirty="0"/>
              <a:t> 때 인가되지 않는 사용자에게 데이터 누출이 가능해지는 보안 약점으로 제거되지 않고 남은 디버그 코드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 데이터 정보 노출 등 </a:t>
            </a:r>
            <a:r>
              <a:rPr lang="en-US" altLang="ko-KR" sz="1400" dirty="0"/>
              <a:t>8</a:t>
            </a:r>
            <a:r>
              <a:rPr lang="ko-KR" altLang="en-US" sz="1400" dirty="0"/>
              <a:t>개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/>
              <a:t>API </a:t>
            </a:r>
            <a:r>
              <a:rPr lang="ko-KR" altLang="en-US" sz="1400" dirty="0"/>
              <a:t>오용</a:t>
            </a:r>
            <a:r>
              <a:rPr lang="en-US" altLang="ko-KR" sz="1400" dirty="0"/>
              <a:t>:</a:t>
            </a:r>
            <a:r>
              <a:rPr lang="ko-KR" altLang="en-US" sz="1400" dirty="0"/>
              <a:t> 의도된 사용에 반하는 방법으로 </a:t>
            </a:r>
            <a:r>
              <a:rPr lang="en-US" altLang="ko-KR" sz="1400" dirty="0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보안에 취약한 </a:t>
            </a:r>
            <a:r>
              <a:rPr lang="en-US" altLang="ko-KR" sz="1400" dirty="0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사용하여 발생할 수 있는 보안 약점으로 </a:t>
            </a:r>
            <a:r>
              <a:rPr lang="en-US" altLang="ko-KR" sz="1400" dirty="0"/>
              <a:t>DNS Lookup</a:t>
            </a:r>
            <a:r>
              <a:rPr lang="ko-KR" altLang="en-US" sz="1400" dirty="0"/>
              <a:t>에 의존한 보안 결정</a:t>
            </a:r>
            <a:r>
              <a:rPr lang="en-US" altLang="ko-KR" sz="1400" dirty="0"/>
              <a:t>, </a:t>
            </a:r>
            <a:r>
              <a:rPr lang="ko-KR" altLang="en-US" sz="1400" dirty="0"/>
              <a:t>널 매개 변수 </a:t>
            </a:r>
            <a:r>
              <a:rPr lang="ko-KR" altLang="en-US" sz="1400" dirty="0" err="1"/>
              <a:t>미조사</a:t>
            </a:r>
            <a:r>
              <a:rPr lang="ko-KR" altLang="en-US" sz="1400" dirty="0"/>
              <a:t> 등 </a:t>
            </a:r>
            <a:r>
              <a:rPr lang="en-US" altLang="ko-KR" sz="1400" dirty="0"/>
              <a:t>7</a:t>
            </a:r>
            <a:r>
              <a:rPr lang="ko-KR" altLang="en-US" sz="140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58512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서버 프로그램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소프트웨어 테스트의 개념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소프트웨어 테스트란 구현된 애플리케이션이나 시스템을 사용자의 요구 사항이 만족되었는지 확인하기 위하여 기능 및 </a:t>
            </a:r>
            <a:r>
              <a:rPr lang="ko-KR" altLang="en-US" sz="1400" dirty="0" err="1"/>
              <a:t>비기능</a:t>
            </a:r>
            <a:r>
              <a:rPr lang="ko-KR" altLang="en-US" sz="1400" dirty="0"/>
              <a:t> 요소의 결함을 찾아내는 활동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소프트웨어 테스트의 원칙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개발자가 자신이 개발한 프로그램 및 소스코드를 </a:t>
            </a:r>
            <a:r>
              <a:rPr lang="ko-KR" altLang="en-US" sz="1400" dirty="0" err="1"/>
              <a:t>테스팅하지</a:t>
            </a:r>
            <a:r>
              <a:rPr lang="ko-KR" altLang="en-US" sz="1400" dirty="0"/>
              <a:t> 않는다</a:t>
            </a:r>
            <a:r>
              <a:rPr lang="en-US" altLang="ko-KR" sz="1400" dirty="0"/>
              <a:t>.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일반적으로 개발자가 자신이 개발한 소스코드에 대해서는 자신이 </a:t>
            </a:r>
            <a:r>
              <a:rPr lang="ko-KR" altLang="en-US" sz="1400" dirty="0" err="1"/>
              <a:t>테스팅을</a:t>
            </a:r>
            <a:r>
              <a:rPr lang="ko-KR" altLang="en-US" sz="1400" dirty="0"/>
              <a:t> 할 경우 결함을 발견하는 것이 쉬운 일이 아니다</a:t>
            </a:r>
            <a:r>
              <a:rPr lang="en-US" altLang="ko-KR" sz="14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효율적인 결함 제거 법칙 사용</a:t>
            </a:r>
            <a:r>
              <a:rPr lang="en-US" altLang="ko-KR" sz="1400" dirty="0"/>
              <a:t>(</a:t>
            </a:r>
            <a:r>
              <a:rPr lang="ko-KR" altLang="en-US" sz="1400" dirty="0"/>
              <a:t>낚시의 법칙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파레토의</a:t>
            </a:r>
            <a:r>
              <a:rPr lang="ko-KR" altLang="en-US" sz="1400" dirty="0"/>
              <a:t> 법칙</a:t>
            </a:r>
            <a:r>
              <a:rPr lang="en-US" altLang="ko-KR" sz="1400" dirty="0"/>
              <a:t>):</a:t>
            </a:r>
            <a:r>
              <a:rPr lang="ko-KR" altLang="en-US" sz="1400" dirty="0"/>
              <a:t> 효율적으로 결함을 발견</a:t>
            </a:r>
            <a:r>
              <a:rPr lang="en-US" altLang="ko-KR" sz="1400" dirty="0"/>
              <a:t>, </a:t>
            </a:r>
            <a:r>
              <a:rPr lang="ko-KR" altLang="en-US" sz="1400" dirty="0"/>
              <a:t>가시화</a:t>
            </a:r>
            <a:r>
              <a:rPr lang="en-US" altLang="ko-KR" sz="1400" dirty="0"/>
              <a:t>, </a:t>
            </a:r>
            <a:r>
              <a:rPr lang="ko-KR" altLang="en-US" sz="1400" dirty="0"/>
              <a:t>제거</a:t>
            </a:r>
            <a:r>
              <a:rPr lang="en-US" altLang="ko-KR" sz="1400" dirty="0"/>
              <a:t>, </a:t>
            </a:r>
            <a:r>
              <a:rPr lang="ko-KR" altLang="en-US" sz="1400" dirty="0"/>
              <a:t>예방의 순서로 하여 정량적으로 관리할 수 있어야 한다</a:t>
            </a:r>
            <a:r>
              <a:rPr lang="en-US" altLang="ko-KR" sz="1400" dirty="0"/>
              <a:t>.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/>
              <a:t>낚시의 법칙</a:t>
            </a:r>
            <a:r>
              <a:rPr lang="en-US" altLang="ko-KR" sz="1400" dirty="0"/>
              <a:t>:</a:t>
            </a:r>
            <a:r>
              <a:rPr lang="ko-KR" altLang="en-US" sz="1400" dirty="0"/>
              <a:t> 낚시를 즐겨하는 사람들은 특정 자리에서 물고기가 잘 잡힌다는 사실을 경험적으로 알고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소프트웨어 제품의 결함도 특정 기능</a:t>
            </a:r>
            <a:r>
              <a:rPr lang="en-US" altLang="ko-KR" sz="1400" dirty="0"/>
              <a:t>, </a:t>
            </a:r>
            <a:r>
              <a:rPr lang="ko-KR" altLang="en-US" sz="1400" dirty="0"/>
              <a:t>모듈</a:t>
            </a:r>
            <a:r>
              <a:rPr lang="en-US" altLang="ko-KR" sz="1400" dirty="0"/>
              <a:t>, </a:t>
            </a:r>
            <a:r>
              <a:rPr lang="ko-KR" altLang="en-US" sz="1400" dirty="0"/>
              <a:t>라이브러리에서 결함이 많이 발견된다는 것이 소프트웨어 테스트에서의 낚시의 법칙이다</a:t>
            </a:r>
            <a:r>
              <a:rPr lang="en-US" altLang="ko-KR" sz="1400" dirty="0"/>
              <a:t>.</a:t>
            </a:r>
          </a:p>
          <a:p>
            <a:pPr lvl="3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1400" dirty="0" err="1"/>
              <a:t>파레토의</a:t>
            </a:r>
            <a:r>
              <a:rPr lang="ko-KR" altLang="en-US" sz="1400" dirty="0"/>
              <a:t> 법칙</a:t>
            </a:r>
            <a:r>
              <a:rPr lang="en-US" altLang="ko-KR" sz="1400" dirty="0"/>
              <a:t>:</a:t>
            </a:r>
            <a:r>
              <a:rPr lang="ko-KR" altLang="en-US" sz="1400" dirty="0"/>
              <a:t> 소프트웨어 제품에서 발견되는 전체 결함의 </a:t>
            </a:r>
            <a:r>
              <a:rPr lang="en-US" altLang="ko-KR" sz="1400" dirty="0"/>
              <a:t>80%</a:t>
            </a:r>
            <a:r>
              <a:rPr lang="ko-KR" altLang="en-US" sz="1400" dirty="0"/>
              <a:t>는 소프트웨어 제품의 전체 기능 중 </a:t>
            </a:r>
            <a:r>
              <a:rPr lang="en-US" altLang="ko-KR" sz="1400" dirty="0"/>
              <a:t>20%</a:t>
            </a:r>
            <a:r>
              <a:rPr lang="ko-KR" altLang="en-US" sz="1400" dirty="0"/>
              <a:t>에 집중되어 있다</a:t>
            </a:r>
            <a:r>
              <a:rPr lang="en-US" altLang="ko-KR" sz="14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완벽한 소프트웨어 </a:t>
            </a:r>
            <a:r>
              <a:rPr lang="ko-KR" altLang="en-US" sz="1400" dirty="0" err="1"/>
              <a:t>테스팅은</a:t>
            </a:r>
            <a:r>
              <a:rPr lang="ko-KR" altLang="en-US" sz="1400" dirty="0"/>
              <a:t> 불가능한데 단순한 애플리케이션이라도 테스트 케이스의 수는 무한대로 발생되기 때문에 완벽한 테스트는 불가능하다</a:t>
            </a:r>
            <a:r>
              <a:rPr lang="en-US" altLang="ko-KR" sz="14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테스트는 계획 단계부터 해야 하는데 소프트웨어 테스트는 결함의 발견이 목적이긴 하지만 개발 초기 이전인 계획 단계에 서부터 할 수 있다면 결함을 예방할 수 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408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서버 프로그램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소프트웨어 테스트의 개념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소프트웨어 테스트의 원칙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살충제 패러독스</a:t>
            </a:r>
            <a:r>
              <a:rPr lang="en-US" altLang="ko-KR" sz="1400" dirty="0"/>
              <a:t>(</a:t>
            </a:r>
            <a:r>
              <a:rPr lang="en" altLang="ko-KR" sz="1400" dirty="0"/>
              <a:t>Pesticide Paradox)</a:t>
            </a:r>
            <a:r>
              <a:rPr lang="en-US" altLang="ko-KR" sz="1400" dirty="0"/>
              <a:t>:</a:t>
            </a:r>
            <a:r>
              <a:rPr lang="ko-KR" altLang="en-US" sz="1400" dirty="0"/>
              <a:t> 동일한 테스트 케이스로 반복 실행하면 더 이상 새로운 결함을 발견할 수 없으므로 주기적으로 테스트 케이스를 점검하고 개선해야 한다</a:t>
            </a:r>
            <a:r>
              <a:rPr lang="en-US" altLang="ko-KR" sz="14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오류</a:t>
            </a:r>
            <a:r>
              <a:rPr lang="en-US" altLang="ko-KR" sz="1400" dirty="0"/>
              <a:t>-</a:t>
            </a:r>
            <a:r>
              <a:rPr lang="ko-KR" altLang="en-US" sz="1400" dirty="0"/>
              <a:t>부재의 궤변</a:t>
            </a:r>
            <a:r>
              <a:rPr lang="en-US" altLang="ko-KR" sz="1400" dirty="0"/>
              <a:t>(</a:t>
            </a:r>
            <a:r>
              <a:rPr lang="en" altLang="ko-KR" sz="1400" dirty="0"/>
              <a:t>Absence of Errors Fallacy)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사용자의 요구 사항을 만족하지 못한다면 오류를 발견하고 제거해도 품질이 높다고 말할 수 없다</a:t>
            </a:r>
            <a:r>
              <a:rPr lang="en-US" altLang="ko-KR" sz="1400" dirty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소프트웨어 테스트의 명세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테스트 결과 정리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테스트가 완료되면 테스트 계획과 테스트 케이스 설계부터 단계별 테스트 시나리오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결과까지 모두 포함된 문서를 일관성 있게 작성한다</a:t>
            </a:r>
            <a:r>
              <a:rPr lang="en-US" altLang="ko-KR" sz="14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테스트 요약 문서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계획</a:t>
            </a:r>
            <a:r>
              <a:rPr lang="en-US" altLang="ko-KR" sz="1400" dirty="0"/>
              <a:t>, </a:t>
            </a:r>
            <a:r>
              <a:rPr lang="ko-KR" altLang="en-US" sz="1400" dirty="0"/>
              <a:t>소요 비용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결과에 의해 판단 가능한 대상 소프트웨어의 품질 상태를 포함한 요약 문서를 작성한다</a:t>
            </a:r>
            <a:r>
              <a:rPr lang="en-US" altLang="ko-KR" sz="14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품질 상태</a:t>
            </a:r>
            <a:r>
              <a:rPr lang="en-US" altLang="ko-KR" sz="1400" dirty="0"/>
              <a:t>:</a:t>
            </a:r>
            <a:r>
              <a:rPr lang="ko-KR" altLang="en-US" sz="1400" dirty="0"/>
              <a:t> 품질 상태는 품질 지표인 테스트 성공률</a:t>
            </a:r>
            <a:r>
              <a:rPr lang="en-US" altLang="ko-KR" sz="1400" dirty="0"/>
              <a:t>, </a:t>
            </a:r>
            <a:r>
              <a:rPr lang="ko-KR" altLang="en-US" sz="1400" dirty="0"/>
              <a:t>발생한 결함의 수와 결함의 중요도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커버리지 등이 포함된다</a:t>
            </a:r>
            <a:r>
              <a:rPr lang="en-US" altLang="ko-KR" sz="14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테스트 </a:t>
            </a:r>
            <a:r>
              <a:rPr lang="ko-KR" altLang="en-US" sz="1400" dirty="0" err="1"/>
              <a:t>결과서</a:t>
            </a:r>
            <a:r>
              <a:rPr lang="en-US" altLang="ko-KR" sz="1400" dirty="0"/>
              <a:t>:</a:t>
            </a:r>
            <a:r>
              <a:rPr lang="ko-KR" altLang="en-US" sz="1400" dirty="0"/>
              <a:t> 테스트 </a:t>
            </a:r>
            <a:r>
              <a:rPr lang="ko-KR" altLang="en-US" sz="1400" dirty="0" err="1"/>
              <a:t>결과서는</a:t>
            </a:r>
            <a:r>
              <a:rPr lang="ko-KR" altLang="en-US" sz="1400" dirty="0"/>
              <a:t> 결함에 관련된 내용을 중점적으로 기록하며</a:t>
            </a:r>
            <a:r>
              <a:rPr lang="en-US" altLang="ko-KR" sz="1400" dirty="0"/>
              <a:t>, </a:t>
            </a:r>
            <a:r>
              <a:rPr lang="ko-KR" altLang="en-US" sz="1400" dirty="0"/>
              <a:t>결함의 내용</a:t>
            </a:r>
            <a:r>
              <a:rPr lang="en-US" altLang="ko-KR" sz="1400" dirty="0"/>
              <a:t>, </a:t>
            </a:r>
            <a:r>
              <a:rPr lang="ko-KR" altLang="en-US" sz="1400" dirty="0"/>
              <a:t>결함의 재현 순서를 상세하게 기록한다</a:t>
            </a:r>
            <a:r>
              <a:rPr lang="en-US" altLang="ko-KR" sz="1400" dirty="0"/>
              <a:t>.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테스트 실행 절차 및 평가</a:t>
            </a:r>
            <a:r>
              <a:rPr lang="en-US" altLang="ko-KR" sz="1400" dirty="0"/>
              <a:t>:</a:t>
            </a:r>
            <a:r>
              <a:rPr lang="ko-KR" altLang="en-US" sz="1400" dirty="0"/>
              <a:t> 단계별 테스트 종료 시 테스트 실행 절차를 리뷰하고 결과에 대한 평가를 수행하며</a:t>
            </a:r>
            <a:r>
              <a:rPr lang="en-US" altLang="ko-KR" sz="1400" dirty="0"/>
              <a:t>, </a:t>
            </a:r>
            <a:r>
              <a:rPr lang="ko-KR" altLang="en-US" sz="1400" dirty="0"/>
              <a:t>그 결과에 따라 실행 절차를 최적화하여 다음 테스트에 적용한다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122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Batch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배치 프로그램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사용자와의 상호 작용 없이 일련의 작업들을 작업 단위로 묶어 정기적으로 반복 수행하거나 정해진 규칙에 따라 일괄 처리하는 것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배치 프로그램의 필수 요소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대용량의 데이터를 처리할 수 있어야 한다</a:t>
            </a:r>
            <a:r>
              <a:rPr lang="en-US" altLang="ko-KR" sz="1400" dirty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자동화</a:t>
            </a:r>
            <a:r>
              <a:rPr lang="en-US" altLang="ko-KR" sz="1400" dirty="0"/>
              <a:t>:</a:t>
            </a:r>
            <a:r>
              <a:rPr lang="ko-KR" altLang="en-US" sz="1400" dirty="0"/>
              <a:t> 심각한 오류 상황 외에는 사용자의 개입 없이 동작해야 한다</a:t>
            </a:r>
            <a:r>
              <a:rPr lang="en-US" altLang="ko-KR" sz="1400" dirty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견고성</a:t>
            </a:r>
            <a:r>
              <a:rPr lang="en-US" altLang="ko-KR" sz="1400" dirty="0"/>
              <a:t>:</a:t>
            </a:r>
            <a:r>
              <a:rPr lang="ko-KR" altLang="en-US" sz="1400" dirty="0"/>
              <a:t> 유효하지 않은 데이터의 경우도 처리해서 비정상적인 동작 중단이 발생하지 않아야 한다</a:t>
            </a:r>
            <a:r>
              <a:rPr lang="en-US" altLang="ko-KR" sz="1400" dirty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안정성</a:t>
            </a:r>
            <a:r>
              <a:rPr lang="en-US" altLang="ko-KR" sz="1400" dirty="0"/>
              <a:t>:</a:t>
            </a:r>
            <a:r>
              <a:rPr lang="ko-KR" altLang="en-US" sz="1400" dirty="0"/>
              <a:t> 어떤 문제가 생겼는지</a:t>
            </a:r>
            <a:r>
              <a:rPr lang="en-US" altLang="ko-KR" sz="1400" dirty="0"/>
              <a:t>, </a:t>
            </a:r>
            <a:r>
              <a:rPr lang="ko-KR" altLang="en-US" sz="1400" dirty="0"/>
              <a:t>언제 발생했는지 등을 추적할 수 있어야 한다</a:t>
            </a:r>
            <a:r>
              <a:rPr lang="en-US" altLang="ko-KR" sz="1400" dirty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성능</a:t>
            </a:r>
            <a:r>
              <a:rPr lang="en-US" altLang="ko-KR" sz="1400" dirty="0"/>
              <a:t>:</a:t>
            </a:r>
            <a:r>
              <a:rPr lang="ko-KR" altLang="en-US" sz="1400" dirty="0"/>
              <a:t> 주어진 시간 내에 처리를 완료할 수 있어야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동시에 동작하고 있는 다른 애플리케이션을 방해하지 말아야 한다</a:t>
            </a:r>
            <a:r>
              <a:rPr lang="en-US" altLang="ko-KR" sz="1400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배치 스케줄러</a:t>
            </a:r>
            <a:r>
              <a:rPr lang="en-US" altLang="ko-KR" sz="1400" dirty="0"/>
              <a:t>(Scheduler)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배치 스케줄러는 일괄 처리</a:t>
            </a:r>
            <a:r>
              <a:rPr lang="en-US" altLang="ko-KR" sz="1400" dirty="0"/>
              <a:t>(Batch Processing)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위해 주기적으로 발생하거나 반복적으로 발생하는 작업을 지원하는 도구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배치 스케줄러의 종류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ko-KR" altLang="en-US" sz="1400" dirty="0"/>
              <a:t>스프링 배치</a:t>
            </a:r>
            <a:r>
              <a:rPr lang="en-US" altLang="ko-KR" sz="1400" dirty="0"/>
              <a:t>(Spring Batch)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Quartz </a:t>
            </a:r>
            <a:r>
              <a:rPr lang="ko-KR" altLang="en-US" sz="1400" dirty="0"/>
              <a:t>스케줄러</a:t>
            </a:r>
            <a:r>
              <a:rPr lang="en-US" altLang="ko-KR" sz="1400" dirty="0"/>
              <a:t>(Scheduler)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altLang="ko-KR" sz="1400" dirty="0"/>
              <a:t>Cron</a:t>
            </a:r>
          </a:p>
        </p:txBody>
      </p:sp>
    </p:spTree>
    <p:extLst>
      <p:ext uri="{BB962C8B-B14F-4D97-AF65-F5344CB8AC3E}">
        <p14:creationId xmlns:p14="http://schemas.microsoft.com/office/powerpoint/2010/main" val="419127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개발 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개발 언어 선정 기준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적정성</a:t>
            </a:r>
            <a:r>
              <a:rPr lang="en-US" altLang="ko-KR" sz="1400" dirty="0"/>
              <a:t>:</a:t>
            </a:r>
            <a:r>
              <a:rPr lang="ko-KR" altLang="en-US" sz="1400" dirty="0"/>
              <a:t>대상 업무의 성격</a:t>
            </a:r>
            <a:r>
              <a:rPr lang="en-US" altLang="ko-KR" sz="1400" dirty="0"/>
              <a:t>, </a:t>
            </a:r>
            <a:r>
              <a:rPr lang="ko-KR" altLang="en-US" sz="1400" dirty="0"/>
              <a:t>즉 개발하고자 하는 시스템이나 응용 프로 그램의 목적에 적합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효율성</a:t>
            </a:r>
            <a:r>
              <a:rPr lang="en-US" altLang="ko-KR" sz="1400" dirty="0"/>
              <a:t>:</a:t>
            </a:r>
            <a:r>
              <a:rPr lang="ko-KR" altLang="en-US" sz="1400" dirty="0"/>
              <a:t> 프로그래밍의 효율성이 고려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이식성</a:t>
            </a:r>
            <a:r>
              <a:rPr lang="en-US" altLang="ko-KR" sz="1400" dirty="0"/>
              <a:t>:</a:t>
            </a:r>
            <a:r>
              <a:rPr lang="ko-KR" altLang="en-US" sz="1400" dirty="0"/>
              <a:t> 일반적인 </a:t>
            </a:r>
            <a:r>
              <a:rPr lang="en" altLang="ko-KR" sz="1400" dirty="0"/>
              <a:t>PC </a:t>
            </a:r>
            <a:r>
              <a:rPr lang="ko-KR" altLang="en-US" sz="1400" dirty="0"/>
              <a:t>및 </a:t>
            </a:r>
            <a:r>
              <a:rPr lang="en" altLang="ko-KR" sz="1400" dirty="0"/>
              <a:t>OS</a:t>
            </a:r>
            <a:r>
              <a:rPr lang="ko-KR" altLang="en-US" sz="1400" dirty="0"/>
              <a:t>에 개발환경이 설치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친밀성</a:t>
            </a:r>
            <a:r>
              <a:rPr lang="en-US" altLang="ko-KR" sz="1400" dirty="0"/>
              <a:t>:</a:t>
            </a:r>
            <a:r>
              <a:rPr lang="ko-KR" altLang="en-US" sz="1400" dirty="0"/>
              <a:t> 프로그래머가 그 언어를 이해하고 사용 가능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범용성</a:t>
            </a:r>
            <a:r>
              <a:rPr lang="en-US" altLang="ko-KR" sz="1400" dirty="0"/>
              <a:t>:</a:t>
            </a:r>
            <a:r>
              <a:rPr lang="ko-KR" altLang="en-US" sz="1400" dirty="0"/>
              <a:t> 다양한 과거 개발 실적이나 사례가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광범위한 분야에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위 고려 항목은 참고 사항으로 활용되며</a:t>
            </a:r>
            <a:r>
              <a:rPr lang="en-US" altLang="ko-KR" sz="1400" dirty="0"/>
              <a:t>, </a:t>
            </a:r>
            <a:r>
              <a:rPr lang="ko-KR" altLang="en-US" sz="1400" dirty="0"/>
              <a:t>위 항목들 이외에도 알고리즘과 계산상의 난이도</a:t>
            </a:r>
            <a:r>
              <a:rPr lang="en-US" altLang="ko-KR" sz="1400" dirty="0"/>
              <a:t>, </a:t>
            </a:r>
            <a:r>
              <a:rPr lang="ko-KR" altLang="en-US" sz="1400" dirty="0"/>
              <a:t>소프트웨어의 수행 환경</a:t>
            </a:r>
            <a:r>
              <a:rPr lang="en-US" altLang="ko-KR" sz="1400" dirty="0"/>
              <a:t>, </a:t>
            </a:r>
            <a:r>
              <a:rPr lang="ko-KR" altLang="en-US" sz="1400" dirty="0"/>
              <a:t>자료 구조의 난이도</a:t>
            </a:r>
            <a:r>
              <a:rPr lang="en-US" altLang="ko-KR" sz="1400" dirty="0"/>
              <a:t>, </a:t>
            </a:r>
            <a:r>
              <a:rPr lang="ko-KR" altLang="en-US" sz="1400" dirty="0"/>
              <a:t>개발 담당자와의 경험과 </a:t>
            </a:r>
            <a:r>
              <a:rPr lang="ko-KR" altLang="en-US" sz="1400"/>
              <a:t>지식 등을 고려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패키지 소프트웨어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기업에서 일반적으로 사용하는 여러 기능들을 통합하여 제공하는 소프트웨어를 의미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소프트웨어를 구입하여 기업 환경에 적합하게 </a:t>
            </a:r>
            <a:r>
              <a:rPr lang="ko-KR" altLang="en-US" sz="1400" dirty="0" err="1"/>
              <a:t>커스터마이징</a:t>
            </a:r>
            <a:r>
              <a:rPr lang="en-US" altLang="ko-KR" sz="1400" dirty="0"/>
              <a:t>(Customizing)</a:t>
            </a:r>
            <a:r>
              <a:rPr lang="ko-KR" altLang="en-US" sz="1400" dirty="0"/>
              <a:t>하여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기능 요구사항을 </a:t>
            </a:r>
            <a:r>
              <a:rPr lang="en-US" altLang="ko-KR" sz="1400" dirty="0"/>
              <a:t>70% </a:t>
            </a:r>
            <a:r>
              <a:rPr lang="ko-KR" altLang="en-US" sz="1400" dirty="0"/>
              <a:t>이상 충족시키는 소프트웨어가 있을 때만 사용하는 것이 적합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개발 조직을 갖추어야할 필요성이 없어 비용을 절감할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이미 개발된 소프트웨어를 사용하기 때문에 프로젝트 기간이 단축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0520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Batch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배치 프로그램 테스트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디버그</a:t>
            </a:r>
            <a:r>
              <a:rPr lang="en-US" altLang="ko-KR" sz="1400" dirty="0"/>
              <a:t>(</a:t>
            </a:r>
            <a:r>
              <a:rPr lang="en" altLang="ko-KR" sz="1400" dirty="0"/>
              <a:t>Debug) </a:t>
            </a:r>
            <a:r>
              <a:rPr lang="ko-KR" altLang="en-US" sz="1400" dirty="0"/>
              <a:t>또는 디버깅</a:t>
            </a:r>
            <a:r>
              <a:rPr lang="en-US" altLang="ko-KR" sz="1400" dirty="0"/>
              <a:t>(</a:t>
            </a:r>
            <a:r>
              <a:rPr lang="en" altLang="ko-KR" sz="1400" dirty="0"/>
              <a:t>Debugging)</a:t>
            </a:r>
            <a:r>
              <a:rPr lang="ko-KR" altLang="en-US" sz="1400" dirty="0"/>
              <a:t>은 컴퓨터 프로그램의 논리적인 오류</a:t>
            </a:r>
            <a:r>
              <a:rPr lang="en-US" altLang="ko-KR" sz="1400" dirty="0"/>
              <a:t>(</a:t>
            </a:r>
            <a:r>
              <a:rPr lang="en" altLang="ko-KR" sz="1400" dirty="0"/>
              <a:t>Bug)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찾아내는 과정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디버거는</a:t>
            </a:r>
            <a:r>
              <a:rPr lang="ko-KR" altLang="en-US" sz="1400" dirty="0"/>
              <a:t> 디버그를 돕는 도구로 </a:t>
            </a:r>
            <a:r>
              <a:rPr lang="ko-KR" altLang="en-US" sz="1400" dirty="0" err="1"/>
              <a:t>디버거는</a:t>
            </a:r>
            <a:r>
              <a:rPr lang="ko-KR" altLang="en-US" sz="1400" dirty="0"/>
              <a:t> 디버깅을 하려는 코드에 중단점을 지정하여 프로그램 실행을 중단하고</a:t>
            </a:r>
            <a:r>
              <a:rPr lang="en-US" altLang="ko-KR" sz="1400" dirty="0"/>
              <a:t>, </a:t>
            </a:r>
            <a:r>
              <a:rPr lang="ko-KR" altLang="en-US" sz="1400" dirty="0"/>
              <a:t>코드를 단계적으로 실행하여 저장된 값을 확인 할 수 있도록 지원한다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06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Package 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기업에서 일반적으로 사용하는 여러 기능을 통합하여 제공하는 소프트웨어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82152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형상관리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형상관리</a:t>
            </a:r>
            <a:r>
              <a:rPr lang="en-US" altLang="ko-KR" sz="1400" dirty="0"/>
              <a:t>(</a:t>
            </a:r>
            <a:r>
              <a:rPr lang="en" altLang="ko-KR" sz="1400" dirty="0"/>
              <a:t>SCM: Software Configuration Management)</a:t>
            </a:r>
            <a:r>
              <a:rPr lang="ko-KR" altLang="en-US" sz="1400" dirty="0"/>
              <a:t>란 소프트웨어의 개발 과정에서 발생 하는 산출물의 변경 사항을 버전 관리하기 위한 일련의 활동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특성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소프트웨어 변경사항을 파악하고 제어하며</a:t>
            </a:r>
            <a:r>
              <a:rPr lang="en-US" altLang="ko-KR" sz="1400" dirty="0"/>
              <a:t>, </a:t>
            </a:r>
            <a:r>
              <a:rPr lang="ko-KR" altLang="en-US" sz="1400" dirty="0"/>
              <a:t>적절히 변경되고 있는지에 대해 확인하여 해당 담당자에게 통보하는 작업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형상관리는</a:t>
            </a:r>
            <a:r>
              <a:rPr lang="ko-KR" altLang="en-US" sz="1400" dirty="0"/>
              <a:t> 프로젝트 </a:t>
            </a:r>
            <a:r>
              <a:rPr lang="ko-KR" altLang="en-US" sz="1400" dirty="0" err="1"/>
              <a:t>생명주기의</a:t>
            </a:r>
            <a:r>
              <a:rPr lang="ko-KR" altLang="en-US" sz="1400" dirty="0"/>
              <a:t> 전 단계에서 수행하는 활동이며</a:t>
            </a:r>
            <a:r>
              <a:rPr lang="en-US" altLang="ko-KR" sz="1400" dirty="0"/>
              <a:t>, </a:t>
            </a:r>
            <a:r>
              <a:rPr lang="ko-KR" altLang="en-US" sz="1400" dirty="0"/>
              <a:t>유지 보수 단계 에서도 수행되는 활동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형상관리를 함으로써 소프트웨어 개발의 전체 비용을 줄이고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개발 과정에서 발생 하는 여러 가지 문제점 발생 요인이 최소화되도록 보증하는 것이 목적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형상관리 절차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형상 식별</a:t>
            </a:r>
            <a:r>
              <a:rPr lang="en-US" altLang="ko-KR" sz="1400" dirty="0"/>
              <a:t>:</a:t>
            </a:r>
            <a:r>
              <a:rPr lang="ko-KR" altLang="en-US" sz="1400" dirty="0"/>
              <a:t> 형상관리 대상을 식별하여 이름과 관리 번호를 부여하고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계층</a:t>
            </a:r>
            <a:r>
              <a:rPr lang="en-US" altLang="ko-KR" sz="1400" dirty="0"/>
              <a:t>(</a:t>
            </a:r>
            <a:r>
              <a:rPr lang="en" altLang="ko-KR" sz="1400" dirty="0"/>
              <a:t>Tree) </a:t>
            </a:r>
            <a:r>
              <a:rPr lang="ko-KR" altLang="en-US" sz="1400" dirty="0"/>
              <a:t>구조로 구분하여 수정 및 추적이 용이하도록 하는 작업으로 베이스라인의 기준을 정하는 활동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변경 제어</a:t>
            </a:r>
            <a:r>
              <a:rPr lang="en-US" altLang="ko-KR" sz="1400" dirty="0"/>
              <a:t>:</a:t>
            </a:r>
            <a:r>
              <a:rPr lang="ko-KR" altLang="en-US" sz="1400" dirty="0"/>
              <a:t> 식별된 </a:t>
            </a:r>
            <a:r>
              <a:rPr lang="ko-KR" altLang="en-US" sz="1400" dirty="0" err="1"/>
              <a:t>형상항목의</a:t>
            </a:r>
            <a:r>
              <a:rPr lang="ko-KR" altLang="en-US" sz="1400" dirty="0"/>
              <a:t> 변경 요구를 검토</a:t>
            </a:r>
            <a:r>
              <a:rPr lang="en-US" altLang="ko-KR" sz="1400" dirty="0"/>
              <a:t>, </a:t>
            </a:r>
            <a:r>
              <a:rPr lang="ko-KR" altLang="en-US" sz="1400" dirty="0"/>
              <a:t>승인하여 적절히 통제함으로써 현재의 </a:t>
            </a:r>
            <a:r>
              <a:rPr lang="ko-KR" altLang="en-US" sz="1400" dirty="0" err="1"/>
              <a:t>베이스라</a:t>
            </a:r>
            <a:r>
              <a:rPr lang="ko-KR" altLang="en-US" sz="1400" dirty="0"/>
              <a:t> 인에 잘 반영될 수 있도록 조정하는 작업으로</a:t>
            </a:r>
            <a:r>
              <a:rPr lang="en-US" altLang="ko-KR" sz="1400" dirty="0"/>
              <a:t>, </a:t>
            </a:r>
            <a:r>
              <a:rPr lang="ko-KR" altLang="en-US" sz="1400" dirty="0"/>
              <a:t>적절한 형상 통제가 이루어지기 위해서 는 형상통제위원회 승인을 통한 통제가 이루어질 수 있어야 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형상 상태 보고</a:t>
            </a:r>
            <a:r>
              <a:rPr lang="en-US" altLang="ko-KR" sz="1400" dirty="0"/>
              <a:t>:</a:t>
            </a:r>
            <a:r>
              <a:rPr lang="ko-KR" altLang="en-US" sz="1400" dirty="0"/>
              <a:t> 베이스라인의 현재 상태 및 변경 항목들이 제대로 반영되는지 여부를 보고하는 절차 이며 형상의 식별</a:t>
            </a:r>
            <a:r>
              <a:rPr lang="en-US" altLang="ko-KR" sz="1400" dirty="0"/>
              <a:t>, </a:t>
            </a:r>
            <a:r>
              <a:rPr lang="ko-KR" altLang="en-US" sz="1400" dirty="0"/>
              <a:t>통제</a:t>
            </a:r>
            <a:r>
              <a:rPr lang="en-US" altLang="ko-KR" sz="1400" dirty="0"/>
              <a:t>, </a:t>
            </a:r>
            <a:r>
              <a:rPr lang="ko-KR" altLang="en-US" sz="1400" dirty="0"/>
              <a:t>감사 작업의 결과를 기록 및 관리하고 보고서를 작성하는 작업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형상 감사</a:t>
            </a:r>
            <a:r>
              <a:rPr lang="en-US" altLang="ko-KR" sz="1400" dirty="0"/>
              <a:t>:</a:t>
            </a:r>
            <a:r>
              <a:rPr lang="ko-KR" altLang="en-US" sz="1400" dirty="0"/>
              <a:t> 베이스라인의 무결성을 평가하기 위해 확인</a:t>
            </a:r>
            <a:r>
              <a:rPr lang="en-US" altLang="ko-KR" sz="1400" dirty="0"/>
              <a:t>, </a:t>
            </a:r>
            <a:r>
              <a:rPr lang="ko-KR" altLang="en-US" sz="1400" dirty="0"/>
              <a:t>검증 과정을 통해 공식적으로 승인하는 작업</a:t>
            </a:r>
          </a:p>
        </p:txBody>
      </p:sp>
    </p:spTree>
    <p:extLst>
      <p:ext uri="{BB962C8B-B14F-4D97-AF65-F5344CB8AC3E}">
        <p14:creationId xmlns:p14="http://schemas.microsoft.com/office/powerpoint/2010/main" val="966692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형상관리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형상관리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형상관리</a:t>
            </a:r>
            <a:r>
              <a:rPr lang="en-US" altLang="ko-KR" sz="1400" dirty="0"/>
              <a:t>(</a:t>
            </a:r>
            <a:r>
              <a:rPr lang="en" altLang="ko-KR" sz="1400" dirty="0"/>
              <a:t>SCM: Software Configuration Management)</a:t>
            </a:r>
            <a:r>
              <a:rPr lang="en-US" altLang="ko-KR" sz="1400" dirty="0"/>
              <a:t> </a:t>
            </a:r>
            <a:r>
              <a:rPr lang="ko-KR" altLang="en-US" sz="1400" dirty="0"/>
              <a:t>항목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소프트웨어 공학 기반 표준과 절차</a:t>
            </a:r>
            <a:r>
              <a:rPr lang="en-US" altLang="ko-KR" sz="1400" dirty="0"/>
              <a:t>: </a:t>
            </a:r>
            <a:r>
              <a:rPr lang="ko-KR" altLang="en-US" sz="1400" dirty="0"/>
              <a:t>방법론</a:t>
            </a:r>
            <a:r>
              <a:rPr lang="en-US" altLang="ko-KR" sz="1400" dirty="0"/>
              <a:t>, </a:t>
            </a:r>
            <a:r>
              <a:rPr lang="en" altLang="ko-KR" sz="1400" dirty="0"/>
              <a:t>WBS, </a:t>
            </a:r>
            <a:r>
              <a:rPr lang="ko-KR" altLang="en-US" sz="1400" dirty="0"/>
              <a:t>개발 표준 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소프트웨어 프로젝트 계획서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소프트웨어 요구 사항 명세서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소프트웨어 아키텍처</a:t>
            </a:r>
            <a:r>
              <a:rPr lang="en-US" altLang="ko-KR" sz="1400" dirty="0"/>
              <a:t>, </a:t>
            </a:r>
            <a:r>
              <a:rPr lang="ko-KR" altLang="en-US" sz="1400" dirty="0"/>
              <a:t>실행 가능한 </a:t>
            </a:r>
            <a:r>
              <a:rPr lang="ko-KR" altLang="en-US" sz="1400" dirty="0" err="1"/>
              <a:t>프로토타입</a:t>
            </a:r>
            <a:endParaRPr lang="ko-KR" altLang="en-US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소프트웨어 화면</a:t>
            </a:r>
            <a:r>
              <a:rPr lang="en-US" altLang="ko-KR" sz="1400" dirty="0"/>
              <a:t>, </a:t>
            </a:r>
            <a:r>
              <a:rPr lang="ko-KR" altLang="en-US" sz="1400" dirty="0"/>
              <a:t>프로그램 설계서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데이터베이스 기술서</a:t>
            </a:r>
            <a:r>
              <a:rPr lang="en-US" altLang="ko-KR" sz="1400" dirty="0"/>
              <a:t>: </a:t>
            </a:r>
            <a:r>
              <a:rPr lang="ko-KR" altLang="en-US" sz="1400" dirty="0"/>
              <a:t>스키마</a:t>
            </a:r>
            <a:r>
              <a:rPr lang="en-US" altLang="ko-KR" sz="1400" dirty="0"/>
              <a:t>, </a:t>
            </a:r>
            <a:r>
              <a:rPr lang="ko-KR" altLang="en-US" sz="1400" dirty="0"/>
              <a:t>파일 구조</a:t>
            </a:r>
            <a:r>
              <a:rPr lang="en-US" altLang="ko-KR" sz="1400" dirty="0"/>
              <a:t>, </a:t>
            </a:r>
            <a:r>
              <a:rPr lang="ko-KR" altLang="en-US" sz="1400" dirty="0"/>
              <a:t>초기 내용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소스코드 목록 및 소스코드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실행 프로그램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테스트 계획</a:t>
            </a:r>
            <a:r>
              <a:rPr lang="en-US" altLang="ko-KR" sz="1400" dirty="0"/>
              <a:t>, </a:t>
            </a:r>
            <a:r>
              <a:rPr lang="ko-KR" altLang="en-US" sz="1400" dirty="0"/>
              <a:t>절차</a:t>
            </a:r>
            <a:r>
              <a:rPr lang="en-US" altLang="ko-KR" sz="1400" dirty="0"/>
              <a:t>, </a:t>
            </a:r>
            <a:r>
              <a:rPr lang="ko-KR" altLang="en-US" sz="1400" dirty="0"/>
              <a:t>결과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시스템 사용 및 운영과 설치에 필요한 매뉴얼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유지보수문서</a:t>
            </a:r>
            <a:r>
              <a:rPr lang="en-US" altLang="ko-KR" sz="1400" dirty="0"/>
              <a:t>: </a:t>
            </a:r>
            <a:r>
              <a:rPr lang="ko-KR" altLang="en-US" sz="1400" dirty="0"/>
              <a:t>변경 요청서</a:t>
            </a:r>
            <a:r>
              <a:rPr lang="en-US" altLang="ko-KR" sz="1400" dirty="0"/>
              <a:t>, </a:t>
            </a:r>
            <a:r>
              <a:rPr lang="ko-KR" altLang="en-US" sz="1400" dirty="0"/>
              <a:t>변경처리보고서등</a:t>
            </a:r>
          </a:p>
        </p:txBody>
      </p:sp>
    </p:spTree>
    <p:extLst>
      <p:ext uri="{BB962C8B-B14F-4D97-AF65-F5344CB8AC3E}">
        <p14:creationId xmlns:p14="http://schemas.microsoft.com/office/powerpoint/2010/main" val="412942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소프트웨어의 골격이 되는 기본 구조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소프트웨어를 구성하는 요소들 간의 관계를 표현하는 시스템의 구조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소프트웨어 아키텍처는 애플리케이션의 분할 방법과 분할된 모듈에 할당될 기능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모듈 간의 인터페이스 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을 결정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소프트웨어 아키텍처 설계의 기본 원리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모듈화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(Modularity):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소프트웨어의 성능을 향상시키거나 시스템의 수정 및 재사용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유지 관리 등이 용이하도록 시스템의 기능들을 모듈 단위로 나누는 것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추상화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(Abstraction):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문제의 전체적이고 포괄적인 개념을 설계한 후 차례로 세분화하여 구체화시켜 나가는 것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단계적 분해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(Stepwise Refinement):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하향식 설계 전략으로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문제를 상위의 중요 개념으로부터 하위의 개념으로 구체화시키는 분할 기법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정보 은닉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(Information Hiding):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한 모듈 내부에 포함된 절차와 자료들의 정보가 감추어져 다른 모듈이 접근하거나 변경하지 못하도록 하는 기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27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품질 속성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개념적 무결성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전체 시스템과 시스템을 이루는 구성 요소들 간 일관성을 유지하는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정확성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완결성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요구사항과 요구사항을 구현하기 위해 발생하는 제약사항들을 모두 충족시키는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구축 가능성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모듈 단위로 구분된 시스템을 적절하게 분배하여 유연하게 일정을 변경할 수 있도록 하는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기타 속성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변경성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시험성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적응성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일치성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대체성 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비즈니스 측면 속성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시장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적시성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정해진 시간에 맞춰 프로그램을 출시하는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비용과 혜택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개발 비용을 더 투자하여 유연성이 높은 아키텍처를 만들 것인지를 결정하는 것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유연성이 떨어지는 경우 유지보수에 많은 비용이 소모될 수 있다는 것을 고려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예상 시스템 수명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시스템을 얼마나 오랫동안 사용할 것인지를 고려하는 것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수명이 길어야 한다면 시스템 품질의 ‘변경 용이성’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‘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확장성’을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중요하게 고려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기타 속성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목표 시장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공개 일정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기존 시스템과의 통합 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71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시스템 측면 속성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성능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사용자의 요청과 같은 이벤트가 발생했을 때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이를 적절하고 빠르게 처리하는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보안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허용되지 않은 접근을 막고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허용된 접근에는 적절한 서비스를 제공하는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가용성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장애 없이 정상적으로 서비스를 제공하는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기능성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사용자가 요구한 기능을 만족스럽게 구현하는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사용성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사용자가 소프트웨어를 사용하는데 헤매지 않도록 명확하고 편리하게 구현하는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변경 용이성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소프트웨어가 처음 설계 목표와 다른 하드웨어나 플랫폼에서 동작할 수 있도록 구현하는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확장성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: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시스템의 용량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처리능력 등을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확장시켰을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때 이를 효과적으로 활용할 수 있도록 구현하는 것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기타 속성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;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테스트 용이성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배치성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안정성 등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09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268760"/>
            <a:ext cx="828092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Software Architecture</a:t>
            </a: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Architecture Pattern</a:t>
            </a: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아키텍처를 설계할 때 참조할 수 있는 전형적인 해결 방식 또는 예제를 의미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소프트웨어 시스템의 구조를 구성하기 위한 기본적인 윤곽을 제시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서브시스템들과 그 역할이 정의되어 있으며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서브시스템 사이의 관계와 여러 규칙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·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지침 등을 포함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Architecture Pattern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종류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레이어 패턴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(Layers Pattern)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시스템을 계층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(Layer)</a:t>
            </a:r>
            <a:r>
              <a:rPr kumimoji="1" lang="ko-KR" altLang="en-US" sz="140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으로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 구분하여 구성하는 고전적인 방법 중의 하나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각각의 서브시스템들이 계층 구조를 이루며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상위 계층은 하위 계층에 대한 서비스 제공자가 되고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,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하위 계층은 상위 계층의 클라이언트가 되는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대표적인 모델로 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OSI 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참조 모델이 있음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200150" lvl="2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클라이언트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-</a:t>
            </a: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서버 패턴</a:t>
            </a:r>
            <a:r>
              <a:rPr kumimoji="1" lang="en-US" altLang="ko-KR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(Client-Server Pattern)</a:t>
            </a: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하나의 서버 컴포넌트와 다수의 클라이언트 컴포넌트로 구성되는 패턴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  <a:p>
            <a:pPr marL="1657350" lvl="3" indent="-285750" fontAlgn="base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kumimoji="1" lang="ko-KR" altLang="en-US" sz="14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cs typeface="굴림체" pitchFamily="49" charset="-127"/>
              </a:rPr>
              <a:t>사용자가 클라이언트를 통해 서버에 요청하고 클라이언트가 응답을 받아 사용자에게 제공하는 방식으로 서비스를 제공</a:t>
            </a:r>
            <a:endParaRPr kumimoji="1" lang="en-US" altLang="ko-KR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533774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12926</TotalTime>
  <Words>6190</Words>
  <Application>Microsoft Macintosh PowerPoint</Application>
  <PresentationFormat>화면 슬라이드 쇼(4:3)</PresentationFormat>
  <Paragraphs>615</Paragraphs>
  <Slides>53</Slides>
  <Notes>32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굴림</vt:lpstr>
      <vt:lpstr>Arial</vt:lpstr>
      <vt:lpstr>Courier New</vt:lpstr>
      <vt:lpstr>Wingdings</vt:lpstr>
      <vt:lpstr>ms01_1</vt:lpstr>
      <vt:lpstr>Image</vt:lpstr>
      <vt:lpstr>서버 프로그램 구현</vt:lpstr>
      <vt:lpstr>개발 환경 구축</vt:lpstr>
      <vt:lpstr>개발 환경 구축</vt:lpstr>
      <vt:lpstr>개발 환경 구축</vt:lpstr>
      <vt:lpstr>개발 환경 구축</vt:lpstr>
      <vt:lpstr>소프트웨어 아키텍쳐</vt:lpstr>
      <vt:lpstr>소프트웨어 아키텍쳐</vt:lpstr>
      <vt:lpstr>소프트웨어 아키텍쳐</vt:lpstr>
      <vt:lpstr>소프트웨어 아키텍쳐</vt:lpstr>
      <vt:lpstr>소프트웨어 아키텍쳐</vt:lpstr>
      <vt:lpstr>소프트웨어 아키텍쳐</vt:lpstr>
      <vt:lpstr>소프트웨어 아키텍쳐</vt:lpstr>
      <vt:lpstr>소프트웨어 아키텍쳐</vt:lpstr>
      <vt:lpstr>소프트웨어 아키텍쳐</vt:lpstr>
      <vt:lpstr>소프트웨어 아키텍쳐</vt:lpstr>
      <vt:lpstr>소프트웨어 아키텍쳐</vt:lpstr>
      <vt:lpstr>객체 지향</vt:lpstr>
      <vt:lpstr>객체 지향</vt:lpstr>
      <vt:lpstr>객체 지향</vt:lpstr>
      <vt:lpstr>모듈</vt:lpstr>
      <vt:lpstr>모듈</vt:lpstr>
      <vt:lpstr>모듈</vt:lpstr>
      <vt:lpstr>모듈</vt:lpstr>
      <vt:lpstr>모듈</vt:lpstr>
      <vt:lpstr>모듈</vt:lpstr>
      <vt:lpstr>Code</vt:lpstr>
      <vt:lpstr>Code</vt:lpstr>
      <vt:lpstr>디자인 패턴</vt:lpstr>
      <vt:lpstr>디자인 패턴</vt:lpstr>
      <vt:lpstr>생성과 관련된 패턴</vt:lpstr>
      <vt:lpstr>생성과 관련된 패턴</vt:lpstr>
      <vt:lpstr>생성과 관련된 패턴</vt:lpstr>
      <vt:lpstr>구조와 관련된 패턴</vt:lpstr>
      <vt:lpstr>구조와 관련된 패턴</vt:lpstr>
      <vt:lpstr>행동과 관련된 패턴</vt:lpstr>
      <vt:lpstr>행동과 관련된 패턴</vt:lpstr>
      <vt:lpstr>업무 프로세스 확인</vt:lpstr>
      <vt:lpstr>개발 지원 도구</vt:lpstr>
      <vt:lpstr>Server Application의 구성</vt:lpstr>
      <vt:lpstr>서버 구성</vt:lpstr>
      <vt:lpstr>서버 구성</vt:lpstr>
      <vt:lpstr>Framework</vt:lpstr>
      <vt:lpstr>Framework</vt:lpstr>
      <vt:lpstr>DBMS</vt:lpstr>
      <vt:lpstr>개발 보안</vt:lpstr>
      <vt:lpstr>개발 보안</vt:lpstr>
      <vt:lpstr>서버 프로그램 테스트</vt:lpstr>
      <vt:lpstr>서버 프로그램 테스트</vt:lpstr>
      <vt:lpstr>Batch Program</vt:lpstr>
      <vt:lpstr>Batch Program</vt:lpstr>
      <vt:lpstr>Package Software</vt:lpstr>
      <vt:lpstr>형상관리</vt:lpstr>
      <vt:lpstr>형상관리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610</cp:revision>
  <dcterms:created xsi:type="dcterms:W3CDTF">2010-03-14T12:09:21Z</dcterms:created>
  <dcterms:modified xsi:type="dcterms:W3CDTF">2021-04-02T23:42:04Z</dcterms:modified>
</cp:coreProperties>
</file>