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87" r:id="rId2"/>
    <p:sldId id="288" r:id="rId3"/>
    <p:sldId id="324" r:id="rId4"/>
    <p:sldId id="312" r:id="rId5"/>
    <p:sldId id="302" r:id="rId6"/>
    <p:sldId id="289" r:id="rId7"/>
    <p:sldId id="313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314" r:id="rId16"/>
    <p:sldId id="297" r:id="rId17"/>
    <p:sldId id="298" r:id="rId18"/>
    <p:sldId id="299" r:id="rId19"/>
    <p:sldId id="300" r:id="rId20"/>
    <p:sldId id="301" r:id="rId21"/>
    <p:sldId id="315" r:id="rId22"/>
    <p:sldId id="303" r:id="rId23"/>
    <p:sldId id="317" r:id="rId24"/>
    <p:sldId id="308" r:id="rId25"/>
    <p:sldId id="318" r:id="rId26"/>
    <p:sldId id="305" r:id="rId27"/>
    <p:sldId id="306" r:id="rId28"/>
    <p:sldId id="307" r:id="rId29"/>
    <p:sldId id="309" r:id="rId30"/>
    <p:sldId id="319" r:id="rId31"/>
    <p:sldId id="320" r:id="rId32"/>
    <p:sldId id="321" r:id="rId33"/>
    <p:sldId id="322" r:id="rId34"/>
    <p:sldId id="304" r:id="rId35"/>
    <p:sldId id="310" r:id="rId36"/>
    <p:sldId id="311" r:id="rId37"/>
    <p:sldId id="323" r:id="rId38"/>
    <p:sldId id="325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9"/>
    <p:restoredTop sz="92462"/>
  </p:normalViewPr>
  <p:slideViewPr>
    <p:cSldViewPr>
      <p:cViewPr varScale="1">
        <p:scale>
          <a:sx n="99" d="100"/>
          <a:sy n="99" d="100"/>
        </p:scale>
        <p:origin x="14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83E55A8-D5CF-4CB6-A127-D1933B95FA4A}" type="datetimeFigureOut">
              <a:rPr lang="ko-KR" altLang="en-US" smtClean="0"/>
              <a:pPr/>
              <a:t>2021. 4. 8.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480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64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22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316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567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646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475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529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607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333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49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975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760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688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824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973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333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921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564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975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386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800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6779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357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615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4392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6558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8930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4026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2412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87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87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28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013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76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03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4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2021. 4. 8.</a:t>
            </a:fld>
            <a:endParaRPr lang="ko-KR" alt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2021. 4. 8.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2021. 4. 8.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2021. 4. 8.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2021. 4. 8.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2021. 4. 8.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2021. 4. 8.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2021. 4. 8.</a:t>
            </a:fld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2021. 4. 8.</a:t>
            </a:fld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2021. 4. 8.</a:t>
            </a:fld>
            <a:endParaRPr lang="ko-KR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2021. 4. 8.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2021. 4. 8.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2021. 4. 8.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0" i="0">
          <a:solidFill>
            <a:schemeClr val="bg1"/>
          </a:solidFill>
          <a:latin typeface="Gulim" panose="020B0600000101010101" pitchFamily="34" charset="-127"/>
          <a:ea typeface="Gulim" panose="020B0600000101010101" pitchFamily="34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ko-KR" altLang="en-US" dirty="0"/>
              <a:t>소프트웨어 개발 보안 구축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보안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소프트웨어 개발의 구현 단계에서 코딩하는 기능인 인증</a:t>
            </a:r>
            <a:r>
              <a:rPr lang="en-US" altLang="ko-KR" sz="1400" dirty="0"/>
              <a:t>, </a:t>
            </a:r>
            <a:r>
              <a:rPr lang="ko-KR" altLang="en-US" sz="1400" dirty="0"/>
              <a:t>접근제어</a:t>
            </a:r>
            <a:r>
              <a:rPr lang="en-US" altLang="ko-KR" sz="1400" dirty="0"/>
              <a:t>, </a:t>
            </a:r>
            <a:r>
              <a:rPr lang="ko-KR" altLang="en-US" sz="1400" dirty="0"/>
              <a:t>기밀성</a:t>
            </a:r>
            <a:r>
              <a:rPr lang="en-US" altLang="ko-KR" sz="1400" dirty="0"/>
              <a:t>, </a:t>
            </a:r>
            <a:r>
              <a:rPr lang="ko-KR" altLang="en-US" sz="1400" dirty="0"/>
              <a:t>암호화 등을 올바르게 구현하기 위한 보안 점검 항목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적절한 인증없이 중요 기능 허용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보안검사를 우회하여 인증과정 없이 중요한 정보 또는 기능에 접근 및 변경이 가능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중요 정보나 기능을 수행하는 페이지에서는 재 인증 기능을 수행하도록 하여 방지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부적절한 인가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접근제어 기능이 없는 실행 경로를 통해 정보 또는 권한을 탈취할 수 있음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모든 실행 경로에 대해 접근제어 검사를 수행하고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사용자에게는 반드시 필요한 접근 권한만을 부여하여 방지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중요한 자원에 대한 잘못된 권한 설정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권한 설정이 잘못된 자원에 접근하여 해당 자원을 임의로 사용할 수 있음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소프트웨어 관리자만 자원들을 읽고 쓸 수 있도록 설정하고</a:t>
            </a:r>
            <a:r>
              <a:rPr lang="en-US" altLang="ko-KR" sz="1400" dirty="0"/>
              <a:t> </a:t>
            </a:r>
            <a:r>
              <a:rPr lang="ko-KR" altLang="en-US" sz="1400" dirty="0"/>
              <a:t>인가되지 않은 사용자의 중요 자원에 대한 접근 여부를 검사함으로써 방지</a:t>
            </a: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/>
              <a:t>취약한 암호화 알고리즘 사용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암호화된 환경설정 파일을 해독하여 비밀번호 등의 중요 정보를 탈취할 수 있음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안전한 암호화 알고리즘을 이용하고</a:t>
            </a:r>
            <a:r>
              <a:rPr lang="en-US" altLang="ko-KR" sz="1400" dirty="0"/>
              <a:t> </a:t>
            </a:r>
            <a:r>
              <a:rPr lang="ko-KR" altLang="en-US" sz="1400" dirty="0"/>
              <a:t>업무 관련 내용이나 개인정보 등에 대해서는 </a:t>
            </a:r>
            <a:r>
              <a:rPr lang="en" altLang="ko-KR" sz="1400" dirty="0"/>
              <a:t>IT</a:t>
            </a:r>
            <a:r>
              <a:rPr lang="ko-KR" altLang="en-US" sz="1400" dirty="0"/>
              <a:t> 보안인증사무국이 안정성을 확인한 암호 모듈을 이용함으로써 방지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8386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보안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중요 정보 </a:t>
            </a:r>
            <a:r>
              <a:rPr lang="ko-KR" altLang="en-US" sz="1400" dirty="0" err="1"/>
              <a:t>평문</a:t>
            </a:r>
            <a:r>
              <a:rPr lang="ko-KR" altLang="en-US" sz="1400" dirty="0"/>
              <a:t> 저장 및 전송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암호화되지 않은 </a:t>
            </a:r>
            <a:r>
              <a:rPr lang="ko-KR" altLang="en-US" sz="1400" dirty="0" err="1"/>
              <a:t>평문</a:t>
            </a:r>
            <a:r>
              <a:rPr lang="ko-KR" altLang="en-US" sz="1400" dirty="0"/>
              <a:t> 데이터를 탈취하여 중요한 정보를 획득할 수 있음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중요한 정보를 저장하거나 전송할 때는 반드시 암호화 과정을 거치도록 하고</a:t>
            </a:r>
            <a:r>
              <a:rPr lang="en-US" altLang="ko-KR" sz="1400" dirty="0"/>
              <a:t> </a:t>
            </a:r>
            <a:r>
              <a:rPr lang="en" altLang="ko-KR" sz="1400" dirty="0"/>
              <a:t>HTTPS </a:t>
            </a:r>
            <a:r>
              <a:rPr lang="ko-KR" altLang="en-US" sz="1400" dirty="0"/>
              <a:t>또는 </a:t>
            </a:r>
            <a:r>
              <a:rPr lang="en" altLang="ko-KR" sz="1400" dirty="0"/>
              <a:t>SSL</a:t>
            </a:r>
            <a:r>
              <a:rPr lang="ko-KR" altLang="en-US" sz="1400" dirty="0"/>
              <a:t>과 같은 보안 채널을 이용함으로써 방지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하드 코드 된 비밀번호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소스코드 유출 시 내부에 하드 코드 된 패스워드를 이용하여 관리자 권한을 탈취할 수 있음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패스워드는 암호화하여 별도의 파일에 저장하고</a:t>
            </a:r>
            <a:r>
              <a:rPr lang="en-US" altLang="ko-KR" sz="1400" dirty="0"/>
              <a:t> </a:t>
            </a:r>
            <a:r>
              <a:rPr lang="ko-KR" altLang="en-US" sz="1400" dirty="0"/>
              <a:t>디폴트 패스워드나 디폴트 키의 사용을 피함으로써 방지</a:t>
            </a:r>
          </a:p>
        </p:txBody>
      </p:sp>
    </p:spTree>
    <p:extLst>
      <p:ext uri="{BB962C8B-B14F-4D97-AF65-F5344CB8AC3E}">
        <p14:creationId xmlns:p14="http://schemas.microsoft.com/office/powerpoint/2010/main" val="146753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시간 및 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동시 수행을 지원하는 병렬 처리 시스템이나 다수의 프로세스가 동작하는 환경에서 시간과 실행 상태를 관리하여 시스템이 원활하게 동작되도록 하기 위한 보안 검증 항목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시간 및 상태를 점검하지 않은 코딩이 유발하는 보안 약점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" altLang="ko-KR" sz="1400" dirty="0"/>
              <a:t>TOCTOU </a:t>
            </a:r>
            <a:r>
              <a:rPr lang="ko-KR" altLang="en-US" sz="1400" dirty="0"/>
              <a:t>경쟁 조건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검사 시점</a:t>
            </a:r>
            <a:r>
              <a:rPr lang="en-US" altLang="ko-KR" sz="1400" dirty="0"/>
              <a:t>(Time Of Check)</a:t>
            </a:r>
            <a:r>
              <a:rPr lang="ko-KR" altLang="en-US" sz="1400" dirty="0"/>
              <a:t>과 사용 시점</a:t>
            </a:r>
            <a:r>
              <a:rPr lang="en-US" altLang="ko-KR" sz="1400" dirty="0"/>
              <a:t>(</a:t>
            </a:r>
            <a:r>
              <a:rPr lang="en" altLang="ko-KR" sz="1400" dirty="0"/>
              <a:t>Time Of Use)</a:t>
            </a:r>
            <a:r>
              <a:rPr lang="ko-KR" altLang="en-US" sz="1400" dirty="0"/>
              <a:t>을 고려하지 않고 코딩하는 경우 발생하는 보안 약점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코드 내에 동기화 구문을 사용하여 해당 자원에는 한번에 하나의 프로세스만 접근 가 능하도록 구성함으로써 방지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종료되지 않는 </a:t>
            </a:r>
            <a:r>
              <a:rPr lang="ko-KR" altLang="en-US" sz="1400" dirty="0" err="1"/>
              <a:t>반복문</a:t>
            </a:r>
            <a:r>
              <a:rPr lang="ko-KR" altLang="en-US" sz="1400" dirty="0"/>
              <a:t> 또는 재귀 함수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/>
              <a:t>반복문이나</a:t>
            </a:r>
            <a:r>
              <a:rPr lang="ko-KR" altLang="en-US" sz="1400" dirty="0"/>
              <a:t> 재귀 함수에서 종료 조건을 정의하지 않았거나 논리 구조상 종료될 수 없는 경우 발생하는 보안 약점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모든 </a:t>
            </a:r>
            <a:r>
              <a:rPr lang="ko-KR" altLang="en-US" sz="1400" dirty="0" err="1"/>
              <a:t>반복문이나</a:t>
            </a:r>
            <a:r>
              <a:rPr lang="ko-KR" altLang="en-US" sz="1400" dirty="0"/>
              <a:t> 재귀 함수의 수행 횟수를 제한하는 설정을 추가하거나</a:t>
            </a:r>
            <a:r>
              <a:rPr lang="en-US" altLang="ko-KR" sz="1400" dirty="0"/>
              <a:t> </a:t>
            </a:r>
            <a:r>
              <a:rPr lang="ko-KR" altLang="en-US" sz="1400" dirty="0"/>
              <a:t>종료 조건을 점검하여 반복 또는 호출의 종료 여부를 확인함으로써 방지</a:t>
            </a:r>
          </a:p>
        </p:txBody>
      </p:sp>
    </p:spTree>
    <p:extLst>
      <p:ext uri="{BB962C8B-B14F-4D97-AF65-F5344CB8AC3E}">
        <p14:creationId xmlns:p14="http://schemas.microsoft.com/office/powerpoint/2010/main" val="171340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에러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소프트웨어 실행 중 발생할 수 있는 오류</a:t>
            </a:r>
            <a:r>
              <a:rPr lang="en-US" altLang="ko-KR" sz="1400" dirty="0"/>
              <a:t>(</a:t>
            </a:r>
            <a:r>
              <a:rPr lang="en" altLang="ko-KR" sz="1400" dirty="0"/>
              <a:t>Error)</a:t>
            </a:r>
            <a:r>
              <a:rPr lang="ko-KR" altLang="en-US" sz="1400" dirty="0"/>
              <a:t>들을 사전에 정의하여 오류로 인해 발생할 수 있는 문제들을 예방하기 위한 보안 점검 항목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에러 처리의 미비로 인한 코딩이 유발하는 보안 약점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오류 메시지를 통한 정보노출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오류 발생으로 실행 환경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 정보</a:t>
            </a:r>
            <a:r>
              <a:rPr lang="en-US" altLang="ko-KR" sz="1400" dirty="0"/>
              <a:t>, </a:t>
            </a:r>
            <a:r>
              <a:rPr lang="ko-KR" altLang="en-US" sz="1400" dirty="0"/>
              <a:t>디버깅 정보 등의 중요 정보를 소프트웨어가 메시지로 외부에 노출하는 보안 약점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예외처리 구문에 예외의 이름이나 스택 </a:t>
            </a:r>
            <a:r>
              <a:rPr lang="ko-KR" altLang="en-US" sz="1400" dirty="0" err="1"/>
              <a:t>트레이스를</a:t>
            </a:r>
            <a:r>
              <a:rPr lang="ko-KR" altLang="en-US" sz="1400" dirty="0"/>
              <a:t> 출력하도록 코딩한 경우 해커는 소프트웨어의 내부구조를 쉽게 파악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오류 발생 시 가능한 한 내부에서만 처리되도록 하거나 메시지를 출력할 경우 최소한 의 정보 또는 사전에 준비된 메시지만 출력되도록 함으로써 방지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오류 상황 대응 부재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소프트웨어 개발 중 예외처리를 하지 않았거나 미비로 인해 발생하는 보안 약점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오류가 발생할 수 있는 부분에 예외처리 구문을 작성하고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제어문을</a:t>
            </a:r>
            <a:r>
              <a:rPr lang="ko-KR" altLang="en-US" sz="1400" dirty="0"/>
              <a:t> 활용하여 오류가 악용되지 않도록 코딩함으로써 방지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부적절한 예외처리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함수의 </a:t>
            </a:r>
            <a:r>
              <a:rPr lang="ko-KR" altLang="en-US" sz="1400" dirty="0" err="1"/>
              <a:t>반환값</a:t>
            </a:r>
            <a:r>
              <a:rPr lang="ko-KR" altLang="en-US" sz="1400" dirty="0"/>
              <a:t> 또는 오류들을 세분화하여 처리하지 않고 광범위하게 묶어 한번에 처 리하거나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누락된 예외가 존재할 때 발생하는 보안 약점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모든 함수의 </a:t>
            </a:r>
            <a:r>
              <a:rPr lang="ko-KR" altLang="en-US" sz="1400" dirty="0" err="1"/>
              <a:t>반환값이</a:t>
            </a:r>
            <a:r>
              <a:rPr lang="ko-KR" altLang="en-US" sz="1400" dirty="0"/>
              <a:t> 의도대로 출력되는지 확인하고</a:t>
            </a:r>
            <a:r>
              <a:rPr lang="en-US" altLang="ko-KR" sz="1400" dirty="0"/>
              <a:t> </a:t>
            </a:r>
            <a:r>
              <a:rPr lang="ko-KR" altLang="en-US" sz="1400" dirty="0"/>
              <a:t>세분화된 예외처리를 수행함으로 써 방지</a:t>
            </a:r>
          </a:p>
        </p:txBody>
      </p:sp>
    </p:spTree>
    <p:extLst>
      <p:ext uri="{BB962C8B-B14F-4D97-AF65-F5344CB8AC3E}">
        <p14:creationId xmlns:p14="http://schemas.microsoft.com/office/powerpoint/2010/main" val="287880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코드 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소프트웨어 구현 단계에서 개발자들이 코딩 중 실수하기 쉬운 형</a:t>
            </a:r>
            <a:r>
              <a:rPr lang="en-US" altLang="ko-KR" sz="1400" dirty="0"/>
              <a:t>(</a:t>
            </a:r>
            <a:r>
              <a:rPr lang="en" altLang="ko-KR" sz="1400" dirty="0"/>
              <a:t>Type) </a:t>
            </a:r>
            <a:r>
              <a:rPr lang="ko-KR" altLang="en-US" sz="1400" dirty="0"/>
              <a:t>변환</a:t>
            </a:r>
            <a:r>
              <a:rPr lang="en-US" altLang="ko-KR" sz="1400" dirty="0"/>
              <a:t>, </a:t>
            </a:r>
            <a:r>
              <a:rPr lang="ko-KR" altLang="en-US" sz="1400" dirty="0"/>
              <a:t>자원 반환 등의 오류를 예방하기 위한 보안 점검 항목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코드 오류로 발생할 수 있는 보안 약점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널 포인터</a:t>
            </a:r>
            <a:r>
              <a:rPr lang="en-US" altLang="ko-KR" sz="1400" dirty="0"/>
              <a:t>(</a:t>
            </a:r>
            <a:r>
              <a:rPr lang="en" altLang="ko-KR" sz="1400" dirty="0"/>
              <a:t>Null Pointer) </a:t>
            </a:r>
            <a:r>
              <a:rPr lang="ko-KR" altLang="en-US" sz="1400" dirty="0"/>
              <a:t>역 참조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널 포인터가 가리키는 메모리에 어떠한 값을 </a:t>
            </a:r>
            <a:r>
              <a:rPr lang="ko-KR" altLang="en-US" sz="1400" dirty="0" err="1"/>
              <a:t>사용할려고</a:t>
            </a:r>
            <a:r>
              <a:rPr lang="ko-KR" altLang="en-US" sz="1400" dirty="0"/>
              <a:t> 할 때 발생하는 보안 약점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널 포인터</a:t>
            </a:r>
            <a:r>
              <a:rPr lang="en-US" altLang="ko-KR" sz="1400" dirty="0"/>
              <a:t>(</a:t>
            </a:r>
            <a:r>
              <a:rPr lang="en" altLang="ko-KR" sz="1400" dirty="0"/>
              <a:t>Null Pointer): </a:t>
            </a:r>
            <a:r>
              <a:rPr lang="ko-KR" altLang="en-US" sz="1400" dirty="0"/>
              <a:t>널</a:t>
            </a:r>
            <a:r>
              <a:rPr lang="en-US" altLang="ko-KR" sz="1400" dirty="0"/>
              <a:t>(</a:t>
            </a:r>
            <a:r>
              <a:rPr lang="en" altLang="ko-KR" sz="1400" dirty="0"/>
              <a:t>Null)</a:t>
            </a:r>
            <a:r>
              <a:rPr lang="ko-KR" altLang="en-US" sz="1400" dirty="0"/>
              <a:t>은 정보 부재를 의미하며</a:t>
            </a:r>
            <a:r>
              <a:rPr lang="en-US" altLang="ko-KR" sz="1400" dirty="0"/>
              <a:t> </a:t>
            </a:r>
            <a:r>
              <a:rPr lang="ko-KR" altLang="en-US" sz="1400" dirty="0"/>
              <a:t>포인터</a:t>
            </a:r>
            <a:r>
              <a:rPr lang="en-US" altLang="ko-KR" sz="1400" dirty="0"/>
              <a:t>(</a:t>
            </a:r>
            <a:r>
              <a:rPr lang="en" altLang="ko-KR" sz="1400" dirty="0"/>
              <a:t>Pointer)</a:t>
            </a:r>
            <a:r>
              <a:rPr lang="ko-KR" altLang="en-US" sz="1400" dirty="0"/>
              <a:t>는 메모리의 위치를 가리키는 요소이며 널 포인터</a:t>
            </a:r>
            <a:r>
              <a:rPr lang="en-US" altLang="ko-KR" sz="1400" dirty="0"/>
              <a:t>(</a:t>
            </a:r>
            <a:r>
              <a:rPr lang="en" altLang="ko-KR" sz="1400" dirty="0"/>
              <a:t>Null Pointer)</a:t>
            </a:r>
            <a:r>
              <a:rPr lang="ko-KR" altLang="en-US" sz="1400" dirty="0"/>
              <a:t>는 포인터에 널</a:t>
            </a:r>
            <a:r>
              <a:rPr lang="en-US" altLang="ko-KR" sz="1400" dirty="0"/>
              <a:t>(</a:t>
            </a:r>
            <a:r>
              <a:rPr lang="en" altLang="ko-KR" sz="1400" dirty="0"/>
              <a:t>Null)</a:t>
            </a:r>
            <a:r>
              <a:rPr lang="ko-KR" altLang="en-US" sz="1400" dirty="0"/>
              <a:t>이 저장되어 어떠한 곳도 가리키지 못하는 상태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널</a:t>
            </a:r>
            <a:r>
              <a:rPr lang="en-US" altLang="ko-KR" sz="1400" dirty="0"/>
              <a:t>(</a:t>
            </a:r>
            <a:r>
              <a:rPr lang="en" altLang="ko-KR" sz="1400" dirty="0"/>
              <a:t>Null)</a:t>
            </a:r>
            <a:r>
              <a:rPr lang="ko-KR" altLang="en-US" sz="1400" dirty="0"/>
              <a:t>이 될 수 있는 포인터를 이용하기 전에 널 값을 갖고 있는지 검사함으로써 방지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부적절한 자원 해제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자원을 반환하는 코드를 누락하거나 프로그램 오류로 할당된 자원을 반환하지 못했을 때 발생하는 보안 약점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프로그램 내에 자원 반환 코드가 누락되었는지 확인하고</a:t>
            </a:r>
            <a:r>
              <a:rPr lang="en-US" altLang="ko-KR" sz="1400" dirty="0"/>
              <a:t> </a:t>
            </a:r>
            <a:r>
              <a:rPr lang="ko-KR" altLang="en-US" sz="1400" dirty="0"/>
              <a:t>오류로 인해 함수가 중간에 종료되었을 때 예외 처리에 관계없이 자원이 반환되도록 코딩함으로써 방지</a:t>
            </a:r>
            <a:endParaRPr lang="ko-KR" altLang="en-US" sz="10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해제된 자원 사용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이미 사용이 종료되어 반환된 메모리를 참조하는 경우 발생하는 보안 약점이다</a:t>
            </a:r>
            <a:r>
              <a:rPr lang="en-US" altLang="ko-KR" sz="1400" dirty="0"/>
              <a:t>. 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반환된 메모리에 접근할 수 없도록 주소를 저장하고 있는 포인터를 초기화해서 방지</a:t>
            </a:r>
          </a:p>
        </p:txBody>
      </p:sp>
    </p:spTree>
    <p:extLst>
      <p:ext uri="{BB962C8B-B14F-4D97-AF65-F5344CB8AC3E}">
        <p14:creationId xmlns:p14="http://schemas.microsoft.com/office/powerpoint/2010/main" val="287041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코드 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코드 오류로 발생할 수 있는 보안 약점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초기화되지 않은 변수 사용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변수 선언 후 값이 부여되지 않은 변수를 사용할 때 발생하는 보안 약점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변수 선언 시 할당된 메모리를 초기화함으로써 방지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Stack Guard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메모리상에서 프로그램의 복귀 주소와 변수 사이에 특정 값을 저장해 두었다가 그 값이 변경되었을 경우 </a:t>
            </a:r>
            <a:r>
              <a:rPr lang="ko-KR" altLang="en-US" sz="1400" dirty="0" err="1"/>
              <a:t>오버플로우</a:t>
            </a:r>
            <a:r>
              <a:rPr lang="ko-KR" altLang="en-US" sz="1400" dirty="0"/>
              <a:t> 상태로 가정하여 프로그램 실행을 중단하는 기술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컴파일러 옵션으로 지정할 수 있는 방어 기법</a:t>
            </a:r>
            <a:r>
              <a:rPr lang="en-US" altLang="ko-KR" sz="1400" dirty="0"/>
              <a:t> </a:t>
            </a:r>
            <a:r>
              <a:rPr lang="ko-KR" altLang="en-US" sz="1400" dirty="0"/>
              <a:t>중 하나로 스택에 프로그램 실행 시 </a:t>
            </a:r>
            <a:r>
              <a:rPr lang="en" altLang="ko-KR" sz="1400" dirty="0"/>
              <a:t>canary </a:t>
            </a:r>
            <a:r>
              <a:rPr lang="ko-KR" altLang="en-US" sz="1400" dirty="0"/>
              <a:t>이놈을 심어두고 </a:t>
            </a:r>
            <a:r>
              <a:rPr lang="en" altLang="ko-KR" sz="1400" dirty="0"/>
              <a:t>BOF </a:t>
            </a:r>
            <a:r>
              <a:rPr lang="ko-KR" altLang="en-US" sz="1400" dirty="0"/>
              <a:t>공격할 때 </a:t>
            </a:r>
            <a:r>
              <a:rPr lang="en-US" altLang="ko-KR" sz="1400" dirty="0"/>
              <a:t>canary</a:t>
            </a:r>
            <a:r>
              <a:rPr lang="ko-KR" altLang="en-US" sz="1400" dirty="0"/>
              <a:t>의 값을 확인</a:t>
            </a:r>
          </a:p>
        </p:txBody>
      </p:sp>
    </p:spTree>
    <p:extLst>
      <p:ext uri="{BB962C8B-B14F-4D97-AF65-F5344CB8AC3E}">
        <p14:creationId xmlns:p14="http://schemas.microsoft.com/office/powerpoint/2010/main" val="97164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캡슐화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정보 은닉이 필요한 중요한 데이터와 기능을 불충분하게 캡슐화하거나 잘못 사용함으로써 발생할 수 있는 문제를 예방하기 위한 보안 점검 항목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캡슐화로</a:t>
            </a:r>
            <a:r>
              <a:rPr lang="ko-KR" altLang="en-US" sz="1400" dirty="0"/>
              <a:t> 인해 발생할 수 있는 보안 약점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잘못된 세션에 의한 정보 노출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Multi-Thread </a:t>
            </a:r>
            <a:r>
              <a:rPr lang="ko-KR" altLang="en-US" sz="1400" dirty="0"/>
              <a:t>환경에서 멤버 변수에 정보를 저장할 때 발생하는 보안 약점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멤버 변수보다 지역 변수를 활용하여 변수의 범위를 제한함으로써 방지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제거되지 않고 남은 디버그 코드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개발 중에 버그 수정이나 결과값 확인을 위해 남겨둔 코드들로 인해 발생하는 보안 약 점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소프트웨어를 배포하기 전에 코드 검사를 통해 남아있는 디버그 코드를 삭제함으로써 방지</a:t>
            </a:r>
            <a:endParaRPr lang="ko-KR" altLang="en-US" sz="10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시스템 데이터 정보 노출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시스템의 내부 정보를 시스템 메시지 등을 통해 외부로 출력하도록 코딩했을 때 발생 하는 보안 약점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시스템 메시지를 통해 노출되는 메시지는 최소한의 정보만을 제공함으로써 방지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2242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캡슐화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캡슐화로</a:t>
            </a:r>
            <a:r>
              <a:rPr lang="ko-KR" altLang="en-US" sz="1400" dirty="0"/>
              <a:t> 인해 발생할 수 있는 보안 약점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Public </a:t>
            </a:r>
            <a:r>
              <a:rPr lang="ko-KR" altLang="en-US" sz="1400" dirty="0" err="1"/>
              <a:t>메소드로부터</a:t>
            </a:r>
            <a:r>
              <a:rPr lang="ko-KR" altLang="en-US" sz="1400" dirty="0"/>
              <a:t> 반환된 </a:t>
            </a:r>
            <a:r>
              <a:rPr lang="en" altLang="ko-KR" sz="1400" dirty="0"/>
              <a:t>Private </a:t>
            </a:r>
            <a:r>
              <a:rPr lang="ko-KR" altLang="en-US" sz="1400" dirty="0"/>
              <a:t>배열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선언된 클래스 내에서만 접근이 가능한 </a:t>
            </a:r>
            <a:r>
              <a:rPr lang="en" altLang="ko-KR" sz="1400" dirty="0"/>
              <a:t>Private </a:t>
            </a:r>
            <a:r>
              <a:rPr lang="ko-KR" altLang="en-US" sz="1400" dirty="0"/>
              <a:t>배열을 모든 클래스에서 접근이 가능한 </a:t>
            </a:r>
            <a:r>
              <a:rPr lang="en" altLang="ko-KR" sz="1400" dirty="0"/>
              <a:t>Public </a:t>
            </a:r>
            <a:r>
              <a:rPr lang="ko-KR" altLang="en-US" sz="1400" dirty="0" err="1"/>
              <a:t>메소드에서</a:t>
            </a:r>
            <a:r>
              <a:rPr lang="ko-KR" altLang="en-US" sz="1400" dirty="0"/>
              <a:t> 반환할 때 발생하는 보안 약점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Private </a:t>
            </a:r>
            <a:r>
              <a:rPr lang="ko-KR" altLang="en-US" sz="1400" dirty="0"/>
              <a:t>배열을 별도의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통해 조작하거나</a:t>
            </a:r>
            <a:r>
              <a:rPr lang="en-US" altLang="ko-KR" sz="1400" dirty="0"/>
              <a:t> </a:t>
            </a:r>
            <a:r>
              <a:rPr lang="ko-KR" altLang="en-US" sz="1400" dirty="0"/>
              <a:t>동일한 형태의 </a:t>
            </a:r>
            <a:r>
              <a:rPr lang="ko-KR" altLang="en-US" sz="1400" dirty="0" err="1"/>
              <a:t>복제본으로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반환받은</a:t>
            </a:r>
            <a:r>
              <a:rPr lang="ko-KR" altLang="en-US" sz="1400" dirty="0"/>
              <a:t> 후 값을 전달하는 방식으로 방지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Private </a:t>
            </a:r>
            <a:r>
              <a:rPr lang="ko-KR" altLang="en-US" sz="1400" dirty="0"/>
              <a:t>배열에 </a:t>
            </a:r>
            <a:r>
              <a:rPr lang="en" altLang="ko-KR" sz="1400" dirty="0"/>
              <a:t>Public </a:t>
            </a:r>
            <a:r>
              <a:rPr lang="ko-KR" altLang="en-US" sz="1400" dirty="0"/>
              <a:t>데이터 할당</a:t>
            </a:r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Private </a:t>
            </a:r>
            <a:r>
              <a:rPr lang="ko-KR" altLang="en-US" sz="1400" dirty="0"/>
              <a:t>배열에 </a:t>
            </a:r>
            <a:r>
              <a:rPr lang="en" altLang="ko-KR" sz="1400" dirty="0"/>
              <a:t>Public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선언된 데이터 또는 </a:t>
            </a:r>
            <a:r>
              <a:rPr lang="ko-KR" altLang="en-US" sz="1400" dirty="0" err="1"/>
              <a:t>메소드의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파라미터를</a:t>
            </a:r>
            <a:r>
              <a:rPr lang="ko-KR" altLang="en-US" sz="1400" dirty="0"/>
              <a:t> 저장할 때 발생하 는 보안 약점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Public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선언된 데이터를 </a:t>
            </a:r>
            <a:r>
              <a:rPr lang="en" altLang="ko-KR" sz="1400" dirty="0"/>
              <a:t>Private </a:t>
            </a:r>
            <a:r>
              <a:rPr lang="ko-KR" altLang="en-US" sz="1400" dirty="0"/>
              <a:t>배열에 저장할 때</a:t>
            </a:r>
            <a:r>
              <a:rPr lang="en-US" altLang="ko-KR" sz="1400" dirty="0"/>
              <a:t>, </a:t>
            </a:r>
            <a:r>
              <a:rPr lang="ko-KR" altLang="en-US" sz="1400" dirty="0"/>
              <a:t>레퍼런스가 아닌 값을 직접 저장 함으로써 방지</a:t>
            </a:r>
          </a:p>
        </p:txBody>
      </p:sp>
    </p:spTree>
    <p:extLst>
      <p:ext uri="{BB962C8B-B14F-4D97-AF65-F5344CB8AC3E}">
        <p14:creationId xmlns:p14="http://schemas.microsoft.com/office/powerpoint/2010/main" val="131383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API </a:t>
            </a:r>
            <a:r>
              <a:rPr lang="ko-KR" altLang="en-US" dirty="0"/>
              <a:t>오용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소프트웨어 구현 단계에서 </a:t>
            </a:r>
            <a:r>
              <a:rPr lang="en" altLang="ko-KR" sz="1400" dirty="0"/>
              <a:t>API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잘못 사용하거나 보안에 취약한 </a:t>
            </a:r>
            <a:r>
              <a:rPr lang="en" altLang="ko-KR" sz="1400" dirty="0"/>
              <a:t>API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사용하지 않도록 하기 위한 보안 검증 항목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" altLang="ko-KR" sz="1400" dirty="0"/>
              <a:t>API </a:t>
            </a:r>
            <a:r>
              <a:rPr lang="ko-KR" altLang="en-US" sz="1400" dirty="0"/>
              <a:t>오용으로 발생할 수 있는 보안 약점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DNS Lookup</a:t>
            </a:r>
            <a:r>
              <a:rPr lang="ko-KR" altLang="en-US" sz="1400" dirty="0"/>
              <a:t>에 의존한 보안 결정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도메인 명에 의존하여 인증이나 접근 통제 등의 보안 결정을 내리는 경우 발생하는 보안 약점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DNS </a:t>
            </a:r>
            <a:r>
              <a:rPr lang="ko-KR" altLang="en-US" sz="1400" dirty="0"/>
              <a:t>검색을 통해 도메인 이름을 비교하지 않고 </a:t>
            </a:r>
            <a:r>
              <a:rPr lang="en" altLang="ko-KR" sz="1400" dirty="0"/>
              <a:t>IP </a:t>
            </a:r>
            <a:r>
              <a:rPr lang="ko-KR" altLang="en-US" sz="1400" dirty="0"/>
              <a:t>주소를 직접 입력하여 접근함으로 써 방지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취약한 </a:t>
            </a:r>
            <a:r>
              <a:rPr lang="en" altLang="ko-KR" sz="1400" dirty="0"/>
              <a:t>API </a:t>
            </a:r>
            <a:r>
              <a:rPr lang="ko-KR" altLang="en-US" sz="1400" dirty="0"/>
              <a:t>사용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보안 문제로 사용이 금지된 </a:t>
            </a:r>
            <a:r>
              <a:rPr lang="en" altLang="ko-KR" sz="1400" dirty="0"/>
              <a:t>API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사용하거나</a:t>
            </a:r>
            <a:r>
              <a:rPr lang="en-US" altLang="ko-KR" sz="1400" dirty="0"/>
              <a:t> </a:t>
            </a:r>
            <a:r>
              <a:rPr lang="ko-KR" altLang="en-US" sz="1400" dirty="0"/>
              <a:t>잘못된 방식으로 </a:t>
            </a:r>
            <a:r>
              <a:rPr lang="en" altLang="ko-KR" sz="1400" dirty="0"/>
              <a:t>API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사용했을 때 발생하는 보안 약점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보안 문제로 금지된 대표적인 </a:t>
            </a:r>
            <a:r>
              <a:rPr lang="en" altLang="ko-KR" sz="1400" dirty="0"/>
              <a:t>API</a:t>
            </a:r>
            <a:r>
              <a:rPr lang="ko-KR" altLang="en-US" sz="1400" dirty="0"/>
              <a:t>에는 </a:t>
            </a:r>
            <a:r>
              <a:rPr lang="en" altLang="ko-KR" sz="1400" dirty="0"/>
              <a:t>C</a:t>
            </a:r>
            <a:r>
              <a:rPr lang="ko-KR" altLang="en-US" sz="1400" dirty="0"/>
              <a:t>언어의 문자열 함수 </a:t>
            </a:r>
            <a:r>
              <a:rPr lang="en" altLang="ko-KR" sz="1400" dirty="0" err="1"/>
              <a:t>strcat</a:t>
            </a:r>
            <a:r>
              <a:rPr lang="en" altLang="ko-KR" sz="1400" dirty="0"/>
              <a:t>( ), </a:t>
            </a:r>
            <a:r>
              <a:rPr lang="en" altLang="ko-KR" sz="1400" dirty="0" err="1"/>
              <a:t>strcpy</a:t>
            </a:r>
            <a:r>
              <a:rPr lang="en" altLang="ko-KR" sz="1400" dirty="0"/>
              <a:t>( ), </a:t>
            </a:r>
            <a:r>
              <a:rPr lang="en" altLang="ko-KR" sz="1400" dirty="0" err="1"/>
              <a:t>sprintf</a:t>
            </a:r>
            <a:r>
              <a:rPr lang="en" altLang="ko-KR" sz="1400" dirty="0"/>
              <a:t> ( )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보안 문제로 금지된 함수는 안전한 함수로 대체하고</a:t>
            </a:r>
            <a:r>
              <a:rPr lang="en-US" altLang="ko-KR" sz="1400" dirty="0"/>
              <a:t> </a:t>
            </a:r>
            <a:r>
              <a:rPr lang="en" altLang="ko-KR" sz="1400" dirty="0"/>
              <a:t>API</a:t>
            </a:r>
            <a:r>
              <a:rPr lang="ko-KR" altLang="en-US" sz="1400" dirty="0"/>
              <a:t>의 매뉴얼을 참고하여 보안이 보장되는 인터페이스를 사용함으로써 방지</a:t>
            </a:r>
          </a:p>
        </p:txBody>
      </p:sp>
    </p:spTree>
    <p:extLst>
      <p:ext uri="{BB962C8B-B14F-4D97-AF65-F5344CB8AC3E}">
        <p14:creationId xmlns:p14="http://schemas.microsoft.com/office/powerpoint/2010/main" val="4206860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암호화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패스워드</a:t>
            </a:r>
            <a:r>
              <a:rPr lang="en-US" altLang="ko-KR" sz="1400" dirty="0"/>
              <a:t>, </a:t>
            </a:r>
            <a:r>
              <a:rPr lang="ko-KR" altLang="en-US" sz="1400" dirty="0"/>
              <a:t>주민번호</a:t>
            </a:r>
            <a:r>
              <a:rPr lang="en-US" altLang="ko-KR" sz="1400" dirty="0"/>
              <a:t>, </a:t>
            </a:r>
            <a:r>
              <a:rPr lang="ko-KR" altLang="en-US" sz="1400" dirty="0"/>
              <a:t>은행계좌와 같은 중요정보를 보호하기 위해 </a:t>
            </a:r>
            <a:r>
              <a:rPr lang="ko-KR" altLang="en-US" sz="1400" dirty="0" err="1"/>
              <a:t>평문을</a:t>
            </a:r>
            <a:r>
              <a:rPr lang="ko-KR" altLang="en-US" sz="1400" dirty="0"/>
              <a:t> 암호화된 문장으로 만드는 절차 또는 방법을 의미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암호화 알고리즘은 해시</a:t>
            </a:r>
            <a:r>
              <a:rPr lang="en-US" altLang="ko-KR" sz="1400" dirty="0"/>
              <a:t>(</a:t>
            </a:r>
            <a:r>
              <a:rPr lang="en" altLang="ko-KR" sz="1400" dirty="0"/>
              <a:t>Hash)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사용하는 </a:t>
            </a:r>
            <a:r>
              <a:rPr lang="ko-KR" altLang="en-US" sz="1400" dirty="0" err="1"/>
              <a:t>단방향</a:t>
            </a:r>
            <a:r>
              <a:rPr lang="ko-KR" altLang="en-US" sz="1400" dirty="0"/>
              <a:t> 암호화 방식과</a:t>
            </a:r>
            <a:r>
              <a:rPr lang="en-US" altLang="ko-KR" sz="1400" dirty="0"/>
              <a:t> </a:t>
            </a:r>
            <a:r>
              <a:rPr lang="ko-KR" altLang="en-US" sz="1400" dirty="0"/>
              <a:t>개인키 및 공개키로 분류되는 양방향 암호화 방식이 있음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개인키 암호화</a:t>
            </a:r>
            <a:r>
              <a:rPr lang="en-US" altLang="ko-KR" sz="1400" dirty="0"/>
              <a:t>(</a:t>
            </a:r>
            <a:r>
              <a:rPr lang="en" altLang="ko-KR" sz="1400" dirty="0"/>
              <a:t>Private Key Encryption) </a:t>
            </a:r>
            <a:r>
              <a:rPr lang="ko-KR" altLang="en-US" sz="1400" dirty="0"/>
              <a:t>기법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동일한 키로 데이터를 암호화하고 </a:t>
            </a:r>
            <a:r>
              <a:rPr lang="ko-KR" altLang="en-US" sz="1400" dirty="0" err="1"/>
              <a:t>복호화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대칭 암호화 기법 또는 </a:t>
            </a:r>
            <a:r>
              <a:rPr lang="ko-KR" altLang="en-US" sz="1400" dirty="0" err="1"/>
              <a:t>단일키</a:t>
            </a:r>
            <a:r>
              <a:rPr lang="ko-KR" altLang="en-US" sz="1400" dirty="0"/>
              <a:t> 암호화 </a:t>
            </a:r>
            <a:r>
              <a:rPr lang="ko-KR" altLang="en-US" sz="1400" dirty="0" err="1"/>
              <a:t>기법이라고도</a:t>
            </a:r>
            <a:r>
              <a:rPr lang="ko-KR" altLang="en-US" sz="1400" dirty="0"/>
              <a:t> 함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암호화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복호화</a:t>
            </a:r>
            <a:r>
              <a:rPr lang="ko-KR" altLang="en-US" sz="1400" dirty="0"/>
              <a:t> 속도가 빠르지만 관리해야 할 키의 수가 많음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종류</a:t>
            </a:r>
            <a:endParaRPr lang="en-US" altLang="ko-KR" sz="1400" dirty="0"/>
          </a:p>
          <a:p>
            <a:pPr lvl="3">
              <a:buFont typeface="Wingdings" pitchFamily="2" charset="2"/>
              <a:buChar char="q"/>
            </a:pPr>
            <a:r>
              <a:rPr lang="ko-KR" altLang="en-US" sz="1400" dirty="0"/>
              <a:t>스트림 암호화 방식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평문과</a:t>
            </a:r>
            <a:r>
              <a:rPr lang="ko-KR" altLang="en-US" sz="1400" dirty="0"/>
              <a:t> 동일한 길이의 스트림을 생성하며 비트 단위로 암호화 하는 방식으로 </a:t>
            </a:r>
            <a:r>
              <a:rPr lang="en-US" altLang="ko-KR" sz="1400" dirty="0"/>
              <a:t>LFSR, RC4</a:t>
            </a:r>
            <a:r>
              <a:rPr lang="ko-KR" altLang="en-US" sz="1400" dirty="0"/>
              <a:t>가 대표적인 알고리즘</a:t>
            </a:r>
            <a:endParaRPr lang="en-US" altLang="ko-KR" sz="1400" dirty="0"/>
          </a:p>
          <a:p>
            <a:pPr lvl="3">
              <a:buFont typeface="Wingdings" pitchFamily="2" charset="2"/>
              <a:buChar char="q"/>
            </a:pPr>
            <a:r>
              <a:rPr lang="ko-KR" altLang="en-US" sz="1400" dirty="0"/>
              <a:t>블록 암호화 방식</a:t>
            </a:r>
            <a:r>
              <a:rPr lang="en-US" altLang="ko-KR" sz="1400" dirty="0"/>
              <a:t>:</a:t>
            </a:r>
            <a:r>
              <a:rPr lang="ko-KR" altLang="en-US" sz="1400" dirty="0"/>
              <a:t> 한번에 하나의 데이터 블록을 암호화 하는 방식으로 </a:t>
            </a:r>
            <a:r>
              <a:rPr lang="en-US" altLang="ko-KR" sz="1400" dirty="0"/>
              <a:t>DES, SEED, AES, ARIA</a:t>
            </a:r>
            <a:r>
              <a:rPr lang="ko-KR" altLang="en-US" sz="1400" dirty="0"/>
              <a:t> 가 대표적인 알고리즘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공개키 암호화</a:t>
            </a:r>
            <a:r>
              <a:rPr lang="en-US" altLang="ko-KR" sz="1400" dirty="0"/>
              <a:t>(</a:t>
            </a:r>
            <a:r>
              <a:rPr lang="en" altLang="ko-KR" sz="1400" dirty="0"/>
              <a:t>Public Key Encryption) </a:t>
            </a:r>
            <a:r>
              <a:rPr lang="ko-KR" altLang="en-US" sz="1400" dirty="0"/>
              <a:t>기법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데이터를 암호화 할 때 사용하는 공개키</a:t>
            </a:r>
            <a:r>
              <a:rPr lang="en-US" altLang="ko-KR" sz="1400" dirty="0"/>
              <a:t>(</a:t>
            </a:r>
            <a:r>
              <a:rPr lang="en" altLang="ko-KR" sz="1400" dirty="0"/>
              <a:t>Public Key)</a:t>
            </a:r>
            <a:r>
              <a:rPr lang="ko-KR" altLang="en-US" sz="1400" dirty="0"/>
              <a:t>는 사용자에게 공개하고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복호화</a:t>
            </a:r>
            <a:r>
              <a:rPr lang="ko-KR" altLang="en-US" sz="1400" dirty="0"/>
              <a:t> 할 때의 비밀키</a:t>
            </a:r>
            <a:r>
              <a:rPr lang="en-US" altLang="ko-KR" sz="1400" dirty="0"/>
              <a:t>(</a:t>
            </a:r>
            <a:r>
              <a:rPr lang="en" altLang="ko-KR" sz="1400" dirty="0"/>
              <a:t>Secret Key)</a:t>
            </a:r>
            <a:r>
              <a:rPr lang="ko-KR" altLang="en-US" sz="1400" dirty="0"/>
              <a:t>는 관리자가 비밀리에 관리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비대칭 암호 기법 이라고도 함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관리해야 할 키의 개수가 적지만 암호화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복호화</a:t>
            </a:r>
            <a:r>
              <a:rPr lang="ko-KR" altLang="en-US" sz="1400" dirty="0"/>
              <a:t> 속도가 느림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RSA</a:t>
            </a:r>
            <a:r>
              <a:rPr lang="ko-KR" altLang="en-US" sz="1400" dirty="0"/>
              <a:t> 알고리즘이 대표적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2386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SW </a:t>
            </a:r>
            <a:r>
              <a:rPr lang="ko-KR" altLang="en-US" dirty="0"/>
              <a:t>개발 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" altLang="ko-KR" sz="1400" dirty="0"/>
              <a:t>SW</a:t>
            </a:r>
            <a:r>
              <a:rPr lang="ko-KR" altLang="en-US" sz="1400" dirty="0"/>
              <a:t> 개발 보안은 해킹 등 사이버</a:t>
            </a:r>
            <a:r>
              <a:rPr lang="en-US" altLang="ko-KR" sz="1400" dirty="0"/>
              <a:t> </a:t>
            </a:r>
            <a:r>
              <a:rPr lang="ko-KR" altLang="en-US" sz="1400" dirty="0"/>
              <a:t>공격의 원인인 보안 취약점을 </a:t>
            </a:r>
            <a:r>
              <a:rPr lang="en" altLang="ko-KR" sz="1400" dirty="0"/>
              <a:t>SW</a:t>
            </a:r>
            <a:r>
              <a:rPr lang="ko-KR" altLang="en-US" sz="1400" dirty="0"/>
              <a:t>개발 단계에서 미리 제거하고 </a:t>
            </a:r>
            <a:r>
              <a:rPr lang="en" altLang="ko-KR" sz="1400" dirty="0"/>
              <a:t>SW </a:t>
            </a:r>
            <a:r>
              <a:rPr lang="ko-KR" altLang="en-US" sz="1400" dirty="0"/>
              <a:t>개발에 따른 생명주기</a:t>
            </a:r>
            <a:r>
              <a:rPr lang="en-US" altLang="ko-KR" sz="1400" dirty="0"/>
              <a:t>(Software Development Life Cycle – SDLC)</a:t>
            </a:r>
            <a:r>
              <a:rPr lang="ko-KR" altLang="en-US" sz="1400" dirty="0"/>
              <a:t>별 로 단계적으로 수행하고 개발 과정에서 보안 업무를 수행하며 안전한 보안 요소를 만족하는 소프트웨어를 개발 및 운영하기 위한 목적으로 수행하는 개발 방법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보안 관련 기관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행정 </a:t>
            </a:r>
            <a:r>
              <a:rPr lang="ko-KR" altLang="en-US" sz="1400" dirty="0" err="1"/>
              <a:t>안전부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KISA(</a:t>
            </a:r>
            <a:r>
              <a:rPr lang="ko-KR" altLang="en-US" sz="1400" dirty="0"/>
              <a:t>한국인터넷진흥원</a:t>
            </a:r>
            <a:r>
              <a:rPr lang="en-US" altLang="ko-KR" sz="1400" dirty="0"/>
              <a:t>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발주기관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사업자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감리법인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소프트웨어 개발 직무 별 보안 활동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Project</a:t>
            </a:r>
            <a:r>
              <a:rPr lang="ko-KR" altLang="en-US" sz="1400" dirty="0"/>
              <a:t> </a:t>
            </a:r>
            <a:r>
              <a:rPr lang="en-US" altLang="ko-KR" sz="1400" dirty="0"/>
              <a:t>Manager:</a:t>
            </a:r>
            <a:r>
              <a:rPr lang="ko-KR" altLang="en-US" sz="1400" dirty="0"/>
              <a:t> 조직 구성원들에게 응용 프로그램 보안 영향을 이해시킴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Requirement Specifier: Architect</a:t>
            </a:r>
            <a:r>
              <a:rPr lang="ko-KR" altLang="en-US" sz="1400" dirty="0"/>
              <a:t>가 고려해야 할 보안 관련 비지니스 요구사항을 설명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Architect: </a:t>
            </a:r>
            <a:r>
              <a:rPr lang="ko-KR" altLang="en-US" sz="1400" dirty="0"/>
              <a:t>보안 오류가 발생하지 않도록 보안 기술 문제를 충분히 이해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Designer: </a:t>
            </a:r>
            <a:r>
              <a:rPr lang="ko-KR" altLang="en-US" sz="1400" dirty="0"/>
              <a:t>특정 기술에 대해 보안 요구사항의 </a:t>
            </a:r>
            <a:r>
              <a:rPr lang="ko-KR" altLang="en-US" sz="1400" dirty="0" err="1"/>
              <a:t>만족성</a:t>
            </a:r>
            <a:r>
              <a:rPr lang="ko-KR" altLang="en-US" sz="1400" dirty="0"/>
              <a:t> 여부를 확인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Implementer: </a:t>
            </a:r>
            <a:r>
              <a:rPr lang="ko-KR" altLang="en-US" sz="1400" dirty="0"/>
              <a:t>구조화 된 소프트웨어 개발 환경에서 프로그램을 </a:t>
            </a:r>
            <a:r>
              <a:rPr lang="ko-KR" altLang="en-US" sz="1400" dirty="0" err="1"/>
              <a:t>원할히</a:t>
            </a:r>
            <a:r>
              <a:rPr lang="ko-KR" altLang="en-US" sz="1400" dirty="0"/>
              <a:t> 구현할 수 있도록 </a:t>
            </a:r>
            <a:r>
              <a:rPr lang="ko-KR" altLang="en-US" sz="1400" dirty="0" err="1"/>
              <a:t>시큐어</a:t>
            </a:r>
            <a:r>
              <a:rPr lang="ko-KR" altLang="en-US" sz="1400" dirty="0"/>
              <a:t> 코딩 표준을 준수하여 개발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Test Analyst: </a:t>
            </a:r>
            <a:r>
              <a:rPr lang="ko-KR" altLang="en-US" sz="1400" dirty="0"/>
              <a:t>소프트웨어 개발 요구 사항과 구현 결과를 반복적으로 확인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Security Auditor: </a:t>
            </a:r>
            <a:r>
              <a:rPr lang="ko-KR" altLang="en-US" sz="1400" dirty="0"/>
              <a:t>소프트웨어 개발 프로젝트의 현재 상태의 보안을 보장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암호화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암호화 알고리즘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양방향 알고리즘 </a:t>
            </a:r>
            <a:r>
              <a:rPr lang="en-US" altLang="ko-KR" sz="1400" dirty="0"/>
              <a:t>–</a:t>
            </a:r>
            <a:r>
              <a:rPr lang="ko-KR" altLang="en-US" sz="1400" dirty="0"/>
              <a:t> 개인키 암호화 와 공개키 암호화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SEED</a:t>
            </a:r>
          </a:p>
          <a:p>
            <a:pPr lvl="3">
              <a:buFont typeface="Wingdings" pitchFamily="2" charset="2"/>
              <a:buChar char="q"/>
            </a:pPr>
            <a:r>
              <a:rPr lang="en-US" altLang="ko-KR" sz="1400" dirty="0"/>
              <a:t>1999</a:t>
            </a:r>
            <a:r>
              <a:rPr lang="ko-KR" altLang="en-US" sz="1400" dirty="0"/>
              <a:t>년 한국인터넷진흥원</a:t>
            </a:r>
            <a:r>
              <a:rPr lang="en-US" altLang="ko-KR" sz="1400" dirty="0"/>
              <a:t>(</a:t>
            </a:r>
            <a:r>
              <a:rPr lang="en" altLang="ko-KR" sz="1400" dirty="0"/>
              <a:t>KISA)</a:t>
            </a:r>
            <a:r>
              <a:rPr lang="ko-KR" altLang="en-US" sz="1400" dirty="0"/>
              <a:t>에서 개발한 블록 암호화 알고리즘</a:t>
            </a:r>
          </a:p>
          <a:p>
            <a:pPr lvl="3">
              <a:buFont typeface="Wingdings" pitchFamily="2" charset="2"/>
              <a:buChar char="q"/>
            </a:pPr>
            <a:r>
              <a:rPr lang="ko-KR" altLang="en-US" sz="1400" dirty="0"/>
              <a:t>블록 크기는 </a:t>
            </a:r>
            <a:r>
              <a:rPr lang="en-US" altLang="ko-KR" sz="1400" dirty="0"/>
              <a:t>128</a:t>
            </a:r>
            <a:r>
              <a:rPr lang="ko-KR" altLang="en-US" sz="1400" dirty="0"/>
              <a:t>비트이며</a:t>
            </a:r>
            <a:r>
              <a:rPr lang="en-US" altLang="ko-KR" sz="1400" dirty="0"/>
              <a:t> </a:t>
            </a:r>
            <a:r>
              <a:rPr lang="ko-KR" altLang="en-US" sz="1400" dirty="0"/>
              <a:t>키 길이에 따라 </a:t>
            </a:r>
            <a:r>
              <a:rPr lang="en-US" altLang="ko-KR" sz="1400" dirty="0"/>
              <a:t>128, 256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분류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ARIA(Academy, Research Institute, Agency)</a:t>
            </a:r>
          </a:p>
          <a:p>
            <a:pPr lvl="3">
              <a:buFont typeface="Wingdings" pitchFamily="2" charset="2"/>
              <a:buChar char="q"/>
            </a:pPr>
            <a:r>
              <a:rPr lang="en-US" altLang="ko-KR" sz="1400" dirty="0"/>
              <a:t>2004</a:t>
            </a:r>
            <a:r>
              <a:rPr lang="ko-KR" altLang="en-US" sz="1400" dirty="0"/>
              <a:t>년 국가정보원과 산학연협회가 개발 한 블록 암호화 알고리즘</a:t>
            </a:r>
          </a:p>
          <a:p>
            <a:pPr lvl="3">
              <a:buFont typeface="Wingdings" pitchFamily="2" charset="2"/>
              <a:buChar char="q"/>
            </a:pPr>
            <a:r>
              <a:rPr lang="ko-KR" altLang="en-US" sz="1400" dirty="0"/>
              <a:t>블록 크기는 </a:t>
            </a:r>
            <a:r>
              <a:rPr lang="en-US" altLang="ko-KR" sz="1400" dirty="0"/>
              <a:t>128</a:t>
            </a:r>
            <a:r>
              <a:rPr lang="ko-KR" altLang="en-US" sz="1400" dirty="0"/>
              <a:t>비트이며</a:t>
            </a:r>
            <a:r>
              <a:rPr lang="en-US" altLang="ko-KR" sz="1400" dirty="0"/>
              <a:t>, </a:t>
            </a:r>
            <a:r>
              <a:rPr lang="ko-KR" altLang="en-US" sz="1400" dirty="0"/>
              <a:t>키 길이에 따라 </a:t>
            </a:r>
            <a:r>
              <a:rPr lang="en-US" altLang="ko-KR" sz="1400" dirty="0"/>
              <a:t>128, 192, 256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분류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DES(Data Encryption Standard)</a:t>
            </a:r>
          </a:p>
          <a:p>
            <a:pPr lvl="3">
              <a:buFont typeface="Wingdings" pitchFamily="2" charset="2"/>
              <a:buChar char="q"/>
            </a:pPr>
            <a:r>
              <a:rPr lang="en-US" altLang="ko-KR" sz="1400" dirty="0"/>
              <a:t>1975</a:t>
            </a:r>
            <a:r>
              <a:rPr lang="ko-KR" altLang="en-US" sz="1400" dirty="0"/>
              <a:t>년 미국 </a:t>
            </a:r>
            <a:r>
              <a:rPr lang="en" altLang="ko-KR" sz="1400" dirty="0"/>
              <a:t>NBS</a:t>
            </a:r>
            <a:r>
              <a:rPr lang="ko-KR" altLang="en-US" sz="1400" dirty="0"/>
              <a:t>에서 발표한 개인키 암호화 알고리즘</a:t>
            </a:r>
          </a:p>
          <a:p>
            <a:pPr lvl="3">
              <a:buFont typeface="Wingdings" pitchFamily="2" charset="2"/>
              <a:buChar char="q"/>
            </a:pPr>
            <a:r>
              <a:rPr lang="ko-KR" altLang="en-US" sz="1400" dirty="0"/>
              <a:t>블록 크기는 </a:t>
            </a:r>
            <a:r>
              <a:rPr lang="en-US" altLang="ko-KR" sz="1400" dirty="0"/>
              <a:t>64</a:t>
            </a:r>
            <a:r>
              <a:rPr lang="ko-KR" altLang="en-US" sz="1400" dirty="0"/>
              <a:t>비트이며</a:t>
            </a:r>
            <a:r>
              <a:rPr lang="en-US" altLang="ko-KR" sz="1400" dirty="0"/>
              <a:t>, </a:t>
            </a:r>
            <a:r>
              <a:rPr lang="ko-KR" altLang="en-US" sz="1400" dirty="0"/>
              <a:t>키 길이는 </a:t>
            </a:r>
            <a:r>
              <a:rPr lang="en-US" altLang="ko-KR" sz="1400" dirty="0"/>
              <a:t>56</a:t>
            </a:r>
            <a:r>
              <a:rPr lang="ko-KR" altLang="en-US" sz="1400" dirty="0"/>
              <a:t>비트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AES(Advanced Encryption Standard)</a:t>
            </a:r>
          </a:p>
          <a:p>
            <a:pPr lvl="3">
              <a:buFont typeface="Wingdings" pitchFamily="2" charset="2"/>
              <a:buChar char="q"/>
            </a:pPr>
            <a:r>
              <a:rPr lang="en-US" altLang="ko-KR" sz="1400" dirty="0"/>
              <a:t>2001</a:t>
            </a:r>
            <a:r>
              <a:rPr lang="ko-KR" altLang="en-US" sz="1400" dirty="0"/>
              <a:t>년 미국 표준 기술 연구소</a:t>
            </a:r>
            <a:r>
              <a:rPr lang="en-US" altLang="ko-KR" sz="1400" dirty="0"/>
              <a:t>(</a:t>
            </a:r>
            <a:r>
              <a:rPr lang="en" altLang="ko-KR" sz="1400" dirty="0"/>
              <a:t>NIST)</a:t>
            </a:r>
            <a:r>
              <a:rPr lang="ko-KR" altLang="en-US" sz="1400" dirty="0"/>
              <a:t>에서 발표한 개인키 암호화 알고리즘</a:t>
            </a:r>
          </a:p>
          <a:p>
            <a:pPr lvl="3">
              <a:buFont typeface="Wingdings" pitchFamily="2" charset="2"/>
              <a:buChar char="q"/>
            </a:pPr>
            <a:r>
              <a:rPr lang="ko-KR" altLang="en-US" sz="1400" dirty="0"/>
              <a:t>블록 크기는 </a:t>
            </a:r>
            <a:r>
              <a:rPr lang="en-US" altLang="ko-KR" sz="1400" dirty="0"/>
              <a:t>128</a:t>
            </a:r>
            <a:r>
              <a:rPr lang="ko-KR" altLang="en-US" sz="1400" dirty="0"/>
              <a:t>비트이며</a:t>
            </a:r>
            <a:r>
              <a:rPr lang="en-US" altLang="ko-KR" sz="1400" dirty="0"/>
              <a:t>, </a:t>
            </a:r>
            <a:r>
              <a:rPr lang="ko-KR" altLang="en-US" sz="1400" dirty="0"/>
              <a:t>키 길이에 따라 </a:t>
            </a:r>
            <a:r>
              <a:rPr lang="en-US" altLang="ko-KR" sz="1400" dirty="0"/>
              <a:t>128, 192, 256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분류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RSA(</a:t>
            </a:r>
            <a:r>
              <a:rPr lang="en" altLang="ko-KR" sz="1400" dirty="0" err="1"/>
              <a:t>Rivest</a:t>
            </a:r>
            <a:r>
              <a:rPr lang="en" altLang="ko-KR" sz="1400" dirty="0"/>
              <a:t> Shamir </a:t>
            </a:r>
            <a:r>
              <a:rPr lang="en" altLang="ko-KR" sz="1400" dirty="0" err="1"/>
              <a:t>Adleman</a:t>
            </a:r>
            <a:r>
              <a:rPr lang="en" altLang="ko-KR" sz="1400" dirty="0"/>
              <a:t>)</a:t>
            </a:r>
          </a:p>
          <a:p>
            <a:pPr lvl="3">
              <a:buFont typeface="Wingdings" pitchFamily="2" charset="2"/>
              <a:buChar char="q"/>
            </a:pPr>
            <a:r>
              <a:rPr lang="en-US" altLang="ko-KR" sz="1400" dirty="0"/>
              <a:t>1978</a:t>
            </a:r>
            <a:r>
              <a:rPr lang="ko-KR" altLang="en-US" sz="1400" dirty="0"/>
              <a:t>년 </a:t>
            </a:r>
            <a:r>
              <a:rPr lang="en" altLang="ko-KR" sz="1400" dirty="0"/>
              <a:t>MIT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라이베스트</a:t>
            </a:r>
            <a:r>
              <a:rPr lang="en-US" altLang="ko-KR" sz="1400" dirty="0"/>
              <a:t>(</a:t>
            </a:r>
            <a:r>
              <a:rPr lang="en" altLang="ko-KR" sz="1400" dirty="0" err="1"/>
              <a:t>Rivest</a:t>
            </a:r>
            <a:r>
              <a:rPr lang="en" altLang="ko-KR" sz="1400" dirty="0"/>
              <a:t>), </a:t>
            </a:r>
            <a:r>
              <a:rPr lang="ko-KR" altLang="en-US" sz="1400" dirty="0" err="1"/>
              <a:t>샤미르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" altLang="ko-KR" sz="1400" dirty="0"/>
              <a:t>Shamir), </a:t>
            </a:r>
            <a:r>
              <a:rPr lang="ko-KR" altLang="en-US" sz="1400" dirty="0" err="1"/>
              <a:t>애들먼</a:t>
            </a:r>
            <a:r>
              <a:rPr lang="en-US" altLang="ko-KR" sz="1400" dirty="0"/>
              <a:t>(</a:t>
            </a:r>
            <a:r>
              <a:rPr lang="en" altLang="ko-KR" sz="1400" dirty="0"/>
              <a:t>Adelman)</a:t>
            </a:r>
            <a:r>
              <a:rPr lang="ko-KR" altLang="en-US" sz="1400" dirty="0"/>
              <a:t>에 의해 제안된 공개키 암호화 알고리즘</a:t>
            </a:r>
          </a:p>
          <a:p>
            <a:pPr lvl="3">
              <a:buFont typeface="Wingdings" pitchFamily="2" charset="2"/>
              <a:buChar char="q"/>
            </a:pPr>
            <a:r>
              <a:rPr lang="ko-KR" altLang="en-US" sz="1400" dirty="0"/>
              <a:t>소인수 분해 문제를 이용한 공개키 암호화 기법에 널리 사용되는 암호화 알고리즘</a:t>
            </a:r>
          </a:p>
        </p:txBody>
      </p:sp>
    </p:spTree>
    <p:extLst>
      <p:ext uri="{BB962C8B-B14F-4D97-AF65-F5344CB8AC3E}">
        <p14:creationId xmlns:p14="http://schemas.microsoft.com/office/powerpoint/2010/main" val="919652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암호화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암호화 알고리즘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해시</a:t>
            </a:r>
            <a:r>
              <a:rPr lang="en-US" altLang="ko-KR" sz="1400" dirty="0"/>
              <a:t>(</a:t>
            </a:r>
            <a:r>
              <a:rPr lang="en" altLang="ko-KR" sz="1400" dirty="0"/>
              <a:t>Hash)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임의의 길이의 입력 데이터나 메시지를 고정된 길이의 값이나 키로 변환하는 것을 의미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해시 함수의 종류 </a:t>
            </a:r>
            <a:r>
              <a:rPr lang="en-US" altLang="ko-KR" sz="1400" dirty="0"/>
              <a:t>: </a:t>
            </a:r>
            <a:r>
              <a:rPr lang="en" altLang="ko-KR" sz="1400" dirty="0"/>
              <a:t>SHA </a:t>
            </a:r>
            <a:r>
              <a:rPr lang="ko-KR" altLang="en-US" sz="1400" dirty="0"/>
              <a:t>시리즈</a:t>
            </a:r>
            <a:r>
              <a:rPr lang="en-US" altLang="ko-KR" sz="1400" dirty="0"/>
              <a:t>, </a:t>
            </a:r>
            <a:r>
              <a:rPr lang="en" altLang="ko-KR" sz="1400" dirty="0"/>
              <a:t>MD5, SNEFRU </a:t>
            </a:r>
            <a:r>
              <a:rPr lang="ko-KR" altLang="en-US" sz="1400" dirty="0"/>
              <a:t>등</a:t>
            </a:r>
          </a:p>
          <a:p>
            <a:pPr lvl="3">
              <a:buFont typeface="Wingdings" pitchFamily="2" charset="2"/>
              <a:buChar char="§"/>
            </a:pPr>
            <a:r>
              <a:rPr lang="en" altLang="ko-KR" sz="1400" dirty="0"/>
              <a:t>SHA </a:t>
            </a:r>
            <a:r>
              <a:rPr lang="ko-KR" altLang="en-US" sz="1400" dirty="0"/>
              <a:t>시리즈</a:t>
            </a:r>
            <a:r>
              <a:rPr lang="en-US" altLang="ko-KR" sz="1400" dirty="0"/>
              <a:t>: 1993</a:t>
            </a:r>
            <a:r>
              <a:rPr lang="ko-KR" altLang="en-US" sz="1400" dirty="0"/>
              <a:t>년에 미국 </a:t>
            </a:r>
            <a:r>
              <a:rPr lang="en" altLang="ko-KR" sz="1400" dirty="0"/>
              <a:t>NSA</a:t>
            </a:r>
            <a:r>
              <a:rPr lang="ko-KR" altLang="en-US" sz="1400" dirty="0"/>
              <a:t>가 제작하고 미국 국립표준기술연구소</a:t>
            </a:r>
            <a:r>
              <a:rPr lang="en-US" altLang="ko-KR" sz="1400" dirty="0"/>
              <a:t>(</a:t>
            </a:r>
            <a:r>
              <a:rPr lang="en" altLang="ko-KR" sz="1400" dirty="0"/>
              <a:t>NIST)</a:t>
            </a:r>
            <a:r>
              <a:rPr lang="ko-KR" altLang="en-US" sz="1400" dirty="0"/>
              <a:t>에서 표준으로 채택한 암호화 알고리즘으로 가장 많이 사용되고 있는데 </a:t>
            </a:r>
            <a:r>
              <a:rPr lang="en-US" altLang="ko-KR" sz="1400" dirty="0"/>
              <a:t>SHA-0, SHA-1, SHA-2(SHA-224, SHA-256, SHA-384, SHA-512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  <a:r>
              <a:rPr lang="ko-KR" altLang="en-US" sz="1400" dirty="0"/>
              <a:t> 로 발전</a:t>
            </a:r>
          </a:p>
          <a:p>
            <a:pPr lvl="3">
              <a:buFont typeface="Wingdings" pitchFamily="2" charset="2"/>
              <a:buChar char="§"/>
            </a:pPr>
            <a:r>
              <a:rPr lang="en" altLang="ko-KR" sz="1400" dirty="0"/>
              <a:t>MD5: 1991</a:t>
            </a:r>
            <a:r>
              <a:rPr lang="ko-KR" altLang="en-US" sz="1400" dirty="0"/>
              <a:t>년 </a:t>
            </a:r>
            <a:r>
              <a:rPr lang="en" altLang="ko-KR" sz="1400" dirty="0" err="1"/>
              <a:t>R.rivest</a:t>
            </a:r>
            <a:r>
              <a:rPr lang="ko-KR" altLang="en-US" sz="1400" dirty="0"/>
              <a:t>가 </a:t>
            </a:r>
            <a:r>
              <a:rPr lang="en" altLang="ko-KR" sz="1400" dirty="0"/>
              <a:t>MD4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개선한 암호화 알고리즘으로 각각의 </a:t>
            </a:r>
            <a:r>
              <a:rPr lang="en-US" altLang="ko-KR" sz="1400" dirty="0"/>
              <a:t>512 </a:t>
            </a:r>
            <a:r>
              <a:rPr lang="ko-KR" altLang="en-US" sz="1400" dirty="0"/>
              <a:t>비트 </a:t>
            </a:r>
            <a:r>
              <a:rPr lang="ko-KR" altLang="en-US" sz="1400" dirty="0" err="1"/>
              <a:t>짜리</a:t>
            </a:r>
            <a:r>
              <a:rPr lang="ko-KR" altLang="en-US" sz="1400" dirty="0"/>
              <a:t> 입력 메시지 블록에 대해 </a:t>
            </a:r>
            <a:r>
              <a:rPr lang="en-US" altLang="ko-KR" sz="1400" dirty="0"/>
              <a:t>128</a:t>
            </a:r>
            <a:r>
              <a:rPr lang="ko-KR" altLang="en-US" sz="1400" dirty="0"/>
              <a:t>비트 키를 적용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en-US" altLang="ko-KR" sz="1400" dirty="0"/>
              <a:t>N-NASH: 1989</a:t>
            </a:r>
            <a:r>
              <a:rPr lang="ko-KR" altLang="en-US" sz="1400" dirty="0"/>
              <a:t>년 일본의 전신전화주식회사</a:t>
            </a:r>
            <a:r>
              <a:rPr lang="en-US" altLang="ko-KR" sz="1400" dirty="0"/>
              <a:t>(NTT)</a:t>
            </a:r>
            <a:r>
              <a:rPr lang="ko-KR" altLang="en-US" sz="1400" dirty="0"/>
              <a:t>에서 발표한 암호화 해시 함수로 블록의 크기와 키의 길이가 모두 </a:t>
            </a:r>
            <a:r>
              <a:rPr lang="en-US" altLang="ko-KR" sz="1400" dirty="0"/>
              <a:t>128</a:t>
            </a:r>
            <a:r>
              <a:rPr lang="ko-KR" altLang="en-US" sz="1400" dirty="0"/>
              <a:t> </a:t>
            </a:r>
            <a:r>
              <a:rPr lang="en-US" altLang="ko-KR" sz="1400" dirty="0"/>
              <a:t>bit</a:t>
            </a:r>
            <a:endParaRPr lang="ko-KR" altLang="en-US" sz="1400" dirty="0"/>
          </a:p>
          <a:p>
            <a:pPr lvl="3">
              <a:buFont typeface="Wingdings" pitchFamily="2" charset="2"/>
              <a:buChar char="§"/>
            </a:pPr>
            <a:r>
              <a:rPr lang="en" altLang="ko-KR" sz="1400" dirty="0"/>
              <a:t>SNEFRU: 1990</a:t>
            </a:r>
            <a:r>
              <a:rPr lang="ko-KR" altLang="en-US" sz="1400" dirty="0"/>
              <a:t>년에 </a:t>
            </a:r>
            <a:r>
              <a:rPr lang="en" altLang="ko-KR" sz="1400" dirty="0"/>
              <a:t>R.C. Merkle</a:t>
            </a:r>
            <a:r>
              <a:rPr lang="ko-KR" altLang="en-US" sz="1400" dirty="0"/>
              <a:t>에 의해 제안된 </a:t>
            </a:r>
            <a:r>
              <a:rPr lang="en-US" altLang="ko-KR" sz="1400" dirty="0"/>
              <a:t>128, 254</a:t>
            </a:r>
            <a:r>
              <a:rPr lang="ko-KR" altLang="en-US" sz="1400" dirty="0"/>
              <a:t>비트 암호화 알고리즘으로 </a:t>
            </a:r>
            <a:r>
              <a:rPr lang="en-US" altLang="ko-KR" sz="1400" dirty="0"/>
              <a:t>32bit </a:t>
            </a:r>
            <a:r>
              <a:rPr lang="ko-KR" altLang="en-US" sz="1400" dirty="0"/>
              <a:t>프로세서에서 </a:t>
            </a:r>
            <a:r>
              <a:rPr lang="ko-KR" altLang="en-US" sz="1400" dirty="0" err="1"/>
              <a:t>구현현을</a:t>
            </a:r>
            <a:r>
              <a:rPr lang="ko-KR" altLang="en-US" sz="1400" dirty="0"/>
              <a:t> 용이하게 할 목적으로 개발</a:t>
            </a:r>
          </a:p>
        </p:txBody>
      </p:sp>
    </p:spTree>
    <p:extLst>
      <p:ext uri="{BB962C8B-B14F-4D97-AF65-F5344CB8AC3E}">
        <p14:creationId xmlns:p14="http://schemas.microsoft.com/office/powerpoint/2010/main" val="4145345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서비스 거부 공격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DoS(Denial of Service):</a:t>
            </a:r>
            <a:r>
              <a:rPr lang="ko-KR" altLang="en-US" sz="1400" dirty="0"/>
              <a:t> 시스템을 악의적으로 공격해 해당 시스템의 자원을 부족하게 하여 원래 의도된 용도로 사용하지 못하게 하는 공격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Ping of Death: ping </a:t>
            </a:r>
            <a:r>
              <a:rPr lang="ko-KR" altLang="en-US" sz="1400" dirty="0"/>
              <a:t>명령을 사용할 때 패킷의 크기를 인터넷 프로토콜 허용 범위 이상으로 전송해서 공격 대상의 네트워크를 마비시키는 서비스 거부 공격으로 큰 패킷은 분할되어 전송되기 때문에 수신</a:t>
            </a:r>
            <a:r>
              <a:rPr lang="en-US" altLang="ko-KR" sz="1400" dirty="0"/>
              <a:t> </a:t>
            </a:r>
            <a:r>
              <a:rPr lang="ko-KR" altLang="en-US" sz="1400" dirty="0"/>
              <a:t>측은 분할되어 전송된 패킷을 재조립하고 각각의 분할된 패킷에 </a:t>
            </a:r>
            <a:r>
              <a:rPr lang="en-US" altLang="ko-KR" sz="1400" dirty="0"/>
              <a:t>ICMP Ping</a:t>
            </a:r>
            <a:r>
              <a:rPr lang="ko-KR" altLang="en-US" sz="1400" dirty="0"/>
              <a:t> 메시지에 대한 응답을 처리하느라고 시스템이 다운됨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Smurf Attack(SMURFING): </a:t>
            </a:r>
            <a:r>
              <a:rPr lang="ko-KR" altLang="en-US" sz="1400" dirty="0"/>
              <a:t>인터넷 프로토콜의 </a:t>
            </a:r>
            <a:r>
              <a:rPr lang="ko-KR" altLang="en-US" sz="1400" dirty="0" err="1"/>
              <a:t>브로드캐스트</a:t>
            </a:r>
            <a:r>
              <a:rPr lang="ko-KR" altLang="en-US" sz="1400" dirty="0"/>
              <a:t> 나 인터넷 운용 측면을 이용하여 인터넷 망을 공격하는 행위로 </a:t>
            </a:r>
            <a:r>
              <a:rPr lang="ko-KR" altLang="en-US" sz="1400" dirty="0" err="1"/>
              <a:t>스머프</a:t>
            </a:r>
            <a:r>
              <a:rPr lang="ko-KR" altLang="en-US" sz="1400" dirty="0"/>
              <a:t> 프로그램은 다른 네트워크 주소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스머프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공격 대상</a:t>
            </a:r>
            <a:r>
              <a:rPr lang="en-US" altLang="ko-KR" sz="1400" dirty="0"/>
              <a:t>)</a:t>
            </a:r>
            <a:r>
              <a:rPr lang="ko-KR" altLang="en-US" sz="1400" dirty="0"/>
              <a:t>로부터 생성된 것처럼 보이는 네트워크 패킷을 만들어 네트워크 내의 모든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주소들에</a:t>
            </a:r>
            <a:r>
              <a:rPr lang="en-US" altLang="ko-KR" sz="1400" dirty="0"/>
              <a:t> ICMP Ping Message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전송하는 방식으로 엄청난 양의 데이터를 한 사이트에서 집중적으로 보낸 것 </a:t>
            </a:r>
            <a:r>
              <a:rPr lang="ko-KR" altLang="en-US" sz="1400" dirty="0" err="1"/>
              <a:t>처럼</a:t>
            </a:r>
            <a:r>
              <a:rPr lang="ko-KR" altLang="en-US" sz="1400" dirty="0"/>
              <a:t> 해서 수신된 곳에서 응답 메시지를 송신된 곳으로 집중적으로 전송하게 해서 네트워크 불능 상태를 만드는 것인데 이를 무력화시키는 방법 중의 하나는 각 네트워크 라우터에서 </a:t>
            </a:r>
            <a:r>
              <a:rPr lang="ko-KR" altLang="en-US" sz="1400" dirty="0" err="1"/>
              <a:t>브로드캐스트</a:t>
            </a:r>
            <a:r>
              <a:rPr lang="ko-KR" altLang="en-US" sz="1400" dirty="0"/>
              <a:t> 주소를 사용할 수 없도록 해서 방비하는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SYN Flooding Attack: TCP</a:t>
            </a:r>
            <a:r>
              <a:rPr lang="ko-KR" altLang="en-US" sz="1400" dirty="0"/>
              <a:t>는 신뢰성 있는 전송을 위해서 </a:t>
            </a:r>
            <a:r>
              <a:rPr lang="en-US" altLang="ko-KR" sz="1400" dirty="0"/>
              <a:t>3-way handshaking</a:t>
            </a:r>
            <a:r>
              <a:rPr lang="ko-KR" altLang="en-US" sz="1400" dirty="0"/>
              <a:t>을 사용해서 동기화 한 후 데이터를 전송하는데 가상의 클라이언트가 이 과정을 의도적으로 중단시켜 서버가 무한 대기 상태에 빠지도록 하는 공격 방법으로 </a:t>
            </a:r>
            <a:r>
              <a:rPr lang="ko-KR" altLang="en-US" sz="1400" dirty="0" err="1"/>
              <a:t>수신지의</a:t>
            </a:r>
            <a:r>
              <a:rPr lang="ko-KR" altLang="en-US" sz="1400" dirty="0"/>
              <a:t> </a:t>
            </a:r>
            <a:r>
              <a:rPr lang="en-US" altLang="ko-KR" sz="1400" dirty="0"/>
              <a:t>SYN</a:t>
            </a:r>
            <a:r>
              <a:rPr lang="ko-KR" altLang="en-US" sz="1400" dirty="0"/>
              <a:t>에 대한 대기 시간을 줄이거나 침입 차단 시스템을 이용해서 방비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8571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서비스 거부 공격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DoS(Denial of Service)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Tear</a:t>
            </a:r>
            <a:r>
              <a:rPr lang="ko-KR" altLang="en-US" sz="1400" dirty="0"/>
              <a:t> </a:t>
            </a:r>
            <a:r>
              <a:rPr lang="en-US" altLang="ko-KR" sz="1400" dirty="0"/>
              <a:t>Drop Attack: </a:t>
            </a:r>
            <a:r>
              <a:rPr lang="ko-KR" altLang="en-US" sz="1400" dirty="0"/>
              <a:t>공격 대상 컴퓨터에 헤더가 조작된 일련의 </a:t>
            </a:r>
            <a:r>
              <a:rPr lang="en-US" altLang="ko-KR" sz="1400" dirty="0"/>
              <a:t>IP </a:t>
            </a:r>
            <a:r>
              <a:rPr lang="ko-KR" altLang="en-US" sz="1400" dirty="0"/>
              <a:t>패킷 조각들을 전송함으로써 컴퓨터의 </a:t>
            </a:r>
            <a:r>
              <a:rPr lang="en-US" altLang="ko-KR" sz="1400" dirty="0"/>
              <a:t>OS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다운시키는 공격으로 보통 큰 패킷을 분할해서 전송할 때 분할 순서를 조작해서 </a:t>
            </a:r>
            <a:r>
              <a:rPr lang="ko-KR" altLang="en-US" sz="1400" dirty="0" err="1"/>
              <a:t>재조립</a:t>
            </a:r>
            <a:r>
              <a:rPr lang="ko-KR" altLang="en-US" sz="1400" dirty="0"/>
              <a:t> 할 때 오류로 인한 과부하가 발생하도록 해서 서비스를 중단시키는 공격 방법으로 패킷의 순서가 다를 때 이 패킷을 폐기하도록 해서 방비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Local Area Network Denial Attack(LAND Attack): </a:t>
            </a:r>
            <a:r>
              <a:rPr lang="ko-KR" altLang="en-US" sz="1400" dirty="0"/>
              <a:t>공격자가 패킷의 출발지 주소나 포트를 임의로 변경하여 출발지와 목적지 주소</a:t>
            </a:r>
            <a:r>
              <a:rPr lang="en-US" altLang="ko-KR" sz="1400" dirty="0"/>
              <a:t>(</a:t>
            </a:r>
            <a:r>
              <a:rPr lang="ko-KR" altLang="en-US" sz="1400" dirty="0"/>
              <a:t>또는 포트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동일하게 함으로써 공격 대상 컴퓨터의 실행 속도를 느리게 하거나 마비시켜 서비스 거부 상태에 빠지도록 하는 공격방법으로 수신되는 패킷 중 출발지 주소와 목적지 주소가 동일한 패킷들을 차단함으로써 공격을 회피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DDoS(Distributed Denial of Service): </a:t>
            </a:r>
            <a:r>
              <a:rPr lang="ko-KR" altLang="en-US" sz="1400" dirty="0"/>
              <a:t>여러 곳의 분산된 공격 지점에서 하나의 서버에 대해 분산 </a:t>
            </a:r>
            <a:r>
              <a:rPr lang="en-US" altLang="ko-KR" sz="1400" dirty="0"/>
              <a:t>DoS </a:t>
            </a:r>
            <a:r>
              <a:rPr lang="ko-KR" altLang="en-US" sz="1400" dirty="0"/>
              <a:t>공격을 수행하는 것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분산 서비스 공격용 툴</a:t>
            </a:r>
            <a:r>
              <a:rPr lang="en-US" altLang="ko-KR" sz="1400" dirty="0"/>
              <a:t>(Agent</a:t>
            </a:r>
            <a:r>
              <a:rPr lang="ko-KR" altLang="en-US" sz="1400" dirty="0"/>
              <a:t>의 역할을 수행하도록 하는 프로그램으로 </a:t>
            </a:r>
            <a:r>
              <a:rPr lang="ko-KR" altLang="en-US" sz="1400" dirty="0" err="1"/>
              <a:t>데몬이라고도</a:t>
            </a:r>
            <a:r>
              <a:rPr lang="ko-KR" altLang="en-US" sz="1400" dirty="0"/>
              <a:t> 함</a:t>
            </a:r>
            <a:r>
              <a:rPr lang="en-US" altLang="ko-KR" sz="1400" dirty="0"/>
              <a:t>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1400" dirty="0"/>
              <a:t>Trinn00: </a:t>
            </a:r>
            <a:r>
              <a:rPr lang="ko-KR" altLang="en-US" sz="1400" dirty="0"/>
              <a:t>초창기 </a:t>
            </a:r>
            <a:r>
              <a:rPr lang="ko-KR" altLang="en-US" sz="1400" dirty="0" err="1"/>
              <a:t>데몬으로</a:t>
            </a:r>
            <a:r>
              <a:rPr lang="ko-KR" altLang="en-US" sz="1400" dirty="0"/>
              <a:t> </a:t>
            </a:r>
            <a:r>
              <a:rPr lang="en-US" altLang="ko-KR" sz="1400" dirty="0"/>
              <a:t>UDP Flooding</a:t>
            </a:r>
            <a:r>
              <a:rPr lang="ko-KR" altLang="en-US" sz="1400" dirty="0"/>
              <a:t> 공격을 수행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1400" dirty="0"/>
              <a:t>TFN(Tribe Flood Network): UDP Flooding </a:t>
            </a:r>
            <a:r>
              <a:rPr lang="ko-KR" altLang="en-US" sz="1400" dirty="0"/>
              <a:t>뿐 만 아니라 </a:t>
            </a:r>
            <a:r>
              <a:rPr lang="en-US" altLang="ko-KR" sz="1400" dirty="0"/>
              <a:t>TCP SYN Flood </a:t>
            </a:r>
            <a:r>
              <a:rPr lang="ko-KR" altLang="en-US" sz="1400" dirty="0"/>
              <a:t>공격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ICMP </a:t>
            </a:r>
            <a:r>
              <a:rPr lang="ko-KR" altLang="en-US" sz="1400" dirty="0"/>
              <a:t>응답 요청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스머핑</a:t>
            </a:r>
            <a:r>
              <a:rPr lang="ko-KR" altLang="en-US" sz="1400" dirty="0"/>
              <a:t> 공격 등을 수행함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1400" dirty="0"/>
              <a:t>TFN2K: TFN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확장판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1400" dirty="0" err="1"/>
              <a:t>Stacheldraht</a:t>
            </a:r>
            <a:r>
              <a:rPr lang="en-US" altLang="ko-KR" sz="1400" dirty="0"/>
              <a:t>: </a:t>
            </a:r>
            <a:r>
              <a:rPr lang="ko-KR" altLang="en-US" sz="1400" dirty="0"/>
              <a:t>공격자</a:t>
            </a:r>
            <a:r>
              <a:rPr lang="en-US" altLang="ko-KR" sz="1400" dirty="0"/>
              <a:t>,</a:t>
            </a:r>
            <a:r>
              <a:rPr lang="ko-KR" altLang="en-US" sz="1400" dirty="0"/>
              <a:t> 마스터</a:t>
            </a:r>
            <a:r>
              <a:rPr lang="en-US" altLang="ko-KR" sz="1400" dirty="0"/>
              <a:t>,</a:t>
            </a:r>
            <a:r>
              <a:rPr lang="ko-KR" altLang="en-US" sz="1400" dirty="0"/>
              <a:t> 에이전트가 쉽게 노출되지 않도록 암호화된 통신을 수행하고 자동으로 업데이트되는 툴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13156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 침해 공격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네트워크 침해 공격 유형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 err="1"/>
              <a:t>Smishing</a:t>
            </a:r>
            <a:r>
              <a:rPr lang="en-US" altLang="ko-KR" sz="1400" dirty="0"/>
              <a:t>: </a:t>
            </a:r>
            <a:r>
              <a:rPr lang="ko-KR" altLang="en-US" sz="1400" dirty="0"/>
              <a:t>각종 행사 안내</a:t>
            </a:r>
            <a:r>
              <a:rPr lang="en-US" altLang="ko-KR" sz="1400" dirty="0"/>
              <a:t>, </a:t>
            </a:r>
            <a:r>
              <a:rPr lang="ko-KR" altLang="en-US" sz="1400" dirty="0"/>
              <a:t>경품 안내 등의 문자 메시지</a:t>
            </a:r>
            <a:r>
              <a:rPr lang="en-US" altLang="ko-KR" sz="1400" dirty="0"/>
              <a:t>(SMS)</a:t>
            </a:r>
            <a:r>
              <a:rPr lang="ko-KR" altLang="en-US" sz="1400" dirty="0"/>
              <a:t> 등을 이용해 사용자의 개인 신용 정보를 빼내는 공격 기법으로 소액 결제를 하게 만들거나 앱을 설치하도록 해서 사용자 정보를 빼내가는 방식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스피어</a:t>
            </a:r>
            <a:r>
              <a:rPr lang="ko-KR" altLang="en-US" sz="1400" dirty="0"/>
              <a:t> 피싱 </a:t>
            </a:r>
            <a:r>
              <a:rPr lang="en-US" altLang="ko-KR" sz="1400" dirty="0"/>
              <a:t>(Spear Phishing): </a:t>
            </a:r>
            <a:r>
              <a:rPr lang="ko-KR" altLang="en-US" sz="1400" dirty="0"/>
              <a:t>사회 공학의 한 기법으로 특정 대상을 선정한 후 그 대상에게 일반적인 이메일로 위장한 메일을 지속적으로 발송하여 발송 메일의 본문 링크나 첨부된 파일을 클릭하도록 유도해 사용자의 개인 정보를 탈취하는 공격 기법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APT(Advanced Persistent Threats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지능형 지속 위협</a:t>
            </a:r>
            <a:r>
              <a:rPr lang="en-US" altLang="ko-KR" sz="1400" dirty="0"/>
              <a:t>): </a:t>
            </a:r>
            <a:r>
              <a:rPr lang="ko-KR" altLang="en-US" sz="1400" dirty="0"/>
              <a:t>다양한 </a:t>
            </a:r>
            <a:r>
              <a:rPr lang="en-US" altLang="ko-KR" sz="1400" dirty="0"/>
              <a:t>IT </a:t>
            </a:r>
            <a:r>
              <a:rPr lang="ko-KR" altLang="en-US" sz="1400" dirty="0"/>
              <a:t>기술과 방식들을 이용해 조직적으로 특정 기업이나 조직 네트워크에 침투해 활동 거점을 마련한 뒤 때를 기다리면서 보안을 무력화시키고 정보를 수집한 다음 외부로 빼돌리는 형태의 공격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악성코드가 포함된 이메일을 지속적으로 발송해서 클릭하도록 하는 형태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Stuxnet</a:t>
            </a:r>
            <a:r>
              <a:rPr lang="ko-KR" altLang="en-US" sz="1400" dirty="0"/>
              <a:t> 과 같이 악성코드가 담긴 이동식 디스크 등으로 전파하는 형태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악성코드에 감염된 </a:t>
            </a:r>
            <a:r>
              <a:rPr lang="en-US" altLang="ko-KR" sz="1400" dirty="0"/>
              <a:t>P2P</a:t>
            </a:r>
            <a:r>
              <a:rPr lang="ko-KR" altLang="en-US" sz="1400" dirty="0"/>
              <a:t> 사이트에 접속하면 악성 코드에 감염되도록 하는 형태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무작위 대입 공격 </a:t>
            </a:r>
            <a:r>
              <a:rPr lang="en-US" altLang="ko-KR" sz="1400" dirty="0"/>
              <a:t>(Brute Force Attack): </a:t>
            </a:r>
            <a:r>
              <a:rPr lang="ko-KR" altLang="en-US" sz="1400" dirty="0"/>
              <a:t>암호화된 문서의 </a:t>
            </a:r>
            <a:r>
              <a:rPr lang="ko-KR" altLang="en-US" sz="1400" dirty="0" err="1"/>
              <a:t>암호키를</a:t>
            </a:r>
            <a:r>
              <a:rPr lang="ko-KR" altLang="en-US" sz="1400" dirty="0"/>
              <a:t> 찾아내기 위해 적용 가능한 모든 값을 대입하여 공격하는 방식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큐싱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Qshing</a:t>
            </a:r>
            <a:r>
              <a:rPr lang="en-US" altLang="ko-KR" sz="1400" dirty="0"/>
              <a:t>):</a:t>
            </a:r>
            <a:r>
              <a:rPr lang="ko-KR" altLang="en-US" sz="1400" dirty="0"/>
              <a:t> </a:t>
            </a:r>
            <a:r>
              <a:rPr lang="en-US" altLang="ko-KR" sz="1400" dirty="0"/>
              <a:t>QR Code(Quick Response Code)</a:t>
            </a:r>
            <a:r>
              <a:rPr lang="ko-KR" altLang="en-US" sz="1400" dirty="0"/>
              <a:t> 통해 악성 앱의 다운로드를 유도하거나 악성 프로그램을 설치하도록 하는 금융</a:t>
            </a:r>
            <a:r>
              <a:rPr lang="en-US" altLang="ko-KR" sz="1400" dirty="0"/>
              <a:t> </a:t>
            </a:r>
            <a:r>
              <a:rPr lang="ko-KR" altLang="en-US" sz="1400" dirty="0"/>
              <a:t>사기 기법의 하나로</a:t>
            </a:r>
            <a:r>
              <a:rPr lang="en-US" altLang="ko-KR" sz="1400" dirty="0"/>
              <a:t> QR </a:t>
            </a:r>
            <a:r>
              <a:rPr lang="ko-KR" altLang="en-US" sz="1400" dirty="0"/>
              <a:t>코드와 개인정보 및 금융정보를 ‘낚는다 </a:t>
            </a:r>
            <a:r>
              <a:rPr lang="en-US" altLang="ko-KR" sz="1400" dirty="0"/>
              <a:t>(Fishing)’</a:t>
            </a:r>
            <a:r>
              <a:rPr lang="ko-KR" altLang="en-US" sz="1400" dirty="0"/>
              <a:t>는 의미의 합성어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1562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네트워크 침해 공격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네트워크 침해 공격 유형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SQL </a:t>
            </a:r>
            <a:r>
              <a:rPr lang="ko-KR" altLang="en-US" sz="1400" dirty="0"/>
              <a:t>삽입</a:t>
            </a:r>
            <a:r>
              <a:rPr lang="en-US" altLang="ko-KR" sz="1400" dirty="0"/>
              <a:t>(Injection) </a:t>
            </a:r>
            <a:r>
              <a:rPr lang="ko-KR" altLang="en-US" sz="1400" dirty="0"/>
              <a:t>공격</a:t>
            </a:r>
            <a:r>
              <a:rPr lang="en-US" altLang="ko-KR" sz="1400" dirty="0"/>
              <a:t>:</a:t>
            </a:r>
            <a:r>
              <a:rPr lang="ko-KR" altLang="en-US" sz="1400" dirty="0"/>
              <a:t> 입력란에 </a:t>
            </a:r>
            <a:r>
              <a:rPr lang="en-US" altLang="ko-KR" sz="1400" dirty="0"/>
              <a:t>SQL</a:t>
            </a:r>
            <a:r>
              <a:rPr lang="ko-KR" altLang="en-US" sz="1400" dirty="0"/>
              <a:t>을 삽입하여 무단으로 </a:t>
            </a:r>
            <a:r>
              <a:rPr lang="en-US" altLang="ko-KR" sz="1400" dirty="0"/>
              <a:t>DB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조회하거나 조작하는 공격 기법으로 전문 스캐너 프로그램 혹은 </a:t>
            </a:r>
            <a:r>
              <a:rPr lang="ko-KR" altLang="en-US" sz="1400" dirty="0" err="1"/>
              <a:t>봇넷</a:t>
            </a:r>
            <a:r>
              <a:rPr lang="ko-KR" altLang="en-US" sz="1400" dirty="0"/>
              <a:t> 등을 이용해 웹사이트를 무차별적으로 공격하는 과정에서 취약한 사이트가 발견되면 데이터베이스 등의 데이터를 조작하는 방법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XSS(Cross Site Scripting): </a:t>
            </a:r>
            <a:r>
              <a:rPr lang="ko-KR" altLang="en-US" sz="1400" dirty="0"/>
              <a:t>웹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페이지에 악의적인 스크립트를 삽입하여 방문자들의 정보를 탈취하거나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비정상적인 기능 수행을 유발하는 공격 기법으로 사용자가 특정 게시물이나 이메일의 링크를 클릭하면 악성 스크립트가 실행되어 페이지가 깨지거나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사용자의 컴퓨터에 있는 로그인 정보나 개인 정보</a:t>
            </a:r>
            <a:r>
              <a:rPr lang="en-US" altLang="ko-KR" sz="1400" dirty="0"/>
              <a:t>, </a:t>
            </a:r>
            <a:r>
              <a:rPr lang="ko-KR" altLang="en-US" sz="1400" dirty="0"/>
              <a:t>내부 자료 등이 해커에게 전달됨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Sniffing: </a:t>
            </a:r>
            <a:r>
              <a:rPr lang="ko-KR" altLang="en-US" sz="1400" dirty="0"/>
              <a:t>네트워크의 중간에서 남의 패킷 정보를 도청하는 해킹 유형의 하나로 수동적 공격에 해당함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0111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정보 보안 침해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Back Door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시스템 설계자나 관리자에 의해 고의로 남겨진 시스템의 보안 </a:t>
            </a:r>
            <a:r>
              <a:rPr lang="ko-KR" altLang="en-US" sz="1400" dirty="0" err="1"/>
              <a:t>헛점으로</a:t>
            </a:r>
            <a:r>
              <a:rPr lang="ko-KR" altLang="en-US" sz="1400" dirty="0"/>
              <a:t> 응용 프로그램이나 운영체제에 삽입된 프로그램 코드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시스템 접근에 대한 사용자 인증 등 정상적인 절차를 거치지 않고 응용 프로그램 또는 시스템에 접근 할 수 있도록 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경우에 따라서는 현장 서비스 기술자나 시스템 공급자의 유지보수 프로그래머가 사용할 목적으로 특수 계정을 허용하는 코드를 운영체제나 응용프로그램에 넣을 수도 있음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멀웨어</a:t>
            </a:r>
            <a:r>
              <a:rPr lang="en-US" altLang="ko-KR" sz="1400" dirty="0"/>
              <a:t>(</a:t>
            </a:r>
            <a:r>
              <a:rPr lang="en" altLang="ko-KR" sz="1400" dirty="0"/>
              <a:t>Malware) - </a:t>
            </a:r>
            <a:r>
              <a:rPr lang="ko-KR" altLang="en-US" sz="1400" dirty="0"/>
              <a:t>바이러스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백도어</a:t>
            </a:r>
            <a:r>
              <a:rPr lang="en-US" altLang="ko-KR" sz="1400" dirty="0"/>
              <a:t>/</a:t>
            </a:r>
            <a:r>
              <a:rPr lang="ko-KR" altLang="en-US" sz="1400" dirty="0"/>
              <a:t>스파이웨어</a:t>
            </a:r>
            <a:r>
              <a:rPr lang="en-US" altLang="ko-KR" sz="1400" dirty="0"/>
              <a:t>/</a:t>
            </a:r>
            <a:r>
              <a:rPr lang="ko-KR" altLang="en-US" sz="1400" dirty="0"/>
              <a:t>트로이 목마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악의적인 사용자가 시스템의 보안 허점을 응용하여 고의로 만들어진 프로그램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목적은 시스템에 대한 사용자 인증 등 정상적은 절차를 거치지 않고 응용프로그램 또는 시스템에 접근할 수 있는 프로그램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C&amp;C </a:t>
            </a:r>
            <a:r>
              <a:rPr lang="ko-KR" altLang="en-US" sz="1400" dirty="0"/>
              <a:t>서버</a:t>
            </a:r>
            <a:r>
              <a:rPr lang="en-US" altLang="ko-KR" sz="1400" dirty="0"/>
              <a:t>:</a:t>
            </a:r>
            <a:r>
              <a:rPr lang="ko-KR" altLang="en-US" sz="1400" dirty="0"/>
              <a:t> 해커가 원격지에서 감염된 좀비 </a:t>
            </a:r>
            <a:r>
              <a:rPr lang="en-US" altLang="ko-KR" sz="1400" dirty="0"/>
              <a:t>PC</a:t>
            </a:r>
            <a:r>
              <a:rPr lang="ko-KR" altLang="en-US" sz="1400" dirty="0"/>
              <a:t>에 명령을 내리고 악성코드를 제어하기 위한 용도로 사용하는 서버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좀비</a:t>
            </a:r>
            <a:r>
              <a:rPr lang="en-US" altLang="ko-KR" sz="1400" dirty="0"/>
              <a:t>(Zombie) PC:</a:t>
            </a:r>
            <a:r>
              <a:rPr lang="ko-KR" altLang="en-US" sz="1400" dirty="0"/>
              <a:t> 악성코드에 감염되어 다른 프로그램이나 컴퓨터를 조종하도록 만들어진 컴퓨터로</a:t>
            </a:r>
            <a:r>
              <a:rPr lang="en-US" altLang="ko-KR" sz="1400" dirty="0"/>
              <a:t> C&amp;C(Command &amp; Control) </a:t>
            </a:r>
            <a:r>
              <a:rPr lang="ko-KR" altLang="en-US" sz="1400" dirty="0"/>
              <a:t>서버의 제어를 받아 주로 </a:t>
            </a:r>
            <a:r>
              <a:rPr lang="en-US" altLang="ko-KR" sz="1400" dirty="0"/>
              <a:t>DDoS </a:t>
            </a:r>
            <a:r>
              <a:rPr lang="ko-KR" altLang="en-US" sz="1400" dirty="0"/>
              <a:t>공격 등에 이용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봇넷</a:t>
            </a:r>
            <a:r>
              <a:rPr lang="en-US" altLang="ko-KR" sz="1400" dirty="0"/>
              <a:t>(Botnet):</a:t>
            </a:r>
            <a:r>
              <a:rPr lang="ko-KR" altLang="en-US" sz="1400" dirty="0"/>
              <a:t> 악성 프로그램에 감염되어 악의적인 의도로 사용될 수 있는 다수의 컴퓨터들이 네트워크로 연결된 형태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Worm: </a:t>
            </a:r>
            <a:r>
              <a:rPr lang="ko-KR" altLang="en-US" sz="1400" dirty="0"/>
              <a:t>네트워크를 통해 연속적으로 자신을 복제하여 시스템의 부하를 높임으로써 결국 시스템을 다운시키는 바이러스의 일종으로 분산 서비스 거부 공격</a:t>
            </a:r>
            <a:r>
              <a:rPr lang="en-US" altLang="ko-KR" sz="1400" dirty="0"/>
              <a:t>, </a:t>
            </a:r>
            <a:r>
              <a:rPr lang="ko-KR" altLang="en-US" sz="1400" dirty="0"/>
              <a:t>버퍼 </a:t>
            </a:r>
            <a:r>
              <a:rPr lang="ko-KR" altLang="en-US" sz="1400" dirty="0" err="1"/>
              <a:t>오버플로</a:t>
            </a:r>
            <a:r>
              <a:rPr lang="ko-KR" altLang="en-US" sz="1400" dirty="0"/>
              <a:t> 공격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슬래머</a:t>
            </a:r>
            <a:r>
              <a:rPr lang="ko-KR" altLang="en-US" sz="1400" dirty="0"/>
              <a:t> 등이 있음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트로이 목마</a:t>
            </a:r>
            <a:r>
              <a:rPr lang="en-US" altLang="ko-KR" sz="1400" dirty="0"/>
              <a:t>(Trojan Horse):</a:t>
            </a:r>
            <a:r>
              <a:rPr lang="ko-KR" altLang="en-US" sz="1400" dirty="0"/>
              <a:t> 정상적인 기능을 하는 프로그램으로 위장하여 프로그램 내에 숨어 있다가 해당 프로 그램이 동작할 때 활성화되어 부작용을 일으키는 것</a:t>
            </a:r>
          </a:p>
        </p:txBody>
      </p:sp>
    </p:spTree>
    <p:extLst>
      <p:ext uri="{BB962C8B-B14F-4D97-AF65-F5344CB8AC3E}">
        <p14:creationId xmlns:p14="http://schemas.microsoft.com/office/powerpoint/2010/main" val="257667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정보 보안 침해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Ransomware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사용자의 동의 없이 컴퓨터에 설치되어 컴퓨터 시스템을 감염시켜 접근을 제한하고 내부 파일을 인질로 잡아 일종의 몸값을 요구하는 악성 소프트웨어의 한 종류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컴퓨터로의 접근이 제한되기 때문에 제한을 없애려면 해당 악성 프로그램을 개발한 자에게 지불을 </a:t>
            </a:r>
            <a:r>
              <a:rPr lang="ko-KR" altLang="en-US" sz="1400" dirty="0" err="1"/>
              <a:t>강요받게</a:t>
            </a:r>
            <a:r>
              <a:rPr lang="ko-KR" altLang="en-US" sz="1400" dirty="0"/>
              <a:t> 되는데</a:t>
            </a:r>
            <a:r>
              <a:rPr lang="en-US" altLang="ko-KR" sz="1400" dirty="0"/>
              <a:t> </a:t>
            </a:r>
            <a:r>
              <a:rPr lang="ko-KR" altLang="en-US" sz="1400" dirty="0"/>
              <a:t>이때 암호화된 </a:t>
            </a:r>
            <a:r>
              <a:rPr lang="ko-KR" altLang="en-US" sz="1400" dirty="0" err="1"/>
              <a:t>랜섬웨어가</a:t>
            </a:r>
            <a:r>
              <a:rPr lang="ko-KR" altLang="en-US" sz="1400" dirty="0"/>
              <a:t> 있는 반면</a:t>
            </a:r>
            <a:r>
              <a:rPr lang="en-US" altLang="ko-KR" sz="1400" dirty="0"/>
              <a:t>, </a:t>
            </a:r>
            <a:r>
              <a:rPr lang="ko-KR" altLang="en-US" sz="1400" dirty="0"/>
              <a:t>어떤 것은 시스템을 단순하게 잠그고 컴퓨터 사용자가 지불하게 만들기 위해 안내문구를 출력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최근 전 세계적인 </a:t>
            </a:r>
            <a:r>
              <a:rPr lang="ko-KR" altLang="en-US" sz="1400" dirty="0" err="1"/>
              <a:t>랜섬웨어를</a:t>
            </a:r>
            <a:r>
              <a:rPr lang="ko-KR" altLang="en-US" sz="1400" dirty="0"/>
              <a:t> 통한 대량 해킹은 인터넷 세계의 </a:t>
            </a:r>
            <a:r>
              <a:rPr lang="ko-KR" altLang="en-US" sz="1400" dirty="0" err="1"/>
              <a:t>싸이버</a:t>
            </a:r>
            <a:r>
              <a:rPr lang="ko-KR" altLang="en-US" sz="1400" dirty="0"/>
              <a:t> 아마겟돈으로 불림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랜섬웨어는</a:t>
            </a:r>
            <a:r>
              <a:rPr lang="ko-KR" altLang="en-US" sz="1400" dirty="0"/>
              <a:t> 몸값을 뜻하는 </a:t>
            </a:r>
            <a:r>
              <a:rPr lang="en-US" altLang="ko-KR" sz="1400" dirty="0"/>
              <a:t>Ransom</a:t>
            </a:r>
            <a:r>
              <a:rPr lang="ko-KR" altLang="en-US" sz="1400" dirty="0"/>
              <a:t>과 </a:t>
            </a:r>
            <a:r>
              <a:rPr lang="en-US" altLang="ko-KR" sz="1400" dirty="0"/>
              <a:t>Software(</a:t>
            </a:r>
            <a:r>
              <a:rPr lang="ko-KR" altLang="en-US" sz="1400" dirty="0"/>
              <a:t>소프트웨어</a:t>
            </a:r>
            <a:r>
              <a:rPr lang="en-US" altLang="ko-KR" sz="1400" dirty="0"/>
              <a:t>)</a:t>
            </a:r>
            <a:r>
              <a:rPr lang="ko-KR" altLang="en-US" sz="1400" dirty="0"/>
              <a:t>가 더해진 합성어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일반적으로 윈도우 운영체제가 설치된 </a:t>
            </a:r>
            <a:r>
              <a:rPr lang="en-US" altLang="ko-KR" sz="1400" dirty="0"/>
              <a:t>PC</a:t>
            </a:r>
            <a:r>
              <a:rPr lang="ko-KR" altLang="en-US" sz="1400" dirty="0"/>
              <a:t>에서 가장 많이 발생하지만 모바일 환경에서도 발생하며</a:t>
            </a:r>
            <a:r>
              <a:rPr lang="en-US" altLang="ko-KR" sz="1400" dirty="0"/>
              <a:t>, </a:t>
            </a:r>
            <a:r>
              <a:rPr lang="ko-KR" altLang="en-US" sz="1400" dirty="0"/>
              <a:t>맥 </a:t>
            </a:r>
            <a:r>
              <a:rPr lang="en-US" altLang="ko-KR" sz="1400" dirty="0"/>
              <a:t>OS</a:t>
            </a:r>
            <a:r>
              <a:rPr lang="ko-KR" altLang="en-US" sz="1400" dirty="0"/>
              <a:t>도 감염될 수 있음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제로 데이 공격 </a:t>
            </a:r>
            <a:r>
              <a:rPr lang="en-US" altLang="ko-KR" sz="1400" dirty="0"/>
              <a:t>(Zero Day Attack):</a:t>
            </a:r>
            <a:r>
              <a:rPr lang="ko-KR" altLang="en-US" sz="1400" dirty="0"/>
              <a:t> 보안 취약점이 발견되었을 때 발견된 취약점의 존재 자체가 널리 공표되기도 전에 해당 취약점을 통하여 이루어지는 보안 공격으로</a:t>
            </a:r>
            <a:r>
              <a:rPr lang="en-US" altLang="ko-KR" sz="1400" dirty="0"/>
              <a:t> </a:t>
            </a:r>
            <a:r>
              <a:rPr lang="ko-KR" altLang="en-US" sz="1400" dirty="0"/>
              <a:t>공격의 신속성을 의미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키로거</a:t>
            </a:r>
            <a:r>
              <a:rPr lang="ko-KR" altLang="en-US" sz="1400" dirty="0"/>
              <a:t> 공격</a:t>
            </a:r>
            <a:r>
              <a:rPr lang="en-US" altLang="ko-KR" sz="1400" dirty="0"/>
              <a:t>(Key Logger Attack):</a:t>
            </a:r>
            <a:r>
              <a:rPr lang="ko-KR" altLang="en-US" sz="1400" dirty="0"/>
              <a:t> 컴퓨터 사용자의 키보드 움직임을 탐지해 </a:t>
            </a:r>
            <a:r>
              <a:rPr lang="en-US" altLang="ko-KR" sz="1400" dirty="0"/>
              <a:t>ID, </a:t>
            </a:r>
            <a:r>
              <a:rPr lang="ko-KR" altLang="en-US" sz="1400" dirty="0"/>
              <a:t>패스워드</a:t>
            </a:r>
            <a:r>
              <a:rPr lang="en-US" altLang="ko-KR" sz="1400" dirty="0"/>
              <a:t>, </a:t>
            </a:r>
            <a:r>
              <a:rPr lang="ko-KR" altLang="en-US" sz="1400" dirty="0"/>
              <a:t>계좌번호</a:t>
            </a:r>
            <a:r>
              <a:rPr lang="en-US" altLang="ko-KR" sz="1400" dirty="0"/>
              <a:t>, </a:t>
            </a:r>
            <a:r>
              <a:rPr lang="ko-KR" altLang="en-US" sz="1400" dirty="0"/>
              <a:t>카드번호 등과 같은 개인의 중요한 정보를 몰래 빼가는 해킹 공격</a:t>
            </a:r>
          </a:p>
        </p:txBody>
      </p:sp>
    </p:spTree>
    <p:extLst>
      <p:ext uri="{BB962C8B-B14F-4D97-AF65-F5344CB8AC3E}">
        <p14:creationId xmlns:p14="http://schemas.microsoft.com/office/powerpoint/2010/main" val="1578979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보안 통신 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IPsec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IP</a:t>
            </a:r>
            <a:r>
              <a:rPr lang="ko-KR" altLang="en-US" sz="1400"/>
              <a:t> 계층에서 통신 </a:t>
            </a:r>
            <a:r>
              <a:rPr lang="ko-KR" altLang="en-US" sz="1400" dirty="0"/>
              <a:t>세션의 각 </a:t>
            </a:r>
            <a:r>
              <a:rPr lang="en-US" altLang="ko-KR" sz="1400" dirty="0"/>
              <a:t>IP </a:t>
            </a:r>
            <a:r>
              <a:rPr lang="ko-KR" altLang="en-US" sz="1400" dirty="0"/>
              <a:t>패킷을 암호화하고 인증하는 안전한 </a:t>
            </a:r>
            <a:r>
              <a:rPr lang="en-US" altLang="ko-KR" sz="1400" dirty="0"/>
              <a:t>IP </a:t>
            </a:r>
            <a:r>
              <a:rPr lang="ko-KR" altLang="en-US" sz="1400" dirty="0"/>
              <a:t>통신을 위한 프로토콜로 통신 세션의 개별 </a:t>
            </a:r>
            <a:r>
              <a:rPr lang="en-US" altLang="ko-KR" sz="1400" dirty="0"/>
              <a:t>IP </a:t>
            </a:r>
            <a:r>
              <a:rPr lang="ko-KR" altLang="en-US" sz="1400" dirty="0"/>
              <a:t>패킷을 인증하고 암호화함으로써 처리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IPsec</a:t>
            </a:r>
            <a:r>
              <a:rPr lang="ko-KR" altLang="en-US" sz="1400" dirty="0"/>
              <a:t>은 세션의 시작에서 에이전트들 사이에서 상호 인증을 확립하거나 세션을 맺는 중에 사용될 암호화 키의 협상을 위한 프로토콜을 포함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SSL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전송 계층 보안</a:t>
            </a:r>
            <a:r>
              <a:rPr lang="en-US" altLang="ko-KR" sz="1400" dirty="0"/>
              <a:t>(Transport Layer Security, TLS, </a:t>
            </a:r>
            <a:r>
              <a:rPr lang="ko-KR" altLang="en-US" sz="1400" dirty="0"/>
              <a:t>과거 명칭</a:t>
            </a:r>
            <a:r>
              <a:rPr lang="en-US" altLang="ko-KR" sz="1400" dirty="0"/>
              <a:t>: </a:t>
            </a:r>
            <a:r>
              <a:rPr lang="ko-KR" altLang="en-US" sz="1400" dirty="0"/>
              <a:t>보안 소켓 레이어</a:t>
            </a:r>
            <a:r>
              <a:rPr lang="en-US" altLang="ko-KR" sz="1400" dirty="0"/>
              <a:t>/Secure Sockets Layer, SSL)</a:t>
            </a:r>
            <a:r>
              <a:rPr lang="ko-KR" altLang="en-US" sz="1400" dirty="0"/>
              <a:t>은</a:t>
            </a:r>
            <a:r>
              <a:rPr lang="en-US" altLang="ko-KR" sz="1400" dirty="0"/>
              <a:t> </a:t>
            </a:r>
            <a:r>
              <a:rPr lang="ko-KR" altLang="en-US" sz="1400" dirty="0"/>
              <a:t>컴퓨터 네트워크에 통신 보안을 제공하기 위해 설계된 암호 규약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'</a:t>
            </a:r>
            <a:r>
              <a:rPr lang="ko-KR" altLang="en-US" sz="1400" dirty="0"/>
              <a:t>트랜스포트 레이어 보안</a:t>
            </a:r>
            <a:r>
              <a:rPr lang="en-US" altLang="ko-KR" sz="1400" dirty="0"/>
              <a:t>'</a:t>
            </a:r>
            <a:r>
              <a:rPr lang="ko-KR" altLang="en-US" sz="1400" dirty="0"/>
              <a:t>이라는 이름은 </a:t>
            </a:r>
            <a:r>
              <a:rPr lang="en-US" altLang="ko-KR" sz="1400" dirty="0"/>
              <a:t>'</a:t>
            </a:r>
            <a:r>
              <a:rPr lang="ko-KR" altLang="en-US" sz="1400" dirty="0"/>
              <a:t>보안 소켓 레이어</a:t>
            </a:r>
            <a:r>
              <a:rPr lang="en-US" altLang="ko-KR" sz="1400" dirty="0"/>
              <a:t>'</a:t>
            </a:r>
            <a:r>
              <a:rPr lang="ko-KR" altLang="en-US" sz="1400" dirty="0"/>
              <a:t>가 표준화 되면서 바뀐 이름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인터넷 같이 </a:t>
            </a:r>
            <a:r>
              <a:rPr lang="en-US" altLang="ko-KR" sz="1400" dirty="0"/>
              <a:t>TCP/IP </a:t>
            </a:r>
            <a:r>
              <a:rPr lang="ko-KR" altLang="en-US" sz="1400" dirty="0"/>
              <a:t>네트워크를 사용하는 통신에 적용되며</a:t>
            </a:r>
            <a:r>
              <a:rPr lang="en-US" altLang="ko-KR" sz="1400" dirty="0"/>
              <a:t>, </a:t>
            </a:r>
            <a:r>
              <a:rPr lang="ko-KR" altLang="en-US" sz="1400" dirty="0"/>
              <a:t>통신 과정에서 전송 계층 종단간 보안과 데이터 무결성을 확보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웹 </a:t>
            </a:r>
            <a:r>
              <a:rPr lang="ko-KR" altLang="en-US" sz="1400" dirty="0" err="1"/>
              <a:t>브라우징</a:t>
            </a:r>
            <a:r>
              <a:rPr lang="en-US" altLang="ko-KR" sz="1400" dirty="0"/>
              <a:t>, </a:t>
            </a:r>
            <a:r>
              <a:rPr lang="ko-KR" altLang="en-US" sz="1400" dirty="0"/>
              <a:t>전자 메일</a:t>
            </a:r>
            <a:r>
              <a:rPr lang="en-US" altLang="ko-KR" sz="1400" dirty="0"/>
              <a:t>, </a:t>
            </a:r>
            <a:r>
              <a:rPr lang="ko-KR" altLang="en-US" sz="1400" dirty="0"/>
              <a:t>인스턴트 메신저</a:t>
            </a:r>
            <a:r>
              <a:rPr lang="en-US" altLang="ko-KR" sz="1400" dirty="0"/>
              <a:t>, voice-over-IP (VoIP) </a:t>
            </a:r>
            <a:r>
              <a:rPr lang="ko-KR" altLang="en-US" sz="1400" dirty="0"/>
              <a:t>같은 응용 부분에 적용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S-HTTP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웹</a:t>
            </a:r>
            <a:r>
              <a:rPr lang="en-US" altLang="ko-KR" sz="1400" dirty="0"/>
              <a:t> </a:t>
            </a:r>
            <a:r>
              <a:rPr lang="ko-KR" altLang="en-US" sz="1400" dirty="0"/>
              <a:t>상에서 네트워크 트래픽을 암호화하는 주요 방법 중 하나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웹</a:t>
            </a:r>
            <a:r>
              <a:rPr lang="en-US" altLang="ko-KR" sz="1400" dirty="0"/>
              <a:t> </a:t>
            </a:r>
            <a:r>
              <a:rPr lang="ko-KR" altLang="en-US" sz="1400" dirty="0"/>
              <a:t>상에서 네트워크 트래픽</a:t>
            </a:r>
            <a:r>
              <a:rPr lang="en-US" altLang="ko-KR" sz="1400" dirty="0"/>
              <a:t>(</a:t>
            </a:r>
            <a:r>
              <a:rPr lang="ko-KR" altLang="en-US" sz="1400" dirty="0"/>
              <a:t>메시지</a:t>
            </a:r>
            <a:r>
              <a:rPr lang="en-US" altLang="ko-KR" sz="1400" dirty="0"/>
              <a:t>)</a:t>
            </a:r>
            <a:r>
              <a:rPr lang="ko-KR" altLang="en-US" sz="1400" dirty="0"/>
              <a:t>을 암호화하는 것으로 전자서명을 포함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데이터 </a:t>
            </a:r>
            <a:r>
              <a:rPr lang="ko-KR" altLang="en-US" sz="1400" dirty="0" err="1"/>
              <a:t>익명화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익명화란</a:t>
            </a:r>
            <a:r>
              <a:rPr lang="ko-KR" altLang="en-US" sz="1400" dirty="0"/>
              <a:t> 개인 식별 정보를 삭제하거나 수정하는 데이터 처리 기술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이 방법을 사용하면 어떤 </a:t>
            </a:r>
            <a:r>
              <a:rPr lang="ko-KR" altLang="en-US" sz="1400" dirty="0" err="1"/>
              <a:t>개인과도</a:t>
            </a:r>
            <a:r>
              <a:rPr lang="ko-KR" altLang="en-US" sz="1400" dirty="0"/>
              <a:t> 연관 지을 수 없는 </a:t>
            </a:r>
            <a:r>
              <a:rPr lang="ko-KR" altLang="en-US" sz="1400" dirty="0" err="1"/>
              <a:t>익명화된</a:t>
            </a:r>
            <a:r>
              <a:rPr lang="ko-KR" altLang="en-US" sz="1400" dirty="0"/>
              <a:t> 데이터를 얻을 수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44431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Server Authentication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Authentication(</a:t>
            </a:r>
            <a:r>
              <a:rPr lang="ko-KR" altLang="en-US" sz="1400" dirty="0"/>
              <a:t>인증</a:t>
            </a:r>
            <a:r>
              <a:rPr lang="en-US" altLang="ko-KR" sz="14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다중 사용자 컴퓨터 시스템이나 네트워크 시스템에서 </a:t>
            </a:r>
            <a:r>
              <a:rPr lang="ko-KR" altLang="en-US" sz="1400" dirty="0" err="1"/>
              <a:t>로그인을</a:t>
            </a:r>
            <a:r>
              <a:rPr lang="ko-KR" altLang="en-US" sz="1400" dirty="0"/>
              <a:t> 요청한 사용자의 정보를 확인하고 접근 권한을 검증하는 보안 절차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인증에는 네트워크를 통해 컴퓨터에 접속하는 사용자의 등록 여부를 확인하는 것과 전송된 메시지의 위</a:t>
            </a:r>
            <a:r>
              <a:rPr lang="en-US" altLang="ko-KR" sz="1400" dirty="0"/>
              <a:t>·</a:t>
            </a:r>
            <a:r>
              <a:rPr lang="ko-KR" altLang="en-US" sz="1400" dirty="0"/>
              <a:t>변조 여부를 확인하는 것이 있음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유형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지식 기반 인증</a:t>
            </a:r>
            <a:r>
              <a:rPr lang="en-US" altLang="ko-KR" sz="1400" dirty="0"/>
              <a:t>(Something You Know)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사용자가 기억하고 있는 정보를 기반으로 인증을 수행하는 것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관리 비용이 저렴하나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사용자가 인증 정보를 기억하지 못하면 본인이라도 인증을 하지 못함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고정된 비밀번호</a:t>
            </a:r>
            <a:r>
              <a:rPr lang="en-US" altLang="ko-KR" sz="1400" dirty="0"/>
              <a:t>,</a:t>
            </a:r>
            <a:r>
              <a:rPr lang="ko-KR" altLang="en-US" sz="1400" dirty="0"/>
              <a:t> 패스 </a:t>
            </a:r>
            <a:r>
              <a:rPr lang="ko-KR" altLang="en-US" sz="1400" dirty="0" err="1"/>
              <a:t>프라이즈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I-PIN</a:t>
            </a:r>
            <a:r>
              <a:rPr lang="ko-KR" altLang="en-US" sz="1400" dirty="0"/>
              <a:t> 이 대표적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소유 기반 인증 </a:t>
            </a:r>
            <a:r>
              <a:rPr lang="en-US" altLang="ko-KR" sz="1400" dirty="0"/>
              <a:t>(Something You Have)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사용자가 소유하고 있는 것을 기반으로 인증을 수행하는 것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소유물이 쉽게 도용될 수 있으므로 지식 기반 인증과 함께 사용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신분증</a:t>
            </a:r>
            <a:r>
              <a:rPr lang="en-US" altLang="ko-KR" sz="1400" dirty="0"/>
              <a:t>,</a:t>
            </a:r>
            <a:r>
              <a:rPr lang="ko-KR" altLang="en-US" sz="1400" dirty="0"/>
              <a:t> 메모리 카드</a:t>
            </a:r>
            <a:r>
              <a:rPr lang="en-US" altLang="ko-KR" sz="1400" dirty="0"/>
              <a:t>,</a:t>
            </a:r>
            <a:r>
              <a:rPr lang="ko-KR" altLang="en-US" sz="1400" dirty="0"/>
              <a:t> 스마트 카드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OTP(One Time Password)</a:t>
            </a:r>
            <a:r>
              <a:rPr lang="ko-KR" altLang="en-US" sz="1400" dirty="0"/>
              <a:t> 등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생체 기반 인증</a:t>
            </a:r>
            <a:r>
              <a:rPr lang="en-US" altLang="ko-KR" sz="1400" dirty="0"/>
              <a:t>(Something You Are): </a:t>
            </a:r>
            <a:r>
              <a:rPr lang="ko-KR" altLang="en-US" sz="1400" dirty="0"/>
              <a:t>사용자의 고유한 생체 정보를 기반으로 인증을 수행하는 것으로 사용이 쉽고 도난의 위험도 적으며 위조가 어려운 방식으로 지문</a:t>
            </a:r>
            <a:r>
              <a:rPr lang="en-US" altLang="ko-KR" sz="1400" dirty="0"/>
              <a:t>,</a:t>
            </a:r>
            <a:r>
              <a:rPr lang="ko-KR" altLang="en-US" sz="1400" dirty="0"/>
              <a:t> 홍채</a:t>
            </a:r>
            <a:r>
              <a:rPr lang="en-US" altLang="ko-KR" sz="1400" dirty="0"/>
              <a:t>/</a:t>
            </a:r>
            <a:r>
              <a:rPr lang="ko-KR" altLang="en-US" sz="1400" dirty="0"/>
              <a:t>망막</a:t>
            </a:r>
            <a:r>
              <a:rPr lang="en-US" altLang="ko-KR" sz="1400" dirty="0"/>
              <a:t>,</a:t>
            </a:r>
            <a:r>
              <a:rPr lang="ko-KR" altLang="en-US" sz="1400" dirty="0"/>
              <a:t> 얼굴</a:t>
            </a:r>
            <a:r>
              <a:rPr lang="en-US" altLang="ko-KR" sz="1400" dirty="0"/>
              <a:t>,</a:t>
            </a:r>
            <a:r>
              <a:rPr lang="ko-KR" altLang="en-US" sz="1400" dirty="0"/>
              <a:t> 음성</a:t>
            </a:r>
            <a:r>
              <a:rPr lang="en-US" altLang="ko-KR" sz="1400" dirty="0"/>
              <a:t>,</a:t>
            </a:r>
            <a:r>
              <a:rPr lang="ko-KR" altLang="en-US" sz="1400" dirty="0"/>
              <a:t> 정맥 등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행위 기반 인증 </a:t>
            </a:r>
            <a:r>
              <a:rPr lang="en-US" altLang="ko-KR" sz="1400" dirty="0"/>
              <a:t>(Something You Do):</a:t>
            </a:r>
            <a:r>
              <a:rPr lang="ko-KR" altLang="en-US" sz="1400" dirty="0"/>
              <a:t> 사용자의 행동 정보를 이용해 인증 수행하는 것으로 서명이나 동작을 이용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위치 기반 인증 </a:t>
            </a:r>
            <a:r>
              <a:rPr lang="en-US" altLang="ko-KR" sz="1400" dirty="0"/>
              <a:t>(Somewhere You Are):</a:t>
            </a:r>
            <a:r>
              <a:rPr lang="ko-KR" altLang="en-US" sz="1400" dirty="0"/>
              <a:t> 인증을 시도하는 위치의 적절성을 통해 인증을 수행하는 것으로 </a:t>
            </a:r>
            <a:r>
              <a:rPr lang="en-US" altLang="ko-KR" sz="1400" dirty="0"/>
              <a:t>GPS </a:t>
            </a:r>
            <a:r>
              <a:rPr lang="ko-KR" altLang="en-US" sz="1400" dirty="0"/>
              <a:t>나</a:t>
            </a:r>
            <a:r>
              <a:rPr lang="en-US" altLang="ko-KR" sz="1400" dirty="0"/>
              <a:t> IP</a:t>
            </a:r>
            <a:r>
              <a:rPr lang="ko-KR" altLang="en-US" sz="1400" dirty="0"/>
              <a:t> 주소를 이용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8831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SW </a:t>
            </a:r>
            <a:r>
              <a:rPr lang="ko-KR" altLang="en-US" dirty="0"/>
              <a:t>개발 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Secure SDLC </a:t>
            </a:r>
            <a:r>
              <a:rPr lang="ko-KR" altLang="en-US" sz="1400" dirty="0"/>
              <a:t>방법론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CLASP: SDLC</a:t>
            </a:r>
            <a:r>
              <a:rPr lang="ko-KR" altLang="en-US" sz="1400" dirty="0"/>
              <a:t>의 초기 단계에서 보안을 강화하기 위해 개발된 방법론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SDL:</a:t>
            </a:r>
            <a:r>
              <a:rPr lang="ko-KR" altLang="en-US" sz="1400" dirty="0"/>
              <a:t> </a:t>
            </a:r>
            <a:r>
              <a:rPr lang="en-US" altLang="ko-KR" sz="1400" dirty="0"/>
              <a:t>Microsoft</a:t>
            </a:r>
            <a:r>
              <a:rPr lang="ko-KR" altLang="en-US" sz="1400" dirty="0"/>
              <a:t>에서 안전한 소프트웨어 개발을 위해 기존의 </a:t>
            </a:r>
            <a:r>
              <a:rPr lang="en-US" altLang="ko-KR" sz="1400" dirty="0"/>
              <a:t>SDLC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개선한 방법론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Seven Touchpoints:</a:t>
            </a:r>
            <a:r>
              <a:rPr lang="ko-KR" altLang="en-US" sz="1400" dirty="0"/>
              <a:t> 소프트웨어 보안의 모범 사례를 </a:t>
            </a:r>
            <a:r>
              <a:rPr lang="en-US" altLang="ko-KR" sz="1400" dirty="0"/>
              <a:t>SDLC</a:t>
            </a:r>
            <a:r>
              <a:rPr lang="ko-KR" altLang="en-US" sz="1400" dirty="0"/>
              <a:t>에 통합한 방법론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SDLC</a:t>
            </a:r>
            <a:r>
              <a:rPr lang="ko-KR" altLang="en-US" sz="1400" dirty="0"/>
              <a:t> 단계별 보안 활동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요구사항 분석 단계</a:t>
            </a:r>
            <a:r>
              <a:rPr lang="en-US" altLang="ko-KR" sz="1400" dirty="0"/>
              <a:t>:</a:t>
            </a:r>
            <a:r>
              <a:rPr lang="ko-KR" altLang="en-US" sz="1400" dirty="0"/>
              <a:t> 보안 항목에 해당하는 요구 사항을 식별하는 작업을 수행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설계 단계</a:t>
            </a:r>
            <a:r>
              <a:rPr lang="en-US" altLang="ko-KR" sz="1400" dirty="0"/>
              <a:t>:</a:t>
            </a:r>
            <a:r>
              <a:rPr lang="ko-KR" altLang="en-US" sz="1400" dirty="0"/>
              <a:t> 식별된 보안 요구사항들을 소프트웨어 설계서에 반영하고 보안 설계서를 작성함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구현 단계</a:t>
            </a:r>
            <a:r>
              <a:rPr lang="en-US" altLang="ko-KR" sz="1400" dirty="0"/>
              <a:t>:</a:t>
            </a:r>
            <a:r>
              <a:rPr lang="ko-KR" altLang="en-US" sz="1400" dirty="0"/>
              <a:t> 표준 코딩 정의서 및 소프트웨어 개발 보안 가이드를 준수하며 설계서에 따라 보안 요구 사항들을 구현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테스트 단계</a:t>
            </a:r>
            <a:r>
              <a:rPr lang="en-US" altLang="ko-KR" sz="1400" dirty="0"/>
              <a:t>:</a:t>
            </a:r>
            <a:r>
              <a:rPr lang="ko-KR" altLang="en-US" sz="1400" dirty="0"/>
              <a:t> 설계 단계에서 작성한 보안 설계서를 바탕으로 보안 사항들이 정확히 반영되고 동작하는지 점검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유지보수 단계</a:t>
            </a:r>
            <a:r>
              <a:rPr lang="en-US" altLang="ko-KR" sz="1400" dirty="0"/>
              <a:t>:</a:t>
            </a:r>
            <a:r>
              <a:rPr lang="ko-KR" altLang="en-US" sz="1400" dirty="0"/>
              <a:t> 이전 과정을 모두 수행하였음에도 발생할 수 있는 보안 사고들을 식별하고 사고 발생 시 이를 해결하고 보안 패치를 실시</a:t>
            </a:r>
          </a:p>
        </p:txBody>
      </p:sp>
    </p:spTree>
    <p:extLst>
      <p:ext uri="{BB962C8B-B14F-4D97-AF65-F5344CB8AC3E}">
        <p14:creationId xmlns:p14="http://schemas.microsoft.com/office/powerpoint/2010/main" val="3424240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Server Authentication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Authorization:</a:t>
            </a:r>
            <a:r>
              <a:rPr lang="ko-KR" altLang="en-US" sz="1400" dirty="0"/>
              <a:t> 리소스에 대한 접근 권한 및 정책을 지정하는 기능으로 컴퓨터 시스템은 어떤 </a:t>
            </a:r>
            <a:r>
              <a:rPr lang="en-US" altLang="ko-KR" sz="1400" dirty="0"/>
              <a:t>(</a:t>
            </a:r>
            <a:r>
              <a:rPr lang="ko-KR" altLang="en-US" sz="1400" dirty="0"/>
              <a:t>인증된</a:t>
            </a:r>
            <a:r>
              <a:rPr lang="en-US" altLang="ko-KR" sz="1400" dirty="0"/>
              <a:t>) </a:t>
            </a:r>
            <a:r>
              <a:rPr lang="ko-KR" altLang="en-US" sz="1400" dirty="0"/>
              <a:t>리소스 수요자가 리소스에 대한 요청을 하면</a:t>
            </a:r>
            <a:r>
              <a:rPr lang="en-US" altLang="ko-KR" sz="1400" dirty="0"/>
              <a:t>, </a:t>
            </a:r>
            <a:r>
              <a:rPr lang="ko-KR" altLang="en-US" sz="1400" dirty="0"/>
              <a:t>저장된 접근 제어 규칙들을 적용해 요청을 허가할지 거부할지를 결정하는데 이와 관련된 권한 처리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보안 서버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개인 정보를 암호화하여 송수신 할 수 있는 기능을 갖춘 서버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서버에 </a:t>
            </a:r>
            <a:r>
              <a:rPr lang="en-US" altLang="ko-KR" sz="1400" dirty="0"/>
              <a:t>SSL(Secure Socket Layer)</a:t>
            </a:r>
            <a:r>
              <a:rPr lang="ko-KR" altLang="en-US" sz="1400" dirty="0"/>
              <a:t> 인증서를 설치하여 전송 정보를 암호화 해서 송수신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서버에 암호화 응용 프로그램을 설치하고 전송 정보를 암호화해서 송수신</a:t>
            </a:r>
          </a:p>
        </p:txBody>
      </p:sp>
    </p:spTree>
    <p:extLst>
      <p:ext uri="{BB962C8B-B14F-4D97-AF65-F5344CB8AC3E}">
        <p14:creationId xmlns:p14="http://schemas.microsoft.com/office/powerpoint/2010/main" val="3176784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보안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보안 </a:t>
            </a:r>
            <a:r>
              <a:rPr lang="ko-KR" altLang="en-US" sz="1400" dirty="0" err="1"/>
              <a:t>아키텍쳐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정보 시스템의 무결성</a:t>
            </a:r>
            <a:r>
              <a:rPr lang="en-US" altLang="ko-KR" sz="1400" dirty="0"/>
              <a:t>,</a:t>
            </a:r>
            <a:r>
              <a:rPr lang="ko-KR" altLang="en-US" sz="1400" dirty="0"/>
              <a:t> 가용성</a:t>
            </a:r>
            <a:r>
              <a:rPr lang="en-US" altLang="ko-KR" sz="1400" dirty="0"/>
              <a:t>,</a:t>
            </a:r>
            <a:r>
              <a:rPr lang="ko-KR" altLang="en-US" sz="1400" dirty="0"/>
              <a:t> 기밀성을 확보하기 위해 보안 요소 및 보안 체계를 식별하고 이들 간의 관계를 정의한 구조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관리적</a:t>
            </a:r>
            <a:r>
              <a:rPr lang="en-US" altLang="ko-KR" sz="1400" dirty="0"/>
              <a:t>,</a:t>
            </a:r>
            <a:r>
              <a:rPr lang="ko-KR" altLang="en-US" sz="1400" dirty="0"/>
              <a:t> 물리적</a:t>
            </a:r>
            <a:r>
              <a:rPr lang="en-US" altLang="ko-KR" sz="1400" dirty="0"/>
              <a:t>,</a:t>
            </a:r>
            <a:r>
              <a:rPr lang="ko-KR" altLang="en-US" sz="1400" dirty="0"/>
              <a:t> 기술적 보안 개념의 수립</a:t>
            </a:r>
            <a:r>
              <a:rPr lang="en-US" altLang="ko-KR" sz="1400" dirty="0"/>
              <a:t>,</a:t>
            </a:r>
            <a:r>
              <a:rPr lang="ko-KR" altLang="en-US" sz="1400" dirty="0"/>
              <a:t> 보안 관리 능력의 향상</a:t>
            </a:r>
            <a:r>
              <a:rPr lang="en-US" altLang="ko-KR" sz="1400" dirty="0"/>
              <a:t>,</a:t>
            </a:r>
            <a:r>
              <a:rPr lang="ko-KR" altLang="en-US" sz="1400" dirty="0"/>
              <a:t> 일관된 보안 수준의 유지를 기재할 수 있음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보안 수준에 변화가 생겨도 기존 보안 </a:t>
            </a:r>
            <a:r>
              <a:rPr lang="ko-KR" altLang="en-US" sz="1400" dirty="0" err="1"/>
              <a:t>아키텍쳐의</a:t>
            </a:r>
            <a:r>
              <a:rPr lang="ko-KR" altLang="en-US" sz="1400" dirty="0"/>
              <a:t> 수정없이 지원이 가능해야 하며 보안 요구 사항의 변화나 추가를 수용할 수 있어야 함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보안 프레임워크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안전한 정보 시스템 환경을 유지하고 보안 수준을 향상 시키기 위한 체계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ISO</a:t>
            </a:r>
            <a:r>
              <a:rPr lang="ko-KR" altLang="en-US" sz="1400" dirty="0"/>
              <a:t> </a:t>
            </a:r>
            <a:r>
              <a:rPr lang="en-US" altLang="ko-KR" sz="1400" dirty="0"/>
              <a:t>27001</a:t>
            </a:r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정보 보안 관리를 위한 국체 표준으로 보안 인증 이자 가장 대표적인 보안 프레임워크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영국의 </a:t>
            </a:r>
            <a:r>
              <a:rPr lang="en-US" altLang="ko-KR" sz="1400" dirty="0"/>
              <a:t>BSI(British Standards Institute)</a:t>
            </a:r>
            <a:r>
              <a:rPr lang="ko-KR" altLang="en-US" sz="1400" dirty="0"/>
              <a:t>가 제정한 </a:t>
            </a:r>
            <a:r>
              <a:rPr lang="en-US" altLang="ko-KR" sz="1400" dirty="0"/>
              <a:t>BS7799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기반으로 구성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조직에 대한 정보 보안 관리 규격이 정의되어 있어 실제 심사</a:t>
            </a:r>
            <a:r>
              <a:rPr lang="en-US" altLang="ko-KR" sz="1400" dirty="0"/>
              <a:t>/</a:t>
            </a:r>
            <a:r>
              <a:rPr lang="ko-KR" altLang="en-US" sz="1400" dirty="0"/>
              <a:t>인증 용으로 사용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8826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로그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Log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시스템 사용에 대한 모든 내역을 기록해 놓은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로그를 이용하면 시스템 침해 사고 발생 시 해킹 흔적이나 공격 기법을 파악할 수 있고 로그 정보를 정기적으로 분석하면 시스템에 대한 침입 흔적이나 취약점을 확인할 수 있음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리눅스 로그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리눅스에서는 </a:t>
            </a:r>
            <a:r>
              <a:rPr lang="en-US" altLang="ko-KR" sz="1400" dirty="0"/>
              <a:t>var/log </a:t>
            </a:r>
            <a:r>
              <a:rPr lang="ko-KR" altLang="en-US" sz="1400" dirty="0"/>
              <a:t>디렉토리에 여러가지 로그 파일을 생성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로그 파일 종류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커널 로그</a:t>
            </a:r>
            <a:r>
              <a:rPr lang="en-US" altLang="ko-KR" sz="1400" dirty="0"/>
              <a:t>:</a:t>
            </a:r>
            <a:r>
              <a:rPr lang="ko-KR" altLang="en-US" sz="1400" dirty="0"/>
              <a:t> 커널에 관련된 내용으로 관리자에게 알리기 위해 파일로 저장하지 않고 지정된 장치에 표시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부팅 로그</a:t>
            </a:r>
            <a:r>
              <a:rPr lang="en-US" altLang="ko-KR" sz="1400" dirty="0"/>
              <a:t>:</a:t>
            </a:r>
            <a:r>
              <a:rPr lang="ko-KR" altLang="en-US" sz="1400" dirty="0"/>
              <a:t> 부팅 시 나타나는 메시지들을 기록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 err="1"/>
              <a:t>크론</a:t>
            </a:r>
            <a:r>
              <a:rPr lang="ko-KR" altLang="en-US" sz="1400" dirty="0"/>
              <a:t> 로그</a:t>
            </a:r>
            <a:r>
              <a:rPr lang="en-US" altLang="ko-KR" sz="1400" dirty="0"/>
              <a:t>:</a:t>
            </a:r>
            <a:r>
              <a:rPr lang="ko-KR" altLang="en-US" sz="1400" dirty="0"/>
              <a:t> 작업 스케줄러인 </a:t>
            </a:r>
            <a:r>
              <a:rPr lang="en-US" altLang="ko-KR" sz="1400" dirty="0" err="1"/>
              <a:t>crond</a:t>
            </a:r>
            <a:r>
              <a:rPr lang="ko-KR" altLang="en-US" sz="1400" dirty="0"/>
              <a:t>의 작업 내역을 기록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시스템 로그</a:t>
            </a:r>
            <a:r>
              <a:rPr lang="en-US" altLang="ko-KR" sz="1400" dirty="0"/>
              <a:t>:</a:t>
            </a:r>
            <a:r>
              <a:rPr lang="ko-KR" altLang="en-US" sz="1400" dirty="0"/>
              <a:t> 커널에서 실시간으로 보내온 메시지를 기록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보안 로그</a:t>
            </a:r>
            <a:r>
              <a:rPr lang="en-US" altLang="ko-KR" sz="1400" dirty="0"/>
              <a:t>:</a:t>
            </a:r>
            <a:r>
              <a:rPr lang="ko-KR" altLang="en-US" sz="1400" dirty="0"/>
              <a:t> 시스템의 접속에 대한 로그를 기록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FTP </a:t>
            </a:r>
            <a:r>
              <a:rPr lang="ko-KR" altLang="en-US" sz="1400" dirty="0"/>
              <a:t>로그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FTP</a:t>
            </a:r>
            <a:r>
              <a:rPr lang="ko-KR" altLang="en-US" sz="1400" dirty="0"/>
              <a:t>로 접속하는 사용자에 대한 로그를 기록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메일 로그</a:t>
            </a:r>
            <a:r>
              <a:rPr lang="en-US" altLang="ko-KR" sz="1400" dirty="0"/>
              <a:t>:</a:t>
            </a:r>
            <a:r>
              <a:rPr lang="ko-KR" altLang="en-US" sz="1400" dirty="0"/>
              <a:t> 송수신 메일에 대한 로그를 기록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31041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로그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윈도우 로그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이벤트 로그 형식으로 시스템의 로그를 관리하고 이벤트 뷰어를 통해 확인 가능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이벤트 뷰어의 로그 종류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응용 프로그램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보안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시스템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Setup</a:t>
            </a:r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Forwarded Events</a:t>
            </a:r>
          </a:p>
          <a:p>
            <a:pPr lvl="2">
              <a:buFont typeface="Wingdings" pitchFamily="2" charset="2"/>
              <a:buChar char="q"/>
            </a:pP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endParaRPr lang="en-US" altLang="ko-KR" sz="1400" dirty="0"/>
          </a:p>
          <a:p>
            <a:pPr lvl="2">
              <a:buFont typeface="Wingdings" pitchFamily="2" charset="2"/>
              <a:buChar char="v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07922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보안 솔루션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보안 솔루션</a:t>
            </a:r>
            <a:r>
              <a:rPr lang="en-US" altLang="ko-KR" sz="1400" dirty="0"/>
              <a:t>:</a:t>
            </a:r>
            <a:r>
              <a:rPr lang="ko-KR" altLang="en-US" sz="1400" dirty="0"/>
              <a:t> 접근</a:t>
            </a:r>
            <a:r>
              <a:rPr lang="en-US" altLang="ko-KR" sz="1400" dirty="0"/>
              <a:t>,</a:t>
            </a:r>
            <a:r>
              <a:rPr lang="ko-KR" altLang="en-US" sz="1400" dirty="0"/>
              <a:t> 통제</a:t>
            </a:r>
            <a:r>
              <a:rPr lang="en-US" altLang="ko-KR" sz="1400" dirty="0"/>
              <a:t>,</a:t>
            </a:r>
            <a:r>
              <a:rPr lang="ko-KR" altLang="en-US" sz="1400" dirty="0"/>
              <a:t> 침입 차단 및 탐지 등을 수행하여 외부로부터 불법적인 침입을 막는 기술 및 시스템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Fire Wall(</a:t>
            </a:r>
            <a:r>
              <a:rPr lang="ko-KR" altLang="en-US" sz="1400" dirty="0"/>
              <a:t>방화벽</a:t>
            </a:r>
            <a:r>
              <a:rPr lang="en-US" altLang="ko-KR" sz="14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외부로부터 내부 망을 보호하기 위한 네트워크 구성요소 중의 하나로서 외부의 불법 침입으로부터 내부의 정보자산을 보호하고 외부로부터 불법정보 유입을 차단하기 위한 정책과 하드웨어 및 소프트웨어의 총칭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필요성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위협에 취약한 서비스에 대한 보호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호스트 시스템에 대한 </a:t>
            </a:r>
            <a:r>
              <a:rPr lang="ko-KR" altLang="en-US" sz="1400" dirty="0" err="1"/>
              <a:t>엑세스</a:t>
            </a:r>
            <a:r>
              <a:rPr lang="ko-KR" altLang="en-US" sz="1400" dirty="0"/>
              <a:t> 제어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보안의 집중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확장된 프라이버시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네트워크 사용에 대한 로깅과 통계자료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네트워크 </a:t>
            </a:r>
            <a:r>
              <a:rPr lang="ko-KR" altLang="en-US" sz="1400" dirty="0" err="1"/>
              <a:t>엑세스</a:t>
            </a:r>
            <a:r>
              <a:rPr lang="ko-KR" altLang="en-US" sz="1400" dirty="0"/>
              <a:t> 정책 구현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Access Control List: </a:t>
            </a:r>
            <a:r>
              <a:rPr lang="ko-KR" altLang="en-US" sz="1400" dirty="0"/>
              <a:t>컴퓨터 파일 시스템과 관련된 액세스 제어 목록은 개체에 첨부 된 권한 목록으로 </a:t>
            </a:r>
            <a:r>
              <a:rPr lang="en-US" altLang="ko-KR" sz="1400" dirty="0"/>
              <a:t>ACL</a:t>
            </a:r>
            <a:r>
              <a:rPr lang="ko-KR" altLang="en-US" sz="1400" dirty="0"/>
              <a:t>은 오브젝트에 대한 액세스 권한이 부여 된 사용자 또는 시스템 프로세스와 지정된 오브젝트에 허용되는 조작을 지정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White List: </a:t>
            </a:r>
            <a:r>
              <a:rPr lang="ko-KR" altLang="en-US" sz="1400" dirty="0"/>
              <a:t>식별된 일부 실체들이 특정 권한</a:t>
            </a:r>
            <a:r>
              <a:rPr lang="en-US" altLang="ko-KR" sz="1400" dirty="0"/>
              <a:t>, </a:t>
            </a:r>
            <a:r>
              <a:rPr lang="ko-KR" altLang="en-US" sz="1400" dirty="0"/>
              <a:t>서비스</a:t>
            </a:r>
            <a:r>
              <a:rPr lang="en-US" altLang="ko-KR" sz="1400" dirty="0"/>
              <a:t>, </a:t>
            </a:r>
            <a:r>
              <a:rPr lang="ko-KR" altLang="en-US" sz="1400" dirty="0"/>
              <a:t>이동</a:t>
            </a:r>
            <a:r>
              <a:rPr lang="en-US" altLang="ko-KR" sz="1400" dirty="0"/>
              <a:t>, </a:t>
            </a:r>
            <a:r>
              <a:rPr lang="ko-KR" altLang="en-US" sz="1400" dirty="0"/>
              <a:t>접근</a:t>
            </a:r>
            <a:r>
              <a:rPr lang="en-US" altLang="ko-KR" sz="1400" dirty="0"/>
              <a:t>, </a:t>
            </a:r>
            <a:r>
              <a:rPr lang="ko-KR" altLang="en-US" sz="1400" dirty="0"/>
              <a:t>인식에 대해 명시적으로 허가하는 목록이며</a:t>
            </a:r>
            <a:r>
              <a:rPr lang="en-US" altLang="ko-KR" sz="1400" dirty="0"/>
              <a:t>, </a:t>
            </a:r>
            <a:r>
              <a:rPr lang="ko-KR" altLang="en-US" sz="1400" dirty="0"/>
              <a:t>이에 대한 과정은 화이트</a:t>
            </a:r>
            <a:r>
              <a:rPr lang="en-US" altLang="ko-KR" sz="1400" dirty="0"/>
              <a:t> </a:t>
            </a:r>
            <a:r>
              <a:rPr lang="ko-KR" altLang="en-US" sz="1400" dirty="0"/>
              <a:t>리스트라고 하며</a:t>
            </a:r>
            <a:r>
              <a:rPr lang="en-US" altLang="ko-KR" sz="1400" dirty="0"/>
              <a:t> </a:t>
            </a:r>
            <a:r>
              <a:rPr lang="ko-KR" altLang="en-US" sz="1400" dirty="0"/>
              <a:t>반의어는 블랙리스트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프록시 서버는 클라이언트가 자신을 통해서 다른 네트워크 서비스에 간접적으로 접속할 수 있게 해 주는 컴퓨터 시스템이나 응용 프로그램을 가리키는 것으로 서버와 클라이언트 사이에 중계기로서 대리로 통신을 수행하는 것을 가리켜 </a:t>
            </a:r>
            <a:r>
              <a:rPr lang="en-US" altLang="ko-KR" sz="1400" dirty="0"/>
              <a:t>'</a:t>
            </a:r>
            <a:r>
              <a:rPr lang="ko-KR" altLang="en-US" sz="1400" dirty="0"/>
              <a:t>프록시</a:t>
            </a:r>
            <a:r>
              <a:rPr lang="en-US" altLang="ko-KR" sz="1400" dirty="0"/>
              <a:t>', </a:t>
            </a:r>
            <a:r>
              <a:rPr lang="ko-KR" altLang="en-US" sz="1400" dirty="0"/>
              <a:t>그 중계 기능을 하는 것을 프록시 서버라고 부름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5340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보안 솔루션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침입 탐지 시스템</a:t>
            </a:r>
            <a:r>
              <a:rPr lang="en-US" altLang="ko-KR" sz="1400" dirty="0"/>
              <a:t>(IDS; Intrusion Detection System):</a:t>
            </a:r>
            <a:r>
              <a:rPr lang="ko-KR" altLang="en-US" sz="1400" dirty="0"/>
              <a:t> 해커 침입 패턴에 대한 추적과 유해 정보 감시를 위해 컴퓨터 시스템의 비 정상적인 사용</a:t>
            </a:r>
            <a:r>
              <a:rPr lang="en-US" altLang="ko-KR" sz="1400" dirty="0"/>
              <a:t>,</a:t>
            </a:r>
            <a:r>
              <a:rPr lang="ko-KR" altLang="en-US" sz="1400" dirty="0"/>
              <a:t> 오용</a:t>
            </a:r>
            <a:r>
              <a:rPr lang="en-US" altLang="ko-KR" sz="1400" dirty="0"/>
              <a:t>,</a:t>
            </a:r>
            <a:r>
              <a:rPr lang="ko-KR" altLang="en-US" sz="1400" dirty="0"/>
              <a:t> 남용 등을 실시간으로 탐지하는 시스템으로</a:t>
            </a:r>
            <a:r>
              <a:rPr lang="en-US" altLang="ko-KR" sz="1400" dirty="0"/>
              <a:t>, </a:t>
            </a:r>
            <a:r>
              <a:rPr lang="ko-KR" altLang="en-US" sz="1400" dirty="0"/>
              <a:t>오용 탐지</a:t>
            </a:r>
            <a:r>
              <a:rPr lang="en-US" altLang="ko-KR" sz="1400" dirty="0"/>
              <a:t>(Misuse Detection), </a:t>
            </a:r>
            <a:r>
              <a:rPr lang="ko-KR" altLang="en-US" sz="1400" dirty="0"/>
              <a:t>이상 탐지</a:t>
            </a:r>
            <a:r>
              <a:rPr lang="en-US" altLang="ko-KR" sz="1400" dirty="0"/>
              <a:t>(Anomaly Detection) </a:t>
            </a:r>
            <a:r>
              <a:rPr lang="ko-KR" altLang="en-US" sz="1400" dirty="0"/>
              <a:t>등의 기능을 수행하는 보안 솔루션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침입 방지 시스템</a:t>
            </a:r>
            <a:r>
              <a:rPr lang="en-US" altLang="ko-KR" sz="1400" dirty="0"/>
              <a:t>(IPS; Intrusion Prevention System)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방화벽과 침입 탐지 시스템을 결합한 것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비정상적인 트래픽을 능동적으로 차단하고 격리하는 등의 방어 조치를 취하는 보안 솔루션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침입 탐지 기능으로 패킷을 하나씩 검사한 후 비정상적인 패킷이 탐지되면 방화벽 기능으로 해당 패킷을 차단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데이터 유출 방지</a:t>
            </a:r>
            <a:r>
              <a:rPr lang="en-US" altLang="ko-KR" sz="1400" dirty="0"/>
              <a:t>(</a:t>
            </a:r>
            <a:r>
              <a:rPr lang="en" altLang="ko-KR" sz="1400" dirty="0"/>
              <a:t>DLP; Data Leakage/Loss Prevention)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내부 정보의 외부 유출을 방지하는 보안 솔루션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사내 직원이 사용하는 </a:t>
            </a:r>
            <a:r>
              <a:rPr lang="en-US" altLang="ko-KR" sz="1400" dirty="0"/>
              <a:t>PC</a:t>
            </a:r>
            <a:r>
              <a:rPr lang="ko-KR" altLang="en-US" sz="1400" dirty="0"/>
              <a:t>와 네트워크상의 모든 정보를 검색하고 메일</a:t>
            </a:r>
            <a:r>
              <a:rPr lang="en-US" altLang="ko-KR" sz="1400" dirty="0"/>
              <a:t>, </a:t>
            </a:r>
            <a:r>
              <a:rPr lang="ko-KR" altLang="en-US" sz="1400" dirty="0"/>
              <a:t>메신저</a:t>
            </a:r>
            <a:r>
              <a:rPr lang="en-US" altLang="ko-KR" sz="1400" dirty="0"/>
              <a:t>, </a:t>
            </a:r>
            <a:r>
              <a:rPr lang="ko-KR" altLang="en-US" sz="1400" dirty="0"/>
              <a:t>웹하드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 프린터 등의 사용자 행위를 탐지</a:t>
            </a:r>
            <a:r>
              <a:rPr lang="en-US" altLang="ko-KR" sz="1400" dirty="0"/>
              <a:t>·</a:t>
            </a:r>
            <a:r>
              <a:rPr lang="ko-KR" altLang="en-US" sz="1400" dirty="0"/>
              <a:t>통제해 외부로의 유출을 사전에 막는 방식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웹 방화벽</a:t>
            </a:r>
            <a:r>
              <a:rPr lang="en-US" altLang="ko-KR" sz="1400" dirty="0"/>
              <a:t>(Web Firewall): </a:t>
            </a:r>
            <a:r>
              <a:rPr lang="ko-KR" altLang="en-US" sz="1400" dirty="0"/>
              <a:t>일반 방화벽이 탐지하지 못하는 </a:t>
            </a:r>
            <a:r>
              <a:rPr lang="en-US" altLang="ko-KR" sz="1400" dirty="0"/>
              <a:t>SQL</a:t>
            </a:r>
            <a:r>
              <a:rPr lang="ko-KR" altLang="en-US" sz="1400" dirty="0"/>
              <a:t> 삽입 공격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XSS</a:t>
            </a:r>
            <a:r>
              <a:rPr lang="ko-KR" altLang="en-US" sz="1400" dirty="0"/>
              <a:t> 등의 웹 기반 공격을 방어할 목적으로 만들어진 웹 서버에 특화된 방화벽으로</a:t>
            </a:r>
            <a:r>
              <a:rPr lang="en-US" altLang="ko-KR" sz="1400" dirty="0"/>
              <a:t> </a:t>
            </a:r>
            <a:r>
              <a:rPr lang="ko-KR" altLang="en-US" sz="1400" dirty="0"/>
              <a:t>웹 관련 공격을 감시하고 공격이 웹 서버에 도달하기 전에 이를 차단해 주는 보안 솔루션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32385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보안 솔루션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VPN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인터넷 등 통신 사업자의 공중 네트워크와 암호화 기술을 이용하여 사용자가 마치 자신의 전용 회선을 사용하는 것처럼 해주는 보안 솔루션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암호화된 규격을 통해 인터넷 망을 전용선의 </a:t>
            </a:r>
            <a:r>
              <a:rPr lang="ko-KR" altLang="en-US" sz="1400" dirty="0" err="1"/>
              <a:t>사설망을</a:t>
            </a:r>
            <a:r>
              <a:rPr lang="ko-KR" altLang="en-US" sz="1400" dirty="0"/>
              <a:t> 구축한 것처럼 이용하므로 비용 부담을 줄일 뿐만 아니라 원격지의 지사</a:t>
            </a:r>
            <a:r>
              <a:rPr lang="en-US" altLang="ko-KR" sz="1400" dirty="0"/>
              <a:t>, </a:t>
            </a:r>
            <a:r>
              <a:rPr lang="ko-KR" altLang="en-US" sz="1400" dirty="0"/>
              <a:t>영업소</a:t>
            </a:r>
            <a:r>
              <a:rPr lang="en-US" altLang="ko-KR" sz="1400" dirty="0"/>
              <a:t>, </a:t>
            </a:r>
            <a:r>
              <a:rPr lang="ko-KR" altLang="en-US" sz="1400" dirty="0"/>
              <a:t>이동 근무자가 지역적인 제한 없이 업무를 수행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NAC(Network Access Control)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네트워크에 접속하는 내부 </a:t>
            </a:r>
            <a:r>
              <a:rPr lang="en-US" altLang="ko-KR" sz="1400" dirty="0"/>
              <a:t>PC</a:t>
            </a:r>
            <a:r>
              <a:rPr lang="ko-KR" altLang="en-US" sz="1400" dirty="0"/>
              <a:t>의 </a:t>
            </a:r>
            <a:r>
              <a:rPr lang="en-US" altLang="ko-KR" sz="1400" dirty="0"/>
              <a:t>MAC </a:t>
            </a:r>
            <a:r>
              <a:rPr lang="ko-KR" altLang="en-US" sz="1400" dirty="0"/>
              <a:t>주소를 </a:t>
            </a:r>
            <a:r>
              <a:rPr lang="en-US" altLang="ko-KR" sz="1400" dirty="0"/>
              <a:t>IP </a:t>
            </a:r>
            <a:r>
              <a:rPr lang="ko-KR" altLang="en-US" sz="1400" dirty="0"/>
              <a:t>관리 시스템에 등록한 후 일관된 보안 관리 기능을 제 공하는 보안 솔루션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내부 </a:t>
            </a:r>
            <a:r>
              <a:rPr lang="en-US" altLang="ko-KR" sz="1400" dirty="0"/>
              <a:t>PC</a:t>
            </a:r>
            <a:r>
              <a:rPr lang="ko-KR" altLang="en-US" sz="1400" dirty="0"/>
              <a:t>의 소프트웨어 사용 현황을 관리하여 불법적인 소프트웨어 설치를 방지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일괄적인 배포 관리 기능을 이용해 백신이나 보안 패치 등의 설치 및 업그레이드를 수행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" altLang="ko-KR" sz="1400" dirty="0"/>
              <a:t>ESM(Enterprise Security Management)</a:t>
            </a:r>
            <a:endParaRPr lang="ko-KR" altLang="en-US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다양한 장비에서 발생하는 로그 및 보안 이벤트를 통합하여 관리하는 보안 솔루션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방화벽</a:t>
            </a:r>
            <a:r>
              <a:rPr lang="en-US" altLang="ko-KR" sz="1400" dirty="0"/>
              <a:t>, IDS, IPS, </a:t>
            </a:r>
            <a:r>
              <a:rPr lang="ko-KR" altLang="en-US" sz="1400" dirty="0"/>
              <a:t>웹 방화벽</a:t>
            </a:r>
            <a:r>
              <a:rPr lang="en-US" altLang="ko-KR" sz="1400" dirty="0"/>
              <a:t>, VPN </a:t>
            </a:r>
            <a:r>
              <a:rPr lang="ko-KR" altLang="en-US" sz="1400" dirty="0"/>
              <a:t>등에서 발생한 로그 및 보안 이벤트를 통합하여 관리함으로써 비용</a:t>
            </a:r>
            <a:r>
              <a:rPr lang="en-US" altLang="ko-KR" sz="1400" dirty="0"/>
              <a:t> </a:t>
            </a:r>
            <a:r>
              <a:rPr lang="ko-KR" altLang="en-US" sz="1400" dirty="0"/>
              <a:t>및 자원을 절약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보안 솔루션 간의 상호 연동을 통해 종합적인 보완 관리 체계를 수립</a:t>
            </a:r>
          </a:p>
        </p:txBody>
      </p:sp>
    </p:spTree>
    <p:extLst>
      <p:ext uri="{BB962C8B-B14F-4D97-AF65-F5344CB8AC3E}">
        <p14:creationId xmlns:p14="http://schemas.microsoft.com/office/powerpoint/2010/main" val="2299989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취약점 분석 및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사이버 위협으로부터 정보 시스템의 취약점을 분석 및 평가 한 후 개선하는 일련의 과정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취약점 분석 및 평가 범위 및 항목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범위는 정보 시스템과 정보 시스템 자산에 직간접적으로 관여된 물리적</a:t>
            </a:r>
            <a:r>
              <a:rPr lang="en-US" altLang="ko-KR" sz="1400" dirty="0"/>
              <a:t>,</a:t>
            </a:r>
            <a:r>
              <a:rPr lang="ko-KR" altLang="en-US" sz="1400" dirty="0"/>
              <a:t> 관리적</a:t>
            </a:r>
            <a:r>
              <a:rPr lang="en-US" altLang="ko-KR" sz="1400" dirty="0"/>
              <a:t>,</a:t>
            </a:r>
            <a:r>
              <a:rPr lang="ko-KR" altLang="en-US" sz="1400" dirty="0"/>
              <a:t> 기술적 분야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평가의 기본 항목은 상</a:t>
            </a:r>
            <a:r>
              <a:rPr lang="en-US" altLang="ko-KR" sz="1400" dirty="0"/>
              <a:t>,</a:t>
            </a:r>
            <a:r>
              <a:rPr lang="ko-KR" altLang="en-US" sz="1400" dirty="0"/>
              <a:t> 중</a:t>
            </a:r>
            <a:r>
              <a:rPr lang="en-US" altLang="ko-KR" sz="1400" dirty="0"/>
              <a:t>,</a:t>
            </a:r>
            <a:r>
              <a:rPr lang="ko-KR" altLang="en-US" sz="1400" dirty="0"/>
              <a:t> 하 </a:t>
            </a:r>
            <a:r>
              <a:rPr lang="en-US" altLang="ko-KR" sz="1400" dirty="0"/>
              <a:t>3</a:t>
            </a:r>
            <a:r>
              <a:rPr lang="ko-KR" altLang="en-US" sz="1400" dirty="0"/>
              <a:t>단계로 중요도를 분리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중요도가 상인 항목은 필수적으로 점검하고 하인 항목은 선택적으로 점검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취약점 분석 및 평가 수행 절차 및 방법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취약점 분석 및 평가 계획 수립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취약점 분석 및 평가 대상 선별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취약점 분석 수행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취약점 평가 수행</a:t>
            </a:r>
          </a:p>
        </p:txBody>
      </p:sp>
    </p:spTree>
    <p:extLst>
      <p:ext uri="{BB962C8B-B14F-4D97-AF65-F5344CB8AC3E}">
        <p14:creationId xmlns:p14="http://schemas.microsoft.com/office/powerpoint/2010/main" val="1514577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소프트웨어 개발 보안 활동 관련 법령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개인 정보 보호 관련 법령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개인정보 보호법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정보 통신망 이용촉진 및 정보보호 등에 관한 법률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신용정보의 이용 및 보호에 관한 법률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위치정보의 보호 및 이용 등에 관한 법률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표준 개인정보 보호 지침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개인정보의 안전성 확보 조치 기준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개인정보 영향평가에 관한 고시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IT </a:t>
            </a:r>
            <a:r>
              <a:rPr lang="ko-KR" altLang="en-US" sz="1400" dirty="0"/>
              <a:t>기술 관련 규정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RFID </a:t>
            </a:r>
            <a:r>
              <a:rPr lang="ko-KR" altLang="en-US" sz="1400" dirty="0"/>
              <a:t>프라이버시 보호 가이드라인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위치정보의 보호 및 이용 등에 관한 법률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위치정보의 관리적</a:t>
            </a:r>
            <a:r>
              <a:rPr lang="en-US" altLang="ko-KR" sz="1400" dirty="0"/>
              <a:t>,</a:t>
            </a:r>
            <a:r>
              <a:rPr lang="ko-KR" altLang="en-US" sz="1400" dirty="0"/>
              <a:t> 기술적 보호조치 권고 해설서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바이오 정보 보호 가이드라인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뉴미디어 서비스 개인정보 </a:t>
            </a:r>
            <a:r>
              <a:rPr lang="ko-KR" altLang="en-US" sz="1400"/>
              <a:t>보호 가이드라인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985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SW </a:t>
            </a:r>
            <a:r>
              <a:rPr lang="ko-KR" altLang="en-US" dirty="0"/>
              <a:t>개발 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사회 공학</a:t>
            </a:r>
            <a:r>
              <a:rPr lang="en-US" altLang="ko-KR" sz="1400" dirty="0"/>
              <a:t>(Social Engineering):</a:t>
            </a:r>
            <a:r>
              <a:rPr lang="ko-KR" altLang="en-US" sz="1400" dirty="0"/>
              <a:t> 컴퓨터 보안에 있어서</a:t>
            </a:r>
            <a:r>
              <a:rPr lang="en-US" altLang="ko-KR" sz="1400" dirty="0"/>
              <a:t> </a:t>
            </a:r>
            <a:r>
              <a:rPr lang="ko-KR" altLang="en-US" sz="1400" dirty="0"/>
              <a:t>인간 상호 작용의 깊은 신뢰를 바탕으로 사람들을 속여 정상 보안 절차를 깨트리기 위한 비 기술적 시스템 침입 수단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보안 </a:t>
            </a:r>
            <a:r>
              <a:rPr lang="ko-KR" altLang="en-US" sz="1400" dirty="0" err="1"/>
              <a:t>아키텍쳐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ITU-T X.805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보안 아키텍처는 정보 시스템의 무결성</a:t>
            </a:r>
            <a:r>
              <a:rPr lang="en-US" altLang="ko-KR" sz="1400" dirty="0"/>
              <a:t>(Integrity), </a:t>
            </a:r>
            <a:r>
              <a:rPr lang="ko-KR" altLang="en-US" sz="1400" dirty="0"/>
              <a:t>가용성</a:t>
            </a:r>
            <a:r>
              <a:rPr lang="en-US" altLang="ko-KR" sz="1400" dirty="0"/>
              <a:t>(Availability), </a:t>
            </a:r>
            <a:r>
              <a:rPr lang="ko-KR" altLang="en-US" sz="1400" dirty="0"/>
              <a:t>기밀성</a:t>
            </a:r>
            <a:r>
              <a:rPr lang="en-US" altLang="ko-KR" sz="1400" dirty="0"/>
              <a:t>(Confidentiality)</a:t>
            </a:r>
            <a:r>
              <a:rPr lang="ko-KR" altLang="en-US" sz="1400" dirty="0"/>
              <a:t>을 확보하기 위해 보안 요소 및 보안 체계를 식별하고 이들 간의 관계를 정의한 구조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보안 아키텍처를 보안 계층</a:t>
            </a:r>
            <a:r>
              <a:rPr lang="en-US" altLang="ko-KR" sz="1400" dirty="0"/>
              <a:t>(Security Layers), </a:t>
            </a:r>
            <a:r>
              <a:rPr lang="ko-KR" altLang="en-US" sz="1400" dirty="0"/>
              <a:t>보안 영역</a:t>
            </a:r>
            <a:r>
              <a:rPr lang="en-US" altLang="ko-KR" sz="1400" dirty="0"/>
              <a:t>(Security Areas), </a:t>
            </a:r>
            <a:r>
              <a:rPr lang="ko-KR" altLang="en-US" sz="1400" dirty="0"/>
              <a:t>보안 요소</a:t>
            </a:r>
            <a:r>
              <a:rPr lang="en-US" altLang="ko-KR" sz="1400" dirty="0"/>
              <a:t>(Security Elements)</a:t>
            </a:r>
            <a:r>
              <a:rPr lang="ko-KR" altLang="en-US" sz="1400" dirty="0"/>
              <a:t>의 </a:t>
            </a:r>
            <a:r>
              <a:rPr lang="en-US" altLang="ko-KR" sz="1400" dirty="0"/>
              <a:t>3</a:t>
            </a:r>
            <a:r>
              <a:rPr lang="ko-KR" altLang="en-US" sz="1400" dirty="0"/>
              <a:t>개 레이어로 구분하여 설명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" altLang="ko-KR" sz="1400" dirty="0"/>
              <a:t>SW</a:t>
            </a:r>
            <a:r>
              <a:rPr lang="ko-KR" altLang="en-US" sz="1400" dirty="0"/>
              <a:t> 개발 보안의 요소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기밀성</a:t>
            </a:r>
            <a:r>
              <a:rPr lang="en-US" altLang="ko-KR" sz="1400" dirty="0"/>
              <a:t>(confidentiality):</a:t>
            </a:r>
            <a:r>
              <a:rPr lang="ko-KR" altLang="en-US" sz="1400" dirty="0"/>
              <a:t> 시스템 내의 정보와 자원은 인가된 사용자에게만 접근이 허용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무결성</a:t>
            </a:r>
            <a:r>
              <a:rPr lang="en-US" altLang="ko-KR" sz="1400" dirty="0"/>
              <a:t>(integrity):</a:t>
            </a:r>
            <a:r>
              <a:rPr lang="ko-KR" altLang="en-US" sz="1400" dirty="0"/>
              <a:t> 시스템 내의 정보는 오직 인가된 사용자만 수정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가용성</a:t>
            </a:r>
            <a:r>
              <a:rPr lang="en-US" altLang="ko-KR" sz="1400" dirty="0"/>
              <a:t>(availability):</a:t>
            </a:r>
            <a:r>
              <a:rPr lang="ko-KR" altLang="en-US" sz="1400" dirty="0"/>
              <a:t> 인가 받은 사용자는 언제라도 사용 가능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인증</a:t>
            </a:r>
            <a:r>
              <a:rPr lang="en-US" altLang="ko-KR" sz="1400" dirty="0"/>
              <a:t>(authentication):</a:t>
            </a:r>
            <a:r>
              <a:rPr lang="ko-KR" altLang="en-US" sz="1400" dirty="0"/>
              <a:t> 시스템 내의 정보와 자원을 사용하려는 사용자가 합법적인 사용자인지를 확인하는 모든 행위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부인 방지</a:t>
            </a:r>
            <a:r>
              <a:rPr lang="en-US" altLang="ko-KR" sz="1400" dirty="0"/>
              <a:t>(Non-repudiation):</a:t>
            </a:r>
            <a:r>
              <a:rPr lang="ko-KR" altLang="en-US" sz="1400" dirty="0"/>
              <a:t> 데이터를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수신한 자가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사실을 부인할 수 없도록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증거를 제공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611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Secure</a:t>
            </a:r>
            <a:r>
              <a:rPr lang="ko-KR" altLang="en-US" dirty="0"/>
              <a:t> </a:t>
            </a:r>
            <a:r>
              <a:rPr lang="en-US" altLang="ko-KR" dirty="0"/>
              <a:t>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안전한 소프트웨어를 개발하여 각종 보안 위협으로부터 예방하고 대응하고자 하며 정보 시스템 개발 시 </a:t>
            </a:r>
            <a:r>
              <a:rPr lang="ko-KR" altLang="en-US" sz="1400" dirty="0" err="1"/>
              <a:t>보안성을</a:t>
            </a:r>
            <a:r>
              <a:rPr lang="ko-KR" altLang="en-US" sz="1400" dirty="0"/>
              <a:t> 고려하고 보안 취약점을 사전에 제거하기 위하여 </a:t>
            </a:r>
            <a:r>
              <a:rPr lang="ko-KR" altLang="en-US" sz="1400" dirty="0" err="1"/>
              <a:t>시큐어</a:t>
            </a:r>
            <a:r>
              <a:rPr lang="ko-KR" altLang="en-US" sz="1400" dirty="0"/>
              <a:t> 코딩을 사용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소프트웨어 개발 보안 측면의 </a:t>
            </a:r>
            <a:r>
              <a:rPr lang="ko-KR" altLang="en-US" sz="1400" dirty="0" err="1"/>
              <a:t>시큐어</a:t>
            </a:r>
            <a:r>
              <a:rPr lang="ko-KR" altLang="en-US" sz="1400" dirty="0"/>
              <a:t> 코딩의 목적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보안 취약점과 결함 방지</a:t>
            </a:r>
            <a:r>
              <a:rPr lang="en-US" altLang="ko-KR" sz="1400" dirty="0"/>
              <a:t>:</a:t>
            </a:r>
            <a:r>
              <a:rPr lang="ko-KR" altLang="en-US" sz="1400" dirty="0"/>
              <a:t> 최근 사이버 공격의 진화에 따라 사전에 정보처리시스템의 보안취약점을 사전에 대응하고 </a:t>
            </a:r>
            <a:r>
              <a:rPr lang="en" altLang="ko-KR" sz="1400" dirty="0"/>
              <a:t>SQL injection </a:t>
            </a:r>
            <a:r>
              <a:rPr lang="ko-KR" altLang="en-US" sz="1400" dirty="0"/>
              <a:t>취약점</a:t>
            </a:r>
            <a:r>
              <a:rPr lang="en-US" altLang="ko-KR" sz="1400" dirty="0"/>
              <a:t>, </a:t>
            </a:r>
            <a:r>
              <a:rPr lang="en" altLang="ko-KR" sz="1400" dirty="0"/>
              <a:t>Zero Day Attack </a:t>
            </a:r>
            <a:r>
              <a:rPr lang="ko-KR" altLang="en-US" sz="1400" dirty="0"/>
              <a:t>공격</a:t>
            </a:r>
            <a:r>
              <a:rPr lang="en-US" altLang="ko-KR" sz="1400" dirty="0"/>
              <a:t>, </a:t>
            </a:r>
            <a:r>
              <a:rPr lang="ko-KR" altLang="en-US" sz="1400" dirty="0"/>
              <a:t>침입 차단 시스템</a:t>
            </a:r>
            <a:r>
              <a:rPr lang="en-US" altLang="ko-KR" sz="1400" dirty="0"/>
              <a:t>(</a:t>
            </a:r>
            <a:r>
              <a:rPr lang="en" altLang="ko-KR" sz="1400" dirty="0"/>
              <a:t>TMS System) </a:t>
            </a:r>
            <a:r>
              <a:rPr lang="ko-KR" altLang="en-US" sz="1400" dirty="0"/>
              <a:t>등 보안 장비의 우회 등과 같은 보안 취약점을 사전에 제거하여 개발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안전한 대 고객 서비스 확대</a:t>
            </a:r>
            <a:r>
              <a:rPr lang="en-US" altLang="ko-KR" sz="1400" dirty="0"/>
              <a:t>:</a:t>
            </a:r>
            <a:r>
              <a:rPr lang="ko-KR" altLang="en-US" sz="1400" dirty="0"/>
              <a:t> 대부분의 대 고객 서비스가 </a:t>
            </a:r>
            <a:r>
              <a:rPr lang="en" altLang="ko-KR" sz="1400" dirty="0"/>
              <a:t>ICT</a:t>
            </a:r>
            <a:r>
              <a:rPr lang="ko-KR" altLang="en-US" sz="1400" dirty="0"/>
              <a:t>신기술을 통하여 인터넷을 통해 제공되면서</a:t>
            </a:r>
            <a:r>
              <a:rPr lang="en-US" altLang="ko-KR" sz="1400" dirty="0"/>
              <a:t> </a:t>
            </a:r>
            <a:r>
              <a:rPr lang="ko-KR" altLang="en-US" sz="1400" dirty="0"/>
              <a:t>대 고객 서 비스의 보안취약점을 지속적으로 진단하여 제거에 효율적 관리 방안을 마련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안정성 및 신뢰성 확보</a:t>
            </a:r>
            <a:r>
              <a:rPr lang="en-US" altLang="ko-KR" sz="1400" dirty="0"/>
              <a:t>:</a:t>
            </a:r>
            <a:r>
              <a:rPr lang="ko-KR" altLang="en-US" sz="1400" dirty="0"/>
              <a:t> 대 고객 서비스의 신뢰성을 기반으로 하는 안정성에 기반한 보안 확보를 위해 정보 시스템의 기초 단계부터 설계 개념 및 </a:t>
            </a:r>
            <a:r>
              <a:rPr lang="ko-KR" altLang="en-US" sz="1400" dirty="0" err="1"/>
              <a:t>시큐어</a:t>
            </a:r>
            <a:r>
              <a:rPr lang="ko-KR" altLang="en-US" sz="1400" dirty="0"/>
              <a:t> 코드의 수준에서의 대응조치를 제안하여 대 고객 서비스의 </a:t>
            </a:r>
            <a:r>
              <a:rPr lang="ko-KR" altLang="en-US" sz="1400" dirty="0" err="1"/>
              <a:t>보안성을</a:t>
            </a:r>
            <a:r>
              <a:rPr lang="ko-KR" altLang="en-US" sz="1400" dirty="0"/>
              <a:t> 강화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보안 프레임워크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보안 프레임워크</a:t>
            </a:r>
            <a:r>
              <a:rPr lang="en-US" altLang="ko-KR" sz="1400" dirty="0"/>
              <a:t>(Security Framework)</a:t>
            </a:r>
            <a:r>
              <a:rPr lang="ko-KR" altLang="en-US" sz="1400" dirty="0"/>
              <a:t>는 안전한 정보 시스템 환경을 유지하고 보안 수준을 향상시키기 위한 체계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ISO 27001</a:t>
            </a:r>
            <a:r>
              <a:rPr lang="ko-KR" altLang="en-US" sz="1400" dirty="0"/>
              <a:t>은 정보보안 관리를 위한 국제 표준으로</a:t>
            </a:r>
            <a:r>
              <a:rPr lang="en-US" altLang="ko-KR" sz="1400" dirty="0"/>
              <a:t>, </a:t>
            </a:r>
            <a:r>
              <a:rPr lang="ko-KR" altLang="en-US" sz="1400" dirty="0"/>
              <a:t>일종의 보안 </a:t>
            </a:r>
            <a:r>
              <a:rPr lang="ko-KR" altLang="en-US" sz="1400" dirty="0" err="1"/>
              <a:t>인증이자</a:t>
            </a:r>
            <a:r>
              <a:rPr lang="ko-KR" altLang="en-US" sz="1400" dirty="0"/>
              <a:t> 가장 대표적인 보안 프레임워크로 영국의 </a:t>
            </a:r>
            <a:r>
              <a:rPr lang="en-US" altLang="ko-KR" sz="1400" dirty="0"/>
              <a:t>BSI(British Standards Institute)</a:t>
            </a:r>
            <a:r>
              <a:rPr lang="ko-KR" altLang="en-US" sz="1400" dirty="0"/>
              <a:t>가 제정한 </a:t>
            </a:r>
            <a:r>
              <a:rPr lang="en-US" altLang="ko-KR" sz="1400" dirty="0"/>
              <a:t>BS 7799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기반으로 구성되어 있으며 조직에 대한 정보보안 관리 규격이 정의되어 있어 실제 심사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인증용으로</a:t>
            </a:r>
            <a:r>
              <a:rPr lang="ko-KR" altLang="en-US" sz="1400" dirty="0"/>
              <a:t> 사용됨</a:t>
            </a:r>
          </a:p>
        </p:txBody>
      </p:sp>
    </p:spTree>
    <p:extLst>
      <p:ext uri="{BB962C8B-B14F-4D97-AF65-F5344CB8AC3E}">
        <p14:creationId xmlns:p14="http://schemas.microsoft.com/office/powerpoint/2010/main" val="368318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세션 통제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세션은 서버와 클라이언트의 연결을 의미하고</a:t>
            </a:r>
            <a:r>
              <a:rPr lang="en-US" altLang="ko-KR" sz="1400" dirty="0"/>
              <a:t> </a:t>
            </a:r>
            <a:r>
              <a:rPr lang="ko-KR" altLang="en-US" sz="1400" dirty="0"/>
              <a:t>세션 통제는 세션의 연결과 연결로 인해 발생하는 정보를 관리하는 것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세션 통제는 소프트웨어 개발 과정 중 요구 사항 분석 및 설계 단계에서 진단해야 하는 보안 점검 내용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세션 통제의 보안 약점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불충분한 세션 관리</a:t>
            </a:r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일정한 규칙이 존재하는 세션</a:t>
            </a:r>
            <a:r>
              <a:rPr lang="en-US" altLang="ko-KR" sz="1400" dirty="0"/>
              <a:t>ID</a:t>
            </a:r>
            <a:r>
              <a:rPr lang="ko-KR" altLang="en-US" sz="1400" dirty="0"/>
              <a:t>가 발급되거나 타임아웃이 너무 길게 설정되어 있는 경우 발생할 수 있는 보안 약점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세션 </a:t>
            </a:r>
            <a:r>
              <a:rPr lang="en-US" altLang="ko-KR" sz="1400" dirty="0"/>
              <a:t>ID(Session</a:t>
            </a:r>
            <a:r>
              <a:rPr lang="ko-KR" altLang="en-US" sz="1400" dirty="0"/>
              <a:t> </a:t>
            </a:r>
            <a:r>
              <a:rPr lang="en-US" altLang="ko-KR" sz="1400" dirty="0"/>
              <a:t>ID): </a:t>
            </a:r>
            <a:r>
              <a:rPr lang="ko-KR" altLang="en-US" sz="1400" dirty="0"/>
              <a:t>서버가 클라이언트들 을 구분하기 위해 부여하는 키</a:t>
            </a:r>
            <a:r>
              <a:rPr lang="en-US" altLang="ko-KR" sz="1400" dirty="0"/>
              <a:t>(Key)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클라이언트가 서버에 요청을 보낼 때마다 세션 </a:t>
            </a:r>
            <a:r>
              <a:rPr lang="en-US" altLang="ko-KR" sz="1400" dirty="0"/>
              <a:t>ID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통해 인증이 수행됨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잘못된 세션에 의한 정보 노출</a:t>
            </a:r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다중 스레드</a:t>
            </a:r>
            <a:r>
              <a:rPr lang="en-US" altLang="ko-KR" sz="1400" dirty="0"/>
              <a:t>(Multi-Thread) </a:t>
            </a:r>
            <a:r>
              <a:rPr lang="ko-KR" altLang="en-US" sz="1400" dirty="0"/>
              <a:t>환경에서 멤버 변수에 정보를 저장할 때 발생하는 보안 약점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멤버 변수보다 지역 변수를 활용하여 변수의 범위를 제한함으로써 방지할 수 있다</a:t>
            </a:r>
            <a:r>
              <a:rPr lang="en-US" altLang="ko-KR" sz="1400" dirty="0"/>
              <a:t>.</a:t>
            </a:r>
          </a:p>
          <a:p>
            <a:pPr>
              <a:buFont typeface="Wingdings" pitchFamily="2" charset="2"/>
              <a:buChar char="v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42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세션 통제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세션 설계 시 고려사항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시스템의 모든 페이지에서 로그아웃이 가능하도록 </a:t>
            </a:r>
            <a:r>
              <a:rPr lang="en" altLang="ko-KR" sz="1400" dirty="0"/>
              <a:t>UI </a:t>
            </a:r>
            <a:r>
              <a:rPr lang="ko-KR" altLang="en-US" sz="1400" dirty="0"/>
              <a:t>구성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로그아웃 요청 시 할당된 세션이 완전히 제거되도록 함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세션 타임아웃은 중요도 높을 때는 </a:t>
            </a:r>
            <a:r>
              <a:rPr lang="en-US" altLang="ko-KR" sz="1400" dirty="0"/>
              <a:t>2~5</a:t>
            </a:r>
            <a:r>
              <a:rPr lang="ko-KR" altLang="en-US" sz="1400" dirty="0"/>
              <a:t>분</a:t>
            </a:r>
            <a:r>
              <a:rPr lang="en-US" altLang="ko-KR" sz="1400" dirty="0"/>
              <a:t>, </a:t>
            </a:r>
            <a:r>
              <a:rPr lang="ko-KR" altLang="en-US" sz="1400" dirty="0"/>
              <a:t>낮을 때는 </a:t>
            </a:r>
            <a:r>
              <a:rPr lang="en-US" altLang="ko-KR" sz="1400" dirty="0"/>
              <a:t>15~30</a:t>
            </a:r>
            <a:r>
              <a:rPr lang="ko-KR" altLang="en-US" sz="1400" dirty="0"/>
              <a:t>분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이전 세션이 종료되지 않으면 새 세션이 생성되지 못하도록 설계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중복 </a:t>
            </a:r>
            <a:r>
              <a:rPr lang="ko-KR" altLang="en-US" sz="1400" dirty="0" err="1"/>
              <a:t>로그인을</a:t>
            </a:r>
            <a:r>
              <a:rPr lang="ko-KR" altLang="en-US" sz="1400" dirty="0"/>
              <a:t> 허용하지 않는 경우 클라이언트의 중복 접근에 대한 세션 관리 정책을 수립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패스워드 변경 시 활성화된 세션을 삭제하고 재할당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세션</a:t>
            </a:r>
            <a:r>
              <a:rPr lang="en" altLang="ko-KR" sz="1400" dirty="0"/>
              <a:t>ID</a:t>
            </a:r>
            <a:r>
              <a:rPr lang="ko-KR" altLang="en-US" sz="1400" dirty="0"/>
              <a:t>의 관리방법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안전한 서버에서 최소 </a:t>
            </a:r>
            <a:r>
              <a:rPr lang="en-US" altLang="ko-KR" sz="1400" dirty="0"/>
              <a:t>128</a:t>
            </a:r>
            <a:r>
              <a:rPr lang="ko-KR" altLang="en-US" sz="1400" dirty="0"/>
              <a:t>비트 길이로 생성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예측이 불가능하도록 안전한 </a:t>
            </a:r>
            <a:r>
              <a:rPr lang="ko-KR" altLang="en-US" sz="1400" dirty="0" err="1"/>
              <a:t>난수</a:t>
            </a:r>
            <a:r>
              <a:rPr lang="ko-KR" altLang="en-US" sz="1400" dirty="0"/>
              <a:t> 알고리즘 적용</a:t>
            </a:r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URL Rewrite</a:t>
            </a:r>
            <a:r>
              <a:rPr lang="en-US" altLang="ko-KR" sz="1400" dirty="0"/>
              <a:t>(URL</a:t>
            </a:r>
            <a:r>
              <a:rPr lang="ko-KR" altLang="en-US" sz="1400" dirty="0"/>
              <a:t>에 세션 </a:t>
            </a:r>
            <a:r>
              <a:rPr lang="en-US" altLang="ko-KR" sz="1400" dirty="0"/>
              <a:t>ID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포함하는 것</a:t>
            </a:r>
            <a:r>
              <a:rPr lang="en-US" altLang="ko-KR" sz="1400" dirty="0"/>
              <a:t>)</a:t>
            </a:r>
            <a:r>
              <a:rPr lang="ko-KR" altLang="en-US" sz="1400" dirty="0"/>
              <a:t>기능을 사용하지 않는 방향으로 설계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로그인시 로그인 이전의 세션 </a:t>
            </a:r>
            <a:r>
              <a:rPr lang="en" altLang="ko-KR" sz="1400" dirty="0"/>
              <a:t>ID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삭제하고 재할당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장기간 접속하고 있는 세션</a:t>
            </a:r>
            <a:r>
              <a:rPr lang="en" altLang="ko-KR" sz="1400" dirty="0"/>
              <a:t>ID</a:t>
            </a:r>
            <a:r>
              <a:rPr lang="ko-KR" altLang="en-US" sz="1400" dirty="0"/>
              <a:t>는 주기적으로 재할당되도록 설계</a:t>
            </a:r>
          </a:p>
        </p:txBody>
      </p:sp>
    </p:spTree>
    <p:extLst>
      <p:ext uri="{BB962C8B-B14F-4D97-AF65-F5344CB8AC3E}">
        <p14:creationId xmlns:p14="http://schemas.microsoft.com/office/powerpoint/2010/main" val="189657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입력 데이터 검증 및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입력 데이터 검증 및 표현은 입력 데이터로 인해 발생 하는 문제들을 예방하기 위해 구현 단계에서 검증해야 하는 보안 점검 항목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S</a:t>
            </a:r>
            <a:r>
              <a:rPr lang="en" altLang="ko-KR" sz="1400" dirty="0"/>
              <a:t>QL </a:t>
            </a:r>
            <a:r>
              <a:rPr lang="en-US" altLang="ko-KR" sz="1400" dirty="0"/>
              <a:t>Injection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응용 프로그램에 </a:t>
            </a:r>
            <a:r>
              <a:rPr lang="en" altLang="ko-KR" sz="1400" dirty="0"/>
              <a:t>SQL</a:t>
            </a:r>
            <a:r>
              <a:rPr lang="ko-KR" altLang="en-US" sz="1400" dirty="0"/>
              <a:t>을 삽입하여 무단으로 </a:t>
            </a:r>
            <a:r>
              <a:rPr lang="en" altLang="ko-KR" sz="1400" dirty="0"/>
              <a:t>DB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조회하거나 조작하는 보안 약점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관리자 인증을 우회하기도 함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동적 쿼리에 사용되는 입력 데이터에 </a:t>
            </a:r>
            <a:r>
              <a:rPr lang="ko-KR" altLang="en-US" sz="1400" dirty="0" err="1"/>
              <a:t>예약어</a:t>
            </a:r>
            <a:r>
              <a:rPr lang="ko-KR" altLang="en-US" sz="1400" dirty="0"/>
              <a:t> 및 특수문자가 입력되지 않게 </a:t>
            </a:r>
            <a:r>
              <a:rPr lang="ko-KR" altLang="en-US" sz="1400" dirty="0" err="1"/>
              <a:t>필터링</a:t>
            </a:r>
            <a:r>
              <a:rPr lang="ko-KR" altLang="en-US" sz="1400" dirty="0"/>
              <a:t> 되도록 설정하여 방지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경로</a:t>
            </a:r>
            <a:r>
              <a:rPr lang="en-US" altLang="ko-KR" sz="1400" dirty="0"/>
              <a:t> </a:t>
            </a:r>
            <a:r>
              <a:rPr lang="ko-KR" altLang="en-US" sz="1400" dirty="0"/>
              <a:t>조작</a:t>
            </a:r>
            <a:r>
              <a:rPr lang="en-US" altLang="ko-KR" sz="1400" dirty="0"/>
              <a:t> </a:t>
            </a:r>
            <a:r>
              <a:rPr lang="ko-KR" altLang="en-US" sz="1400" dirty="0"/>
              <a:t>및 자원 삽입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데이터 입출력 경로를 조작하여 서버 자원 을 수정</a:t>
            </a:r>
            <a:r>
              <a:rPr lang="en-US" altLang="ko-KR" sz="1400" dirty="0"/>
              <a:t>·</a:t>
            </a:r>
            <a:r>
              <a:rPr lang="ko-KR" altLang="en-US" sz="1400" dirty="0"/>
              <a:t>삭제할 수 있는 보안 약점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사용자 입력</a:t>
            </a:r>
            <a:r>
              <a:rPr lang="en-US" altLang="ko-KR" sz="1400" dirty="0"/>
              <a:t> </a:t>
            </a:r>
            <a:r>
              <a:rPr lang="ko-KR" altLang="en-US" sz="1400" dirty="0"/>
              <a:t>값을 </a:t>
            </a:r>
            <a:r>
              <a:rPr lang="ko-KR" altLang="en-US" sz="1400" dirty="0" err="1"/>
              <a:t>식별자로</a:t>
            </a:r>
            <a:r>
              <a:rPr lang="ko-KR" altLang="en-US" sz="1400" dirty="0"/>
              <a:t> 사용하는 경우</a:t>
            </a:r>
            <a:r>
              <a:rPr lang="en-US" altLang="ko-KR" sz="1400" dirty="0"/>
              <a:t> </a:t>
            </a:r>
            <a:r>
              <a:rPr lang="ko-KR" altLang="en-US" sz="1400" dirty="0"/>
              <a:t>경로 순회 공격을 막는 필터를 사용하여 방지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크로스사이트 </a:t>
            </a:r>
            <a:r>
              <a:rPr lang="ko-KR" altLang="en-US" sz="1400" dirty="0" err="1"/>
              <a:t>스크립팅</a:t>
            </a:r>
            <a:r>
              <a:rPr lang="en-US" altLang="ko-KR" sz="1400" dirty="0"/>
              <a:t>(</a:t>
            </a:r>
            <a:r>
              <a:rPr lang="en" altLang="ko-KR" sz="1400" dirty="0"/>
              <a:t>XSS)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웹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페이지에 악의적인 스크립트를 삽입하여 방문자들의 정보를 탈취하거나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비정상적인 기능 수행을 유발하는 보안 약점</a:t>
            </a:r>
            <a:endParaRPr lang="en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" altLang="ko-KR" sz="1400" dirty="0"/>
              <a:t>HTML </a:t>
            </a:r>
            <a:r>
              <a:rPr lang="ko-KR" altLang="en-US" sz="1400" dirty="0"/>
              <a:t>태그의 사용을 제한하거나 스크립트에 삽입되지 않도록 ‘</a:t>
            </a:r>
            <a:r>
              <a:rPr lang="en-US" altLang="ko-KR" sz="1400" dirty="0"/>
              <a:t>&lt;’, ‘&gt;’, ‘&amp;’ </a:t>
            </a:r>
            <a:r>
              <a:rPr lang="ko-KR" altLang="en-US" sz="1400" dirty="0"/>
              <a:t>등의 문자를 다른 문자로 치환함으로써 방지</a:t>
            </a:r>
            <a:endParaRPr lang="en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1303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입력 데이터 검증 및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운영체제 명령어 삽입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외부 입력</a:t>
            </a:r>
            <a:r>
              <a:rPr lang="en-US" altLang="ko-KR" sz="1400" dirty="0"/>
              <a:t> </a:t>
            </a:r>
            <a:r>
              <a:rPr lang="ko-KR" altLang="en-US" sz="1400" dirty="0"/>
              <a:t>값을 통해 시스템 명령어의 실행을 유도함으로써 권한을 탈취하거나 시스템 장애를 유발하는 보안 약점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웹 인터페이스를 통해 시스템 명령어가 전달되지 않도록 하고</a:t>
            </a:r>
            <a:r>
              <a:rPr lang="en-US" altLang="ko-KR" sz="1400" dirty="0"/>
              <a:t>, </a:t>
            </a:r>
            <a:r>
              <a:rPr lang="ko-KR" altLang="en-US" sz="1400" dirty="0"/>
              <a:t>외부 입력</a:t>
            </a:r>
            <a:r>
              <a:rPr lang="en-US" altLang="ko-KR" sz="1400" dirty="0"/>
              <a:t> </a:t>
            </a:r>
            <a:r>
              <a:rPr lang="ko-KR" altLang="en-US" sz="1400" dirty="0"/>
              <a:t>값을 검증없이 내부 명령어로 사용하지 않음으로써 방지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위험한 형식 파일 업로드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악의적인 명령어가 포함된 스크립트 파일을 업로드함으로써 시스템에 손상을 주거나</a:t>
            </a:r>
            <a:r>
              <a:rPr lang="en-US" altLang="ko-KR" sz="1400" dirty="0"/>
              <a:t> </a:t>
            </a:r>
            <a:r>
              <a:rPr lang="ko-KR" altLang="en-US" sz="1400" dirty="0"/>
              <a:t>시스템을 제어할 수 있는 보안 약점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업로드 되는 파일의 </a:t>
            </a:r>
            <a:r>
              <a:rPr lang="ko-KR" altLang="en-US" sz="1400" dirty="0" err="1"/>
              <a:t>확장자</a:t>
            </a:r>
            <a:r>
              <a:rPr lang="ko-KR" altLang="en-US" sz="1400" dirty="0"/>
              <a:t> 제한</a:t>
            </a:r>
            <a:r>
              <a:rPr lang="en-US" altLang="ko-KR" sz="1400" dirty="0"/>
              <a:t>, </a:t>
            </a:r>
            <a:r>
              <a:rPr lang="ko-KR" altLang="en-US" sz="1400" dirty="0"/>
              <a:t>파일명의 암호화</a:t>
            </a:r>
            <a:r>
              <a:rPr lang="en-US" altLang="ko-KR" sz="1400" dirty="0"/>
              <a:t>, </a:t>
            </a:r>
            <a:r>
              <a:rPr lang="ko-KR" altLang="en-US" sz="1400" dirty="0"/>
              <a:t>웹사이트와 파일 서버의 경로 분리</a:t>
            </a:r>
            <a:r>
              <a:rPr lang="en-US" altLang="ko-KR" sz="1400" dirty="0"/>
              <a:t>, </a:t>
            </a:r>
            <a:r>
              <a:rPr lang="ko-KR" altLang="en-US" sz="1400" dirty="0"/>
              <a:t>실행 속성을 제거하는 등의 방법으로 방지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신뢰되지 않는 </a:t>
            </a:r>
            <a:r>
              <a:rPr lang="en" altLang="ko-KR" sz="1400" dirty="0"/>
              <a:t>URL </a:t>
            </a:r>
            <a:r>
              <a:rPr lang="ko-KR" altLang="en-US" sz="1400" dirty="0"/>
              <a:t>주소로 자동</a:t>
            </a:r>
            <a:r>
              <a:rPr lang="en-US" altLang="ko-KR" sz="1400" dirty="0"/>
              <a:t> </a:t>
            </a:r>
            <a:r>
              <a:rPr lang="ko-KR" altLang="en-US" sz="1400" dirty="0"/>
              <a:t>접속 연결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입력</a:t>
            </a:r>
            <a:r>
              <a:rPr lang="en-US" altLang="ko-KR" sz="1400" dirty="0"/>
              <a:t> </a:t>
            </a:r>
            <a:r>
              <a:rPr lang="ko-KR" altLang="en-US" sz="1400" dirty="0"/>
              <a:t>값으로</a:t>
            </a:r>
            <a:r>
              <a:rPr lang="en-US" altLang="ko-KR" sz="1400" dirty="0"/>
              <a:t> </a:t>
            </a:r>
            <a:r>
              <a:rPr lang="ko-KR" altLang="en-US" sz="1400" dirty="0"/>
              <a:t>사이트</a:t>
            </a:r>
            <a:r>
              <a:rPr lang="en-US" altLang="ko-KR" sz="1400" dirty="0"/>
              <a:t> </a:t>
            </a:r>
            <a:r>
              <a:rPr lang="ko-KR" altLang="en-US" sz="1400" dirty="0"/>
              <a:t>주소를</a:t>
            </a:r>
            <a:r>
              <a:rPr lang="en-US" altLang="ko-KR" sz="1400" dirty="0"/>
              <a:t> </a:t>
            </a:r>
            <a:r>
              <a:rPr lang="ko-KR" altLang="en-US" sz="1400" dirty="0"/>
              <a:t>받는</a:t>
            </a:r>
            <a:r>
              <a:rPr lang="en-US" altLang="ko-KR" sz="1400" dirty="0"/>
              <a:t> </a:t>
            </a:r>
            <a:r>
              <a:rPr lang="ko-KR" altLang="en-US" sz="1400" dirty="0"/>
              <a:t>경우</a:t>
            </a:r>
            <a:r>
              <a:rPr lang="en-US" altLang="ko-KR" sz="1400" dirty="0"/>
              <a:t> </a:t>
            </a:r>
            <a:r>
              <a:rPr lang="ko-KR" altLang="en-US" sz="1400" dirty="0"/>
              <a:t>이를 조작하여 방문자를 피싱 사이트로 유도하는 보안 약점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연결되는 외부 사이트의 주소를 화이트 리스트로 관리함으로써 방지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메모리 버퍼 </a:t>
            </a:r>
            <a:r>
              <a:rPr lang="ko-KR" altLang="en-US" sz="1400" dirty="0" err="1"/>
              <a:t>오버플로우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버퍼 오버런</a:t>
            </a:r>
            <a:r>
              <a:rPr lang="en-US" altLang="ko-KR" sz="1400" dirty="0"/>
              <a:t>(buffer overrun)</a:t>
            </a:r>
            <a:r>
              <a:rPr lang="ko-KR" altLang="en-US" sz="1400" dirty="0"/>
              <a:t>은 연속된 메모리 공간을 사용하는 프로그램에서 할당된 메모리의 범위를 넘어선 위치에서 자료를 읽거나 쓰려고 해서 발생하는 보안 약점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경계 검사로 버퍼 </a:t>
            </a:r>
            <a:r>
              <a:rPr lang="ko-KR" altLang="en-US" sz="1400" dirty="0" err="1"/>
              <a:t>오버플로를</a:t>
            </a:r>
            <a:r>
              <a:rPr lang="ko-KR" altLang="en-US" sz="1400" dirty="0"/>
              <a:t> 방지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감사 추적</a:t>
            </a:r>
            <a:r>
              <a:rPr lang="en-US" altLang="ko-KR" sz="1400" dirty="0"/>
              <a:t>(Audit Trails)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데이터 처리 과정에서의 오류나 외부의 불법적인 침입을 파악하기 위해 정보 시스템 내</a:t>
            </a:r>
            <a:r>
              <a:rPr lang="en-US" altLang="ko-KR" sz="1400" dirty="0"/>
              <a:t>·</a:t>
            </a:r>
            <a:r>
              <a:rPr lang="ko-KR" altLang="en-US" sz="1400" dirty="0"/>
              <a:t>외부의 모든 활동을 기록하고 분석하는 것</a:t>
            </a:r>
          </a:p>
        </p:txBody>
      </p:sp>
    </p:spTree>
    <p:extLst>
      <p:ext uri="{BB962C8B-B14F-4D97-AF65-F5344CB8AC3E}">
        <p14:creationId xmlns:p14="http://schemas.microsoft.com/office/powerpoint/2010/main" val="3145711760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20387</TotalTime>
  <Words>5168</Words>
  <Application>Microsoft Macintosh PowerPoint</Application>
  <PresentationFormat>화면 슬라이드 쇼(4:3)</PresentationFormat>
  <Paragraphs>460</Paragraphs>
  <Slides>38</Slides>
  <Notes>37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Gulim</vt:lpstr>
      <vt:lpstr>Arial</vt:lpstr>
      <vt:lpstr>Courier New</vt:lpstr>
      <vt:lpstr>Wingdings</vt:lpstr>
      <vt:lpstr>ms01_1</vt:lpstr>
      <vt:lpstr>Image</vt:lpstr>
      <vt:lpstr>소프트웨어 개발 보안 구축</vt:lpstr>
      <vt:lpstr>SW 개발 보안</vt:lpstr>
      <vt:lpstr>SW 개발 보안</vt:lpstr>
      <vt:lpstr>SW 개발 보안</vt:lpstr>
      <vt:lpstr>Secure Coding</vt:lpstr>
      <vt:lpstr>세션 통제</vt:lpstr>
      <vt:lpstr>세션 통제</vt:lpstr>
      <vt:lpstr>입력 데이터 검증 및 표현</vt:lpstr>
      <vt:lpstr>입력 데이터 검증 및 표현</vt:lpstr>
      <vt:lpstr>보안 기능</vt:lpstr>
      <vt:lpstr>보안 기능</vt:lpstr>
      <vt:lpstr>시간 및 상태</vt:lpstr>
      <vt:lpstr>에러 처리</vt:lpstr>
      <vt:lpstr>코드 오류</vt:lpstr>
      <vt:lpstr>코드 오류</vt:lpstr>
      <vt:lpstr>캡슐화</vt:lpstr>
      <vt:lpstr>캡슐화</vt:lpstr>
      <vt:lpstr>API 오용</vt:lpstr>
      <vt:lpstr>암호화 알고리즘</vt:lpstr>
      <vt:lpstr>암호화 알고리즘</vt:lpstr>
      <vt:lpstr>암호화 알고리즘</vt:lpstr>
      <vt:lpstr>서비스 거부 공격</vt:lpstr>
      <vt:lpstr>서비스 거부 공격</vt:lpstr>
      <vt:lpstr>네트워크 침해 공격</vt:lpstr>
      <vt:lpstr>네트워크 침해 공격</vt:lpstr>
      <vt:lpstr>정보 보안 침해</vt:lpstr>
      <vt:lpstr>정보 보안 침해</vt:lpstr>
      <vt:lpstr>보안 통신 규약</vt:lpstr>
      <vt:lpstr>Server Authentication</vt:lpstr>
      <vt:lpstr>Server Authentication</vt:lpstr>
      <vt:lpstr>보안 아키텍쳐</vt:lpstr>
      <vt:lpstr>로그 분석</vt:lpstr>
      <vt:lpstr>로그 분석</vt:lpstr>
      <vt:lpstr>보안 솔루션</vt:lpstr>
      <vt:lpstr>보안 솔루션</vt:lpstr>
      <vt:lpstr>보안 솔루션</vt:lpstr>
      <vt:lpstr>취약점 분석 및 평가</vt:lpstr>
      <vt:lpstr>소프트웨어 개발 보안 활동 관련 법령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Microsoft Office User</cp:lastModifiedBy>
  <cp:revision>658</cp:revision>
  <dcterms:created xsi:type="dcterms:W3CDTF">2010-03-14T12:09:21Z</dcterms:created>
  <dcterms:modified xsi:type="dcterms:W3CDTF">2021-04-08T13:12:42Z</dcterms:modified>
</cp:coreProperties>
</file>