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7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305" r:id="rId10"/>
    <p:sldId id="295" r:id="rId11"/>
    <p:sldId id="296" r:id="rId12"/>
    <p:sldId id="306" r:id="rId13"/>
    <p:sldId id="307" r:id="rId14"/>
    <p:sldId id="298" r:id="rId15"/>
    <p:sldId id="308" r:id="rId16"/>
    <p:sldId id="299" r:id="rId17"/>
    <p:sldId id="300" r:id="rId18"/>
    <p:sldId id="309" r:id="rId19"/>
    <p:sldId id="310" r:id="rId20"/>
    <p:sldId id="301" r:id="rId21"/>
    <p:sldId id="302" r:id="rId22"/>
    <p:sldId id="303" r:id="rId23"/>
    <p:sldId id="460" r:id="rId24"/>
    <p:sldId id="463" r:id="rId25"/>
    <p:sldId id="464" r:id="rId26"/>
    <p:sldId id="465" r:id="rId27"/>
    <p:sldId id="466" r:id="rId28"/>
    <p:sldId id="467" r:id="rId29"/>
    <p:sldId id="304" r:id="rId30"/>
    <p:sldId id="46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92"/>
  </p:normalViewPr>
  <p:slideViewPr>
    <p:cSldViewPr>
      <p:cViewPr varScale="1">
        <p:scale>
          <a:sx n="102" d="100"/>
          <a:sy n="102" d="100"/>
        </p:scale>
        <p:origin x="19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83E55A8-D5CF-4CB6-A127-D1933B95FA4A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480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338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371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519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974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15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61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224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503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323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8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995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42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03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60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07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6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6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37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60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07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99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0" i="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애플리케이션 테스트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테스트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단위 테스트</a:t>
            </a:r>
            <a:r>
              <a:rPr lang="en-US" altLang="ko-KR" sz="1400" dirty="0"/>
              <a:t>(Unit Test)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코딩 직후 소프트웨어 설계의 최소 단위인 모듈이나 컴포넌트에 초점을 맞춰 테스트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테스트에 필요한 입력 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조건</a:t>
            </a:r>
            <a:r>
              <a:rPr lang="en-US" altLang="ko-KR" sz="1400" dirty="0"/>
              <a:t>, </a:t>
            </a:r>
            <a:r>
              <a:rPr lang="ko-KR" altLang="en-US" sz="1400" dirty="0"/>
              <a:t>예상 결과 등을 모아 테스트 케이스를 생성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케이스는 구현된 소프트웨어가 사용자의 요구사항을 정확하게 </a:t>
            </a:r>
            <a:r>
              <a:rPr lang="ko-KR" altLang="en-US" sz="1400" dirty="0" err="1"/>
              <a:t>준수했는지를</a:t>
            </a:r>
            <a:r>
              <a:rPr lang="ko-KR" altLang="en-US" sz="1400" dirty="0"/>
              <a:t> 확인하기 위해 설계된 입력 값</a:t>
            </a:r>
            <a:r>
              <a:rPr lang="en-US" altLang="ko-KR" sz="1400" dirty="0"/>
              <a:t>, </a:t>
            </a:r>
            <a:r>
              <a:rPr lang="ko-KR" altLang="en-US" sz="1400" dirty="0"/>
              <a:t>실행 조건</a:t>
            </a:r>
            <a:r>
              <a:rPr lang="en-US" altLang="ko-KR" sz="1400" dirty="0"/>
              <a:t>, </a:t>
            </a:r>
            <a:r>
              <a:rPr lang="ko-KR" altLang="en-US" sz="1400" dirty="0"/>
              <a:t>기대 결과 등으로 구성된 테스트 항목에 대한 명세서로</a:t>
            </a:r>
            <a:r>
              <a:rPr lang="en-US" altLang="ko-KR" sz="1400" dirty="0"/>
              <a:t>, </a:t>
            </a:r>
            <a:r>
              <a:rPr lang="ko-KR" altLang="en-US" sz="1400" dirty="0"/>
              <a:t>명세 기반 테스트의 설계 산출물에 해당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구조 기반 테스트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 내부 구조 및 복잡도를 검증하는 화이트박스</a:t>
            </a:r>
            <a:r>
              <a:rPr lang="en-US" altLang="ko-KR" sz="1400" dirty="0"/>
              <a:t>(White Box) </a:t>
            </a:r>
            <a:r>
              <a:rPr lang="ko-KR" altLang="en-US" sz="1400" dirty="0"/>
              <a:t>테스트 시행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명세 기반 테스트</a:t>
            </a:r>
            <a:r>
              <a:rPr lang="en-US" altLang="ko-KR" sz="1400" dirty="0"/>
              <a:t>: </a:t>
            </a:r>
            <a:r>
              <a:rPr lang="ko-KR" altLang="en-US" sz="1400" dirty="0"/>
              <a:t>목적 및 실행 코드 기반의 블랙박스</a:t>
            </a:r>
            <a:r>
              <a:rPr lang="en-US" altLang="ko-KR" sz="1400" dirty="0"/>
              <a:t>(Black Box) </a:t>
            </a:r>
            <a:r>
              <a:rPr lang="ko-KR" altLang="en-US" sz="1400" dirty="0"/>
              <a:t>테스트 시행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구성 요소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 err="1"/>
              <a:t>식별자</a:t>
            </a:r>
            <a:r>
              <a:rPr lang="en-US" altLang="ko-KR" sz="1400" dirty="0"/>
              <a:t>(Identifier):</a:t>
            </a:r>
            <a:r>
              <a:rPr lang="ko-KR" altLang="en-US" sz="1400" dirty="0"/>
              <a:t> 항목 </a:t>
            </a:r>
            <a:r>
              <a:rPr lang="ko-KR" altLang="en-US" sz="1400" dirty="0" err="1"/>
              <a:t>식별자</a:t>
            </a:r>
            <a:r>
              <a:rPr lang="en-US" altLang="ko-KR" sz="1400" dirty="0"/>
              <a:t>, </a:t>
            </a:r>
            <a:r>
              <a:rPr lang="ko-KR" altLang="en-US" sz="1400" dirty="0"/>
              <a:t>일련번호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테스트 항목</a:t>
            </a:r>
            <a:r>
              <a:rPr lang="en-US" altLang="ko-KR" sz="1400" dirty="0"/>
              <a:t>(Test Item):</a:t>
            </a:r>
            <a:r>
              <a:rPr lang="ko-KR" altLang="en-US" sz="1400" dirty="0"/>
              <a:t> 테스트 대상</a:t>
            </a:r>
            <a:r>
              <a:rPr lang="en-US" altLang="ko-KR" sz="1400" dirty="0"/>
              <a:t>(</a:t>
            </a:r>
            <a:r>
              <a:rPr lang="ko-KR" altLang="en-US" sz="1400" dirty="0"/>
              <a:t>모듈 또는 기능</a:t>
            </a:r>
            <a:r>
              <a:rPr lang="en-US" altLang="ko-KR" sz="1400" dirty="0"/>
              <a:t>)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입력 명세</a:t>
            </a:r>
            <a:r>
              <a:rPr lang="en-US" altLang="ko-KR" sz="1400" dirty="0"/>
              <a:t>(Input Specification):</a:t>
            </a:r>
            <a:r>
              <a:rPr lang="ko-KR" altLang="en-US" sz="1400" dirty="0"/>
              <a:t> 입력 데이터 또는 테스트 조건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출력 명세</a:t>
            </a:r>
            <a:r>
              <a:rPr lang="en-US" altLang="ko-KR" sz="1400" dirty="0"/>
              <a:t>(Output Specification):</a:t>
            </a:r>
            <a:r>
              <a:rPr lang="ko-KR" altLang="en-US" sz="1400" dirty="0"/>
              <a:t> 테스트 케이스 수행 시 예상되는 출력 결과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환경 설정</a:t>
            </a:r>
            <a:r>
              <a:rPr lang="en-US" altLang="ko-KR" sz="1400" dirty="0"/>
              <a:t>(Environmental Needs):</a:t>
            </a:r>
            <a:r>
              <a:rPr lang="ko-KR" altLang="en-US" sz="1400" dirty="0"/>
              <a:t> 필요한 하드웨어나 소프트웨어의 환경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특수 절차 요구</a:t>
            </a:r>
            <a:r>
              <a:rPr lang="en-US" altLang="ko-KR" sz="1400" dirty="0"/>
              <a:t>(Special Procedure Requirement):</a:t>
            </a:r>
            <a:r>
              <a:rPr lang="ko-KR" altLang="en-US" sz="1400" dirty="0"/>
              <a:t> 테스트 케이스 수행 시 특별히 요구되는 절차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의존성 기술</a:t>
            </a:r>
            <a:r>
              <a:rPr lang="en-US" altLang="ko-KR" sz="1400" dirty="0"/>
              <a:t>(Inter-case Dependencies):</a:t>
            </a:r>
            <a:r>
              <a:rPr lang="ko-KR" altLang="en-US" sz="1400" dirty="0"/>
              <a:t> 테스트 케이스 간의 의존성</a:t>
            </a:r>
          </a:p>
        </p:txBody>
      </p:sp>
    </p:spTree>
    <p:extLst>
      <p:ext uri="{BB962C8B-B14F-4D97-AF65-F5344CB8AC3E}">
        <p14:creationId xmlns:p14="http://schemas.microsoft.com/office/powerpoint/2010/main" val="71478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통합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통합 테스트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단위 테스트가 끝난 모듈을 통합하는 과정에서 발생하는 오류 및 결함을 찾는 테스트 기법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통합 방식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 </a:t>
            </a:r>
            <a:r>
              <a:rPr lang="ko-KR" altLang="en-US" sz="1400" dirty="0" err="1"/>
              <a:t>비점진적</a:t>
            </a:r>
            <a:r>
              <a:rPr lang="ko-KR" altLang="en-US" sz="1400" dirty="0"/>
              <a:t> 통합 방식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단계적으로 통합하는 절차 없이 모든 모듈이 미리 결합되어 있는 프로그램 전체를 테스트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규모가 작은 소프트웨어에 유리하며 단시간 내에 테스트가 가능함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오류 발견 및 장애 위치 파악 및 수정이 어려움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종류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빅뱅 통합 테스트 </a:t>
            </a:r>
            <a:r>
              <a:rPr lang="en-US" altLang="ko-KR" sz="1400" dirty="0"/>
              <a:t>: </a:t>
            </a:r>
            <a:r>
              <a:rPr lang="ko-KR" altLang="en-US" sz="1400" dirty="0"/>
              <a:t>모듈 간의 상호 인터페이스를 고려 하지 않고 단위 테스트가 끝난 모듈을 한꺼번에 결합시켜 테스트하는 방법</a:t>
            </a:r>
          </a:p>
        </p:txBody>
      </p:sp>
    </p:spTree>
    <p:extLst>
      <p:ext uri="{BB962C8B-B14F-4D97-AF65-F5344CB8AC3E}">
        <p14:creationId xmlns:p14="http://schemas.microsoft.com/office/powerpoint/2010/main" val="219790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통합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통합 테스트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통합 방식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점진적 통합 방식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모듈 단위로 단계적으로 통합하면서 테스트하는 방법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오류 수정이 용이하고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인터페이스와 연관된 오류를 완전히 테스트할 가능성이 높음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방법</a:t>
            </a:r>
            <a:endParaRPr lang="en-US" altLang="ko-KR" sz="1400" dirty="0"/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하향식 통합 테스트</a:t>
            </a:r>
            <a:r>
              <a:rPr lang="en-US" altLang="ko-KR" sz="1400" dirty="0"/>
              <a:t>(</a:t>
            </a:r>
            <a:r>
              <a:rPr lang="en" altLang="ko-KR" sz="1400" dirty="0"/>
              <a:t>Top Down Integration Test)</a:t>
            </a:r>
          </a:p>
          <a:p>
            <a:pPr lvl="5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프로그램의 상위 모듈에서 하위 모듈 방향으로 통합하면서 테스트하는 기법으로 깊이 우선 통합과 너비 우선 통합이 있음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5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절차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주요 제어 모듈을 드라이버로 사용하고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주요 제어 모듈의 종속 모듈들은 </a:t>
            </a:r>
            <a:r>
              <a:rPr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스터브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Stub)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 대체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깊이 우선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넓이 우선 방식에 따라 종속 </a:t>
            </a:r>
            <a:r>
              <a:rPr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스터브들이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실제 모듈로 교체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모듈이 통합될 때마다 검사 실시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새로운 오류가 생기지 않음을 보증하기 위해 회귀 검사 실시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5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드라이버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Driver): 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검사 자료 입출력 제어 프로그램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5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스터브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Stub): 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임시 제공되는 가짜 모듈</a:t>
            </a:r>
          </a:p>
        </p:txBody>
      </p:sp>
    </p:spTree>
    <p:extLst>
      <p:ext uri="{BB962C8B-B14F-4D97-AF65-F5344CB8AC3E}">
        <p14:creationId xmlns:p14="http://schemas.microsoft.com/office/powerpoint/2010/main" val="406176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통합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통합 테스트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통합 방식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점진적 통합 방식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방법</a:t>
            </a:r>
            <a:endParaRPr lang="en-US" altLang="ko-KR" sz="1400" dirty="0"/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상향식 통합 테스트</a:t>
            </a:r>
            <a:r>
              <a:rPr lang="en-US" altLang="ko-KR" sz="1400" dirty="0"/>
              <a:t>(</a:t>
            </a:r>
            <a:r>
              <a:rPr lang="en" altLang="ko-KR" sz="1400" dirty="0"/>
              <a:t>Bottom Up Integration Test)</a:t>
            </a:r>
          </a:p>
          <a:p>
            <a:pPr lvl="5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프로그램의 하위 모듈에서 상위 모듈 방향으로 통합하면서 테스트하는 기법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5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절차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하위 모듈들을 클러스터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Cluster)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 결합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검사 사례 입출력 조정을 위해 드라이버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Driver) 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작성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제어 모듈이 없으므로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클러스터 검사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드라이버 제거 후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클러스터는 프로그램 구조의 상위로 이동하여 결합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혼합식 통합 테스트 </a:t>
            </a:r>
            <a:r>
              <a:rPr lang="en-US" altLang="ko-KR" sz="1400" dirty="0"/>
              <a:t>: </a:t>
            </a:r>
            <a:r>
              <a:rPr lang="ko-KR" altLang="en-US" sz="1400" dirty="0"/>
              <a:t>하위 수준에서는 상향식 통합</a:t>
            </a:r>
            <a:r>
              <a:rPr lang="en-US" altLang="ko-KR" sz="1400" dirty="0"/>
              <a:t>, </a:t>
            </a:r>
            <a:r>
              <a:rPr lang="ko-KR" altLang="en-US" sz="1400" dirty="0"/>
              <a:t>상위 수준에서는 하향식 통합을 사용하여 최적의 테스트를 지원하는 방식으로 샌드위치</a:t>
            </a:r>
            <a:r>
              <a:rPr lang="en-US" altLang="ko-KR" sz="1400" dirty="0"/>
              <a:t>(</a:t>
            </a:r>
            <a:r>
              <a:rPr lang="en" altLang="ko-KR" sz="1400" dirty="0"/>
              <a:t>Sandwich)</a:t>
            </a:r>
            <a:r>
              <a:rPr lang="ko-KR" altLang="en-US" sz="1400" dirty="0"/>
              <a:t>식 통합 테스트 방법이라고도 함</a:t>
            </a:r>
            <a:endParaRPr lang="en-US" altLang="ko-KR" sz="1400" dirty="0"/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회귀 테스트</a:t>
            </a:r>
            <a:r>
              <a:rPr lang="en-US" altLang="ko-KR" sz="1400" dirty="0"/>
              <a:t>(</a:t>
            </a:r>
            <a:r>
              <a:rPr lang="en" altLang="ko-KR" sz="1400" dirty="0"/>
              <a:t>Regression Test): </a:t>
            </a:r>
            <a:r>
              <a:rPr lang="ko-KR" altLang="en-US" sz="1400" dirty="0"/>
              <a:t>이미 테스트된 프로그램 의 </a:t>
            </a:r>
            <a:r>
              <a:rPr lang="ko-KR" altLang="en-US" sz="1400" dirty="0" err="1"/>
              <a:t>테스팅을</a:t>
            </a:r>
            <a:r>
              <a:rPr lang="ko-KR" altLang="en-US" sz="1400" dirty="0"/>
              <a:t> 반복하는 것으로</a:t>
            </a:r>
            <a:r>
              <a:rPr lang="en-US" altLang="ko-KR" sz="1400" dirty="0"/>
              <a:t>, </a:t>
            </a:r>
            <a:r>
              <a:rPr lang="ko-KR" altLang="en-US" sz="1400" dirty="0"/>
              <a:t>통합 테스트로 인해 변경된 모듈이나 컴포넌트에 새로운 오류가 있는지 확인 하는 테스트</a:t>
            </a:r>
          </a:p>
        </p:txBody>
      </p:sp>
    </p:spTree>
    <p:extLst>
      <p:ext uri="{BB962C8B-B14F-4D97-AF65-F5344CB8AC3E}">
        <p14:creationId xmlns:p14="http://schemas.microsoft.com/office/powerpoint/2010/main" val="193754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Application Test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Test Process </a:t>
            </a:r>
            <a:r>
              <a:rPr lang="ko-KR" altLang="en-US" sz="1400" dirty="0"/>
              <a:t>절차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계획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분석 및 디자인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케이스 및 시나리오 작성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수행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결과 평가 및 </a:t>
            </a:r>
            <a:r>
              <a:rPr lang="ko-KR" altLang="en-US" sz="1400" dirty="0" err="1"/>
              <a:t>리포팅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결함 추적 및 관리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결함 관리 프로세스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에러 발견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에러 등록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에러 분석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결함 확정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결함 할당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결함 조치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결함 조치 검토 및 승인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213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Test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구현된 소프트웨어가 사용자의 요구사항을 정확하게 준수</a:t>
            </a:r>
            <a:r>
              <a:rPr lang="en-US" altLang="ko-KR" sz="1400" dirty="0"/>
              <a:t> </a:t>
            </a:r>
            <a:r>
              <a:rPr lang="ko-KR" altLang="en-US" sz="1400" dirty="0"/>
              <a:t>했는지를 확인하기 위해 설계된 입력 값</a:t>
            </a:r>
            <a:r>
              <a:rPr lang="en-US" altLang="ko-KR" sz="1400" dirty="0"/>
              <a:t>, </a:t>
            </a:r>
            <a:r>
              <a:rPr lang="ko-KR" altLang="en-US" sz="1400" dirty="0"/>
              <a:t>실행 조건</a:t>
            </a:r>
            <a:r>
              <a:rPr lang="en-US" altLang="ko-KR" sz="1400" dirty="0"/>
              <a:t>, </a:t>
            </a:r>
            <a:r>
              <a:rPr lang="ko-KR" altLang="en-US" sz="1400" dirty="0"/>
              <a:t>기대 결과 등으로 구성된 테스트 항목에 대한 명세서로</a:t>
            </a:r>
            <a:r>
              <a:rPr lang="en-US" altLang="ko-KR" sz="1400" dirty="0"/>
              <a:t>, </a:t>
            </a:r>
            <a:r>
              <a:rPr lang="ko-KR" altLang="en-US" sz="1400" dirty="0"/>
              <a:t>명세 기반 테스트의 설계 산출물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테스트 시나리오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케이스를 적용하는 순서에 따라 여러 개의 테스트 케이스들을 묶은 집합으로</a:t>
            </a:r>
            <a:r>
              <a:rPr lang="en-US" altLang="ko-KR" sz="1400" dirty="0"/>
              <a:t> </a:t>
            </a:r>
            <a:r>
              <a:rPr lang="ko-KR" altLang="en-US" sz="1400" dirty="0"/>
              <a:t>테스트 케이스들을 적용하는 구체적인 절차를 명세한 문서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순서에 대한 구체적인 절차</a:t>
            </a:r>
            <a:r>
              <a:rPr lang="en-US" altLang="ko-KR" sz="1400" dirty="0"/>
              <a:t>, </a:t>
            </a:r>
            <a:r>
              <a:rPr lang="ko-KR" altLang="en-US" sz="1400" dirty="0"/>
              <a:t>사전 조건</a:t>
            </a:r>
            <a:r>
              <a:rPr lang="en-US" altLang="ko-KR" sz="1400" dirty="0"/>
              <a:t>, </a:t>
            </a:r>
            <a:r>
              <a:rPr lang="ko-KR" altLang="en-US" sz="1400" dirty="0"/>
              <a:t>입력 데이터 등이 설정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시스템 별</a:t>
            </a:r>
            <a:r>
              <a:rPr lang="en-US" altLang="ko-KR" sz="1400" dirty="0"/>
              <a:t>, </a:t>
            </a:r>
            <a:r>
              <a:rPr lang="ko-KR" altLang="en-US" sz="1400" dirty="0"/>
              <a:t>모듈 별</a:t>
            </a:r>
            <a:r>
              <a:rPr lang="en-US" altLang="ko-KR" sz="1400" dirty="0"/>
              <a:t>, </a:t>
            </a:r>
            <a:r>
              <a:rPr lang="ko-KR" altLang="en-US" sz="1400" dirty="0"/>
              <a:t>항목 별 등과 같이 여러 개의 시나리오로 분리하여 작성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각각의 테스트 항목은 </a:t>
            </a:r>
            <a:r>
              <a:rPr lang="ko-KR" altLang="en-US" sz="1400" dirty="0" err="1"/>
              <a:t>식별자</a:t>
            </a:r>
            <a:r>
              <a:rPr lang="ko-KR" altLang="en-US" sz="1400" dirty="0"/>
              <a:t> 번호</a:t>
            </a:r>
            <a:r>
              <a:rPr lang="en-US" altLang="ko-KR" sz="1400" dirty="0"/>
              <a:t>, </a:t>
            </a:r>
            <a:r>
              <a:rPr lang="ko-KR" altLang="en-US" sz="1400" dirty="0"/>
              <a:t>순서 번호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케이스</a:t>
            </a:r>
            <a:r>
              <a:rPr lang="en-US" altLang="ko-KR" sz="1400" dirty="0"/>
              <a:t>, </a:t>
            </a:r>
            <a:r>
              <a:rPr lang="ko-KR" altLang="en-US" sz="1400" dirty="0"/>
              <a:t>예상 결과</a:t>
            </a:r>
            <a:r>
              <a:rPr lang="en-US" altLang="ko-KR" sz="1400" dirty="0"/>
              <a:t>, </a:t>
            </a:r>
            <a:r>
              <a:rPr lang="ko-KR" altLang="en-US" sz="1400" dirty="0"/>
              <a:t>확인 등을 포함해서 작성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시나리오는 </a:t>
            </a:r>
            <a:r>
              <a:rPr lang="ko-KR" altLang="en-US" sz="1400" dirty="0" err="1"/>
              <a:t>유스케이스</a:t>
            </a:r>
            <a:r>
              <a:rPr lang="en-US" altLang="ko-KR" sz="1400" dirty="0"/>
              <a:t>(</a:t>
            </a:r>
            <a:r>
              <a:rPr lang="en" altLang="ko-KR" sz="1400" dirty="0"/>
              <a:t>Use Case) </a:t>
            </a:r>
            <a:r>
              <a:rPr lang="ko-KR" altLang="en-US" sz="1400" dirty="0"/>
              <a:t>간 업무 흐름이 정상적인지를 테스트할 수 있도록 작성해야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368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Test Oracle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테스트 오라클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결과가 올바른지 판단하기 위해 사전에 정의된 참 값을 대입하여 비교하는 기법 및 활동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특징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제한된 검증</a:t>
            </a:r>
            <a:r>
              <a:rPr lang="en-US" altLang="ko-KR" sz="1400" dirty="0"/>
              <a:t>:</a:t>
            </a:r>
            <a:r>
              <a:rPr lang="ko-KR" altLang="en-US" sz="1400" dirty="0"/>
              <a:t> 모든 테스트에 사용할 수 없음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수학적 기법</a:t>
            </a:r>
            <a:r>
              <a:rPr lang="en-US" altLang="ko-KR" sz="1400" dirty="0"/>
              <a:t>:</a:t>
            </a:r>
            <a:r>
              <a:rPr lang="ko-KR" altLang="en-US" sz="1400" dirty="0"/>
              <a:t> 수학적 기법을 이용하여 구할 수 있음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자동화 기능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대상 프로그램의 실행</a:t>
            </a:r>
            <a:r>
              <a:rPr lang="en-US" altLang="ko-KR" sz="1400" dirty="0"/>
              <a:t>,</a:t>
            </a:r>
            <a:r>
              <a:rPr lang="ko-KR" altLang="en-US" sz="1400" dirty="0"/>
              <a:t> 결과 비교</a:t>
            </a:r>
            <a:r>
              <a:rPr lang="en-US" altLang="ko-KR" sz="1400" dirty="0"/>
              <a:t>,</a:t>
            </a:r>
            <a:r>
              <a:rPr lang="ko-KR" altLang="en-US" sz="1400" dirty="0"/>
              <a:t> 커버리지 측정 등을 자동화 할 수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종류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참</a:t>
            </a:r>
            <a:r>
              <a:rPr lang="en-US" altLang="ko-KR" sz="1400" dirty="0"/>
              <a:t>(</a:t>
            </a:r>
            <a:r>
              <a:rPr lang="en" altLang="ko-KR" sz="1400" dirty="0"/>
              <a:t>True) </a:t>
            </a:r>
            <a:r>
              <a:rPr lang="ko-KR" altLang="en-US" sz="1400" dirty="0"/>
              <a:t>오라클</a:t>
            </a:r>
            <a:r>
              <a:rPr lang="en-US" altLang="ko-KR" sz="1400" dirty="0"/>
              <a:t>: </a:t>
            </a:r>
            <a:r>
              <a:rPr lang="ko-KR" altLang="en-US" sz="1400" dirty="0"/>
              <a:t>모든 테스트 케이스의 입력 값에 대해 기대하는 결과를 제공하는 오라클로</a:t>
            </a:r>
            <a:r>
              <a:rPr lang="en-US" altLang="ko-KR" sz="1400" dirty="0"/>
              <a:t> </a:t>
            </a:r>
            <a:r>
              <a:rPr lang="ko-KR" altLang="en-US" sz="1400" dirty="0"/>
              <a:t>발생된 모든 오류를 검출할 수 있음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샘플링</a:t>
            </a:r>
            <a:r>
              <a:rPr lang="en-US" altLang="ko-KR" sz="1400" dirty="0"/>
              <a:t>(</a:t>
            </a:r>
            <a:r>
              <a:rPr lang="en" altLang="ko-KR" sz="1400" dirty="0"/>
              <a:t>Sampling) </a:t>
            </a:r>
            <a:r>
              <a:rPr lang="ko-KR" altLang="en-US" sz="1400" dirty="0"/>
              <a:t>오라클</a:t>
            </a:r>
            <a:r>
              <a:rPr lang="en-US" altLang="ko-KR" sz="1400" dirty="0"/>
              <a:t>: </a:t>
            </a:r>
            <a:r>
              <a:rPr lang="ko-KR" altLang="en-US" sz="1400" dirty="0"/>
              <a:t>특정한 몇몇 테스트 케이스의 입력 값들에 대해서만 기대하는 결과를 제공하는 오라클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추정</a:t>
            </a:r>
            <a:r>
              <a:rPr lang="en-US" altLang="ko-KR" sz="1400" dirty="0"/>
              <a:t>(</a:t>
            </a:r>
            <a:r>
              <a:rPr lang="en" altLang="ko-KR" sz="1400" dirty="0"/>
              <a:t>Heuristic) </a:t>
            </a:r>
            <a:r>
              <a:rPr lang="ko-KR" altLang="en-US" sz="1400" dirty="0"/>
              <a:t>오라클</a:t>
            </a:r>
            <a:r>
              <a:rPr lang="en-US" altLang="ko-KR" sz="1400" dirty="0"/>
              <a:t>: </a:t>
            </a:r>
            <a:r>
              <a:rPr lang="ko-KR" altLang="en-US" sz="1400" dirty="0"/>
              <a:t>샘플링 오라클을 개선한 오라클로</a:t>
            </a:r>
            <a:r>
              <a:rPr lang="en-US" altLang="ko-KR" sz="1400" dirty="0"/>
              <a:t> </a:t>
            </a:r>
            <a:r>
              <a:rPr lang="ko-KR" altLang="en-US" sz="1400" dirty="0"/>
              <a:t>특정 테스트 케이스의 입력 값에 대해 기대하는 결과를 제공하고 나머지 입력 값들에 대해서는 추정으로 처리하는 오라클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일관성 검사</a:t>
            </a:r>
            <a:r>
              <a:rPr lang="en-US" altLang="ko-KR" sz="1400" dirty="0"/>
              <a:t>(</a:t>
            </a:r>
            <a:r>
              <a:rPr lang="en" altLang="ko-KR" sz="1400" dirty="0"/>
              <a:t>Consistent) </a:t>
            </a:r>
            <a:r>
              <a:rPr lang="ko-KR" altLang="en-US" sz="1400" dirty="0"/>
              <a:t>오라클</a:t>
            </a:r>
            <a:r>
              <a:rPr lang="en-US" altLang="ko-KR" sz="1400" dirty="0"/>
              <a:t>: </a:t>
            </a:r>
            <a:r>
              <a:rPr lang="ko-KR" altLang="en-US" sz="1400" dirty="0"/>
              <a:t>애플리케이션의 변경이 있을 때</a:t>
            </a:r>
            <a:r>
              <a:rPr lang="en-US" altLang="ko-KR" sz="1400" dirty="0"/>
              <a:t> </a:t>
            </a:r>
            <a:r>
              <a:rPr lang="ko-KR" altLang="en-US" sz="1400" dirty="0"/>
              <a:t>테스트 케이스의 수행 전과 후의 결과 값이 동일한지를 확인하는 오라클</a:t>
            </a:r>
          </a:p>
        </p:txBody>
      </p:sp>
    </p:spTree>
    <p:extLst>
      <p:ext uri="{BB962C8B-B14F-4D97-AF65-F5344CB8AC3E}">
        <p14:creationId xmlns:p14="http://schemas.microsoft.com/office/powerpoint/2010/main" val="280814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자동화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사람이 반복적으로 수행하던 테스트 절차를 스크립트 형태로 구현한 테스트 자동화 도구를 사용함으로써 휴먼 에러</a:t>
            </a:r>
            <a:r>
              <a:rPr lang="en-US" altLang="ko-KR" sz="1400" dirty="0"/>
              <a:t>(</a:t>
            </a:r>
            <a:r>
              <a:rPr lang="en" altLang="ko-KR" sz="1400" dirty="0"/>
              <a:t>Human Error)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줄이고 테스트의 정확성을 유지하면서 테스트의 품질을 향상시킬 수 있음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휴먼 에러</a:t>
            </a:r>
            <a:r>
              <a:rPr lang="en-US" altLang="ko-KR" sz="1400" dirty="0"/>
              <a:t>(</a:t>
            </a:r>
            <a:r>
              <a:rPr lang="en" altLang="ko-KR" sz="1400" dirty="0"/>
              <a:t>Human Error) : </a:t>
            </a:r>
            <a:r>
              <a:rPr lang="ko-KR" altLang="en-US" sz="1400" dirty="0"/>
              <a:t>사람의 판단 실수나 조작 실수 등으로 인해 발생하는 에러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정적 분석 도구</a:t>
            </a:r>
            <a:r>
              <a:rPr lang="en-US" altLang="ko-KR" sz="1400" dirty="0"/>
              <a:t>(</a:t>
            </a:r>
            <a:r>
              <a:rPr lang="en" altLang="ko-KR" sz="1400" dirty="0"/>
              <a:t>Static Analysis Tools): </a:t>
            </a:r>
            <a:r>
              <a:rPr lang="ko-KR" altLang="en-US" sz="1400" dirty="0"/>
              <a:t>프로그램을 실행 하지 않고 분석하는 도구로</a:t>
            </a:r>
            <a:r>
              <a:rPr lang="en-US" altLang="ko-KR" sz="1400" dirty="0"/>
              <a:t> </a:t>
            </a:r>
            <a:r>
              <a:rPr lang="ko-KR" altLang="en-US" sz="1400" dirty="0"/>
              <a:t>소스 코드에 대한 코딩 표준</a:t>
            </a:r>
            <a:r>
              <a:rPr lang="en-US" altLang="ko-KR" sz="1400" dirty="0"/>
              <a:t>, </a:t>
            </a:r>
            <a:r>
              <a:rPr lang="ko-KR" altLang="en-US" sz="1400" dirty="0"/>
              <a:t>코딩 스타일</a:t>
            </a:r>
            <a:r>
              <a:rPr lang="en-US" altLang="ko-KR" sz="1400" dirty="0"/>
              <a:t>, </a:t>
            </a:r>
            <a:r>
              <a:rPr lang="ko-KR" altLang="en-US" sz="1400" dirty="0"/>
              <a:t>코드 복잡도 및 남은 결함 등을 발견 하기 위해 사용되는 도구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테스트 실행 도구</a:t>
            </a:r>
            <a:r>
              <a:rPr lang="en-US" altLang="ko-KR" sz="1400" dirty="0"/>
              <a:t>(</a:t>
            </a:r>
            <a:r>
              <a:rPr lang="en" altLang="ko-KR" sz="1400" dirty="0"/>
              <a:t>Test Execution Tools) : </a:t>
            </a:r>
            <a:r>
              <a:rPr lang="ko-KR" altLang="en-US" sz="1400" dirty="0"/>
              <a:t>스크립트 언어를 사용하여 테스트를 실행하는 방법으로</a:t>
            </a:r>
            <a:r>
              <a:rPr lang="en-US" altLang="ko-KR" sz="1400" dirty="0"/>
              <a:t> </a:t>
            </a:r>
            <a:r>
              <a:rPr lang="ko-KR" altLang="en-US" sz="1400" dirty="0"/>
              <a:t>테스트 데이터와 테스트 수행 방법 등이 포함된 스크립트를 작성 한 후 실행하는 도구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주도 접근 방식</a:t>
            </a:r>
            <a:r>
              <a:rPr lang="en-US" altLang="ko-KR" sz="1400" dirty="0"/>
              <a:t>:</a:t>
            </a:r>
            <a:r>
              <a:rPr lang="ko-KR" altLang="en-US" sz="1400" dirty="0"/>
              <a:t> 스프레드시트에 테스트 데이터를 저장하고 이를 읽어서 실행하는 방식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키워드 주도 접근 방식</a:t>
            </a:r>
            <a:r>
              <a:rPr lang="en-US" altLang="ko-KR" sz="1400" dirty="0"/>
              <a:t>:</a:t>
            </a:r>
            <a:r>
              <a:rPr lang="ko-KR" altLang="en-US" sz="1400" dirty="0"/>
              <a:t> 스프레드시트에 테스트를 수행할 동작을 나타내는 키워드와 테스트 데이터를 저장하여 실행하는 방식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성능 테스트 도구</a:t>
            </a:r>
            <a:r>
              <a:rPr lang="en-US" altLang="ko-KR" sz="1400" dirty="0"/>
              <a:t>(</a:t>
            </a:r>
            <a:r>
              <a:rPr lang="en" altLang="ko-KR" sz="1400" dirty="0"/>
              <a:t>Performance Test Tools): </a:t>
            </a:r>
            <a:r>
              <a:rPr lang="ko-KR" altLang="en-US" sz="1400" dirty="0"/>
              <a:t>애플리케이션의 처리량</a:t>
            </a:r>
            <a:r>
              <a:rPr lang="en-US" altLang="ko-KR" sz="1400" dirty="0"/>
              <a:t>, </a:t>
            </a:r>
            <a:r>
              <a:rPr lang="ko-KR" altLang="en-US" sz="1400" dirty="0"/>
              <a:t>응답 시간</a:t>
            </a:r>
            <a:r>
              <a:rPr lang="en-US" altLang="ko-KR" sz="1400" dirty="0"/>
              <a:t>, </a:t>
            </a:r>
            <a:r>
              <a:rPr lang="ko-KR" altLang="en-US" sz="1400" dirty="0"/>
              <a:t>경과 시간</a:t>
            </a:r>
            <a:r>
              <a:rPr lang="en-US" altLang="ko-KR" sz="1400" dirty="0"/>
              <a:t>, </a:t>
            </a:r>
            <a:r>
              <a:rPr lang="ko-KR" altLang="en-US" sz="1400" dirty="0"/>
              <a:t>자원 사용률 등을 인위적으로 적용한 가상의 사용자를 만들어 테스트를 수행함으로써 성능의 목표 달성 여부를 확인함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테스트 통제 도구</a:t>
            </a:r>
            <a:r>
              <a:rPr lang="en-US" altLang="ko-KR" sz="1400" dirty="0"/>
              <a:t>(</a:t>
            </a:r>
            <a:r>
              <a:rPr lang="en" altLang="ko-KR" sz="1400" dirty="0"/>
              <a:t>Test Control Tools): </a:t>
            </a:r>
            <a:r>
              <a:rPr lang="ko-KR" altLang="en-US" sz="1400" dirty="0"/>
              <a:t>테스트 계획 및 관리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수행</a:t>
            </a:r>
            <a:r>
              <a:rPr lang="en-US" altLang="ko-KR" sz="1400" dirty="0"/>
              <a:t>, </a:t>
            </a:r>
            <a:r>
              <a:rPr lang="ko-KR" altLang="en-US" sz="1400" dirty="0"/>
              <a:t>결함 관리 등을 수행하는 도구로</a:t>
            </a:r>
            <a:r>
              <a:rPr lang="en-US" altLang="ko-KR" sz="1400" dirty="0"/>
              <a:t>, </a:t>
            </a:r>
            <a:r>
              <a:rPr lang="ko-KR" altLang="en-US" sz="1400" dirty="0"/>
              <a:t>종류에는 형상 관리 도구</a:t>
            </a:r>
            <a:r>
              <a:rPr lang="en-US" altLang="ko-KR" sz="1400" dirty="0"/>
              <a:t>, </a:t>
            </a:r>
            <a:r>
              <a:rPr lang="ko-KR" altLang="en-US" sz="1400" dirty="0"/>
              <a:t>결함 추적</a:t>
            </a:r>
            <a:r>
              <a:rPr lang="en-US" altLang="ko-KR" sz="1400" dirty="0"/>
              <a:t>/</a:t>
            </a:r>
            <a:r>
              <a:rPr lang="ko-KR" altLang="en-US" sz="1400" dirty="0"/>
              <a:t>관리 도구 등이 있음</a:t>
            </a:r>
          </a:p>
        </p:txBody>
      </p:sp>
    </p:spTree>
    <p:extLst>
      <p:ext uri="{BB962C8B-B14F-4D97-AF65-F5344CB8AC3E}">
        <p14:creationId xmlns:p14="http://schemas.microsoft.com/office/powerpoint/2010/main" val="64923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자동화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테스트 </a:t>
            </a:r>
            <a:r>
              <a:rPr lang="ko-KR" altLang="en-US" sz="1400" dirty="0" err="1"/>
              <a:t>하네스</a:t>
            </a:r>
            <a:r>
              <a:rPr lang="ko-KR" altLang="en-US" sz="1400" dirty="0"/>
              <a:t> 도구</a:t>
            </a:r>
            <a:r>
              <a:rPr lang="en-US" altLang="ko-KR" sz="1400" dirty="0"/>
              <a:t>(</a:t>
            </a:r>
            <a:r>
              <a:rPr lang="en" altLang="ko-KR" sz="1400" dirty="0"/>
              <a:t>Test Harness Tools)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테스트가 실행 될 환경을 시뮬레이션하여 컴포넌트 및 모듈이 정상적으로 테스트 되도록 하는 도구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테스트 </a:t>
            </a:r>
            <a:r>
              <a:rPr lang="ko-KR" altLang="en-US" sz="1400" dirty="0" err="1"/>
              <a:t>하네스</a:t>
            </a:r>
            <a:r>
              <a:rPr lang="en-US" altLang="ko-KR" sz="1400" dirty="0"/>
              <a:t>:</a:t>
            </a:r>
            <a:r>
              <a:rPr lang="ko-KR" altLang="en-US" sz="1400" dirty="0"/>
              <a:t> 애플리케이션의 컴포넌트 및 모듈을 테스트하는 환경의 일부분으로 테스트를 지원하기 위해 생성된 코드와 데이터를 의미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테스트 </a:t>
            </a:r>
            <a:r>
              <a:rPr lang="ko-KR" altLang="en-US" sz="1400" dirty="0" err="1"/>
              <a:t>하네스의</a:t>
            </a:r>
            <a:r>
              <a:rPr lang="ko-KR" altLang="en-US" sz="1400" dirty="0"/>
              <a:t> 구성 요소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Test Driver:</a:t>
            </a:r>
            <a:r>
              <a:rPr lang="ko-KR" altLang="en-US" sz="1400" dirty="0"/>
              <a:t> 하위 모듈을 호출하고 </a:t>
            </a:r>
            <a:r>
              <a:rPr lang="ko-KR" altLang="en-US" sz="1400" dirty="0" err="1"/>
              <a:t>파라미터를</a:t>
            </a:r>
            <a:r>
              <a:rPr lang="ko-KR" altLang="en-US" sz="1400" dirty="0"/>
              <a:t> 전달하고 모듈 테스트 수행 후의 결과를 도출하는 도구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Test Stub:</a:t>
            </a:r>
            <a:r>
              <a:rPr lang="ko-KR" altLang="en-US" sz="1400" dirty="0"/>
              <a:t> 제어 모듈이 호출하는 타 모듈의 기능을 단순히 수행하는 도구로일시적으로 필요한 조건만을 가지고 있는 테스트 용 모듈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Test Suites: </a:t>
            </a:r>
            <a:r>
              <a:rPr lang="ko-KR" altLang="en-US" sz="1400" dirty="0"/>
              <a:t>테스트 대상 컴포넌트나 모듈</a:t>
            </a:r>
            <a:r>
              <a:rPr lang="en-US" altLang="ko-KR" sz="1400" dirty="0"/>
              <a:t>,</a:t>
            </a:r>
            <a:r>
              <a:rPr lang="ko-KR" altLang="en-US" sz="1400" dirty="0"/>
              <a:t> 시스템에 사용되는 테스트 케이스의 집합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Test Case: </a:t>
            </a:r>
            <a:r>
              <a:rPr lang="ko-KR" altLang="en-US" sz="1400" dirty="0"/>
              <a:t>사용자의 요구 사항을 정확하게 준수했는지 확인하기 위한 입력 값</a:t>
            </a:r>
            <a:r>
              <a:rPr lang="en-US" altLang="ko-KR" sz="1400" dirty="0"/>
              <a:t>,</a:t>
            </a:r>
            <a:r>
              <a:rPr lang="ko-KR" altLang="en-US" sz="1400" dirty="0"/>
              <a:t> 실행 조건</a:t>
            </a:r>
            <a:r>
              <a:rPr lang="en-US" altLang="ko-KR" sz="1400" dirty="0"/>
              <a:t>,</a:t>
            </a:r>
            <a:r>
              <a:rPr lang="ko-KR" altLang="en-US" sz="1400" dirty="0"/>
              <a:t> 기대 결과 등으로 만들어진 테스트 항목의 명세서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Test Script: </a:t>
            </a:r>
            <a:r>
              <a:rPr lang="ko-KR" altLang="en-US" sz="1400" dirty="0"/>
              <a:t>자동화된 테스트 실행 절차에 대한 명세서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Mock Object: </a:t>
            </a:r>
            <a:r>
              <a:rPr lang="ko-KR" altLang="en-US" sz="1400" dirty="0"/>
              <a:t>사전에 사용자의 행위를 조건부로 입력해 두면 그 상황에 맞는 예정된 행위를 수행하는 객체</a:t>
            </a:r>
          </a:p>
        </p:txBody>
      </p:sp>
    </p:spTree>
    <p:extLst>
      <p:ext uri="{BB962C8B-B14F-4D97-AF65-F5344CB8AC3E}">
        <p14:creationId xmlns:p14="http://schemas.microsoft.com/office/powerpoint/2010/main" val="225558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자동화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테스트 단계별 자동화 도구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테스트 계획</a:t>
            </a:r>
            <a:r>
              <a:rPr lang="en-US" altLang="ko-KR" sz="1400" dirty="0"/>
              <a:t>:</a:t>
            </a:r>
            <a:r>
              <a:rPr lang="ko-KR" altLang="en-US" sz="1400" dirty="0"/>
              <a:t> 요구 사항 관리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테스트 분석</a:t>
            </a:r>
            <a:r>
              <a:rPr lang="en-US" altLang="ko-KR" sz="1400" dirty="0"/>
              <a:t>/</a:t>
            </a:r>
            <a:r>
              <a:rPr lang="ko-KR" altLang="en-US" sz="1400" dirty="0"/>
              <a:t>설계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케이스 생성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테스트 수행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테스트 자동화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정적 분석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동적 분석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성능 테스트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모니터링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테스트 관리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커버리지 분석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형상 관리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결함 추적</a:t>
            </a:r>
            <a:r>
              <a:rPr lang="en-US" altLang="ko-KR" sz="1400" dirty="0"/>
              <a:t>/</a:t>
            </a:r>
            <a:r>
              <a:rPr lang="ko-KR" altLang="en-US" sz="1400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3229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상용 소프트웨어의 특성 및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소프트웨어 유형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산업 범용 소프트웨어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시스템 소프트웨어</a:t>
            </a:r>
            <a:r>
              <a:rPr lang="en-US" altLang="ko-KR" sz="1400" dirty="0"/>
              <a:t>:</a:t>
            </a:r>
            <a:r>
              <a:rPr lang="ko-KR" altLang="en-US" sz="1400" dirty="0"/>
              <a:t> 운영체제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DBMS, </a:t>
            </a:r>
            <a:r>
              <a:rPr lang="ko-KR" altLang="en-US" sz="1400" dirty="0"/>
              <a:t>프로그래밍 언어</a:t>
            </a:r>
            <a:r>
              <a:rPr lang="en-US" altLang="ko-KR" sz="1400" dirty="0"/>
              <a:t>,</a:t>
            </a:r>
            <a:r>
              <a:rPr lang="ko-KR" altLang="en-US" sz="1400" dirty="0"/>
              <a:t> 가상화 도구</a:t>
            </a:r>
            <a:r>
              <a:rPr lang="en-US" altLang="ko-KR" sz="1400" dirty="0"/>
              <a:t>,</a:t>
            </a:r>
            <a:r>
              <a:rPr lang="ko-KR" altLang="en-US" sz="1400" dirty="0"/>
              <a:t> 스토리지 소프트웨어</a:t>
            </a:r>
            <a:r>
              <a:rPr lang="en-US" altLang="ko-KR" sz="1400" dirty="0"/>
              <a:t>,</a:t>
            </a:r>
            <a:r>
              <a:rPr lang="ko-KR" altLang="en-US" sz="1400" dirty="0"/>
              <a:t> 소프트웨어 공학 도구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미들웨어</a:t>
            </a:r>
            <a:r>
              <a:rPr lang="en-US" altLang="ko-KR" sz="1400" dirty="0"/>
              <a:t>:</a:t>
            </a:r>
            <a:r>
              <a:rPr lang="ko-KR" altLang="en-US" sz="1400" dirty="0"/>
              <a:t> 웹 애플리케이션 서버</a:t>
            </a:r>
            <a:r>
              <a:rPr lang="en-US" altLang="ko-KR" sz="1400" dirty="0"/>
              <a:t>,</a:t>
            </a:r>
            <a:r>
              <a:rPr lang="ko-KR" altLang="en-US" sz="1400" dirty="0"/>
              <a:t> 실시간 데이터 처리</a:t>
            </a:r>
            <a:r>
              <a:rPr lang="en-US" altLang="ko-KR" sz="1400" dirty="0"/>
              <a:t>,</a:t>
            </a:r>
            <a:r>
              <a:rPr lang="ko-KR" altLang="en-US" sz="1400" dirty="0"/>
              <a:t> 네트워크 관리</a:t>
            </a:r>
            <a:r>
              <a:rPr lang="en-US" altLang="ko-KR" sz="1400" dirty="0"/>
              <a:t>,</a:t>
            </a:r>
            <a:r>
              <a:rPr lang="ko-KR" altLang="en-US" sz="1400" dirty="0"/>
              <a:t> 시스템 관리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서비스</a:t>
            </a:r>
            <a:r>
              <a:rPr lang="en-US" altLang="ko-KR" sz="1400" dirty="0"/>
              <a:t>,</a:t>
            </a:r>
            <a:r>
              <a:rPr lang="ko-KR" altLang="en-US" sz="1400" dirty="0"/>
              <a:t> 접근 제어 소프트웨어 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응용 소프트웨어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산업 특화 소프트웨어</a:t>
            </a:r>
            <a:r>
              <a:rPr lang="en-US" altLang="ko-KR" sz="1400" dirty="0"/>
              <a:t>:</a:t>
            </a:r>
            <a:r>
              <a:rPr lang="ko-KR" altLang="en-US" sz="1400" dirty="0"/>
              <a:t> 특정한 산업 분야에서 요구하는 기능만을 구현하기 위한 목적의 소프트웨어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서비스 제공 소프트웨어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 통합 소프트웨어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신규 개발 소프트웨어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기능 개선 소프트웨어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추가 개발 소프트웨어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시스템 통합 소프트웨어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결함</a:t>
            </a:r>
            <a:r>
              <a:rPr lang="en-US" altLang="ko-KR" dirty="0"/>
              <a:t> (Fault)</a:t>
            </a:r>
            <a:r>
              <a:rPr lang="ko-KR" altLang="en-US" dirty="0"/>
              <a:t>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결함은 오류 발생</a:t>
            </a:r>
            <a:r>
              <a:rPr lang="en-US" altLang="ko-KR" sz="1400" dirty="0"/>
              <a:t>, </a:t>
            </a:r>
            <a:r>
              <a:rPr lang="ko-KR" altLang="en-US" sz="1400" dirty="0"/>
              <a:t>작동 실패 등과 같이 소프트웨어가 개발자가 설계한 것과 다르게 동작하거나 다른 결과가 발생되는 것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결함 관리 프로세스 처리 순서</a:t>
            </a:r>
            <a:r>
              <a:rPr lang="en-US" altLang="ko-KR" sz="1400" dirty="0"/>
              <a:t>: </a:t>
            </a:r>
            <a:r>
              <a:rPr lang="ko-KR" altLang="en-US" sz="1400" dirty="0"/>
              <a:t>결함 관리 계획 → 결함 기록 → 결함 검토 → 결함 수정 → 결함 재확인 → 결 함 상태 추적 및 모니터링 활동 → 최종 결함 분석 및 보고서 작성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결함 관리 측정 지표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결함 분포</a:t>
            </a:r>
            <a:r>
              <a:rPr lang="en-US" altLang="ko-KR" sz="1400" dirty="0"/>
              <a:t>:</a:t>
            </a:r>
            <a:r>
              <a:rPr lang="ko-KR" altLang="en-US" sz="1400" dirty="0"/>
              <a:t> 모듈 또는 컴포넌트의 특정 속성에 해당하는 결함 함수 측정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결함 추세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진행 시간에 따른 결함 함수의 추이 분석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결함 </a:t>
            </a:r>
            <a:r>
              <a:rPr lang="ko-KR" altLang="en-US" sz="1400" dirty="0" err="1"/>
              <a:t>에이징</a:t>
            </a:r>
            <a:r>
              <a:rPr lang="en-US" altLang="ko-KR" sz="1400" dirty="0"/>
              <a:t>:</a:t>
            </a:r>
            <a:r>
              <a:rPr lang="ko-KR" altLang="en-US" sz="1400" dirty="0"/>
              <a:t> 특정 결함 상태로 지속되는 시간 측정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결함 추적 순서</a:t>
            </a:r>
            <a:r>
              <a:rPr lang="en-US" altLang="ko-KR" sz="1400" dirty="0"/>
              <a:t>: </a:t>
            </a:r>
            <a:r>
              <a:rPr lang="ko-KR" altLang="en-US" sz="1400" dirty="0"/>
              <a:t>결함 등록</a:t>
            </a:r>
            <a:r>
              <a:rPr lang="en-US" altLang="ko-KR" sz="1400" dirty="0"/>
              <a:t>(</a:t>
            </a:r>
            <a:r>
              <a:rPr lang="en" altLang="ko-KR" sz="1400" dirty="0"/>
              <a:t>Open) → </a:t>
            </a:r>
            <a:r>
              <a:rPr lang="ko-KR" altLang="en-US" sz="1400" dirty="0"/>
              <a:t>결함 검토 </a:t>
            </a:r>
            <a:r>
              <a:rPr lang="en-US" altLang="ko-KR" sz="1400" dirty="0"/>
              <a:t>(</a:t>
            </a:r>
            <a:r>
              <a:rPr lang="en" altLang="ko-KR" sz="1400" dirty="0"/>
              <a:t>Reviewed) → </a:t>
            </a:r>
            <a:r>
              <a:rPr lang="ko-KR" altLang="en-US" sz="1400" dirty="0"/>
              <a:t>결함 할당</a:t>
            </a:r>
            <a:r>
              <a:rPr lang="en-US" altLang="ko-KR" sz="1400" dirty="0"/>
              <a:t>(</a:t>
            </a:r>
            <a:r>
              <a:rPr lang="en" altLang="ko-KR" sz="1400" dirty="0"/>
              <a:t>Assigned) → </a:t>
            </a:r>
            <a:r>
              <a:rPr lang="ko-KR" altLang="en-US" sz="1400" dirty="0"/>
              <a:t>결함 수 정</a:t>
            </a:r>
            <a:r>
              <a:rPr lang="en-US" altLang="ko-KR" sz="1400" dirty="0"/>
              <a:t>(</a:t>
            </a:r>
            <a:r>
              <a:rPr lang="en" altLang="ko-KR" sz="1400" dirty="0"/>
              <a:t>Resolved) → </a:t>
            </a:r>
            <a:r>
              <a:rPr lang="ko-KR" altLang="en-US" sz="1400" dirty="0"/>
              <a:t>결함 종료</a:t>
            </a:r>
            <a:r>
              <a:rPr lang="en-US" altLang="ko-KR" sz="1400" dirty="0"/>
              <a:t>(</a:t>
            </a:r>
            <a:r>
              <a:rPr lang="en" altLang="ko-KR" sz="1400" dirty="0"/>
              <a:t>Closed) → </a:t>
            </a:r>
            <a:r>
              <a:rPr lang="ko-KR" altLang="en-US" sz="1400" dirty="0"/>
              <a:t>결함 해제 </a:t>
            </a:r>
            <a:r>
              <a:rPr lang="en-US" altLang="ko-KR" sz="1400" dirty="0"/>
              <a:t>(</a:t>
            </a:r>
            <a:r>
              <a:rPr lang="en" altLang="ko-KR" sz="1400" dirty="0"/>
              <a:t>Clarified)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" altLang="ko-KR" sz="1400" dirty="0"/>
              <a:t>Fixed(</a:t>
            </a:r>
            <a:r>
              <a:rPr lang="ko-KR" altLang="en-US" sz="1400" dirty="0"/>
              <a:t>고정</a:t>
            </a:r>
            <a:r>
              <a:rPr lang="en-US" altLang="ko-KR" sz="1400" dirty="0"/>
              <a:t>) : </a:t>
            </a:r>
            <a:r>
              <a:rPr lang="ko-KR" altLang="en-US" sz="1400" dirty="0"/>
              <a:t>개발자가 필요한 변경 작업을 수행하여 결함 수정 작업을 완료한 상태</a:t>
            </a:r>
          </a:p>
        </p:txBody>
      </p:sp>
    </p:spTree>
    <p:extLst>
      <p:ext uri="{BB962C8B-B14F-4D97-AF65-F5344CB8AC3E}">
        <p14:creationId xmlns:p14="http://schemas.microsoft.com/office/powerpoint/2010/main" val="403968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결함</a:t>
            </a:r>
            <a:r>
              <a:rPr lang="en-US" altLang="ko-KR" dirty="0"/>
              <a:t> (Fault)</a:t>
            </a:r>
            <a:r>
              <a:rPr lang="ko-KR" altLang="en-US" dirty="0"/>
              <a:t>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결함 분류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시스템 결함</a:t>
            </a:r>
            <a:r>
              <a:rPr lang="en-US" altLang="ko-KR" sz="1400" dirty="0"/>
              <a:t>:</a:t>
            </a:r>
            <a:r>
              <a:rPr lang="ko-KR" altLang="en-US" sz="1400" dirty="0"/>
              <a:t> 애플리케이션 환경이나 데이터베이스 처리에서 발생된 결함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기능 결함</a:t>
            </a:r>
            <a:r>
              <a:rPr lang="en-US" altLang="ko-KR" sz="1400" dirty="0"/>
              <a:t>:</a:t>
            </a:r>
            <a:r>
              <a:rPr lang="ko-KR" altLang="en-US" sz="1400" dirty="0"/>
              <a:t> 애플리케이션의 기획</a:t>
            </a:r>
            <a:r>
              <a:rPr lang="en-US" altLang="ko-KR" sz="1400" dirty="0"/>
              <a:t>, </a:t>
            </a:r>
            <a:r>
              <a:rPr lang="ko-KR" altLang="en-US" sz="1400" dirty="0"/>
              <a:t>설계</a:t>
            </a:r>
            <a:r>
              <a:rPr lang="en-US" altLang="ko-KR" sz="1400" dirty="0"/>
              <a:t>, </a:t>
            </a:r>
            <a:r>
              <a:rPr lang="ko-KR" altLang="en-US" sz="1400" dirty="0"/>
              <a:t>업무 시나리오 등의 단계에서 유입된 결함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GUI </a:t>
            </a:r>
            <a:r>
              <a:rPr lang="ko-KR" altLang="en-US" sz="1400" dirty="0"/>
              <a:t>결함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 화면 설계에서 발생된 결함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문서 결함</a:t>
            </a:r>
            <a:r>
              <a:rPr lang="en-US" altLang="ko-KR" sz="1400" dirty="0"/>
              <a:t>:</a:t>
            </a:r>
            <a:r>
              <a:rPr lang="ko-KR" altLang="en-US" sz="1400" dirty="0"/>
              <a:t> 기획자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</a:t>
            </a:r>
            <a:r>
              <a:rPr lang="en-US" altLang="ko-KR" sz="1400" dirty="0"/>
              <a:t>, </a:t>
            </a:r>
            <a:r>
              <a:rPr lang="ko-KR" altLang="en-US" sz="1400" dirty="0"/>
              <a:t>개발자 간의 의사소통 및 기록이 원활하지 않아 발생된 결함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결함 심각도 의 분류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High</a:t>
            </a:r>
            <a:r>
              <a:rPr lang="en-US" altLang="ko-KR" sz="1400" dirty="0"/>
              <a:t>:</a:t>
            </a:r>
            <a:r>
              <a:rPr lang="en" altLang="ko-KR" sz="1400" dirty="0"/>
              <a:t> </a:t>
            </a:r>
            <a:r>
              <a:rPr lang="ko-KR" altLang="en-US" sz="1400" dirty="0"/>
              <a:t>더 이상 프로세스를 진행할 수 없도록 만드는 결함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Medium</a:t>
            </a:r>
            <a:r>
              <a:rPr lang="en-US" altLang="ko-KR" sz="1400" dirty="0"/>
              <a:t>:</a:t>
            </a:r>
            <a:r>
              <a:rPr lang="en" altLang="ko-KR" sz="1400" dirty="0"/>
              <a:t> </a:t>
            </a:r>
            <a:r>
              <a:rPr lang="ko-KR" altLang="en-US" sz="1400" dirty="0"/>
              <a:t>시스템 흐름에 영향을 미치는 결함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Low</a:t>
            </a:r>
            <a:r>
              <a:rPr lang="en-US" altLang="ko-KR" sz="1400" dirty="0"/>
              <a:t>:</a:t>
            </a:r>
            <a:r>
              <a:rPr lang="en" altLang="ko-KR" sz="1400" dirty="0"/>
              <a:t> </a:t>
            </a:r>
            <a:r>
              <a:rPr lang="ko-KR" altLang="en-US" sz="1400" dirty="0"/>
              <a:t>시스템 흐름에는 영향을 미치지 않는 결함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결함 우선순위 </a:t>
            </a:r>
            <a:r>
              <a:rPr lang="en-US" altLang="ko-KR" sz="1400" dirty="0"/>
              <a:t>: </a:t>
            </a:r>
            <a:r>
              <a:rPr lang="ko-KR" altLang="en-US" sz="1400" dirty="0"/>
              <a:t>결정적</a:t>
            </a:r>
            <a:r>
              <a:rPr lang="en-US" altLang="ko-KR" sz="1400" dirty="0"/>
              <a:t>(Critical), </a:t>
            </a:r>
            <a:r>
              <a:rPr lang="ko-KR" altLang="en-US" sz="1400" dirty="0"/>
              <a:t>높음</a:t>
            </a:r>
            <a:r>
              <a:rPr lang="en-US" altLang="ko-KR" sz="1400" dirty="0"/>
              <a:t>(High), </a:t>
            </a:r>
            <a:r>
              <a:rPr lang="ko-KR" altLang="en-US" sz="1400" dirty="0"/>
              <a:t>보통 </a:t>
            </a:r>
            <a:r>
              <a:rPr lang="en-US" altLang="ko-KR" sz="1400" dirty="0"/>
              <a:t>(Medium), </a:t>
            </a:r>
            <a:r>
              <a:rPr lang="ko-KR" altLang="en-US" sz="1400" dirty="0"/>
              <a:t>낮음</a:t>
            </a:r>
            <a:r>
              <a:rPr lang="en-US" altLang="ko-KR" sz="1400" dirty="0"/>
              <a:t>(Low) </a:t>
            </a:r>
            <a:r>
              <a:rPr lang="ko-KR" altLang="en-US" sz="1400" dirty="0"/>
              <a:t>또는 즉시 해결</a:t>
            </a:r>
            <a:r>
              <a:rPr lang="en-US" altLang="ko-KR" sz="1400" dirty="0"/>
              <a:t>, </a:t>
            </a:r>
            <a:r>
              <a:rPr lang="ko-KR" altLang="en-US" sz="1400" dirty="0"/>
              <a:t>주의 요망</a:t>
            </a:r>
            <a:r>
              <a:rPr lang="en-US" altLang="ko-KR" sz="1400" dirty="0"/>
              <a:t>, </a:t>
            </a:r>
            <a:r>
              <a:rPr lang="ko-KR" altLang="en-US" sz="1400" dirty="0"/>
              <a:t>대기</a:t>
            </a:r>
            <a:r>
              <a:rPr lang="en-US" altLang="ko-KR" sz="1400" dirty="0"/>
              <a:t>, </a:t>
            </a:r>
            <a:r>
              <a:rPr lang="ko-KR" altLang="en-US" sz="1400" dirty="0"/>
              <a:t>개선 권고 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341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애플리케이션 성능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사용자가 요구한 기능을 최소한의 자원을 사용하여 최대한 많은 기능을 신속하게 처리하는 정도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애플리케이션 성능 측정 지표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처리량</a:t>
            </a:r>
            <a:r>
              <a:rPr lang="en-US" altLang="ko-KR" sz="1400" dirty="0"/>
              <a:t>(</a:t>
            </a:r>
            <a:r>
              <a:rPr lang="en" altLang="ko-KR" sz="1400" dirty="0"/>
              <a:t>Throughput)</a:t>
            </a:r>
            <a:r>
              <a:rPr lang="en-US" altLang="ko-KR" sz="1400" dirty="0"/>
              <a:t>:</a:t>
            </a:r>
            <a:r>
              <a:rPr lang="ko-KR" altLang="en-US" sz="1400" dirty="0"/>
              <a:t> 일정 시간 내에 애플리케이션이 처리하는 일의 양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응답 시간</a:t>
            </a:r>
            <a:r>
              <a:rPr lang="en-US" altLang="ko-KR" sz="1400" dirty="0"/>
              <a:t>(</a:t>
            </a:r>
            <a:r>
              <a:rPr lang="en" altLang="ko-KR" sz="1400" dirty="0"/>
              <a:t>Response Time)</a:t>
            </a:r>
            <a:r>
              <a:rPr lang="en-US" altLang="ko-KR" sz="1400" dirty="0"/>
              <a:t>:</a:t>
            </a:r>
            <a:r>
              <a:rPr lang="ko-KR" altLang="en-US" sz="1400" dirty="0"/>
              <a:t> 애플리케이션에 요청을 전달한 시간부터 응답이 도착할 때까지 걸린 시간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경과 시간</a:t>
            </a:r>
            <a:r>
              <a:rPr lang="en-US" altLang="ko-KR" sz="1400" dirty="0"/>
              <a:t>(</a:t>
            </a:r>
            <a:r>
              <a:rPr lang="en" altLang="ko-KR" sz="1400" dirty="0"/>
              <a:t>Turn Around Time)</a:t>
            </a:r>
            <a:r>
              <a:rPr lang="en-US" altLang="ko-KR" sz="1400" dirty="0"/>
              <a:t>:</a:t>
            </a:r>
            <a:r>
              <a:rPr lang="ko-KR" altLang="en-US" sz="1400" dirty="0"/>
              <a:t> 애플리케이션에 작업을 의뢰한 시간부터 처리가 완료될 때 까지 걸린 시간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자원 사용률</a:t>
            </a:r>
            <a:r>
              <a:rPr lang="en-US" altLang="ko-KR" sz="1400" dirty="0"/>
              <a:t>(</a:t>
            </a:r>
            <a:r>
              <a:rPr lang="en" altLang="ko-KR" sz="1400" dirty="0"/>
              <a:t>Resource Usage)</a:t>
            </a:r>
            <a:r>
              <a:rPr lang="en-US" altLang="ko-KR" sz="1400" dirty="0"/>
              <a:t>:</a:t>
            </a:r>
            <a:r>
              <a:rPr lang="ko-KR" altLang="en-US" sz="1400" dirty="0"/>
              <a:t> 애플리케이션이 의뢰한 작업을 처리하 는 동안의 </a:t>
            </a:r>
            <a:r>
              <a:rPr lang="en" altLang="ko-KR" sz="1400" dirty="0"/>
              <a:t>CPU </a:t>
            </a:r>
            <a:r>
              <a:rPr lang="ko-KR" altLang="en-US" sz="1400" dirty="0"/>
              <a:t>사용량</a:t>
            </a:r>
            <a:r>
              <a:rPr lang="en-US" altLang="ko-KR" sz="1400" dirty="0"/>
              <a:t>, </a:t>
            </a:r>
            <a:r>
              <a:rPr lang="ko-KR" altLang="en-US" sz="1400" dirty="0"/>
              <a:t>메모리 사용량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 사용량 등 자원 사용률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애플리케이션 성능 관리</a:t>
            </a:r>
            <a:r>
              <a:rPr lang="en-US" altLang="ko-KR" sz="1400" dirty="0"/>
              <a:t> </a:t>
            </a:r>
            <a:r>
              <a:rPr lang="ko-KR" altLang="en-US" sz="1400" dirty="0"/>
              <a:t>도구</a:t>
            </a:r>
            <a:r>
              <a:rPr lang="en-US" altLang="ko-KR" sz="1400" dirty="0"/>
              <a:t>(Application Performance Management Tool): </a:t>
            </a:r>
            <a:r>
              <a:rPr lang="ko-KR" altLang="en-US" sz="1400" dirty="0"/>
              <a:t>정보 기술 및 시스템 관리 분야에서 응용 프로그램 성능 관리는 소프트웨어 응용 프로그램의 성능 및 가용성에 대한 모니터링 및 관리를 위한 소프트웨어나 하드웨어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성능 테스트 도구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JMeter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LoadUI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OpenSTA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시스템 모니터링 도구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Scouter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Zabbix</a:t>
            </a:r>
            <a:endParaRPr lang="ko-KR" altLang="en-US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305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알고리즘 분석 </a:t>
            </a:r>
            <a:r>
              <a:rPr lang="en-US" altLang="ko-KR" sz="1400" dirty="0"/>
              <a:t>-</a:t>
            </a:r>
            <a:r>
              <a:rPr lang="ko-KR" altLang="en-US" sz="1400" dirty="0"/>
              <a:t> 복잡도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시스템이나 시스템 구성 요소 또는 소프트웨어 품질의 복잡한 정도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공간 복잡도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알고리즘을 프로그램으로 실행하여 완료하기까지 필요한 총 저장 공간의 양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공간 복잡도 </a:t>
            </a:r>
            <a:r>
              <a:rPr lang="en-US" altLang="ko-KR" sz="1400" dirty="0"/>
              <a:t>= </a:t>
            </a:r>
            <a:r>
              <a:rPr lang="ko-KR" altLang="en-US" sz="1400" dirty="0"/>
              <a:t>고정 공간 </a:t>
            </a:r>
            <a:r>
              <a:rPr lang="en-US" altLang="ko-KR" sz="1400" dirty="0"/>
              <a:t>+ </a:t>
            </a:r>
            <a:r>
              <a:rPr lang="ko-KR" altLang="en-US" sz="1400" dirty="0"/>
              <a:t>가변 공간 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시간 복잡도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알고리즘을 프로그램으로 실행하여 완료하기까지의 총 소요시간 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시간 복잡도 </a:t>
            </a:r>
            <a:r>
              <a:rPr lang="en-US" altLang="ko-KR" sz="1400" dirty="0"/>
              <a:t>= </a:t>
            </a:r>
            <a:r>
              <a:rPr lang="ko-KR" altLang="en-US" sz="1400" dirty="0"/>
              <a:t>컴파일 시간 </a:t>
            </a:r>
            <a:r>
              <a:rPr lang="en-US" altLang="ko-KR" sz="1400" dirty="0"/>
              <a:t>+ </a:t>
            </a:r>
            <a:r>
              <a:rPr lang="ko-KR" altLang="en-US" sz="1400" dirty="0"/>
              <a:t>실행 시간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컴파일 시간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프로그램마다 거의 고정적인 시간 소요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실행 시간 </a:t>
            </a:r>
            <a:r>
              <a:rPr lang="en-US" altLang="ko-KR" sz="1400" dirty="0"/>
              <a:t>: </a:t>
            </a:r>
            <a:r>
              <a:rPr lang="ko-KR" altLang="en-US" sz="1400" dirty="0"/>
              <a:t>컴퓨터의 성능에 따라 달라질 수 있으므로 실제 실행시간 보다는 명령문의 실행 빈도수에 따라 계산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실행 빈도수의 계산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 err="1"/>
              <a:t>지정문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조건문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반복문</a:t>
            </a:r>
            <a:r>
              <a:rPr lang="ko-KR" altLang="en-US" sz="1400" dirty="0"/>
              <a:t> 내의 </a:t>
            </a:r>
            <a:r>
              <a:rPr lang="ko-KR" altLang="en-US" sz="1400" dirty="0" err="1"/>
              <a:t>제어문과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반환문은</a:t>
            </a:r>
            <a:r>
              <a:rPr lang="ko-KR" altLang="en-US" sz="1400" dirty="0"/>
              <a:t> 실행시간 차이가 거의 없으므로 하나의 단위 시간을 갖는 기본 명령문으로 취급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 err="1"/>
              <a:t>Macabe</a:t>
            </a:r>
            <a:r>
              <a:rPr lang="en-US" altLang="ko-KR" sz="1400" dirty="0"/>
              <a:t> </a:t>
            </a:r>
            <a:r>
              <a:rPr lang="ko-KR" altLang="en-US" sz="1400" dirty="0"/>
              <a:t>의 순환 복잡도</a:t>
            </a:r>
            <a:r>
              <a:rPr lang="en-US" altLang="ko-KR" sz="1400" dirty="0"/>
              <a:t>:</a:t>
            </a:r>
            <a:r>
              <a:rPr lang="ko-KR" altLang="en-US" sz="1400" dirty="0"/>
              <a:t> 논리적인 복잡도를 측정하기 위한 방법으로 복잡도 </a:t>
            </a:r>
            <a:r>
              <a:rPr lang="en-US" altLang="ko-KR" sz="1400" dirty="0"/>
              <a:t>=</a:t>
            </a:r>
            <a:r>
              <a:rPr lang="ko-KR" altLang="en-US" sz="1400" dirty="0"/>
              <a:t> 노드의 수 </a:t>
            </a:r>
            <a:r>
              <a:rPr lang="en-US" altLang="ko-KR" sz="1400" dirty="0"/>
              <a:t>–</a:t>
            </a:r>
            <a:r>
              <a:rPr lang="ko-KR" altLang="en-US" sz="1400" dirty="0"/>
              <a:t> 간선의 수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로 계산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알고리즘의 성능 분석에 시간 복잡도가 공간 복잡도보다 더 중요한 평가 기준이기 때문에 알고리즘의 성능 분석은 대부분 시간 복잡도를 대상으로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F115626-D4B1-BC4D-B4F1-076B9D63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복잡도</a:t>
            </a:r>
          </a:p>
        </p:txBody>
      </p:sp>
    </p:spTree>
    <p:extLst>
      <p:ext uri="{BB962C8B-B14F-4D97-AF65-F5344CB8AC3E}">
        <p14:creationId xmlns:p14="http://schemas.microsoft.com/office/powerpoint/2010/main" val="184243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복잡도</a:t>
            </a:r>
          </a:p>
          <a:p>
            <a:pPr marL="457200" lvl="2" indent="-285750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시간 복잡도</a:t>
            </a:r>
            <a:endParaRPr lang="en-US" altLang="ko-KR" sz="1400" dirty="0"/>
          </a:p>
          <a:p>
            <a:pPr marL="914400" lvl="3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/>
              <a:t>빅</a:t>
            </a:r>
            <a:r>
              <a:rPr lang="en-US" altLang="ko-KR" sz="1400" dirty="0"/>
              <a:t>-</a:t>
            </a:r>
            <a:r>
              <a:rPr lang="ko-KR" altLang="en-US" sz="1400" dirty="0"/>
              <a:t>오</a:t>
            </a:r>
            <a:r>
              <a:rPr lang="en-US" altLang="ko-KR" sz="1400" dirty="0"/>
              <a:t>(O)</a:t>
            </a:r>
            <a:r>
              <a:rPr lang="ko-KR" altLang="en-US" sz="1400" dirty="0"/>
              <a:t> 표기법</a:t>
            </a:r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r>
              <a:rPr lang="en" altLang="ko-KR" sz="1400" dirty="0"/>
              <a:t>O(f(n))</a:t>
            </a:r>
            <a:r>
              <a:rPr lang="ko-KR" altLang="en-US" sz="1400" dirty="0"/>
              <a:t>과 같이 표기</a:t>
            </a:r>
            <a:r>
              <a:rPr lang="en-US" altLang="ko-KR" sz="1400" dirty="0"/>
              <a:t>, “</a:t>
            </a:r>
            <a:r>
              <a:rPr lang="en" altLang="ko-KR" sz="1400" dirty="0"/>
              <a:t>Big Oh of f(n)”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읽음</a:t>
            </a:r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400" dirty="0"/>
              <a:t>수학적 정의</a:t>
            </a:r>
            <a:r>
              <a:rPr lang="en-US" altLang="ko-KR" sz="1400" dirty="0"/>
              <a:t>:</a:t>
            </a:r>
            <a:r>
              <a:rPr lang="ko-KR" altLang="en-US" sz="1400" dirty="0"/>
              <a:t> 함수 </a:t>
            </a:r>
            <a:r>
              <a:rPr lang="en" altLang="ko-KR" sz="1400" dirty="0"/>
              <a:t>f(n)</a:t>
            </a:r>
            <a:r>
              <a:rPr lang="ko-KR" altLang="en-US" sz="1400" dirty="0"/>
              <a:t>과 </a:t>
            </a:r>
            <a:r>
              <a:rPr lang="en" altLang="ko-KR" sz="1400" dirty="0"/>
              <a:t>g(n)</a:t>
            </a:r>
            <a:r>
              <a:rPr lang="ko-KR" altLang="en-US" sz="1400" dirty="0"/>
              <a:t>이 주어졌을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모든 </a:t>
            </a:r>
            <a:r>
              <a:rPr lang="en" altLang="ko-KR" sz="1400" dirty="0"/>
              <a:t>n ≥ n0</a:t>
            </a:r>
            <a:r>
              <a:rPr lang="ko-KR" altLang="en-US" sz="1400" dirty="0"/>
              <a:t>에 대하여 </a:t>
            </a:r>
            <a:r>
              <a:rPr lang="en-US" altLang="ko-KR" sz="1400" dirty="0"/>
              <a:t>|</a:t>
            </a:r>
            <a:r>
              <a:rPr lang="en" altLang="ko-KR" sz="1400" dirty="0"/>
              <a:t>f(n)| ≤ c |g(n)| </a:t>
            </a:r>
            <a:r>
              <a:rPr lang="ko-KR" altLang="en-US" sz="1400" dirty="0"/>
              <a:t>을 만족하는 상수 </a:t>
            </a:r>
            <a:r>
              <a:rPr lang="en" altLang="ko-KR" sz="1400" dirty="0"/>
              <a:t>c</a:t>
            </a:r>
            <a:r>
              <a:rPr lang="ko-KR" altLang="en-US" sz="1400" dirty="0"/>
              <a:t>와 </a:t>
            </a:r>
            <a:r>
              <a:rPr lang="en" altLang="ko-KR" sz="1400" dirty="0"/>
              <a:t>n0</a:t>
            </a:r>
            <a:r>
              <a:rPr lang="ko-KR" altLang="en-US" sz="1400" dirty="0"/>
              <a:t>이 존재하면</a:t>
            </a:r>
            <a:r>
              <a:rPr lang="en-US" altLang="ko-KR" sz="1400" dirty="0"/>
              <a:t> </a:t>
            </a:r>
            <a:r>
              <a:rPr lang="en" altLang="ko-KR" sz="1400" dirty="0"/>
              <a:t>f(n) = O(g(n))</a:t>
            </a:r>
            <a:endParaRPr lang="en-US" altLang="ko-KR" sz="1400" dirty="0"/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400" dirty="0"/>
              <a:t>함수의 상한을 나타내기 위한 표기법</a:t>
            </a:r>
            <a:r>
              <a:rPr lang="en-US" altLang="ko-KR" sz="1400" dirty="0"/>
              <a:t>:</a:t>
            </a:r>
            <a:r>
              <a:rPr lang="ko-KR" altLang="en-US" sz="1400" dirty="0"/>
              <a:t> 최악의 경우에도 </a:t>
            </a:r>
            <a:r>
              <a:rPr lang="en" altLang="ko-KR" sz="1400" dirty="0"/>
              <a:t>g(n)</a:t>
            </a:r>
            <a:r>
              <a:rPr lang="ko-KR" altLang="en-US" sz="1400" dirty="0"/>
              <a:t>의 수행 시간 안에는 알고리즘 수행 완료 보장</a:t>
            </a:r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400" dirty="0"/>
              <a:t>먼저 실행 빈도수를 구하여 실행 시간 함수를 찾고</a:t>
            </a:r>
            <a:r>
              <a:rPr lang="en-US" altLang="ko-KR" sz="1400" dirty="0"/>
              <a:t>, </a:t>
            </a:r>
            <a:r>
              <a:rPr lang="ko-KR" altLang="en-US" sz="1400" dirty="0"/>
              <a:t>이 함수</a:t>
            </a:r>
            <a:r>
              <a:rPr lang="en-US" altLang="ko-KR" sz="1400" dirty="0"/>
              <a:t> </a:t>
            </a:r>
            <a:r>
              <a:rPr lang="ko-KR" altLang="en-US" sz="1400" dirty="0"/>
              <a:t>값에 가장 큰 영향을 주는 </a:t>
            </a:r>
            <a:r>
              <a:rPr lang="en" altLang="ko-KR" sz="1400" dirty="0"/>
              <a:t>n</a:t>
            </a:r>
            <a:r>
              <a:rPr lang="ko-KR" altLang="en-US" sz="1400" dirty="0"/>
              <a:t>에 대한 항을 한 개 선택하여 계수는 생략하고 </a:t>
            </a:r>
            <a:r>
              <a:rPr lang="en" altLang="ko-KR" sz="1400" dirty="0"/>
              <a:t>O</a:t>
            </a:r>
            <a:r>
              <a:rPr lang="ko-KR" altLang="en-US" sz="1400" dirty="0"/>
              <a:t>의 오른쪽 괄호 안에 표시</a:t>
            </a:r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400" dirty="0"/>
              <a:t>피보나치 수열에서 실행 시간 함수는 </a:t>
            </a:r>
            <a:r>
              <a:rPr lang="en-US" altLang="ko-KR" sz="1400" dirty="0"/>
              <a:t>4</a:t>
            </a:r>
            <a:r>
              <a:rPr lang="en" altLang="ko-KR" sz="1400" dirty="0"/>
              <a:t>n+2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영향이 큰 항은 </a:t>
            </a:r>
            <a:r>
              <a:rPr lang="en-US" altLang="ko-KR" sz="1400" dirty="0"/>
              <a:t>4</a:t>
            </a:r>
            <a:r>
              <a:rPr lang="en" altLang="ko-KR" sz="1400" dirty="0"/>
              <a:t>n</a:t>
            </a:r>
            <a:r>
              <a:rPr lang="ko-KR" altLang="en-US" sz="1400" dirty="0"/>
              <a:t>인데 여기에서 계수 </a:t>
            </a:r>
            <a:r>
              <a:rPr lang="en-US" altLang="ko-KR" sz="1400" dirty="0"/>
              <a:t>4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생략하여 </a:t>
            </a:r>
            <a:r>
              <a:rPr lang="en" altLang="ko-KR" sz="1400" dirty="0"/>
              <a:t>O(n)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표기 </a:t>
            </a:r>
          </a:p>
          <a:p>
            <a:pPr marL="1371600" lvl="4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marL="1371600" lvl="4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B0984C8-5EBD-064C-BA66-144F18CA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복잡도</a:t>
            </a:r>
          </a:p>
        </p:txBody>
      </p:sp>
    </p:spTree>
    <p:extLst>
      <p:ext uri="{BB962C8B-B14F-4D97-AF65-F5344CB8AC3E}">
        <p14:creationId xmlns:p14="http://schemas.microsoft.com/office/powerpoint/2010/main" val="38244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복잡도</a:t>
            </a:r>
          </a:p>
          <a:p>
            <a:pPr marL="457200" lvl="2" indent="-285750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시간 복잡도</a:t>
            </a:r>
            <a:endParaRPr lang="en-US" altLang="ko-KR" sz="1400" dirty="0"/>
          </a:p>
          <a:p>
            <a:pPr marL="914400" lvl="3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/>
              <a:t>빅</a:t>
            </a:r>
            <a:r>
              <a:rPr lang="en-US" altLang="ko-KR" sz="1400" dirty="0"/>
              <a:t>-</a:t>
            </a:r>
            <a:r>
              <a:rPr lang="ko-KR" altLang="en-US" sz="1400" dirty="0"/>
              <a:t>오메가 표기법</a:t>
            </a:r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r>
              <a:rPr lang="el-GR" altLang="ko-KR" sz="1400" dirty="0"/>
              <a:t>Ω(</a:t>
            </a:r>
            <a:r>
              <a:rPr lang="en" altLang="ko-KR" sz="1400" dirty="0"/>
              <a:t>f(n))</a:t>
            </a:r>
            <a:r>
              <a:rPr lang="ko-KR" altLang="en-US" sz="1400" dirty="0"/>
              <a:t>과 같이 표기</a:t>
            </a:r>
            <a:r>
              <a:rPr lang="en-US" altLang="ko-KR" sz="1400" dirty="0"/>
              <a:t>, “</a:t>
            </a:r>
            <a:r>
              <a:rPr lang="en" altLang="ko-KR" sz="1400" dirty="0"/>
              <a:t>Big Omega of f (n)”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읽음</a:t>
            </a:r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400" dirty="0"/>
              <a:t>수학적 정의</a:t>
            </a:r>
            <a:r>
              <a:rPr lang="en-US" altLang="ko-KR" sz="1400" dirty="0"/>
              <a:t>: </a:t>
            </a:r>
            <a:r>
              <a:rPr lang="ko-KR" altLang="en-US" sz="1400" dirty="0"/>
              <a:t>함수 </a:t>
            </a:r>
            <a:r>
              <a:rPr lang="en" altLang="ko-KR" sz="1400" dirty="0"/>
              <a:t>f(n)</a:t>
            </a:r>
            <a:r>
              <a:rPr lang="ko-KR" altLang="en-US" sz="1400" dirty="0"/>
              <a:t>과 </a:t>
            </a:r>
            <a:r>
              <a:rPr lang="en" altLang="ko-KR" sz="1400" dirty="0"/>
              <a:t>g(n)</a:t>
            </a:r>
            <a:r>
              <a:rPr lang="ko-KR" altLang="en-US" sz="1400" dirty="0"/>
              <a:t>이 주어졌을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모든 </a:t>
            </a:r>
            <a:r>
              <a:rPr lang="en" altLang="ko-KR" sz="1400" dirty="0"/>
              <a:t>n≥n0</a:t>
            </a:r>
            <a:r>
              <a:rPr lang="ko-KR" altLang="en-US" sz="1400" dirty="0"/>
              <a:t>에 대하여 </a:t>
            </a:r>
            <a:r>
              <a:rPr lang="en-US" altLang="ko-KR" sz="1400" dirty="0"/>
              <a:t>|</a:t>
            </a:r>
            <a:r>
              <a:rPr lang="en" altLang="ko-KR" sz="1400" dirty="0"/>
              <a:t>f(n)| ≥ c |g(n)|</a:t>
            </a:r>
            <a:r>
              <a:rPr lang="ko-KR" altLang="en-US" sz="1400" dirty="0"/>
              <a:t>을 만족하는 상수 </a:t>
            </a:r>
            <a:r>
              <a:rPr lang="en" altLang="ko-KR" sz="1400" dirty="0"/>
              <a:t>c</a:t>
            </a:r>
            <a:r>
              <a:rPr lang="ko-KR" altLang="en-US" sz="1400" dirty="0"/>
              <a:t>와 </a:t>
            </a:r>
            <a:r>
              <a:rPr lang="en" altLang="ko-KR" sz="1400" dirty="0"/>
              <a:t>n0</a:t>
            </a:r>
            <a:r>
              <a:rPr lang="ko-KR" altLang="en-US" sz="1400" dirty="0"/>
              <a:t>이 존재하면</a:t>
            </a:r>
            <a:r>
              <a:rPr lang="en-US" altLang="ko-KR" sz="1400" dirty="0"/>
              <a:t>, </a:t>
            </a:r>
            <a:r>
              <a:rPr lang="en" altLang="ko-KR" sz="1400" dirty="0"/>
              <a:t>f(n) = </a:t>
            </a:r>
            <a:r>
              <a:rPr lang="el-GR" altLang="ko-KR" sz="1400" dirty="0"/>
              <a:t>Ω(</a:t>
            </a:r>
            <a:r>
              <a:rPr lang="en" altLang="ko-KR" sz="1400" dirty="0"/>
              <a:t>g(n))</a:t>
            </a:r>
            <a:endParaRPr lang="en-US" altLang="ko-KR" sz="1400" dirty="0"/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400" dirty="0"/>
              <a:t>함수의 하한을 나타내기 위한 표기법</a:t>
            </a:r>
            <a:r>
              <a:rPr lang="en-US" altLang="ko-KR" sz="1400" dirty="0"/>
              <a:t>: </a:t>
            </a:r>
            <a:r>
              <a:rPr lang="ko-KR" altLang="en-US" sz="1400" dirty="0"/>
              <a:t>어떤 알고리즘의 시간 복잡도가 </a:t>
            </a:r>
            <a:r>
              <a:rPr lang="el-GR" altLang="ko-KR" sz="1400" dirty="0"/>
              <a:t>Ω(</a:t>
            </a:r>
            <a:r>
              <a:rPr lang="en" altLang="ko-KR" sz="1400" dirty="0"/>
              <a:t>g(n) 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분석되었다면</a:t>
            </a:r>
            <a:r>
              <a:rPr lang="en-US" altLang="ko-KR" sz="1400" dirty="0"/>
              <a:t>, </a:t>
            </a:r>
            <a:r>
              <a:rPr lang="ko-KR" altLang="en-US" sz="1400" dirty="0"/>
              <a:t>이 알고리즘 수행에는 적어도 </a:t>
            </a:r>
            <a:r>
              <a:rPr lang="en" altLang="ko-KR" sz="1400" dirty="0"/>
              <a:t>g(n)</a:t>
            </a:r>
            <a:r>
              <a:rPr lang="ko-KR" altLang="en-US" sz="1400" dirty="0"/>
              <a:t>의 수행 시간이 필요함을 의미</a:t>
            </a:r>
          </a:p>
          <a:p>
            <a:pPr marL="1371600" lvl="4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marL="1828800" lvl="5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marL="1828800" lvl="5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8D75BDE-834E-7941-9268-885099AD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복잡도</a:t>
            </a:r>
          </a:p>
        </p:txBody>
      </p:sp>
    </p:spTree>
    <p:extLst>
      <p:ext uri="{BB962C8B-B14F-4D97-AF65-F5344CB8AC3E}">
        <p14:creationId xmlns:p14="http://schemas.microsoft.com/office/powerpoint/2010/main" val="342317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복잡도</a:t>
            </a:r>
          </a:p>
          <a:p>
            <a:pPr marL="457200" lvl="2" indent="-285750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시간 복잡도</a:t>
            </a:r>
            <a:endParaRPr lang="en-US" altLang="ko-KR" sz="1400" dirty="0"/>
          </a:p>
          <a:p>
            <a:pPr marL="914400" lvl="3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/>
              <a:t>빅</a:t>
            </a:r>
            <a:r>
              <a:rPr lang="en-US" altLang="ko-KR" sz="1400" dirty="0"/>
              <a:t>-</a:t>
            </a:r>
            <a:r>
              <a:rPr lang="ko-KR" altLang="en-US" sz="1400" dirty="0" err="1"/>
              <a:t>세타</a:t>
            </a:r>
            <a:r>
              <a:rPr lang="ko-KR" altLang="en-US" sz="1400" dirty="0"/>
              <a:t> 표기법</a:t>
            </a:r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r>
              <a:rPr lang="el-GR" altLang="ko-KR" sz="1400" dirty="0"/>
              <a:t>θ(</a:t>
            </a:r>
            <a:r>
              <a:rPr lang="en" altLang="ko-KR" sz="1400" dirty="0"/>
              <a:t>f(n))</a:t>
            </a:r>
            <a:r>
              <a:rPr lang="ko-KR" altLang="en-US" sz="1400" dirty="0"/>
              <a:t>과 같이 표기</a:t>
            </a:r>
            <a:r>
              <a:rPr lang="en-US" altLang="ko-KR" sz="1400" dirty="0"/>
              <a:t>, “</a:t>
            </a:r>
            <a:r>
              <a:rPr lang="en" altLang="ko-KR" sz="1400" dirty="0"/>
              <a:t>Big Theta of f (n)”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읽음</a:t>
            </a:r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400" dirty="0"/>
              <a:t>수학적 정의</a:t>
            </a:r>
            <a:r>
              <a:rPr lang="en-US" altLang="ko-KR" sz="1400" dirty="0"/>
              <a:t>: </a:t>
            </a:r>
            <a:r>
              <a:rPr lang="en" altLang="ko-KR" sz="1400" dirty="0"/>
              <a:t>f(n)</a:t>
            </a:r>
            <a:r>
              <a:rPr lang="ko-KR" altLang="en-US" sz="1400" dirty="0"/>
              <a:t>과 </a:t>
            </a:r>
            <a:r>
              <a:rPr lang="en" altLang="ko-KR" sz="1400" dirty="0"/>
              <a:t>g(n)</a:t>
            </a:r>
            <a:r>
              <a:rPr lang="ko-KR" altLang="en-US" sz="1400" dirty="0"/>
              <a:t>이 주어졌을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모든 </a:t>
            </a:r>
            <a:r>
              <a:rPr lang="en" altLang="ko-KR" sz="1400" dirty="0"/>
              <a:t>n≥n0</a:t>
            </a:r>
            <a:r>
              <a:rPr lang="ko-KR" altLang="en-US" sz="1400" dirty="0"/>
              <a:t>에 대하여 </a:t>
            </a:r>
            <a:r>
              <a:rPr lang="en" altLang="ko-KR" sz="1400" dirty="0"/>
              <a:t>c1|g(n)| ≤ f(n) ≤ c2 |g(n)| </a:t>
            </a:r>
            <a:r>
              <a:rPr lang="ko-KR" altLang="en-US" sz="1400" dirty="0"/>
              <a:t>을 만족하는 상수 </a:t>
            </a:r>
            <a:r>
              <a:rPr lang="en" altLang="ko-KR" sz="1400" dirty="0"/>
              <a:t>c1, c2</a:t>
            </a:r>
            <a:r>
              <a:rPr lang="ko-KR" altLang="en-US" sz="1400" dirty="0"/>
              <a:t>와 </a:t>
            </a:r>
            <a:r>
              <a:rPr lang="en" altLang="ko-KR" sz="1400" dirty="0"/>
              <a:t>n0</a:t>
            </a:r>
            <a:r>
              <a:rPr lang="ko-KR" altLang="en-US" sz="1400" dirty="0"/>
              <a:t>이 존재하면</a:t>
            </a:r>
            <a:r>
              <a:rPr lang="en-US" altLang="ko-KR" sz="1400" dirty="0"/>
              <a:t>, </a:t>
            </a:r>
            <a:r>
              <a:rPr lang="en" altLang="ko-KR" sz="1400" dirty="0"/>
              <a:t>f(n) = </a:t>
            </a:r>
            <a:r>
              <a:rPr lang="el-GR" altLang="ko-KR" sz="1400" dirty="0"/>
              <a:t>θ(</a:t>
            </a:r>
            <a:r>
              <a:rPr lang="en" altLang="ko-KR" sz="1400" dirty="0"/>
              <a:t>g(n))</a:t>
            </a:r>
            <a:endParaRPr lang="ko-KR" altLang="en-US" sz="1400" dirty="0"/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400" dirty="0"/>
              <a:t>상한과 하한이 같은 정확한 차수를 표현하기 위한 표기법</a:t>
            </a:r>
            <a:r>
              <a:rPr lang="en-US" altLang="ko-KR" sz="1400" dirty="0"/>
              <a:t>: </a:t>
            </a:r>
            <a:r>
              <a:rPr lang="en" altLang="ko-KR" sz="1400" dirty="0"/>
              <a:t>f(n)= </a:t>
            </a:r>
            <a:r>
              <a:rPr lang="el-GR" altLang="ko-KR" sz="1400" dirty="0"/>
              <a:t>θ (</a:t>
            </a:r>
            <a:r>
              <a:rPr lang="en" altLang="ko-KR" sz="1400" dirty="0"/>
              <a:t>g(n) )</a:t>
            </a:r>
            <a:r>
              <a:rPr lang="ko-KR" altLang="en-US" sz="1400" dirty="0"/>
              <a:t>이 되려면 </a:t>
            </a:r>
            <a:r>
              <a:rPr lang="en" altLang="ko-KR" sz="1400" dirty="0"/>
              <a:t>f (n)= O(g(n) )</a:t>
            </a:r>
            <a:r>
              <a:rPr lang="ko-KR" altLang="en-US" sz="1400" dirty="0"/>
              <a:t>이면서 </a:t>
            </a:r>
            <a:r>
              <a:rPr lang="en" altLang="ko-KR" sz="1400" dirty="0"/>
              <a:t>f (n)= </a:t>
            </a:r>
            <a:r>
              <a:rPr lang="el-GR" altLang="ko-KR" sz="1400" dirty="0"/>
              <a:t>Ω(</a:t>
            </a:r>
            <a:r>
              <a:rPr lang="en" altLang="ko-KR" sz="1400" dirty="0"/>
              <a:t>g(n) )</a:t>
            </a:r>
            <a:r>
              <a:rPr lang="ko-KR" altLang="en-US" sz="1400" dirty="0"/>
              <a:t>이어야 함</a:t>
            </a:r>
          </a:p>
          <a:p>
            <a:pPr marL="1371600" lvl="4" indent="-285750" latinLnBrk="0">
              <a:spcBef>
                <a:spcPts val="600"/>
              </a:spcBef>
              <a:buFont typeface="Wingdings" pitchFamily="2" charset="2"/>
              <a:buChar char="§"/>
            </a:pPr>
            <a:endParaRPr lang="ko-KR" altLang="en-US" sz="1400" dirty="0"/>
          </a:p>
          <a:p>
            <a:pPr marL="1828800" lvl="5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marL="1828800" lvl="5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558DA0E-09C7-9849-A5DD-D2280767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복잡도</a:t>
            </a:r>
          </a:p>
        </p:txBody>
      </p:sp>
    </p:spTree>
    <p:extLst>
      <p:ext uri="{BB962C8B-B14F-4D97-AF65-F5344CB8AC3E}">
        <p14:creationId xmlns:p14="http://schemas.microsoft.com/office/powerpoint/2010/main" val="3067984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복잡도</a:t>
            </a:r>
          </a:p>
          <a:p>
            <a:pPr marL="457200" lvl="2" indent="-285750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시간 복잡도</a:t>
            </a:r>
            <a:endParaRPr lang="en-US" altLang="ko-KR" sz="1400" dirty="0"/>
          </a:p>
          <a:p>
            <a:pPr marL="914400" lvl="3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/>
              <a:t>각 실행 시간 함수에서 </a:t>
            </a:r>
            <a:r>
              <a:rPr lang="en" altLang="ko-KR" sz="1400" dirty="0"/>
              <a:t>n</a:t>
            </a:r>
            <a:r>
              <a:rPr lang="ko-KR" altLang="en-US" sz="1400" dirty="0"/>
              <a:t>값의 변화에 따른 실행 빈도수 비교</a:t>
            </a:r>
          </a:p>
          <a:p>
            <a:pPr marL="857250" lvl="3" latinLnBrk="0">
              <a:spcBef>
                <a:spcPts val="600"/>
              </a:spcBef>
              <a:buFont typeface="Wingdings" pitchFamily="2" charset="2"/>
              <a:buChar char="§"/>
            </a:pPr>
            <a:endParaRPr lang="ko-KR" altLang="en-US" sz="1400" dirty="0"/>
          </a:p>
          <a:p>
            <a:pPr marL="1828800" lvl="5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marL="1828800" lvl="5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51DE620-59FC-4040-863A-8118B9980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3"/>
          <a:stretch/>
        </p:blipFill>
        <p:spPr bwMode="auto">
          <a:xfrm>
            <a:off x="1115616" y="2245932"/>
            <a:ext cx="6480720" cy="348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0D830EA-A077-9242-A720-62523481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복잡도</a:t>
            </a:r>
          </a:p>
        </p:txBody>
      </p:sp>
    </p:spTree>
    <p:extLst>
      <p:ext uri="{BB962C8B-B14F-4D97-AF65-F5344CB8AC3E}">
        <p14:creationId xmlns:p14="http://schemas.microsoft.com/office/powerpoint/2010/main" val="45408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복잡도</a:t>
            </a:r>
          </a:p>
          <a:p>
            <a:pPr marL="457200" lvl="2" indent="-285750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시간 복잡도</a:t>
            </a:r>
            <a:endParaRPr lang="en-US" altLang="ko-KR" sz="1400" dirty="0"/>
          </a:p>
          <a:p>
            <a:pPr marL="914400" lvl="3" indent="-285750" latinLnBrk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/>
              <a:t>시간 복잡도에 따른 알고리즘 수행 시간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1743E91-5EDB-7548-BF45-A41E6CBF6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/>
          <a:stretch/>
        </p:blipFill>
        <p:spPr bwMode="auto">
          <a:xfrm>
            <a:off x="755576" y="2204864"/>
            <a:ext cx="697692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4CAE9FC-049C-1C47-A79E-6354251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688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복잡도</a:t>
            </a:r>
          </a:p>
        </p:txBody>
      </p:sp>
    </p:spTree>
    <p:extLst>
      <p:ext uri="{BB962C8B-B14F-4D97-AF65-F5344CB8AC3E}">
        <p14:creationId xmlns:p14="http://schemas.microsoft.com/office/powerpoint/2010/main" val="1979613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애플리케이션 성능 개선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소스 코드 최적화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나쁜 코드</a:t>
            </a:r>
            <a:r>
              <a:rPr lang="en-US" altLang="ko-KR" sz="1400" dirty="0"/>
              <a:t>(</a:t>
            </a:r>
            <a:r>
              <a:rPr lang="en" altLang="ko-KR" sz="1400" dirty="0"/>
              <a:t>Bad Code)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배제하고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클린</a:t>
            </a:r>
            <a:r>
              <a:rPr lang="ko-KR" altLang="en-US" sz="1400" dirty="0"/>
              <a:t> 코드</a:t>
            </a:r>
            <a:r>
              <a:rPr lang="en-US" altLang="ko-KR" sz="1400" dirty="0"/>
              <a:t>(</a:t>
            </a:r>
            <a:r>
              <a:rPr lang="en" altLang="ko-KR" sz="1400" dirty="0"/>
              <a:t>Clean Code)</a:t>
            </a:r>
            <a:r>
              <a:rPr lang="ko-KR" altLang="en-US" sz="1400" dirty="0"/>
              <a:t>로 작성하는 것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클린</a:t>
            </a:r>
            <a:r>
              <a:rPr lang="ko-KR" altLang="en-US" sz="1400" dirty="0"/>
              <a:t> 코드</a:t>
            </a:r>
            <a:r>
              <a:rPr lang="en-US" altLang="ko-KR" sz="1400" dirty="0"/>
              <a:t>(</a:t>
            </a:r>
            <a:r>
              <a:rPr lang="en" altLang="ko-KR" sz="1400" dirty="0"/>
              <a:t>Clean Code): </a:t>
            </a:r>
            <a:r>
              <a:rPr lang="ko-KR" altLang="en-US" sz="1400" dirty="0"/>
              <a:t>누구나 쉽게 이해하고 수정 및 추가할 수 있는 단순</a:t>
            </a:r>
            <a:r>
              <a:rPr lang="en-US" altLang="ko-KR" sz="1400" dirty="0"/>
              <a:t>, </a:t>
            </a:r>
            <a:r>
              <a:rPr lang="ko-KR" altLang="en-US" sz="1400" dirty="0"/>
              <a:t>명료한 코드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나쁜 코드</a:t>
            </a:r>
            <a:r>
              <a:rPr lang="en-US" altLang="ko-KR" sz="1400" dirty="0"/>
              <a:t>(</a:t>
            </a:r>
            <a:r>
              <a:rPr lang="en" altLang="ko-KR" sz="1400" dirty="0"/>
              <a:t>Bad Code): </a:t>
            </a:r>
            <a:r>
              <a:rPr lang="ko-KR" altLang="en-US" sz="1400" dirty="0"/>
              <a:t>코드의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서로 얽혀 있는 스파게티 코드 등 프로그램의 </a:t>
            </a:r>
            <a:r>
              <a:rPr lang="ko-KR" altLang="en-US" sz="1400" dirty="0" err="1"/>
              <a:t>로직</a:t>
            </a:r>
            <a:r>
              <a:rPr lang="en-US" altLang="ko-KR" sz="1400" dirty="0"/>
              <a:t>(</a:t>
            </a:r>
            <a:r>
              <a:rPr lang="en" altLang="ko-KR" sz="1400" dirty="0"/>
              <a:t>Logic)</a:t>
            </a:r>
            <a:r>
              <a:rPr lang="ko-KR" altLang="en-US" sz="1400" dirty="0"/>
              <a:t>이 복잡하고 이해하기 어려운 코드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나쁜 코드로 작성된 애플리케이션의 코드를 </a:t>
            </a:r>
            <a:r>
              <a:rPr lang="ko-KR" altLang="en-US" sz="1400" dirty="0" err="1"/>
              <a:t>클린</a:t>
            </a:r>
            <a:r>
              <a:rPr lang="ko-KR" altLang="en-US" sz="1400" dirty="0"/>
              <a:t> 코드로 수정하면 애플리케이션의 성능이 개선됨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외계인 코드</a:t>
            </a:r>
            <a:r>
              <a:rPr lang="en-US" altLang="ko-KR" sz="1400" dirty="0"/>
              <a:t>:</a:t>
            </a:r>
            <a:r>
              <a:rPr lang="ko-KR" altLang="en-US" sz="1400" dirty="0"/>
              <a:t> 너무 </a:t>
            </a:r>
            <a:r>
              <a:rPr lang="ko-KR" altLang="en-US" sz="1400" dirty="0" err="1"/>
              <a:t>오래되서</a:t>
            </a:r>
            <a:r>
              <a:rPr lang="ko-KR" altLang="en-US" sz="1400" dirty="0"/>
              <a:t> 설계 관련 정보가 없는 코드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역공학을</a:t>
            </a:r>
            <a:r>
              <a:rPr lang="ko-KR" altLang="en-US" sz="1400" dirty="0"/>
              <a:t> 이용해서 구현된 코드로부터 설계 정보를 추출함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클린</a:t>
            </a:r>
            <a:r>
              <a:rPr lang="ko-KR" altLang="en-US" sz="1400" dirty="0"/>
              <a:t> 코드 작성 원칙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가독성</a:t>
            </a:r>
            <a:r>
              <a:rPr lang="en-US" altLang="ko-KR" sz="1400" dirty="0"/>
              <a:t>, </a:t>
            </a:r>
            <a:r>
              <a:rPr lang="ko-KR" altLang="en-US" sz="1400" dirty="0"/>
              <a:t>단순성</a:t>
            </a:r>
            <a:r>
              <a:rPr lang="en-US" altLang="ko-KR" sz="1400" dirty="0"/>
              <a:t>, </a:t>
            </a:r>
            <a:r>
              <a:rPr lang="ko-KR" altLang="en-US" sz="1400" dirty="0"/>
              <a:t>의존성 배제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중복성</a:t>
            </a:r>
            <a:r>
              <a:rPr lang="ko-KR" altLang="en-US" sz="1400" dirty="0"/>
              <a:t> 최소화</a:t>
            </a:r>
            <a:r>
              <a:rPr lang="en-US" altLang="ko-KR" sz="1400" dirty="0"/>
              <a:t>, </a:t>
            </a:r>
            <a:r>
              <a:rPr lang="ko-KR" altLang="en-US" sz="1400" dirty="0"/>
              <a:t>추상화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소스 코드 최적화 유형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클래스 분할 배치 </a:t>
            </a:r>
            <a:r>
              <a:rPr lang="en-US" altLang="ko-KR" sz="1400" dirty="0"/>
              <a:t>: </a:t>
            </a:r>
            <a:r>
              <a:rPr lang="ko-KR" altLang="en-US" sz="1400" dirty="0"/>
              <a:t>하나의 클래스는 하나의 역할만 수행하도록 </a:t>
            </a:r>
            <a:r>
              <a:rPr lang="ko-KR" altLang="en-US" sz="1400" dirty="0" err="1"/>
              <a:t>응집도를</a:t>
            </a:r>
            <a:r>
              <a:rPr lang="ko-KR" altLang="en-US" sz="1400" dirty="0"/>
              <a:t> 높이고</a:t>
            </a:r>
            <a:r>
              <a:rPr lang="en-US" altLang="ko-KR" sz="1400" dirty="0"/>
              <a:t>, </a:t>
            </a:r>
            <a:r>
              <a:rPr lang="ko-KR" altLang="en-US" sz="1400" dirty="0"/>
              <a:t>크기를 작게 작성함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Loosely Coupled(</a:t>
            </a:r>
            <a:r>
              <a:rPr lang="ko-KR" altLang="en-US" sz="1400" dirty="0"/>
              <a:t>느슨한 결합</a:t>
            </a:r>
            <a:r>
              <a:rPr lang="en-US" altLang="ko-KR" sz="1400" dirty="0"/>
              <a:t>) : </a:t>
            </a:r>
            <a:r>
              <a:rPr lang="ko-KR" altLang="en-US" sz="1400" dirty="0"/>
              <a:t>인터페이스 클래스를 이용하여 추상화된 자료 구조와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구현함으로써 클래스 간의 의존성을 최소화함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코딩 형식 준수</a:t>
            </a:r>
            <a:r>
              <a:rPr lang="en-US" altLang="ko-KR" sz="1400" dirty="0"/>
              <a:t>, </a:t>
            </a:r>
            <a:r>
              <a:rPr lang="ko-KR" altLang="en-US" sz="1400" dirty="0"/>
              <a:t>좋은 이름 사용</a:t>
            </a:r>
            <a:r>
              <a:rPr lang="en-US" altLang="ko-KR" sz="1400" dirty="0"/>
              <a:t>, </a:t>
            </a:r>
            <a:r>
              <a:rPr lang="ko-KR" altLang="en-US" sz="1400" dirty="0"/>
              <a:t>적절한 </a:t>
            </a:r>
            <a:r>
              <a:rPr lang="ko-KR" altLang="en-US" sz="1400" dirty="0" err="1"/>
              <a:t>주석문</a:t>
            </a:r>
            <a:r>
              <a:rPr lang="ko-KR" altLang="en-US" sz="1400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95109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애플리케이션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애플리케이션에 잠재되어 있는 결함을 찾아내는 일련의 행위 또는 절차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애플리케이션 테스트는 개발된 소프트웨어가 고객의 요구사항을 만족시키는지 확인</a:t>
            </a:r>
            <a:r>
              <a:rPr lang="en-US" altLang="ko-KR" sz="1400" dirty="0"/>
              <a:t>(Validation)</a:t>
            </a:r>
            <a:r>
              <a:rPr lang="ko-KR" altLang="en-US" sz="1400" dirty="0"/>
              <a:t>하고 소프트웨어가 기능을 정확히 수행하는지 검증</a:t>
            </a:r>
            <a:r>
              <a:rPr lang="en-US" altLang="ko-KR" sz="1400" dirty="0"/>
              <a:t>(Verification)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애플리케이션 테스트의 기본 원리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완벽한 테스트 불가능</a:t>
            </a:r>
            <a:r>
              <a:rPr lang="en-US" altLang="ko-KR" sz="1400" dirty="0"/>
              <a:t>: </a:t>
            </a:r>
            <a:r>
              <a:rPr lang="ko-KR" altLang="en-US" sz="1400" dirty="0"/>
              <a:t>애플리케이션 테스트는 소프트웨어의 잠재적인 결함을 줄일 수 있지만 소프트웨어에 결함이 없다고 증명할 수는 없음</a:t>
            </a:r>
            <a:r>
              <a:rPr lang="en-US" altLang="ko-KR" sz="1400" dirty="0"/>
              <a:t>. </a:t>
            </a:r>
            <a:r>
              <a:rPr lang="ko-KR" altLang="en-US" sz="1400" dirty="0"/>
              <a:t>즉 완벽한 소프트웨어 </a:t>
            </a:r>
            <a:r>
              <a:rPr lang="ko-KR" altLang="en-US" sz="1400" dirty="0" err="1"/>
              <a:t>테스팅은</a:t>
            </a:r>
            <a:r>
              <a:rPr lang="ko-KR" altLang="en-US" sz="1400" dirty="0"/>
              <a:t> 불가능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결함 집중</a:t>
            </a:r>
            <a:r>
              <a:rPr lang="en-US" altLang="ko-KR" sz="1400" dirty="0"/>
              <a:t>(</a:t>
            </a:r>
            <a:r>
              <a:rPr lang="en" altLang="ko-KR" sz="1400" dirty="0"/>
              <a:t>Defect Clustering): </a:t>
            </a:r>
            <a:r>
              <a:rPr lang="ko-KR" altLang="en-US" sz="1400" dirty="0"/>
              <a:t>애플리케이션의 결함은 대부분 개발자의 특성이나 애플리케이션의 기능적 특징 때문에 특정 모듈에 집중되어 있으며</a:t>
            </a:r>
            <a:r>
              <a:rPr lang="en-US" altLang="ko-KR" sz="1400" dirty="0"/>
              <a:t> </a:t>
            </a:r>
            <a:r>
              <a:rPr lang="ko-KR" altLang="en-US" sz="1400" dirty="0"/>
              <a:t>애플리케이션의 </a:t>
            </a:r>
            <a:r>
              <a:rPr lang="en-US" altLang="ko-KR" sz="1400" dirty="0"/>
              <a:t>20%</a:t>
            </a:r>
            <a:r>
              <a:rPr lang="ko-KR" altLang="en-US" sz="1400" dirty="0"/>
              <a:t>에 해당하는 코드에서 전체 결함의 </a:t>
            </a:r>
            <a:r>
              <a:rPr lang="en-US" altLang="ko-KR" sz="1400" dirty="0"/>
              <a:t>80%</a:t>
            </a:r>
            <a:r>
              <a:rPr lang="ko-KR" altLang="en-US" sz="1400" dirty="0"/>
              <a:t>가 발견된다고 하여 </a:t>
            </a:r>
            <a:r>
              <a:rPr lang="ko-KR" altLang="en-US" sz="1400" dirty="0" err="1"/>
              <a:t>파레토</a:t>
            </a:r>
            <a:r>
              <a:rPr lang="ko-KR" altLang="en-US" sz="1400" dirty="0"/>
              <a:t> 법칙</a:t>
            </a:r>
            <a:r>
              <a:rPr lang="en-US" altLang="ko-KR" sz="1400" dirty="0"/>
              <a:t>(</a:t>
            </a:r>
            <a:r>
              <a:rPr lang="en" altLang="ko-KR" sz="1400" dirty="0"/>
              <a:t>Pareto Principle)</a:t>
            </a:r>
            <a:r>
              <a:rPr lang="ko-KR" altLang="en-US" sz="1400" dirty="0"/>
              <a:t>을 적용하기도 함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살충제 패러독스</a:t>
            </a:r>
            <a:r>
              <a:rPr lang="en-US" altLang="ko-KR" sz="1400" dirty="0"/>
              <a:t>(</a:t>
            </a:r>
            <a:r>
              <a:rPr lang="en" altLang="ko-KR" sz="1400" dirty="0"/>
              <a:t>Pesticide Paradox) : </a:t>
            </a:r>
            <a:r>
              <a:rPr lang="ko-KR" altLang="en-US" sz="1400" dirty="0"/>
              <a:t>애플리케이션 테스트에서는 동일한 테스트 케이스로 동일한 테스트를 반복하면 더 이상 결함이 발견되지 않는 ‘살충제 패러독스</a:t>
            </a:r>
            <a:r>
              <a:rPr lang="en-US" altLang="ko-KR" sz="1400" dirty="0"/>
              <a:t>(</a:t>
            </a:r>
            <a:r>
              <a:rPr lang="en" altLang="ko-KR" sz="1400" dirty="0"/>
              <a:t>Pesticide Paradox)</a:t>
            </a:r>
            <a:r>
              <a:rPr lang="ko-KR" altLang="en-US" sz="1400" dirty="0"/>
              <a:t>현상이 발생하며</a:t>
            </a:r>
            <a:r>
              <a:rPr lang="en-US" altLang="ko-KR" sz="1400" dirty="0"/>
              <a:t>, </a:t>
            </a:r>
            <a:r>
              <a:rPr lang="ko-KR" altLang="en-US" sz="1400" dirty="0"/>
              <a:t>살충제 패러독스를 방지하기 위해서 테스트 케이스를 지속적으로 보완 및 개선해야 함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테스팅은</a:t>
            </a:r>
            <a:r>
              <a:rPr lang="ko-KR" altLang="en-US" sz="1400" dirty="0"/>
              <a:t> 정황</a:t>
            </a:r>
            <a:r>
              <a:rPr lang="en-US" altLang="ko-KR" sz="1400" dirty="0"/>
              <a:t>(</a:t>
            </a:r>
            <a:r>
              <a:rPr lang="en" altLang="ko-KR" sz="1400" dirty="0"/>
              <a:t>Context) </a:t>
            </a:r>
            <a:r>
              <a:rPr lang="ko-KR" altLang="en-US" sz="1400" dirty="0"/>
              <a:t>의존</a:t>
            </a:r>
            <a:r>
              <a:rPr lang="en-US" altLang="ko-KR" sz="1400" dirty="0"/>
              <a:t>: </a:t>
            </a:r>
            <a:r>
              <a:rPr lang="ko-KR" altLang="en-US" sz="1400" dirty="0"/>
              <a:t>애플리케이션 테스트는 소프트웨어 특징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환경</a:t>
            </a:r>
            <a:r>
              <a:rPr lang="en-US" altLang="ko-KR" sz="1400" dirty="0"/>
              <a:t>, </a:t>
            </a:r>
            <a:r>
              <a:rPr lang="ko-KR" altLang="en-US" sz="1400" dirty="0"/>
              <a:t>테스터 역량 등 정황 </a:t>
            </a:r>
            <a:r>
              <a:rPr lang="en-US" altLang="ko-KR" sz="1400" dirty="0"/>
              <a:t>(</a:t>
            </a:r>
            <a:r>
              <a:rPr lang="en" altLang="ko-KR" sz="1400" dirty="0"/>
              <a:t>Context)</a:t>
            </a:r>
            <a:r>
              <a:rPr lang="ko-KR" altLang="en-US" sz="1400" dirty="0"/>
              <a:t>에 따라 테스트 결과가 달라질 수 있으므로</a:t>
            </a:r>
            <a:r>
              <a:rPr lang="en-US" altLang="ko-KR" sz="1400" dirty="0"/>
              <a:t> </a:t>
            </a:r>
            <a:r>
              <a:rPr lang="ko-KR" altLang="en-US" sz="1400" dirty="0"/>
              <a:t>정황에 따라 테스트를 다르게 수행해야 함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오류</a:t>
            </a:r>
            <a:r>
              <a:rPr lang="en-US" altLang="ko-KR" sz="1400" dirty="0"/>
              <a:t>-</a:t>
            </a:r>
            <a:r>
              <a:rPr lang="ko-KR" altLang="en-US" sz="1400" dirty="0"/>
              <a:t>부재의 궤변</a:t>
            </a:r>
            <a:r>
              <a:rPr lang="en-US" altLang="ko-KR" sz="1400" dirty="0"/>
              <a:t>(</a:t>
            </a:r>
            <a:r>
              <a:rPr lang="en" altLang="ko-KR" sz="1400" dirty="0"/>
              <a:t>Absence of Errors Fallacy): </a:t>
            </a:r>
            <a:r>
              <a:rPr lang="ko-KR" altLang="en-US" sz="1400" dirty="0"/>
              <a:t>소프트웨어의 결함을 모두 제거해도 사용자의 요구사항을 만족시키지 못하면 해당 소프트웨어는 품질이 높다고 말할 수 없음을 의미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테스트와 위험은 반비례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테스트의 점진적 확대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테스트는 개발 팀이 아닌 별도의 팀이 수행</a:t>
            </a:r>
          </a:p>
        </p:txBody>
      </p:sp>
    </p:spTree>
    <p:extLst>
      <p:ext uri="{BB962C8B-B14F-4D97-AF65-F5344CB8AC3E}">
        <p14:creationId xmlns:p14="http://schemas.microsoft.com/office/powerpoint/2010/main" val="117087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애플리케이션 성능 개선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소스 코드 품질 분석 도구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코딩 스타일</a:t>
            </a:r>
            <a:r>
              <a:rPr lang="en-US" altLang="ko-KR" sz="1400" dirty="0"/>
              <a:t>,</a:t>
            </a:r>
            <a:r>
              <a:rPr lang="ko-KR" altLang="en-US" sz="1400" dirty="0"/>
              <a:t> 코딩 표준</a:t>
            </a:r>
            <a:r>
              <a:rPr lang="en-US" altLang="ko-KR" sz="1400" dirty="0"/>
              <a:t>,</a:t>
            </a:r>
            <a:r>
              <a:rPr lang="ko-KR" altLang="en-US" sz="1400" dirty="0"/>
              <a:t> 코드의 복잡도</a:t>
            </a:r>
            <a:r>
              <a:rPr lang="en-US" altLang="ko-KR" sz="1400" dirty="0"/>
              <a:t>,</a:t>
            </a:r>
            <a:r>
              <a:rPr lang="ko-KR" altLang="en-US" sz="1400" dirty="0"/>
              <a:t> 코드에 존재하는 메모리 누수</a:t>
            </a:r>
            <a:r>
              <a:rPr lang="en-US" altLang="ko-KR" sz="1400" dirty="0"/>
              <a:t>,</a:t>
            </a:r>
            <a:r>
              <a:rPr lang="ko-KR" altLang="en-US" sz="1400" dirty="0"/>
              <a:t> 스레드 결함들을 발견하기 위해 사용하는 도구로 실행을 하지 않고 확인하는 정적 분석 도구와 코드를 실행해서 확인하는 동적 분석 도구로 나눔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정적 분석 도구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pmd</a:t>
            </a:r>
            <a:r>
              <a:rPr lang="en-US" altLang="ko-KR" sz="1400" dirty="0"/>
              <a:t>: </a:t>
            </a:r>
            <a:r>
              <a:rPr lang="ko-KR" altLang="en-US" sz="1400" dirty="0"/>
              <a:t>미사용 변수 나 최적화 되지 않은 코드 </a:t>
            </a:r>
            <a:r>
              <a:rPr lang="ko-KR" altLang="en-US" sz="1400" dirty="0" err="1"/>
              <a:t>처럼</a:t>
            </a:r>
            <a:r>
              <a:rPr lang="ko-KR" altLang="en-US" sz="1400" dirty="0"/>
              <a:t> 결함을 유발할 수 있는 코드를 검사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cppcheck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C/C++</a:t>
            </a:r>
            <a:r>
              <a:rPr lang="ko-KR" altLang="en-US" sz="1400" dirty="0"/>
              <a:t> 코드에 대한 메모리 누수 나 </a:t>
            </a:r>
            <a:r>
              <a:rPr lang="ko-KR" altLang="en-US" sz="1400" dirty="0" err="1"/>
              <a:t>오버플로우를</a:t>
            </a:r>
            <a:r>
              <a:rPr lang="ko-KR" altLang="en-US" sz="1400" dirty="0"/>
              <a:t> 분석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SonarQube: </a:t>
            </a:r>
            <a:r>
              <a:rPr lang="ko-KR" altLang="en-US" sz="1400" dirty="0"/>
              <a:t>중복 코드</a:t>
            </a:r>
            <a:r>
              <a:rPr lang="en-US" altLang="ko-KR" sz="1400" dirty="0"/>
              <a:t>,</a:t>
            </a:r>
            <a:r>
              <a:rPr lang="ko-KR" altLang="en-US" sz="1400" dirty="0"/>
              <a:t> 복잡도</a:t>
            </a:r>
            <a:r>
              <a:rPr lang="en-US" altLang="ko-KR" sz="1400" dirty="0"/>
              <a:t>,</a:t>
            </a:r>
            <a:r>
              <a:rPr lang="ko-KR" altLang="en-US" sz="1400" dirty="0"/>
              <a:t> 코딩 설계 등을 분석하는 소스 분석 통합 플랫폼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checkstyle</a:t>
            </a:r>
            <a:r>
              <a:rPr lang="en-US" altLang="ko-KR" sz="1400" dirty="0"/>
              <a:t>:</a:t>
            </a:r>
            <a:r>
              <a:rPr lang="ko-KR" altLang="en-US" sz="1400" dirty="0"/>
              <a:t> 자바 코드의 소스 코드 표준 준수 여부를 검사해주는 라이브러리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ccm</a:t>
            </a:r>
            <a:r>
              <a:rPr lang="en-US" altLang="ko-KR" sz="1400" dirty="0"/>
              <a:t>:</a:t>
            </a:r>
            <a:r>
              <a:rPr lang="ko-KR" altLang="en-US" sz="1400" dirty="0"/>
              <a:t> 코드 복잡도 분석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cobertura</a:t>
            </a:r>
            <a:r>
              <a:rPr lang="en-US" altLang="ko-KR" sz="1400" dirty="0"/>
              <a:t>:</a:t>
            </a:r>
            <a:r>
              <a:rPr lang="ko-KR" altLang="en-US" sz="1400" dirty="0"/>
              <a:t> 자바의 소스 코드 복잡도 및 테스트 커버리지 측정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동적 분석 도구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Avalanche: </a:t>
            </a:r>
            <a:r>
              <a:rPr lang="ko-KR" altLang="en-US" sz="1400" dirty="0"/>
              <a:t>프로그램에 대한 결함 및 취약점 등을 분석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Valgring</a:t>
            </a:r>
            <a:r>
              <a:rPr lang="en-US" altLang="ko-KR" sz="1400" dirty="0"/>
              <a:t>: </a:t>
            </a:r>
            <a:r>
              <a:rPr lang="ko-KR" altLang="en-US" sz="1400" dirty="0"/>
              <a:t>메모리 및 </a:t>
            </a:r>
            <a:r>
              <a:rPr lang="ko-KR" altLang="en-US" sz="1400" dirty="0" err="1"/>
              <a:t>쓰레드</a:t>
            </a:r>
            <a:r>
              <a:rPr lang="ko-KR" altLang="en-US" sz="1400" dirty="0"/>
              <a:t> 결함 등을 분석함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Instruments: </a:t>
            </a:r>
            <a:r>
              <a:rPr lang="en-US" altLang="ko-KR" sz="1400" dirty="0" err="1"/>
              <a:t>Xcode</a:t>
            </a:r>
            <a:r>
              <a:rPr lang="ko-KR" altLang="en-US" sz="1400" dirty="0"/>
              <a:t>에서 성능 분석 도구</a:t>
            </a:r>
            <a:endParaRPr lang="en-US" altLang="ko-KR" sz="140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844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애플리케이션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소프트웨어 테스트 프로세스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계획</a:t>
            </a:r>
            <a:r>
              <a:rPr lang="en-US" altLang="ko-KR" sz="1400" dirty="0"/>
              <a:t>:</a:t>
            </a:r>
            <a:r>
              <a:rPr lang="ko-KR" altLang="en-US" sz="1400" dirty="0"/>
              <a:t> 프로젝트 계획서</a:t>
            </a:r>
            <a:r>
              <a:rPr lang="en-US" altLang="ko-KR" sz="1400" dirty="0"/>
              <a:t>, </a:t>
            </a:r>
            <a:r>
              <a:rPr lang="ko-KR" altLang="en-US" sz="1400" dirty="0"/>
              <a:t>요구 명세서 등을 기반으로 테스트 목표를 정의하고 테스트 대상 및 범위를 결정함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분석 및 디자인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테스트의 목적과 원칙을 검토하고 사용자의 요구 사항을 분석함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케이스 및 시나리오 시나 작성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케이스의 설계 기법에 따라 테스트 케이스를 작성하고 검토 및 확인한 후 테스트 리오를 작성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수행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환경을 구축한 후 테스트를 수행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결과 평가 및 </a:t>
            </a:r>
            <a:r>
              <a:rPr lang="ko-KR" altLang="en-US" sz="1400" dirty="0" err="1"/>
              <a:t>리포팅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결과를 비교 분석하여 테스트 </a:t>
            </a:r>
            <a:r>
              <a:rPr lang="ko-KR" altLang="en-US" sz="1400" dirty="0" err="1"/>
              <a:t>결과서를</a:t>
            </a:r>
            <a:r>
              <a:rPr lang="ko-KR" altLang="en-US" sz="1400" dirty="0"/>
              <a:t> 작성함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결함 추적 및 관리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테스트를 수행한 후 결함이 어디에서 발생 했는지</a:t>
            </a:r>
            <a:r>
              <a:rPr lang="en-US" altLang="ko-KR" sz="1400" dirty="0"/>
              <a:t>, </a:t>
            </a:r>
            <a:r>
              <a:rPr lang="ko-KR" altLang="en-US" sz="1400" dirty="0"/>
              <a:t>어떤 종류의 결함인지 등 결함을 추 적하고 관리함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214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테스트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프로그램 실행 여부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정적 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프로그램을 실행하지 않고 명세서나 소스 코드를 대상으로 분석하는 테스트 방법으로 코드 검사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Walk Through, Inspection</a:t>
            </a:r>
            <a:r>
              <a:rPr lang="ko-KR" altLang="en-US" sz="1400" dirty="0"/>
              <a:t> 등이 있음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동적 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프로그램을 실행하여 오류를 찾는 테스트로</a:t>
            </a:r>
            <a:r>
              <a:rPr lang="en-US" altLang="ko-KR" sz="1400" dirty="0"/>
              <a:t> </a:t>
            </a:r>
            <a:r>
              <a:rPr lang="ko-KR" altLang="en-US" sz="1400" dirty="0"/>
              <a:t>소프트웨어 개발의 모든 단계에서 테스트를 수행할 수 있으며 화이트박스 테스트와 블랙박스 테스트가 있음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시각에 따른 테스트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검증</a:t>
            </a:r>
            <a:r>
              <a:rPr lang="en-US" altLang="ko-KR" sz="1400" dirty="0"/>
              <a:t>(</a:t>
            </a:r>
            <a:r>
              <a:rPr lang="en" altLang="ko-KR" sz="1400" dirty="0"/>
              <a:t>Verification)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개발자의 시각에서 제품의 생산 과정을 테스트하는 것으로</a:t>
            </a:r>
            <a:r>
              <a:rPr lang="en-US" altLang="ko-KR" sz="1400" dirty="0"/>
              <a:t> </a:t>
            </a:r>
            <a:r>
              <a:rPr lang="ko-KR" altLang="en-US" sz="1400" dirty="0"/>
              <a:t>제품이 </a:t>
            </a:r>
            <a:r>
              <a:rPr lang="ko-KR" altLang="en-US" sz="1400" dirty="0" err="1"/>
              <a:t>명세서대로</a:t>
            </a:r>
            <a:r>
              <a:rPr lang="ko-KR" altLang="en-US" sz="1400" dirty="0"/>
              <a:t> 완성 됐는지를 테스트함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확인</a:t>
            </a:r>
            <a:r>
              <a:rPr lang="en-US" altLang="ko-KR" sz="1400" dirty="0"/>
              <a:t>(</a:t>
            </a:r>
            <a:r>
              <a:rPr lang="en" altLang="ko-KR" sz="1400" dirty="0"/>
              <a:t>Validation)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사용자의 시각에서 생산된 제품의 결과를 테스트하는 것으로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사용자가 요구한대로 테스트 제품이 완성됐는지</a:t>
            </a:r>
            <a:r>
              <a:rPr lang="en-US" altLang="ko-KR" sz="1400" dirty="0"/>
              <a:t>, </a:t>
            </a:r>
            <a:r>
              <a:rPr lang="ko-KR" altLang="en-US" sz="1400" dirty="0"/>
              <a:t>제품이 정상적으로 동작하는지를 테스트함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테스트 기반</a:t>
            </a:r>
            <a:r>
              <a:rPr lang="en-US" altLang="ko-KR" sz="1400" dirty="0"/>
              <a:t>(</a:t>
            </a:r>
            <a:r>
              <a:rPr lang="en" altLang="ko-KR" sz="1400" dirty="0"/>
              <a:t>Test Bases)</a:t>
            </a:r>
            <a:r>
              <a:rPr lang="ko-KR" altLang="en-US" sz="1400" dirty="0"/>
              <a:t>에 따른 테스트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명세 기반 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사용자의 요구사항에 대한 명세를 빠짐없이 테스트 케이스로 만들어 구현하고 있는지 확인하 는 테스트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구조 기반 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소프트웨어 내부의 논리 흐름에 따라 테스트 케이스를 작성하고 확인하는 테스트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경험 기반 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유사 소프트웨어나 기술 등에 대한 테스터의 경험을 기반으로 수행하는 테스트</a:t>
            </a:r>
          </a:p>
        </p:txBody>
      </p:sp>
    </p:spTree>
    <p:extLst>
      <p:ext uri="{BB962C8B-B14F-4D97-AF65-F5344CB8AC3E}">
        <p14:creationId xmlns:p14="http://schemas.microsoft.com/office/powerpoint/2010/main" val="104861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테스트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목적에 따른 테스트 유형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회복</a:t>
            </a:r>
            <a:r>
              <a:rPr lang="en-US" altLang="ko-KR" sz="1400" dirty="0"/>
              <a:t>(</a:t>
            </a:r>
            <a:r>
              <a:rPr lang="en" altLang="ko-KR" sz="1400" dirty="0"/>
              <a:t>Recovery)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시스템에 고의로 실패를 유도하고 시스템이 정상적으로 복귀하는지 테스트한다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안전</a:t>
            </a:r>
            <a:r>
              <a:rPr lang="en-US" altLang="ko-KR" sz="1400" dirty="0"/>
              <a:t>(</a:t>
            </a:r>
            <a:r>
              <a:rPr lang="en" altLang="ko-KR" sz="1400" dirty="0"/>
              <a:t>Security)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불법적인 소프트웨어가 접근하여 시스템을 파괴하지 못하도록 소스코드 내의 보안적 인 결함을 미리 점검하는 테스트이다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강도</a:t>
            </a:r>
            <a:r>
              <a:rPr lang="en-US" altLang="ko-KR" sz="1400" dirty="0"/>
              <a:t>(</a:t>
            </a:r>
            <a:r>
              <a:rPr lang="en" altLang="ko-KR" sz="1400" dirty="0"/>
              <a:t>Stress)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시스템에 과다 정보량을 부과하여 과부하 시에도 시스템이 정상적으로 작동되는지를 검증하는 테스트이다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성능</a:t>
            </a:r>
            <a:r>
              <a:rPr lang="en-US" altLang="ko-KR" sz="1400" dirty="0"/>
              <a:t>(</a:t>
            </a:r>
            <a:r>
              <a:rPr lang="en" altLang="ko-KR" sz="1400" dirty="0"/>
              <a:t>Performance)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사용자의 이벤트에 시스템이 응답하는 시간</a:t>
            </a:r>
            <a:r>
              <a:rPr lang="en-US" altLang="ko-KR" sz="1400" dirty="0"/>
              <a:t>, </a:t>
            </a:r>
            <a:r>
              <a:rPr lang="ko-KR" altLang="en-US" sz="1400" dirty="0"/>
              <a:t>특정 시간 내에 처리하는 업무량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요구에 시스템이 반응하는 속도 등을 테스트한다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구조</a:t>
            </a:r>
            <a:r>
              <a:rPr lang="en-US" altLang="ko-KR" sz="1400" dirty="0"/>
              <a:t>(</a:t>
            </a:r>
            <a:r>
              <a:rPr lang="en" altLang="ko-KR" sz="1400" dirty="0"/>
              <a:t>Structure)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시스템의 내부 논리 경로</a:t>
            </a:r>
            <a:r>
              <a:rPr lang="en-US" altLang="ko-KR" sz="1400" dirty="0"/>
              <a:t>, </a:t>
            </a:r>
            <a:r>
              <a:rPr lang="ko-KR" altLang="en-US" sz="1400" dirty="0"/>
              <a:t>소스코드의 복잡도를 평가하는 테스트이다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회귀</a:t>
            </a:r>
            <a:r>
              <a:rPr lang="en-US" altLang="ko-KR" sz="1400" dirty="0"/>
              <a:t>(</a:t>
            </a:r>
            <a:r>
              <a:rPr lang="en" altLang="ko-KR" sz="1400" dirty="0"/>
              <a:t>Regression)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변경 또는 수정된 코드에 대하여 새로운 결함 발견 여부를 평가하는 테스트이다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병행</a:t>
            </a:r>
            <a:r>
              <a:rPr lang="en-US" altLang="ko-KR" sz="1400" dirty="0"/>
              <a:t>(</a:t>
            </a:r>
            <a:r>
              <a:rPr lang="en" altLang="ko-KR" sz="1400" dirty="0"/>
              <a:t>Parallel)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:</a:t>
            </a:r>
            <a:r>
              <a:rPr lang="ko-KR" altLang="en-US" sz="1400" dirty="0"/>
              <a:t> 변경된 시스템과 기존 시스템에 동일한 데이터를 입력 후 결과를 비교하는 테스트이다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40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테스트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기법에 따른 테스트 유형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White Box Test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모듈의 원시 코드를 오픈</a:t>
            </a:r>
            <a:r>
              <a:rPr lang="en-US" altLang="ko-KR" sz="1400" dirty="0"/>
              <a:t> </a:t>
            </a:r>
            <a:r>
              <a:rPr lang="ko-KR" altLang="en-US" sz="1400" dirty="0"/>
              <a:t>시킨 상태에서 원시 코드의 논리적인 모든 경로를 테스트하여 테스트 케이스를 설계 하는 방법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원시 코드</a:t>
            </a:r>
            <a:r>
              <a:rPr lang="en-US" altLang="ko-KR" sz="1400" dirty="0"/>
              <a:t>(Source Code)</a:t>
            </a:r>
            <a:r>
              <a:rPr lang="ko-KR" altLang="en-US" sz="1400" dirty="0"/>
              <a:t>의 모든 문장을 한 번 이상 실행함으로써 수행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모듈 안의 작동을 직접 관찰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검증 기준</a:t>
            </a:r>
            <a:r>
              <a:rPr lang="en-US" altLang="ko-KR" sz="1400" dirty="0"/>
              <a:t>: </a:t>
            </a:r>
            <a:r>
              <a:rPr lang="ko-KR" altLang="en-US" sz="1400" dirty="0"/>
              <a:t>테스트 케이스들이 테스트에 얼마나 적정한지를 판단하는 기준으로</a:t>
            </a:r>
            <a:r>
              <a:rPr lang="en-US" altLang="ko-KR" sz="1400" dirty="0"/>
              <a:t> </a:t>
            </a:r>
            <a:r>
              <a:rPr lang="ko-KR" altLang="en-US" sz="1400" dirty="0"/>
              <a:t>문장 검증 기준</a:t>
            </a:r>
            <a:r>
              <a:rPr lang="en-US" altLang="ko-KR" sz="1400" dirty="0"/>
              <a:t>(Statement Coverage), </a:t>
            </a:r>
            <a:r>
              <a:rPr lang="ko-KR" altLang="en-US" sz="1400" dirty="0"/>
              <a:t>분기 검증 기준</a:t>
            </a:r>
            <a:r>
              <a:rPr lang="en-US" altLang="ko-KR" sz="1400" dirty="0"/>
              <a:t>(Branch Coverage), </a:t>
            </a:r>
            <a:r>
              <a:rPr lang="ko-KR" altLang="en-US" sz="1400" dirty="0"/>
              <a:t>조건 검증 기준</a:t>
            </a:r>
            <a:r>
              <a:rPr lang="en-US" altLang="ko-KR" sz="1400" dirty="0"/>
              <a:t>(Condition Coverage), </a:t>
            </a:r>
            <a:r>
              <a:rPr lang="ko-KR" altLang="en-US" sz="1400" dirty="0"/>
              <a:t>분기</a:t>
            </a:r>
            <a:r>
              <a:rPr lang="en-US" altLang="ko-KR" sz="1400" dirty="0"/>
              <a:t>/</a:t>
            </a:r>
            <a:r>
              <a:rPr lang="ko-KR" altLang="en-US" sz="1400" dirty="0"/>
              <a:t>조건 기준</a:t>
            </a:r>
            <a:r>
              <a:rPr lang="en-US" altLang="ko-KR" sz="1400" dirty="0"/>
              <a:t>(Branch/Condition Coverage) </a:t>
            </a:r>
            <a:r>
              <a:rPr lang="ko-KR" altLang="en-US" sz="1400" dirty="0"/>
              <a:t>등이 있음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종류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기초 경로 검사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제어 구조 검사</a:t>
            </a:r>
            <a:r>
              <a:rPr lang="en-US" altLang="ko-KR" sz="1400" dirty="0"/>
              <a:t>:</a:t>
            </a:r>
            <a:r>
              <a:rPr lang="ko-KR" altLang="en-US" sz="1400" dirty="0"/>
              <a:t> 조건</a:t>
            </a:r>
            <a:r>
              <a:rPr lang="en-US" altLang="ko-KR" sz="1400" dirty="0"/>
              <a:t>,</a:t>
            </a:r>
            <a:r>
              <a:rPr lang="ko-KR" altLang="en-US" sz="1400" dirty="0"/>
              <a:t> 루프</a:t>
            </a:r>
            <a:r>
              <a:rPr lang="en-US" altLang="ko-KR" sz="1400" dirty="0"/>
              <a:t>,</a:t>
            </a:r>
            <a:r>
              <a:rPr lang="ko-KR" altLang="en-US" sz="1400" dirty="0"/>
              <a:t> 데이터 흐름 검사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4685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테스트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기법에 따른 테스트 유형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Black Box Test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소프트웨어가 수행할 특정 기능을 알기 위해서 각 기능이 완전히 작동되는 것을 입증하는 테스트로</a:t>
            </a:r>
            <a:r>
              <a:rPr lang="en-US" altLang="ko-KR" sz="1400" dirty="0"/>
              <a:t> </a:t>
            </a:r>
            <a:r>
              <a:rPr lang="ko-KR" altLang="en-US" sz="1400" dirty="0"/>
              <a:t>기능 테스트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사용자의 요구</a:t>
            </a:r>
            <a:r>
              <a:rPr lang="en-US" altLang="ko-KR" sz="1400" dirty="0"/>
              <a:t> </a:t>
            </a:r>
            <a:r>
              <a:rPr lang="ko-KR" altLang="en-US" sz="1400" dirty="0"/>
              <a:t>사항 명세를 보면서 테스트하는 것으로</a:t>
            </a:r>
            <a:r>
              <a:rPr lang="en-US" altLang="ko-KR" sz="1400" dirty="0"/>
              <a:t> </a:t>
            </a:r>
            <a:r>
              <a:rPr lang="ko-KR" altLang="en-US" sz="1400" dirty="0"/>
              <a:t>주로 구현된 기능을 테스트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소프트웨어 인터페이스에서 실시되는 테스트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종류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동치</a:t>
            </a:r>
            <a:r>
              <a:rPr lang="en-US" altLang="ko-KR" sz="1400" dirty="0"/>
              <a:t> </a:t>
            </a:r>
            <a:r>
              <a:rPr lang="ko-KR" altLang="en-US" sz="1400" dirty="0"/>
              <a:t>분할 검사</a:t>
            </a:r>
            <a:r>
              <a:rPr lang="en-US" altLang="ko-KR" sz="1400" dirty="0"/>
              <a:t>: </a:t>
            </a:r>
            <a:r>
              <a:rPr lang="ko-KR" altLang="en-US" sz="1400" dirty="0"/>
              <a:t>입력</a:t>
            </a:r>
            <a:r>
              <a:rPr lang="en-US" altLang="ko-KR" sz="1400" dirty="0"/>
              <a:t> </a:t>
            </a:r>
            <a:r>
              <a:rPr lang="ko-KR" altLang="en-US" sz="1400" dirty="0"/>
              <a:t>자료에</a:t>
            </a:r>
            <a:r>
              <a:rPr lang="en-US" altLang="ko-KR" sz="1400" dirty="0"/>
              <a:t> </a:t>
            </a:r>
            <a:r>
              <a:rPr lang="ko-KR" altLang="en-US" sz="1400" dirty="0"/>
              <a:t>초점을</a:t>
            </a:r>
            <a:r>
              <a:rPr lang="en-US" altLang="ko-KR" sz="1400" dirty="0"/>
              <a:t> </a:t>
            </a:r>
            <a:r>
              <a:rPr lang="ko-KR" altLang="en-US" sz="1400" dirty="0"/>
              <a:t>맞춰</a:t>
            </a:r>
            <a:r>
              <a:rPr lang="en-US" altLang="ko-KR" sz="1400" dirty="0"/>
              <a:t>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 </a:t>
            </a:r>
            <a:r>
              <a:rPr lang="ko-KR" altLang="en-US" sz="1400" dirty="0"/>
              <a:t>케이스를</a:t>
            </a:r>
            <a:r>
              <a:rPr lang="en-US" altLang="ko-KR" sz="1400" dirty="0"/>
              <a:t> </a:t>
            </a:r>
            <a:r>
              <a:rPr lang="ko-KR" altLang="en-US" sz="1400" dirty="0"/>
              <a:t>만들어서 검사하는 기법으로 타당한 입력 자료와 타당하지 않은 입력 자료의 개수를 동등하게 하여 테스트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경계</a:t>
            </a:r>
            <a:r>
              <a:rPr lang="en-US" altLang="ko-KR" sz="1400" dirty="0"/>
              <a:t> </a:t>
            </a:r>
            <a:r>
              <a:rPr lang="ko-KR" altLang="en-US" sz="1400" dirty="0"/>
              <a:t>값 분석</a:t>
            </a:r>
            <a:r>
              <a:rPr lang="en-US" altLang="ko-KR" sz="1400" dirty="0"/>
              <a:t>: </a:t>
            </a:r>
            <a:r>
              <a:rPr lang="ko-KR" altLang="en-US" sz="1400" dirty="0"/>
              <a:t>입력 자료에만 치중한 동치 분할 기법을 보완하기 위한 기법으로 입력 조건의 경계</a:t>
            </a:r>
            <a:r>
              <a:rPr lang="en-US" altLang="ko-KR" sz="1400" dirty="0"/>
              <a:t> </a:t>
            </a:r>
            <a:r>
              <a:rPr lang="ko-KR" altLang="en-US" sz="1400" dirty="0"/>
              <a:t>값을 테스트 케이스로 선정하여 검사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원인</a:t>
            </a:r>
            <a:r>
              <a:rPr lang="en-US" altLang="ko-KR" sz="1400" dirty="0"/>
              <a:t>-</a:t>
            </a:r>
            <a:r>
              <a:rPr lang="ko-KR" altLang="en-US" sz="1400" dirty="0"/>
              <a:t>효과 그래프 검사</a:t>
            </a:r>
            <a:r>
              <a:rPr lang="en-US" altLang="ko-KR" sz="1400" dirty="0"/>
              <a:t>: </a:t>
            </a:r>
            <a:r>
              <a:rPr lang="ko-KR" altLang="en-US" sz="1400" dirty="0"/>
              <a:t>입력 데이터 간의 관계와 출력에 영향을 미치는 상황을 체계적으로 분석한 다음 효용성이 높은 테스트 케이스를 선정하여 검사하는 기법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오류 예측 검사</a:t>
            </a:r>
            <a:r>
              <a:rPr lang="en-US" altLang="ko-KR" sz="1400" dirty="0"/>
              <a:t>: </a:t>
            </a:r>
            <a:r>
              <a:rPr lang="ko-KR" altLang="en-US" sz="1400" dirty="0"/>
              <a:t>과거의 경험이나 확인하는 사람의 감각으로 테스트하는</a:t>
            </a:r>
            <a:r>
              <a:rPr lang="en-US" altLang="ko-KR" sz="1400" dirty="0"/>
              <a:t> </a:t>
            </a:r>
            <a:r>
              <a:rPr lang="ko-KR" altLang="en-US" sz="1400" dirty="0"/>
              <a:t>기법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비교 검사</a:t>
            </a:r>
            <a:r>
              <a:rPr lang="en-US" altLang="ko-KR" sz="1400" dirty="0"/>
              <a:t>: </a:t>
            </a:r>
            <a:r>
              <a:rPr lang="ko-KR" altLang="en-US" sz="1400" dirty="0"/>
              <a:t>여러 버전의 프로그램에 동일한 테스트 자료를 제공하여 동일한 결과가 출력되는지 테스트하는</a:t>
            </a:r>
            <a:r>
              <a:rPr lang="en-US" altLang="ko-KR" sz="1400" dirty="0"/>
              <a:t> </a:t>
            </a:r>
            <a:r>
              <a:rPr lang="ko-KR" altLang="en-US" sz="1400" dirty="0"/>
              <a:t>기법</a:t>
            </a:r>
            <a:endParaRPr lang="en-US" altLang="ko-KR" sz="1800" dirty="0"/>
          </a:p>
          <a:p>
            <a:pPr lvl="3">
              <a:buFont typeface="Wingdings" pitchFamily="2" charset="2"/>
              <a:buChar char="§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261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테스트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개발 단계에 따른 테스트 유형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단위 테스트</a:t>
            </a:r>
            <a:r>
              <a:rPr lang="en-US" altLang="ko-KR" sz="1400" dirty="0"/>
              <a:t>(Unit Test):</a:t>
            </a:r>
            <a:r>
              <a:rPr lang="ko-KR" altLang="en-US" sz="1400" dirty="0"/>
              <a:t> 모듈 단위로 코딩 직후 소프트웨어 설계의 최소 단위인 모듈이나 컴포넌트에 초점을 맞춰 테스트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통합 테스트</a:t>
            </a:r>
            <a:r>
              <a:rPr lang="en-US" altLang="ko-KR" sz="1400" dirty="0"/>
              <a:t>(Integration Test): </a:t>
            </a:r>
            <a:r>
              <a:rPr lang="ko-KR" altLang="en-US" sz="1400" dirty="0"/>
              <a:t>단위 테스트가 완료된 모듈들을 결합하여 하나의 시스템으로 완성시키는 과정 에서의 테스트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시스템 테스트</a:t>
            </a:r>
            <a:r>
              <a:rPr lang="en-US" altLang="ko-KR" sz="1400" dirty="0"/>
              <a:t>(System Test): </a:t>
            </a:r>
            <a:r>
              <a:rPr lang="ko-KR" altLang="en-US" sz="1400" dirty="0"/>
              <a:t>개발된 소프트웨어가 해당 컴퓨터 시스템에서 완벽하게 수행되는 가를 점검하는 테스트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인수 테스트</a:t>
            </a:r>
            <a:r>
              <a:rPr lang="en-US" altLang="ko-KR" sz="1400" dirty="0"/>
              <a:t>(Acceptance Test)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개발한 소프트웨어가 사용자의 요구사항을 충족하는지에 중점을 두고 테스트하는 것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알파 테스트</a:t>
            </a:r>
            <a:r>
              <a:rPr lang="en-US" altLang="ko-KR" sz="1400" dirty="0"/>
              <a:t>: </a:t>
            </a:r>
            <a:r>
              <a:rPr lang="ko-KR" altLang="en-US" sz="1400" dirty="0"/>
              <a:t>개발자의 장소에서 사용자가 개발자 앞에서 행하는 테스트 기법으로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테스트는 통제된 환경 에서 행해지며</a:t>
            </a:r>
            <a:r>
              <a:rPr lang="en-US" altLang="ko-KR" sz="1400" dirty="0"/>
              <a:t> </a:t>
            </a:r>
            <a:r>
              <a:rPr lang="ko-KR" altLang="en-US" sz="1400" dirty="0"/>
              <a:t>오류와 사용상의 문제점을 사용자와 개발자가 함께 확인하면서 기록함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베타 테스트</a:t>
            </a:r>
            <a:r>
              <a:rPr lang="en-US" altLang="ko-KR" sz="1400" dirty="0"/>
              <a:t>: </a:t>
            </a:r>
            <a:r>
              <a:rPr lang="ko-KR" altLang="en-US" sz="1400" dirty="0"/>
              <a:t>선정된 최종 사용자가 여러 명의 사용자 앞에서 행하는 테스트 기법으로</a:t>
            </a:r>
            <a:r>
              <a:rPr lang="en-US" altLang="ko-KR" sz="1400" dirty="0"/>
              <a:t> </a:t>
            </a:r>
            <a:r>
              <a:rPr lang="ko-KR" altLang="en-US" sz="1400" dirty="0"/>
              <a:t>개발자에 의해 제어되지 않은 상태에서 테스트가 행해지며</a:t>
            </a:r>
            <a:r>
              <a:rPr lang="en-US" altLang="ko-KR" sz="1400" dirty="0"/>
              <a:t>, </a:t>
            </a:r>
            <a:r>
              <a:rPr lang="ko-KR" altLang="en-US" sz="1400" dirty="0"/>
              <a:t>발견된 오류와 사용상의 문제점을 기록하고 개발자에게 주 기적으로 보고함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사용자 인수 테스트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운영상의 인수 테스트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계약 인수 테스트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규정 인수 테스트</a:t>
            </a:r>
          </a:p>
        </p:txBody>
      </p:sp>
    </p:spTree>
    <p:extLst>
      <p:ext uri="{BB962C8B-B14F-4D97-AF65-F5344CB8AC3E}">
        <p14:creationId xmlns:p14="http://schemas.microsoft.com/office/powerpoint/2010/main" val="4146374073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16284</TotalTime>
  <Words>3551</Words>
  <Application>Microsoft Macintosh PowerPoint</Application>
  <PresentationFormat>화면 슬라이드 쇼(4:3)</PresentationFormat>
  <Paragraphs>353</Paragraphs>
  <Slides>30</Slides>
  <Notes>23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Gulim</vt:lpstr>
      <vt:lpstr>Arial</vt:lpstr>
      <vt:lpstr>Courier New</vt:lpstr>
      <vt:lpstr>Wingdings</vt:lpstr>
      <vt:lpstr>ms01_1</vt:lpstr>
      <vt:lpstr>Image</vt:lpstr>
      <vt:lpstr>애플리케이션 테스트 관리</vt:lpstr>
      <vt:lpstr>상용 소프트웨어의 특성 및 유형</vt:lpstr>
      <vt:lpstr>애플리케이션 테스트</vt:lpstr>
      <vt:lpstr>애플리케이션 테스트</vt:lpstr>
      <vt:lpstr>테스트 유형</vt:lpstr>
      <vt:lpstr>테스트 유형</vt:lpstr>
      <vt:lpstr>테스트 유형</vt:lpstr>
      <vt:lpstr>테스트 유형</vt:lpstr>
      <vt:lpstr>테스트 유형</vt:lpstr>
      <vt:lpstr>테스트 유형</vt:lpstr>
      <vt:lpstr>통합 테스트</vt:lpstr>
      <vt:lpstr>통합 테스트</vt:lpstr>
      <vt:lpstr>통합 테스트</vt:lpstr>
      <vt:lpstr>Application Test Process</vt:lpstr>
      <vt:lpstr>Test Case</vt:lpstr>
      <vt:lpstr>Test Oracle</vt:lpstr>
      <vt:lpstr>Test 자동화 도구</vt:lpstr>
      <vt:lpstr>Test 자동화 도구</vt:lpstr>
      <vt:lpstr>Test 자동화 도구</vt:lpstr>
      <vt:lpstr>결함 (Fault) 관리</vt:lpstr>
      <vt:lpstr>결함 (Fault) 관리</vt:lpstr>
      <vt:lpstr>애플리케이션 성능 분석</vt:lpstr>
      <vt:lpstr>복잡도</vt:lpstr>
      <vt:lpstr>복잡도</vt:lpstr>
      <vt:lpstr>복잡도</vt:lpstr>
      <vt:lpstr>복잡도</vt:lpstr>
      <vt:lpstr>복잡도</vt:lpstr>
      <vt:lpstr>복잡도</vt:lpstr>
      <vt:lpstr>애플리케이션 성능 개선</vt:lpstr>
      <vt:lpstr>애플리케이션 성능 개선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628</cp:revision>
  <dcterms:created xsi:type="dcterms:W3CDTF">2010-03-14T12:09:21Z</dcterms:created>
  <dcterms:modified xsi:type="dcterms:W3CDTF">2021-04-07T05:38:47Z</dcterms:modified>
</cp:coreProperties>
</file>