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582" r:id="rId2"/>
    <p:sldId id="310" r:id="rId3"/>
    <p:sldId id="311" r:id="rId4"/>
    <p:sldId id="312" r:id="rId5"/>
    <p:sldId id="313" r:id="rId6"/>
    <p:sldId id="608" r:id="rId7"/>
    <p:sldId id="607" r:id="rId8"/>
    <p:sldId id="315" r:id="rId9"/>
    <p:sldId id="314" r:id="rId10"/>
    <p:sldId id="322" r:id="rId11"/>
    <p:sldId id="603" r:id="rId12"/>
    <p:sldId id="592" r:id="rId13"/>
    <p:sldId id="316" r:id="rId14"/>
    <p:sldId id="605" r:id="rId15"/>
    <p:sldId id="593" r:id="rId16"/>
    <p:sldId id="606" r:id="rId17"/>
    <p:sldId id="318" r:id="rId18"/>
    <p:sldId id="323" r:id="rId19"/>
    <p:sldId id="324" r:id="rId20"/>
    <p:sldId id="317" r:id="rId21"/>
    <p:sldId id="591" r:id="rId22"/>
    <p:sldId id="319" r:id="rId23"/>
    <p:sldId id="320" r:id="rId24"/>
    <p:sldId id="321" r:id="rId25"/>
    <p:sldId id="325" r:id="rId26"/>
    <p:sldId id="562" r:id="rId27"/>
    <p:sldId id="274" r:id="rId28"/>
    <p:sldId id="594" r:id="rId29"/>
    <p:sldId id="595" r:id="rId30"/>
    <p:sldId id="333" r:id="rId31"/>
    <p:sldId id="613" r:id="rId32"/>
    <p:sldId id="334" r:id="rId33"/>
    <p:sldId id="588" r:id="rId34"/>
    <p:sldId id="336" r:id="rId35"/>
    <p:sldId id="335" r:id="rId36"/>
    <p:sldId id="596" r:id="rId37"/>
    <p:sldId id="337" r:id="rId38"/>
    <p:sldId id="339" r:id="rId39"/>
    <p:sldId id="340" r:id="rId40"/>
    <p:sldId id="342" r:id="rId41"/>
    <p:sldId id="341" r:id="rId42"/>
    <p:sldId id="343" r:id="rId43"/>
    <p:sldId id="344" r:id="rId44"/>
    <p:sldId id="338" r:id="rId45"/>
    <p:sldId id="345" r:id="rId46"/>
    <p:sldId id="346" r:id="rId47"/>
    <p:sldId id="615" r:id="rId48"/>
    <p:sldId id="614" r:id="rId49"/>
    <p:sldId id="597" r:id="rId50"/>
    <p:sldId id="589" r:id="rId51"/>
    <p:sldId id="616" r:id="rId52"/>
    <p:sldId id="617" r:id="rId53"/>
    <p:sldId id="618" r:id="rId54"/>
    <p:sldId id="558" r:id="rId55"/>
    <p:sldId id="583" r:id="rId56"/>
    <p:sldId id="584" r:id="rId57"/>
    <p:sldId id="619" r:id="rId58"/>
    <p:sldId id="560" r:id="rId59"/>
    <p:sldId id="587" r:id="rId60"/>
    <p:sldId id="561" r:id="rId61"/>
    <p:sldId id="590" r:id="rId62"/>
    <p:sldId id="598" r:id="rId63"/>
    <p:sldId id="600" r:id="rId64"/>
    <p:sldId id="601" r:id="rId65"/>
    <p:sldId id="602" r:id="rId66"/>
    <p:sldId id="620" r:id="rId67"/>
    <p:sldId id="621" r:id="rId68"/>
    <p:sldId id="622" r:id="rId69"/>
    <p:sldId id="623" r:id="rId70"/>
    <p:sldId id="61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6"/>
  </p:normalViewPr>
  <p:slideViewPr>
    <p:cSldViewPr>
      <p:cViewPr varScale="1">
        <p:scale>
          <a:sx n="102" d="100"/>
          <a:sy n="102" d="100"/>
        </p:scale>
        <p:origin x="1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23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2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2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50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1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72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81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11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754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0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31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12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99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225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67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23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168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992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69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13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2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05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865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359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29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935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858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40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10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402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45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7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41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66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846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17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405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586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471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82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280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07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3787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202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9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86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428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173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717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624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612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1734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1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885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402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499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5100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3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07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2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36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1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b="1" dirty="0"/>
              <a:t>운영체제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프로세스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프로세서</a:t>
            </a:r>
            <a:r>
              <a:rPr lang="en-US" altLang="ko-KR" sz="1400" dirty="0"/>
              <a:t>(</a:t>
            </a:r>
            <a:r>
              <a:rPr lang="en" altLang="ko-KR" sz="1400" dirty="0"/>
              <a:t>CPU)</a:t>
            </a:r>
            <a:r>
              <a:rPr lang="ko-KR" altLang="en-US" sz="1400" dirty="0"/>
              <a:t>에 의해 처리되는 프로그램으로 실행중인 프로그램을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작업</a:t>
            </a:r>
            <a:r>
              <a:rPr lang="en-US" altLang="ko-KR" sz="1400" dirty="0"/>
              <a:t>(</a:t>
            </a:r>
            <a:r>
              <a:rPr lang="en" altLang="ko-KR" sz="1400" dirty="0"/>
              <a:t>Job), </a:t>
            </a:r>
            <a:r>
              <a:rPr lang="ko-KR" altLang="en-US" sz="1400" dirty="0"/>
              <a:t>태스크</a:t>
            </a:r>
            <a:r>
              <a:rPr lang="en-US" altLang="ko-KR" sz="1400" dirty="0"/>
              <a:t>(</a:t>
            </a:r>
            <a:r>
              <a:rPr lang="en" altLang="ko-KR" sz="1400" dirty="0"/>
              <a:t>Task)</a:t>
            </a:r>
            <a:r>
              <a:rPr lang="ko-KR" altLang="en-US" sz="1400" dirty="0"/>
              <a:t>라고도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Process Control Block(PCB)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프로세스에 대한 정보를 저장한 개체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저장 내용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프로세스 고유 식별자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프로세스의 현재 상태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포인터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스케줄링 및 프로세스 우선 순위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CPU </a:t>
            </a:r>
            <a:r>
              <a:rPr lang="ko-KR" altLang="en-US" sz="1400" dirty="0"/>
              <a:t>레지스터 정보  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주기억</a:t>
            </a:r>
            <a:r>
              <a:rPr lang="ko-KR" altLang="en-US" sz="1400" dirty="0"/>
              <a:t> 장치 관리 정보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입출력 상태 정보 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계정 정보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633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프로세스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상태 전이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제출</a:t>
            </a:r>
            <a:r>
              <a:rPr lang="en-US" altLang="ko-KR" sz="1400" dirty="0"/>
              <a:t>(Submit): </a:t>
            </a:r>
            <a:r>
              <a:rPr lang="ko-KR" altLang="en-US" sz="1400" dirty="0"/>
              <a:t>작업을 처리하기 위해 사용자가 작업을 시스템에 제출한 상태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접수</a:t>
            </a:r>
            <a:r>
              <a:rPr lang="en-US" altLang="ko-KR" sz="1400" dirty="0"/>
              <a:t>(</a:t>
            </a:r>
            <a:r>
              <a:rPr lang="en" altLang="ko-KR" sz="1400" dirty="0"/>
              <a:t>Hold): </a:t>
            </a:r>
            <a:r>
              <a:rPr lang="ko-KR" altLang="en-US" sz="1400" dirty="0"/>
              <a:t>제출된 작업이 </a:t>
            </a:r>
            <a:r>
              <a:rPr lang="ko-KR" altLang="en-US" sz="1400" dirty="0" err="1"/>
              <a:t>스풀</a:t>
            </a:r>
            <a:r>
              <a:rPr lang="ko-KR" altLang="en-US" sz="1400" dirty="0"/>
              <a:t> 공간인 디스크의 할당 위치에 저장된 상태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준비</a:t>
            </a:r>
            <a:r>
              <a:rPr lang="en-US" altLang="ko-KR" sz="1400" dirty="0"/>
              <a:t>(</a:t>
            </a:r>
            <a:r>
              <a:rPr lang="en" altLang="ko-KR" sz="1400" dirty="0"/>
              <a:t>Ready): </a:t>
            </a:r>
            <a:r>
              <a:rPr lang="ko-KR" altLang="en-US" sz="1400" dirty="0"/>
              <a:t>프로세스가 프로세서를 할당</a:t>
            </a:r>
            <a:r>
              <a:rPr lang="en-US" altLang="ko-KR" sz="1400" dirty="0"/>
              <a:t> </a:t>
            </a:r>
            <a:r>
              <a:rPr lang="ko-KR" altLang="en-US" sz="1400" dirty="0"/>
              <a:t>받기 위해 기다리고 있는 상태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실행</a:t>
            </a:r>
            <a:r>
              <a:rPr lang="en-US" altLang="ko-KR" sz="1400" dirty="0"/>
              <a:t>(</a:t>
            </a:r>
            <a:r>
              <a:rPr lang="en" altLang="ko-KR" sz="1400" dirty="0"/>
              <a:t>Run): </a:t>
            </a:r>
            <a:r>
              <a:rPr lang="ko-KR" altLang="en-US" sz="1400" dirty="0"/>
              <a:t>준비상태 큐에 있는 프로세스가 프로세서를 할당</a:t>
            </a:r>
            <a:r>
              <a:rPr lang="en-US" altLang="ko-KR" sz="1400" dirty="0"/>
              <a:t> </a:t>
            </a:r>
            <a:r>
              <a:rPr lang="ko-KR" altLang="en-US" sz="1400" dirty="0"/>
              <a:t>받아 실행되는 상태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대기</a:t>
            </a:r>
            <a:r>
              <a:rPr lang="en-US" altLang="ko-KR" sz="1400" dirty="0"/>
              <a:t>(</a:t>
            </a:r>
            <a:r>
              <a:rPr lang="en" altLang="ko-KR" sz="1400" dirty="0"/>
              <a:t>Wait), </a:t>
            </a:r>
            <a:r>
              <a:rPr lang="ko-KR" altLang="en-US" sz="1400" dirty="0"/>
              <a:t>블록</a:t>
            </a:r>
            <a:r>
              <a:rPr lang="en-US" altLang="ko-KR" sz="1400" dirty="0"/>
              <a:t>(</a:t>
            </a:r>
            <a:r>
              <a:rPr lang="en" altLang="ko-KR" sz="1400" dirty="0"/>
              <a:t>Block): </a:t>
            </a:r>
            <a:r>
              <a:rPr lang="ko-KR" altLang="en-US" sz="1400" dirty="0"/>
              <a:t>프로세스에 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처리가 필요하면 현재 실행 중인 프로세스가 중단되고</a:t>
            </a:r>
            <a:r>
              <a:rPr lang="en-US" altLang="ko-KR" sz="1400" dirty="0"/>
              <a:t>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처리가 완료될 때까지 대기하고 있는 상태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종료</a:t>
            </a:r>
            <a:r>
              <a:rPr lang="en-US" altLang="ko-KR" sz="1400" dirty="0"/>
              <a:t>(</a:t>
            </a:r>
            <a:r>
              <a:rPr lang="en" altLang="ko-KR" sz="1400" dirty="0"/>
              <a:t>Terminated, Exit): </a:t>
            </a:r>
            <a:r>
              <a:rPr lang="ko-KR" altLang="en-US" sz="1400" dirty="0"/>
              <a:t>프로세스의 실행이 끝나고 프로세스 할당이</a:t>
            </a:r>
            <a:r>
              <a:rPr lang="en-US" altLang="ko-KR" sz="1400" dirty="0"/>
              <a:t> </a:t>
            </a:r>
            <a:r>
              <a:rPr lang="ko-KR" altLang="en-US" sz="1400" dirty="0"/>
              <a:t>해제</a:t>
            </a:r>
            <a:r>
              <a:rPr lang="en-US" altLang="ko-KR" sz="1400" dirty="0"/>
              <a:t> </a:t>
            </a:r>
            <a:r>
              <a:rPr lang="ko-KR" altLang="en-US" sz="1400" dirty="0"/>
              <a:t>된</a:t>
            </a:r>
            <a:r>
              <a:rPr lang="en-US" altLang="ko-KR" sz="1400" dirty="0"/>
              <a:t> </a:t>
            </a:r>
            <a:r>
              <a:rPr lang="ko-KR" altLang="en-US" sz="1400" dirty="0"/>
              <a:t>상태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06AA2-F9A4-224D-A588-011C1461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81238"/>
            <a:ext cx="6734522" cy="23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5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프로세스 상태 전이 관련 용어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Dispatch: </a:t>
            </a:r>
            <a:r>
              <a:rPr lang="ko-KR" altLang="en-US" sz="1400" dirty="0"/>
              <a:t>준비 상태에서 대기하고 있는 프로세스 중 하나가 프로세서를 할당</a:t>
            </a:r>
            <a:r>
              <a:rPr lang="en-US" altLang="ko-KR" sz="1400" dirty="0"/>
              <a:t> </a:t>
            </a:r>
            <a:r>
              <a:rPr lang="ko-KR" altLang="en-US" sz="1400" dirty="0"/>
              <a:t>받아 실행 상태로 전이되는 과정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Wake Up: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작업이 완료되어 프로세스가 대기 상태에서</a:t>
            </a:r>
            <a:r>
              <a:rPr lang="en-US" altLang="ko-KR" sz="1400" dirty="0"/>
              <a:t> </a:t>
            </a:r>
            <a:r>
              <a:rPr lang="ko-KR" altLang="en-US" sz="1400" dirty="0"/>
              <a:t>준비</a:t>
            </a:r>
            <a:r>
              <a:rPr lang="en-US" altLang="ko-KR" sz="1400" dirty="0"/>
              <a:t> </a:t>
            </a:r>
            <a:r>
              <a:rPr lang="ko-KR" altLang="en-US" sz="1400" dirty="0"/>
              <a:t>상태로</a:t>
            </a:r>
            <a:r>
              <a:rPr lang="en-US" altLang="ko-KR" sz="1400" dirty="0"/>
              <a:t> </a:t>
            </a:r>
            <a:r>
              <a:rPr lang="ko-KR" altLang="en-US" sz="1400" dirty="0"/>
              <a:t>전이되는</a:t>
            </a:r>
            <a:r>
              <a:rPr lang="en-US" altLang="ko-KR" sz="1400" dirty="0"/>
              <a:t> </a:t>
            </a:r>
            <a:r>
              <a:rPr lang="ko-KR" altLang="en-US" sz="1400" dirty="0"/>
              <a:t>과정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Spooling: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출력장치의 공유 및 상대적으로 느린 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출력장치의 처리 속도를 보완하고 다중 프로그래밍 시스템의 성능을 향상시키기 위해 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출력할 데이터를 직접 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출력장치에 보내지 않고 나중에 한꺼번에 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출력하기 위해 디스크에 저장하는 과정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문맥 교환</a:t>
            </a:r>
            <a:r>
              <a:rPr lang="en-US" altLang="ko-KR" sz="1400" dirty="0"/>
              <a:t>(Context Switching):</a:t>
            </a:r>
            <a:r>
              <a:rPr lang="ko-KR" altLang="en-US" sz="1400" dirty="0"/>
              <a:t> 하나의 프로세스에서 다른 프로세스로 </a:t>
            </a:r>
            <a:r>
              <a:rPr lang="en-US" altLang="ko-KR" sz="1400" dirty="0"/>
              <a:t>CPU</a:t>
            </a:r>
            <a:r>
              <a:rPr lang="ko-KR" altLang="en-US" sz="1400" dirty="0"/>
              <a:t>가 할당되는 과정에서 발생되는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새로운 프로세스에 </a:t>
            </a:r>
            <a:r>
              <a:rPr lang="en-US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할당하기 위해 현재 </a:t>
            </a:r>
            <a:r>
              <a:rPr lang="en-US" altLang="ko-KR" sz="1400" dirty="0"/>
              <a:t>CPU</a:t>
            </a:r>
            <a:r>
              <a:rPr lang="ko-KR" altLang="en-US" sz="1400" dirty="0"/>
              <a:t>가 할당된 프로세스의 상태 정보를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프로세스의 상태 정보를 설정한 후 </a:t>
            </a:r>
            <a:r>
              <a:rPr lang="en-US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할당하여 실행되도록 하는 작업을 가리키는 용어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Traffic Controller: </a:t>
            </a:r>
            <a:r>
              <a:rPr lang="ko-KR" altLang="en-US" sz="1400" dirty="0"/>
              <a:t>프로세스의 상태에 대한 조사 와 통보 담당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스레드</a:t>
            </a:r>
            <a:r>
              <a:rPr lang="en-US" altLang="ko-KR" sz="1400" dirty="0"/>
              <a:t>(thread):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프로세스 내에서 실행되는 흐름의 단위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독립적인 스케줄링 단위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경량 프로세스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하나의 프로세스는 하나의 스레드를 가지고 있을 수 있고</a:t>
            </a:r>
            <a:r>
              <a:rPr lang="en-US" altLang="ko-KR" sz="1400" dirty="0"/>
              <a:t> </a:t>
            </a:r>
            <a:r>
              <a:rPr lang="ko-KR" altLang="en-US" sz="1400" dirty="0"/>
              <a:t>둘 이상의 스레드를 동시에 실행할 수 있는데 이러한 실행 방식을 멀티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스레딩</a:t>
            </a:r>
            <a:r>
              <a:rPr lang="en-US" altLang="ko-KR" sz="1400" dirty="0"/>
              <a:t>(Multi Threading)</a:t>
            </a:r>
            <a:r>
              <a:rPr lang="ko-KR" altLang="en-US" sz="1400" dirty="0"/>
              <a:t> 이라고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329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스케쥴링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스케줄링은 프로세스가 생성되어 실행될 때 필요한 시스템의 여러 자원을 해당 프로세스에게 할당하는 작업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종류는 장기</a:t>
            </a:r>
            <a:r>
              <a:rPr lang="en-US" altLang="ko-KR" sz="1400" dirty="0"/>
              <a:t>(</a:t>
            </a:r>
            <a:r>
              <a:rPr lang="ko-KR" altLang="en-US" sz="1400" dirty="0"/>
              <a:t>시스템 자원을 사용할 수 있는지 결정</a:t>
            </a:r>
            <a:r>
              <a:rPr lang="en-US" altLang="ko-KR" sz="1400" dirty="0"/>
              <a:t>),</a:t>
            </a:r>
            <a:r>
              <a:rPr lang="ko-KR" altLang="en-US" sz="1400" dirty="0"/>
              <a:t> 중기</a:t>
            </a:r>
            <a:r>
              <a:rPr lang="en-US" altLang="ko-KR" sz="1400" dirty="0"/>
              <a:t>(CPU </a:t>
            </a:r>
            <a:r>
              <a:rPr lang="ko-KR" altLang="en-US" sz="1400" dirty="0"/>
              <a:t>가 할당될 프로세스 결정</a:t>
            </a:r>
            <a:r>
              <a:rPr lang="en-US" altLang="ko-KR" sz="1400" dirty="0"/>
              <a:t>),</a:t>
            </a:r>
            <a:r>
              <a:rPr lang="ko-KR" altLang="en-US" sz="1400" dirty="0"/>
              <a:t> 단기</a:t>
            </a:r>
            <a:r>
              <a:rPr lang="en-US" altLang="ko-KR" sz="1400" dirty="0"/>
              <a:t>(</a:t>
            </a:r>
            <a:r>
              <a:rPr lang="ko-KR" altLang="en-US" sz="1400" dirty="0"/>
              <a:t>실행 시간 과 실행할 프로세스 지정</a:t>
            </a:r>
            <a:r>
              <a:rPr lang="en-US" altLang="ko-KR" sz="1400" dirty="0"/>
              <a:t>)</a:t>
            </a:r>
            <a:r>
              <a:rPr lang="ko-KR" altLang="en-US" sz="1400" dirty="0"/>
              <a:t>스케줄링이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프로세스가 생성되어 완료될 때까지 프로세스는 여러 종류의 스케줄링 과정을 거침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스케줄링은 </a:t>
            </a:r>
            <a:r>
              <a:rPr lang="en-US" altLang="ko-KR" sz="1400" dirty="0"/>
              <a:t>CPU</a:t>
            </a:r>
            <a:r>
              <a:rPr lang="ko-KR" altLang="en-US" sz="1400" dirty="0"/>
              <a:t> 나 자원을 효율적으로 사용하기 위한 정책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스케줄링의 목적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공정성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처리율 증가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CPU </a:t>
            </a:r>
            <a:r>
              <a:rPr lang="ko-KR" altLang="en-US" sz="1400" dirty="0"/>
              <a:t>이용률 증가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우선 순위 제도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오버헤드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응답 시간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반환 시간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대기 시간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/>
              <a:t>균형있는</a:t>
            </a:r>
            <a:r>
              <a:rPr lang="ko-KR" altLang="en-US" sz="1400" dirty="0"/>
              <a:t> 자원의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무한 대기 회피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630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스케쥴링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스케줄링의 성능 평가 항목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CPU </a:t>
            </a:r>
            <a:r>
              <a:rPr lang="ko-KR" altLang="en-US" sz="1400" dirty="0"/>
              <a:t>이용률</a:t>
            </a:r>
            <a:r>
              <a:rPr lang="en-US" altLang="ko-KR" sz="1400" dirty="0"/>
              <a:t>:</a:t>
            </a:r>
            <a:r>
              <a:rPr lang="ko-KR" altLang="en-US" sz="1400" dirty="0"/>
              <a:t> 프로세스 실행 과정에서 주기억장치를 액세스 한다든지</a:t>
            </a:r>
            <a:r>
              <a:rPr lang="en-US" altLang="ko-KR" sz="1400" dirty="0"/>
              <a:t>,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명령 실행 등의 원인에 의해 발생할 수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의 낭비 시간을 줄이고</a:t>
            </a:r>
            <a:r>
              <a:rPr lang="en-US" altLang="ko-KR" sz="1400" dirty="0"/>
              <a:t>, CPU</a:t>
            </a:r>
            <a:r>
              <a:rPr lang="ko-KR" altLang="en-US" sz="1400" dirty="0"/>
              <a:t>가 순수하게 프로세스를 실행하는 데 사용되는 시간 비율은 높을수록 우수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처리율</a:t>
            </a:r>
            <a:r>
              <a:rPr lang="en-US" altLang="ko-KR" sz="1400" dirty="0"/>
              <a:t>:</a:t>
            </a:r>
            <a:r>
              <a:rPr lang="ko-KR" altLang="en-US" sz="1400" dirty="0"/>
              <a:t> 단위 시간당 프로세스를 처리하는 비율</a:t>
            </a:r>
            <a:r>
              <a:rPr lang="en-US" altLang="ko-KR" sz="1400" dirty="0"/>
              <a:t>(</a:t>
            </a:r>
            <a:r>
              <a:rPr lang="ko-KR" altLang="en-US" sz="1400" dirty="0"/>
              <a:t>양</a:t>
            </a:r>
            <a:r>
              <a:rPr lang="en-US" altLang="ko-KR" sz="1400" dirty="0"/>
              <a:t>)</a:t>
            </a:r>
            <a:r>
              <a:rPr lang="ko-KR" altLang="en-US" sz="1400" dirty="0"/>
              <a:t>로 높을수록 우수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반환 시간</a:t>
            </a:r>
            <a:r>
              <a:rPr lang="en-US" altLang="ko-KR" sz="1400" dirty="0"/>
              <a:t>:</a:t>
            </a:r>
            <a:r>
              <a:rPr lang="ko-KR" altLang="en-US" sz="1400" dirty="0"/>
              <a:t> 프로세스를 제출한 시간부터 실행이 완료될 때까지 걸리는 시간으로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대기 시간</a:t>
            </a:r>
            <a:r>
              <a:rPr lang="en-US" altLang="ko-KR" sz="1400" dirty="0"/>
              <a:t>:</a:t>
            </a:r>
            <a:r>
              <a:rPr lang="ko-KR" altLang="en-US" sz="1400" dirty="0"/>
              <a:t> 프로세스가 준비상태 큐에서 대기하는 시간으로 최소화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응답 시간</a:t>
            </a:r>
            <a:r>
              <a:rPr lang="en-US" altLang="ko-KR" sz="1400" dirty="0"/>
              <a:t>:</a:t>
            </a:r>
            <a:r>
              <a:rPr lang="ko-KR" altLang="en-US" sz="1400" dirty="0"/>
              <a:t> 작업을 지시하고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반응하기 시작하는 시간으로 최소화</a:t>
            </a:r>
          </a:p>
        </p:txBody>
      </p:sp>
    </p:spTree>
    <p:extLst>
      <p:ext uri="{BB962C8B-B14F-4D97-AF65-F5344CB8AC3E}">
        <p14:creationId xmlns:p14="http://schemas.microsoft.com/office/powerpoint/2010/main" val="276236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스케쥴링</a:t>
            </a:r>
            <a:r>
              <a:rPr lang="ko-KR" altLang="en-US" sz="1400" dirty="0"/>
              <a:t> 방식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선점</a:t>
            </a:r>
            <a:r>
              <a:rPr lang="en-US" altLang="ko-KR" sz="1400" dirty="0"/>
              <a:t>(</a:t>
            </a:r>
            <a:r>
              <a:rPr lang="en" altLang="ko-KR" sz="1400" dirty="0"/>
              <a:t>preemptive)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en" altLang="ko-KR" sz="1400" dirty="0"/>
              <a:t>RR, SRT, </a:t>
            </a:r>
            <a:r>
              <a:rPr lang="ko-KR" altLang="en-US" sz="1400" dirty="0"/>
              <a:t>다단계</a:t>
            </a:r>
            <a:r>
              <a:rPr lang="en-US" altLang="ko-KR" sz="1400" dirty="0"/>
              <a:t>(</a:t>
            </a:r>
            <a:r>
              <a:rPr lang="ko-KR" altLang="en-US" sz="1400" dirty="0"/>
              <a:t>피드백</a:t>
            </a:r>
            <a:r>
              <a:rPr lang="en-US" altLang="ko-KR" sz="1400" dirty="0"/>
              <a:t>) </a:t>
            </a:r>
            <a:r>
              <a:rPr lang="ko-KR" altLang="en-US" sz="1400" dirty="0"/>
              <a:t>큐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한 프로세스가 </a:t>
            </a:r>
            <a:r>
              <a:rPr lang="en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차지하고 있을 때 우선순위가 높은 다른 프로세스가 현재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빠른 응답시간을 요구하는 시분할 시스템에 유용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비선점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" altLang="ko-KR" sz="1400" dirty="0"/>
              <a:t>) </a:t>
            </a:r>
            <a:r>
              <a:rPr lang="ko-KR" altLang="en-US" sz="1400" dirty="0" err="1"/>
              <a:t>스케쥴링</a:t>
            </a:r>
            <a:r>
              <a:rPr lang="en-US" altLang="ko-KR" sz="1400" dirty="0"/>
              <a:t>:</a:t>
            </a:r>
            <a:r>
              <a:rPr lang="ko-KR" altLang="en-US" sz="1400" dirty="0"/>
              <a:t> 한 프로세스가 </a:t>
            </a:r>
            <a:r>
              <a:rPr lang="en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할당받으면</a:t>
            </a:r>
            <a:r>
              <a:rPr lang="ko-KR" altLang="en-US" sz="1400" dirty="0"/>
              <a:t> 다른 프로세스는 </a:t>
            </a:r>
            <a:r>
              <a:rPr lang="en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점유 못함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노화</a:t>
            </a:r>
            <a:r>
              <a:rPr lang="en-US" altLang="ko-KR" sz="1400" dirty="0"/>
              <a:t>(</a:t>
            </a:r>
            <a:r>
              <a:rPr lang="en" altLang="ko-KR" sz="1400" dirty="0"/>
              <a:t>aging) </a:t>
            </a:r>
            <a:r>
              <a:rPr lang="ko-KR" altLang="en-US" sz="1400" dirty="0"/>
              <a:t>기법 </a:t>
            </a:r>
            <a:r>
              <a:rPr lang="en-US" altLang="ko-KR" sz="1400" dirty="0"/>
              <a:t>- </a:t>
            </a:r>
            <a:r>
              <a:rPr lang="ko-KR" altLang="en-US" sz="1400" dirty="0"/>
              <a:t>프로세스가 자원을 기다리고 있는 시간에 비례하여 높은 우선순위를 부여하는 방식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08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CPU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알고리즘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비선점</a:t>
            </a:r>
            <a:r>
              <a:rPr lang="ko-KR" altLang="en-US" sz="1400" dirty="0"/>
              <a:t>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우선순위</a:t>
            </a:r>
            <a:r>
              <a:rPr lang="en-US" altLang="ko-KR" sz="1400" dirty="0"/>
              <a:t>(</a:t>
            </a:r>
            <a:r>
              <a:rPr lang="en" altLang="ko-KR" sz="1400" dirty="0"/>
              <a:t>priority)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프로세스에게 우선순위를 부여하여 우선순위가 높은 순서대로 처리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기한부</a:t>
            </a:r>
            <a:r>
              <a:rPr lang="en-US" altLang="ko-KR" sz="1400" dirty="0"/>
              <a:t>(</a:t>
            </a:r>
            <a:r>
              <a:rPr lang="en" altLang="ko-KR" sz="1400" dirty="0"/>
              <a:t>deadline)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작업을 명시된 시간이나 기한 내에 완료되도록 계획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FIFO </a:t>
            </a:r>
            <a:r>
              <a:rPr lang="ko-KR" altLang="en-US" sz="1400" dirty="0"/>
              <a:t>스케줄링 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프로세스들은 대기 큐에 도착한 순서대로 </a:t>
            </a:r>
            <a:r>
              <a:rPr lang="en" altLang="ko-KR" sz="1400" dirty="0"/>
              <a:t>CPU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할당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SJF(shortest job first)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준비 큐 내의 작업 중 수행시간이 가장 짧다고 판단되는 것을 먼저 수행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HRN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 err="1"/>
              <a:t>nonpreemptive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긴 작업과 짧은 </a:t>
            </a:r>
            <a:r>
              <a:rPr lang="ko-KR" altLang="en-US" sz="1400" dirty="0" err="1"/>
              <a:t>작업간의</a:t>
            </a:r>
            <a:r>
              <a:rPr lang="ko-KR" altLang="en-US" sz="1400" dirty="0"/>
              <a:t> 지나친 불평등을 어느 정도 보완한 기법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01A75-CD21-E141-9E32-6FFF6661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09120"/>
            <a:ext cx="3327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CPU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알고리즘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선점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라운드로빈</a:t>
            </a:r>
            <a:r>
              <a:rPr lang="en-US" altLang="ko-KR" sz="1400" dirty="0"/>
              <a:t>(</a:t>
            </a:r>
            <a:r>
              <a:rPr lang="en" altLang="ko-KR" sz="1400" dirty="0"/>
              <a:t>round robin) </a:t>
            </a:r>
            <a:r>
              <a:rPr lang="ko-KR" altLang="en-US" sz="1400" dirty="0"/>
              <a:t>스케줄링 </a:t>
            </a:r>
            <a:r>
              <a:rPr lang="en-US" altLang="ko-KR" sz="1400" dirty="0"/>
              <a:t>– </a:t>
            </a:r>
            <a:r>
              <a:rPr lang="en" altLang="ko-KR" sz="1400" dirty="0"/>
              <a:t>preemptive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FCFS</a:t>
            </a:r>
            <a:r>
              <a:rPr lang="ko-KR" altLang="en-US" sz="1400" dirty="0"/>
              <a:t>에 의해서 프로세스들이 보내지며 각 프로세스는 같은 크기의 </a:t>
            </a:r>
            <a:r>
              <a:rPr lang="en" altLang="ko-KR" sz="1400" dirty="0"/>
              <a:t>CPU </a:t>
            </a:r>
            <a:r>
              <a:rPr lang="ko-KR" altLang="en-US" sz="1400" dirty="0"/>
              <a:t>시간을 </a:t>
            </a:r>
            <a:r>
              <a:rPr lang="ko-KR" altLang="en-US" sz="1400" dirty="0" err="1"/>
              <a:t>할당받는</a:t>
            </a:r>
            <a:r>
              <a:rPr lang="ko-KR" altLang="en-US" sz="1400" dirty="0"/>
              <a:t> 방식으로</a:t>
            </a:r>
            <a:r>
              <a:rPr lang="en-US" altLang="ko-KR" sz="1400" dirty="0"/>
              <a:t> </a:t>
            </a:r>
            <a:r>
              <a:rPr lang="en" altLang="ko-KR" sz="1400" dirty="0"/>
              <a:t>CPU</a:t>
            </a:r>
            <a:r>
              <a:rPr lang="ko-KR" altLang="en-US" sz="1400" dirty="0"/>
              <a:t>의 타임 슬라이스에 의해 제한 받게 되는데 시분할 방식에 효과적</a:t>
            </a:r>
            <a:r>
              <a:rPr lang="en-US" altLang="ko-KR" sz="1400" dirty="0"/>
              <a:t>, </a:t>
            </a:r>
            <a:r>
              <a:rPr lang="ko-KR" altLang="en-US" sz="1400" dirty="0"/>
              <a:t>할당 시간의 크기가 매우 중요해서할당시간이 크면 </a:t>
            </a:r>
            <a:r>
              <a:rPr lang="en" altLang="ko-KR" sz="1400" dirty="0"/>
              <a:t>FIFO</a:t>
            </a:r>
            <a:r>
              <a:rPr lang="ko-KR" altLang="en-US" sz="1400" dirty="0"/>
              <a:t>와 같게 되고</a:t>
            </a:r>
            <a:r>
              <a:rPr lang="en-US" altLang="ko-KR" sz="1400" dirty="0"/>
              <a:t>, </a:t>
            </a:r>
            <a:r>
              <a:rPr lang="ko-KR" altLang="en-US" sz="1400" dirty="0"/>
              <a:t>작으면 문맥 교환이 자주 발생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SRT(short remaining time)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/>
              <a:t>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가장 짧은 시간이 소요된다고 판단되는 프로세스를 먼저 수행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다단계 큐</a:t>
            </a:r>
            <a:r>
              <a:rPr lang="en-US" altLang="ko-KR" sz="1400" dirty="0"/>
              <a:t>(MQ; Multi-level Queue): </a:t>
            </a:r>
            <a:r>
              <a:rPr lang="ko-KR" altLang="en-US" sz="1400" dirty="0"/>
              <a:t>프로세스를 특정 그룹으로 분류할 수 있을 경우 그룹에 따라 각기 다른 준비상태 큐를 사용하는 기법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다단계 피드백 큐</a:t>
            </a:r>
            <a:r>
              <a:rPr lang="en-US" altLang="ko-KR" sz="1400" dirty="0"/>
              <a:t>(</a:t>
            </a:r>
            <a:r>
              <a:rPr lang="en" altLang="ko-KR" sz="1400" dirty="0"/>
              <a:t>multilevel feedback queue)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(</a:t>
            </a:r>
            <a:r>
              <a:rPr lang="en" altLang="ko-KR" sz="1400" dirty="0"/>
              <a:t>preemptive</a:t>
            </a:r>
            <a:r>
              <a:rPr lang="en-US" altLang="ko-KR" sz="1400" dirty="0"/>
              <a:t>):</a:t>
            </a:r>
            <a:r>
              <a:rPr lang="ko-KR" altLang="en-US" sz="1400" dirty="0"/>
              <a:t> 입출력 위주와 </a:t>
            </a:r>
            <a:r>
              <a:rPr lang="en" altLang="ko-KR" sz="1400" dirty="0"/>
              <a:t>CPU </a:t>
            </a:r>
            <a:r>
              <a:rPr lang="ko-KR" altLang="en-US" sz="1400" dirty="0"/>
              <a:t>위주인 프로세스의 특성에 따라 서로 다른 </a:t>
            </a:r>
            <a:r>
              <a:rPr lang="en" altLang="ko-KR" sz="1400" dirty="0"/>
              <a:t>CPU</a:t>
            </a:r>
            <a:r>
              <a:rPr lang="ko-KR" altLang="en-US" sz="1400" dirty="0"/>
              <a:t>의 타임 슬라이스 부여하는 방식으로 하위 단계 큐일수록 할당 시간은 커짐</a:t>
            </a:r>
          </a:p>
        </p:txBody>
      </p:sp>
    </p:spTree>
    <p:extLst>
      <p:ext uri="{BB962C8B-B14F-4D97-AF65-F5344CB8AC3E}">
        <p14:creationId xmlns:p14="http://schemas.microsoft.com/office/powerpoint/2010/main" val="9425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교착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임계 영역</a:t>
            </a:r>
            <a:r>
              <a:rPr lang="en-US" altLang="ko-KR" sz="1400" dirty="0"/>
              <a:t>(Critical Section): </a:t>
            </a:r>
            <a:r>
              <a:rPr lang="ko-KR" altLang="en-US" sz="1400" dirty="0"/>
              <a:t>공유 자원을 사용하는 코드 영역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상호 배제</a:t>
            </a:r>
            <a:r>
              <a:rPr lang="en-US" altLang="ko-KR" sz="1400" dirty="0"/>
              <a:t>(</a:t>
            </a:r>
            <a:r>
              <a:rPr lang="en" altLang="ko-KR" sz="1400" dirty="0"/>
              <a:t>Mutual Exclusion): </a:t>
            </a:r>
            <a:r>
              <a:rPr lang="ko-KR" altLang="en-US" sz="1400" dirty="0"/>
              <a:t>한 번에 한 개의 프로세스만이 공유 자원을 수정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세마포어</a:t>
            </a:r>
            <a:r>
              <a:rPr lang="en-US" altLang="ko-KR" sz="1400" dirty="0"/>
              <a:t>(</a:t>
            </a:r>
            <a:r>
              <a:rPr lang="en" altLang="ko-KR" sz="1400" dirty="0"/>
              <a:t>Semaphore)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에츠허르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데이크스트라가</a:t>
            </a:r>
            <a:r>
              <a:rPr lang="ko-KR" altLang="en-US" sz="1400" dirty="0"/>
              <a:t> 고안한 두 개의 원자적 함수로 조작되는 정수 변수로써</a:t>
            </a:r>
            <a:r>
              <a:rPr lang="en-US" altLang="ko-KR" sz="1400" dirty="0"/>
              <a:t> </a:t>
            </a:r>
            <a:r>
              <a:rPr lang="ko-KR" altLang="en-US" sz="1400" dirty="0"/>
              <a:t>멀티프로그래밍 환경에서 공유 자원에 대한 접근을 제한하는 방법으로 사용되는데 이는 철학자들의 만찬 문제의 고전적인 해법이지만 모든 교착 상태를 해결하지는 못함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교착상태</a:t>
            </a:r>
            <a:r>
              <a:rPr lang="en-US" altLang="ko-KR" sz="1400" dirty="0"/>
              <a:t>(</a:t>
            </a:r>
            <a:r>
              <a:rPr lang="en" altLang="ko-KR" sz="1400" dirty="0"/>
              <a:t>Dead Lock)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둘 이상의 프로세스들이 자원을 점유한 상태에서 서로 다른 프로세스가 점유하고 있는 자원을 요구하며 무한정 기다리는 현상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교착상태 발생의 필요 충분 조건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상호 배제</a:t>
            </a:r>
            <a:r>
              <a:rPr lang="en-US" altLang="ko-KR" sz="1400" dirty="0"/>
              <a:t>(</a:t>
            </a:r>
            <a:r>
              <a:rPr lang="en" altLang="ko-KR" sz="1400" dirty="0"/>
              <a:t>Mutual Exclusion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점유와 대기</a:t>
            </a:r>
            <a:r>
              <a:rPr lang="en-US" altLang="ko-KR" sz="1400" dirty="0"/>
              <a:t>(</a:t>
            </a:r>
            <a:r>
              <a:rPr lang="en" altLang="ko-KR" sz="1400" dirty="0"/>
              <a:t>Hold and Wait): </a:t>
            </a:r>
            <a:r>
              <a:rPr lang="ko-KR" altLang="en-US" sz="1400" dirty="0"/>
              <a:t>최소한 하나의 자원을 점 유하고 있으면서 다른 프로세스에 할당되어 사용되 고 있는 자원을 추가로 점유하기 위해 대기하는 프로세스가 있어야 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비선점</a:t>
            </a:r>
            <a:r>
              <a:rPr lang="en-US" altLang="ko-KR" sz="1400" dirty="0"/>
              <a:t>(</a:t>
            </a:r>
            <a:r>
              <a:rPr lang="en" altLang="ko-KR" sz="1400" dirty="0"/>
              <a:t>Non-preemption): </a:t>
            </a:r>
            <a:r>
              <a:rPr lang="ko-KR" altLang="en-US" sz="1400" dirty="0"/>
              <a:t>다른 프로세스에 할당된 자원은 사용이 </a:t>
            </a:r>
            <a:r>
              <a:rPr lang="ko-KR" altLang="en-US" sz="1400" dirty="0" err="1"/>
              <a:t>끝날때까지</a:t>
            </a:r>
            <a:r>
              <a:rPr lang="ko-KR" altLang="en-US" sz="1400" dirty="0"/>
              <a:t> 강제로 뺏을 수 없는 기법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환형 대기</a:t>
            </a:r>
            <a:r>
              <a:rPr lang="en-US" altLang="ko-KR" sz="1400" dirty="0"/>
              <a:t>(</a:t>
            </a:r>
            <a:r>
              <a:rPr lang="en" altLang="ko-KR" sz="1400" dirty="0"/>
              <a:t>Circular Wait): </a:t>
            </a:r>
            <a:r>
              <a:rPr lang="ko-KR" altLang="en-US" sz="1400" dirty="0"/>
              <a:t>공유 자원과 공유 자원을 사용하기 위해 대기하는 프로세스들이 원형으로 구성 되어 있어 자신에게 할당된 자원을 점유하면서 앞이 나 뒤에 있는 프로세스의 자원을 요구해야 함</a:t>
            </a:r>
          </a:p>
        </p:txBody>
      </p:sp>
    </p:spTree>
    <p:extLst>
      <p:ext uri="{BB962C8B-B14F-4D97-AF65-F5344CB8AC3E}">
        <p14:creationId xmlns:p14="http://schemas.microsoft.com/office/powerpoint/2010/main" val="382512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교착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교착상태</a:t>
            </a:r>
            <a:r>
              <a:rPr lang="en-US" altLang="ko-KR" sz="1400" dirty="0"/>
              <a:t>(</a:t>
            </a:r>
            <a:r>
              <a:rPr lang="en" altLang="ko-KR" sz="1400" dirty="0"/>
              <a:t>Dead Lock)</a:t>
            </a:r>
            <a:r>
              <a:rPr lang="ko-KR" altLang="en-US" sz="1400" dirty="0"/>
              <a:t> 해결 방안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예방 기법</a:t>
            </a:r>
            <a:r>
              <a:rPr lang="en-US" altLang="ko-KR" sz="1400" dirty="0"/>
              <a:t>(</a:t>
            </a:r>
            <a:r>
              <a:rPr lang="en" altLang="ko-KR" sz="1400" dirty="0"/>
              <a:t>Prevention)</a:t>
            </a:r>
            <a:r>
              <a:rPr lang="en-US" altLang="ko-KR" sz="1400" dirty="0"/>
              <a:t>:</a:t>
            </a:r>
            <a:r>
              <a:rPr lang="ko-KR" altLang="en-US" sz="1400" dirty="0"/>
              <a:t> 교착상태가 발생하지 않도록 사전에 시스템을 제어하는 방법으로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교착상태 발생의 네 가지 조건 중에서 어느 하나를 제거</a:t>
            </a:r>
            <a:r>
              <a:rPr lang="en-US" altLang="ko-KR" sz="1400" dirty="0"/>
              <a:t>(</a:t>
            </a:r>
            <a:r>
              <a:rPr lang="ko-KR" altLang="en-US" sz="1400" dirty="0"/>
              <a:t>부정</a:t>
            </a:r>
            <a:r>
              <a:rPr lang="en-US" altLang="ko-KR" sz="1400" dirty="0"/>
              <a:t>)</a:t>
            </a:r>
            <a:r>
              <a:rPr lang="ko-KR" altLang="en-US" sz="1400" dirty="0"/>
              <a:t>함으로써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상호 배제</a:t>
            </a:r>
            <a:r>
              <a:rPr lang="en-US" altLang="ko-KR" sz="1400" dirty="0"/>
              <a:t>(</a:t>
            </a:r>
            <a:r>
              <a:rPr lang="en" altLang="ko-KR" sz="1400" dirty="0"/>
              <a:t>Mutual Exclusion) </a:t>
            </a:r>
            <a:r>
              <a:rPr lang="ko-KR" altLang="en-US" sz="1400" dirty="0"/>
              <a:t>부정</a:t>
            </a:r>
            <a:r>
              <a:rPr lang="en-US" altLang="ko-KR" sz="1400" dirty="0"/>
              <a:t>: </a:t>
            </a:r>
            <a:r>
              <a:rPr lang="ko-KR" altLang="en-US" sz="1400" dirty="0"/>
              <a:t>한 번에 여러 개의 프로세스가 공유 자원을 사용할 수 있도록 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점유 및 대기</a:t>
            </a:r>
            <a:r>
              <a:rPr lang="en-US" altLang="ko-KR" sz="1400" dirty="0"/>
              <a:t>(</a:t>
            </a:r>
            <a:r>
              <a:rPr lang="en" altLang="ko-KR" sz="1400" dirty="0"/>
              <a:t>Hold and Wait) </a:t>
            </a:r>
            <a:r>
              <a:rPr lang="ko-KR" altLang="en-US" sz="1400" dirty="0"/>
              <a:t>부정</a:t>
            </a:r>
            <a:r>
              <a:rPr lang="en-US" altLang="ko-KR" sz="1400" dirty="0"/>
              <a:t>: </a:t>
            </a:r>
            <a:r>
              <a:rPr lang="ko-KR" altLang="en-US" sz="1400" dirty="0"/>
              <a:t>프로세스가 실행되기 전 필요한 모든 자원을 할당하여 프로세스 대기를 없애거나 자원이 점유되지 않은 상태에서만 자원을 요구함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비선점</a:t>
            </a:r>
            <a:r>
              <a:rPr lang="en-US" altLang="ko-KR" sz="1400" dirty="0"/>
              <a:t>(</a:t>
            </a:r>
            <a:r>
              <a:rPr lang="en" altLang="ko-KR" sz="1400" dirty="0"/>
              <a:t>Non-preemption) </a:t>
            </a:r>
            <a:r>
              <a:rPr lang="ko-KR" altLang="en-US" sz="1400" dirty="0"/>
              <a:t>부정</a:t>
            </a:r>
            <a:r>
              <a:rPr lang="en-US" altLang="ko-KR" sz="1400" dirty="0"/>
              <a:t>: </a:t>
            </a:r>
            <a:r>
              <a:rPr lang="ko-KR" altLang="en-US" sz="1400" dirty="0"/>
              <a:t>자원을 점유하고 있는 프로세스가 다른 자원을 요구할 때 점유하고 있는 자원을 반납하고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요구한 자원을 사용하기 위해 기다리게 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환형 대기</a:t>
            </a:r>
            <a:r>
              <a:rPr lang="en-US" altLang="ko-KR" sz="1400" dirty="0"/>
              <a:t>(</a:t>
            </a:r>
            <a:r>
              <a:rPr lang="en" altLang="ko-KR" sz="1400" dirty="0"/>
              <a:t>Circular Wait) </a:t>
            </a:r>
            <a:r>
              <a:rPr lang="ko-KR" altLang="en-US" sz="1400" dirty="0"/>
              <a:t>부정</a:t>
            </a:r>
            <a:r>
              <a:rPr lang="en-US" altLang="ko-KR" sz="1400" dirty="0"/>
              <a:t>: </a:t>
            </a:r>
            <a:r>
              <a:rPr lang="ko-KR" altLang="en-US" sz="1400" dirty="0"/>
              <a:t>자원을 선형 순서로 분류 하여 고유 번호를 할당하고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프로세스는 현재 점유 한 자원의 고유 번호보다 앞이나 뒤 어느 한쪽 방향으로만 자원을 요구하도록 하는 것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회피 기법</a:t>
            </a:r>
            <a:r>
              <a:rPr lang="en-US" altLang="ko-KR" sz="1400" dirty="0"/>
              <a:t>(</a:t>
            </a:r>
            <a:r>
              <a:rPr lang="en" altLang="ko-KR" sz="1400" dirty="0"/>
              <a:t>Avoidance)</a:t>
            </a:r>
            <a:r>
              <a:rPr lang="en-US" altLang="ko-KR" sz="1400" dirty="0"/>
              <a:t>:</a:t>
            </a:r>
            <a:r>
              <a:rPr lang="ko-KR" altLang="en-US" sz="1400" dirty="0"/>
              <a:t> 교착상태가 발생할 가능성을 배제하지 않고 교착상태가 발생하면 적절히 피해나가는 방법으로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주로 은행원 알고리즘</a:t>
            </a:r>
            <a:r>
              <a:rPr lang="en-US" altLang="ko-KR" sz="1400" dirty="0"/>
              <a:t>(</a:t>
            </a:r>
            <a:r>
              <a:rPr lang="en" altLang="ko-KR" sz="1400" dirty="0"/>
              <a:t>Banker’s Algorithm)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발견</a:t>
            </a:r>
            <a:r>
              <a:rPr lang="en-US" altLang="ko-KR" sz="1400" dirty="0"/>
              <a:t>(</a:t>
            </a:r>
            <a:r>
              <a:rPr lang="en" altLang="ko-KR" sz="1400" dirty="0"/>
              <a:t>Detection) </a:t>
            </a:r>
            <a:r>
              <a:rPr lang="ko-KR" altLang="en-US" sz="1400" dirty="0"/>
              <a:t>기법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시스템에 교착 상태가 발생했는지 점검하여 교착 상태에 있는 프로세스와 자원을 발견하는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자원 할당 그래프 등을 사용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회복</a:t>
            </a:r>
            <a:r>
              <a:rPr lang="en-US" altLang="ko-KR" sz="1400" dirty="0"/>
              <a:t>(</a:t>
            </a:r>
            <a:r>
              <a:rPr lang="en" altLang="ko-KR" sz="1400" dirty="0"/>
              <a:t>Recovery) </a:t>
            </a:r>
            <a:r>
              <a:rPr lang="ko-KR" altLang="en-US" sz="1400" dirty="0"/>
              <a:t>기법</a:t>
            </a:r>
            <a:r>
              <a:rPr lang="en-US" altLang="ko-KR" sz="1400" dirty="0"/>
              <a:t>:</a:t>
            </a:r>
            <a:r>
              <a:rPr lang="ko-KR" altLang="en-US" sz="1400" dirty="0"/>
              <a:t> 교착 상태를 일으킨 프로세스를 종료하거나 교착 상태의 프로세스에 할당된 자원을 선점하여 프로세스나 자원을 회복하는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422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컴퓨터 시스템의 자원들을 효율적으로 관리하며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사용자가 컴퓨터를 편리하고 효과적으로 사용할 수 있도록 환경을 제공하는 프로그램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운영체제 목적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처리 능력</a:t>
            </a:r>
            <a:r>
              <a:rPr lang="en-US" altLang="ko-KR" sz="1400" dirty="0"/>
              <a:t>(</a:t>
            </a:r>
            <a:r>
              <a:rPr lang="en" altLang="ko-KR" sz="1400" dirty="0"/>
              <a:t>Throughput)</a:t>
            </a:r>
            <a:r>
              <a:rPr lang="en-US" altLang="ko-KR" sz="1400" dirty="0"/>
              <a:t>:</a:t>
            </a:r>
            <a:r>
              <a:rPr lang="ko-KR" altLang="en-US" sz="1400" dirty="0"/>
              <a:t> 일정 시간 내에 시스템이 처리하는 일의 양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반환 시간</a:t>
            </a:r>
            <a:r>
              <a:rPr lang="en-US" altLang="ko-KR" sz="1400" dirty="0"/>
              <a:t>(</a:t>
            </a:r>
            <a:r>
              <a:rPr lang="en" altLang="ko-KR" sz="1400" dirty="0"/>
              <a:t>Turn Around Time)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시스템에 작업을 의뢰한 시간부터 처리가 완료될 때까지 걸린 시간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사용 가능도 </a:t>
            </a:r>
            <a:r>
              <a:rPr lang="en-US" altLang="ko-KR" sz="1400" dirty="0"/>
              <a:t>(</a:t>
            </a:r>
            <a:r>
              <a:rPr lang="en" altLang="ko-KR" sz="1400" dirty="0"/>
              <a:t>Availability)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시스템을 사용할 필요가 있을 때 즉시 사용 가능한 정도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신뢰도</a:t>
            </a:r>
            <a:r>
              <a:rPr lang="en-US" altLang="ko-KR" sz="1400" dirty="0"/>
              <a:t>(</a:t>
            </a:r>
            <a:r>
              <a:rPr lang="en" altLang="ko-KR" sz="1400" dirty="0"/>
              <a:t>Reliability)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시스템이 주어진 문제를 정확하게 해결하는 정도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Application</a:t>
            </a:r>
            <a:r>
              <a:rPr lang="ko-KR" altLang="en-US" sz="1400" dirty="0"/>
              <a:t>의 성능</a:t>
            </a:r>
            <a:r>
              <a:rPr lang="en-US" altLang="ko-KR" sz="1400" dirty="0"/>
              <a:t> </a:t>
            </a:r>
            <a:r>
              <a:rPr lang="ko-KR" altLang="en-US" sz="1400" dirty="0"/>
              <a:t>측정 지표는 </a:t>
            </a:r>
            <a:r>
              <a:rPr lang="en-US" altLang="ko-KR" sz="1400" dirty="0"/>
              <a:t>Throughput(</a:t>
            </a:r>
            <a:r>
              <a:rPr lang="ko-KR" altLang="en-US" sz="1400" dirty="0"/>
              <a:t>처리량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Response Time(</a:t>
            </a:r>
            <a:r>
              <a:rPr lang="ko-KR" altLang="en-US" sz="1400" dirty="0"/>
              <a:t>응답 시간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Turn Around Time(</a:t>
            </a:r>
            <a:r>
              <a:rPr lang="ko-KR" altLang="en-US" sz="1400" dirty="0"/>
              <a:t>경과 시간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Resource Usage(</a:t>
            </a:r>
            <a:r>
              <a:rPr lang="ko-KR" altLang="en-US" sz="1400" dirty="0"/>
              <a:t>자원 활용률</a:t>
            </a:r>
            <a:r>
              <a:rPr lang="en-US" altLang="ko-KR" sz="1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기능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프로세서</a:t>
            </a:r>
            <a:r>
              <a:rPr lang="en-US" altLang="ko-KR" sz="1400" dirty="0"/>
              <a:t>, </a:t>
            </a:r>
            <a:r>
              <a:rPr lang="ko-KR" altLang="en-US" sz="1400" dirty="0"/>
              <a:t>기억장치</a:t>
            </a:r>
            <a:r>
              <a:rPr lang="en-US" altLang="ko-KR" sz="1400" dirty="0"/>
              <a:t>,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출력장치</a:t>
            </a:r>
            <a:r>
              <a:rPr lang="en-US" altLang="ko-KR" sz="1400" dirty="0"/>
              <a:t>, </a:t>
            </a:r>
            <a:r>
              <a:rPr lang="ko-KR" altLang="en-US" sz="1400" dirty="0"/>
              <a:t>파일 및 정보 등 의 자원 관리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자원의 효과적인 경영 스케줄링 기능 제공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사용자와 시스템 간의 편리한 인터페이스 제공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시스템의 각종 하드웨어와 네트워크 관리</a:t>
            </a:r>
            <a:r>
              <a:rPr lang="en-US" altLang="ko-KR" sz="1400" dirty="0"/>
              <a:t>·</a:t>
            </a:r>
            <a:r>
              <a:rPr lang="ko-KR" altLang="en-US" sz="1400" dirty="0"/>
              <a:t>제어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시스템의 오류 검사 및 복구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관리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및 자원 공유</a:t>
            </a:r>
          </a:p>
        </p:txBody>
      </p:sp>
    </p:spTree>
    <p:extLst>
      <p:ext uri="{BB962C8B-B14F-4D97-AF65-F5344CB8AC3E}">
        <p14:creationId xmlns:p14="http://schemas.microsoft.com/office/powerpoint/2010/main" val="16777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주기억</a:t>
            </a:r>
            <a:r>
              <a:rPr lang="ko-KR" altLang="en-US" dirty="0"/>
              <a:t> 장치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주기억</a:t>
            </a:r>
            <a:r>
              <a:rPr lang="ko-KR" altLang="en-US" sz="1400" dirty="0"/>
              <a:t> 장치</a:t>
            </a:r>
            <a:r>
              <a:rPr lang="en-US" altLang="ko-KR" sz="1400" dirty="0"/>
              <a:t>:</a:t>
            </a:r>
            <a:r>
              <a:rPr lang="ko-KR" altLang="en-US" sz="1400" dirty="0"/>
              <a:t> 실행을 위해서 일시적으로 저장하는 기억 장치이고 </a:t>
            </a:r>
            <a:r>
              <a:rPr lang="ko-KR" altLang="en-US" sz="1400" dirty="0" err="1"/>
              <a:t>보조기억</a:t>
            </a:r>
            <a:r>
              <a:rPr lang="ko-KR" altLang="en-US" sz="1400" dirty="0"/>
              <a:t> 장치는 반 영구적인 저장을 위한 기억 장치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보조기억장치의 프로그램이나 데이터를 주기억장치에 </a:t>
            </a:r>
            <a:r>
              <a:rPr lang="ko-KR" altLang="en-US" sz="1400" dirty="0" err="1"/>
              <a:t>적재시키는</a:t>
            </a:r>
            <a:r>
              <a:rPr lang="ko-KR" altLang="en-US" sz="1400" dirty="0"/>
              <a:t> 시기</a:t>
            </a:r>
            <a:r>
              <a:rPr lang="en-US" altLang="ko-KR" sz="1400" dirty="0"/>
              <a:t>, </a:t>
            </a:r>
            <a:r>
              <a:rPr lang="ko-KR" altLang="en-US" sz="1400" dirty="0"/>
              <a:t>적재 위치 등을 지정하여 한정된 </a:t>
            </a:r>
            <a:r>
              <a:rPr lang="ko-KR" altLang="en-US" sz="1400" dirty="0" err="1"/>
              <a:t>주기억</a:t>
            </a:r>
            <a:r>
              <a:rPr lang="ko-KR" altLang="en-US" sz="1400" dirty="0"/>
              <a:t> 장치의 공간을 효율적으로 사용하기 위한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주기억</a:t>
            </a:r>
            <a:r>
              <a:rPr lang="ko-KR" altLang="en-US" sz="1400" dirty="0"/>
              <a:t> 장치 관리 전략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반입</a:t>
            </a:r>
            <a:r>
              <a:rPr lang="en-US" altLang="ko-KR" sz="1400" dirty="0"/>
              <a:t>(</a:t>
            </a:r>
            <a:r>
              <a:rPr lang="en" altLang="ko-KR" sz="1400" dirty="0"/>
              <a:t>Fetch) </a:t>
            </a:r>
            <a:r>
              <a:rPr lang="ko-KR" altLang="en-US" sz="1400" dirty="0"/>
              <a:t>전략</a:t>
            </a:r>
            <a:r>
              <a:rPr lang="en-US" altLang="ko-KR" sz="1400" dirty="0"/>
              <a:t>:</a:t>
            </a:r>
            <a:r>
              <a:rPr lang="ko-KR" altLang="en-US" sz="1400" dirty="0"/>
              <a:t> 보조기억장치에 보관중인 프로그램이나 데이터를 언제 주기억장치로 적재할 것인지를 결정하는 전략으로</a:t>
            </a:r>
            <a:r>
              <a:rPr lang="en-US" altLang="ko-KR" sz="1400" dirty="0"/>
              <a:t>, </a:t>
            </a:r>
            <a:r>
              <a:rPr lang="ko-KR" altLang="en-US" sz="1400" dirty="0"/>
              <a:t>요구 반입</a:t>
            </a:r>
            <a:r>
              <a:rPr lang="en-US" altLang="ko-KR" sz="1400" dirty="0"/>
              <a:t>(</a:t>
            </a:r>
            <a:r>
              <a:rPr lang="en" altLang="ko-KR" sz="1400" dirty="0"/>
              <a:t>Demand Fetch)</a:t>
            </a:r>
            <a:r>
              <a:rPr lang="ko-KR" altLang="en-US" sz="1400" dirty="0"/>
              <a:t>과 예상 반입</a:t>
            </a:r>
            <a:r>
              <a:rPr lang="en-US" altLang="ko-KR" sz="1400" dirty="0"/>
              <a:t>(</a:t>
            </a:r>
            <a:r>
              <a:rPr lang="en" altLang="ko-KR" sz="1400" dirty="0"/>
              <a:t>Anticipatory Fetch)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배치</a:t>
            </a:r>
            <a:r>
              <a:rPr lang="en-US" altLang="ko-KR" sz="1400" dirty="0"/>
              <a:t>(</a:t>
            </a:r>
            <a:r>
              <a:rPr lang="en" altLang="ko-KR" sz="1400" dirty="0"/>
              <a:t>Placement) </a:t>
            </a:r>
            <a:r>
              <a:rPr lang="ko-KR" altLang="en-US" sz="1400" dirty="0"/>
              <a:t>전략</a:t>
            </a:r>
            <a:r>
              <a:rPr lang="en-US" altLang="ko-KR" sz="1400" dirty="0"/>
              <a:t>:</a:t>
            </a:r>
            <a:r>
              <a:rPr lang="ko-KR" altLang="en-US" sz="1400" dirty="0"/>
              <a:t> 새로 반입되는 프로그램이나 데이터를 주기억장치의 어디에 위치시킬 것인지를 결정하는 전략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최초 적합</a:t>
            </a:r>
            <a:r>
              <a:rPr lang="en-US" altLang="ko-KR" sz="1400" dirty="0"/>
              <a:t>(</a:t>
            </a:r>
            <a:r>
              <a:rPr lang="en" altLang="ko-KR" sz="1400" dirty="0"/>
              <a:t>First Fit) : </a:t>
            </a:r>
            <a:r>
              <a:rPr lang="ko-KR" altLang="en-US" sz="1400" dirty="0"/>
              <a:t>프로그램이나 데이터가 들어갈 수 있는 크기의 빈 영역 중에서 첫 번째 분할 영역에 배치 시키는 방법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최적 적합</a:t>
            </a:r>
            <a:r>
              <a:rPr lang="en-US" altLang="ko-KR" sz="1400" dirty="0"/>
              <a:t>(</a:t>
            </a:r>
            <a:r>
              <a:rPr lang="en" altLang="ko-KR" sz="1400" dirty="0"/>
              <a:t>Best Fit) : </a:t>
            </a:r>
            <a:r>
              <a:rPr lang="ko-KR" altLang="en-US" sz="1400" dirty="0"/>
              <a:t>프로그램이나 데이터가 들어갈 수 있는 크기의 빈 영역 중에서 단편화를 가장 작게 남기는 분할 영역에 배치시키는 방법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최악 적합</a:t>
            </a:r>
            <a:r>
              <a:rPr lang="en-US" altLang="ko-KR" sz="1400" dirty="0"/>
              <a:t>(</a:t>
            </a:r>
            <a:r>
              <a:rPr lang="en" altLang="ko-KR" sz="1400" dirty="0"/>
              <a:t>Worst Fit) : </a:t>
            </a:r>
            <a:r>
              <a:rPr lang="ko-KR" altLang="en-US" sz="1400" dirty="0"/>
              <a:t>프로그램이나 데이터가 들어갈 수 있는 크기의 빈 영역 중에서 단편화를 가장 많이 남기는 분할 영역에 배치시키는 방법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교체</a:t>
            </a:r>
            <a:r>
              <a:rPr lang="en-US" altLang="ko-KR" sz="1400" dirty="0"/>
              <a:t>(</a:t>
            </a:r>
            <a:r>
              <a:rPr lang="en" altLang="ko-KR" sz="1400" dirty="0"/>
              <a:t>Replacement) </a:t>
            </a:r>
            <a:r>
              <a:rPr lang="ko-KR" altLang="en-US" sz="1400" dirty="0"/>
              <a:t>전략</a:t>
            </a:r>
            <a:r>
              <a:rPr lang="en-US" altLang="ko-KR" sz="1400" dirty="0"/>
              <a:t>:</a:t>
            </a:r>
            <a:r>
              <a:rPr lang="ko-KR" altLang="en-US" sz="1400" dirty="0"/>
              <a:t> 주기억장치의 모든 영역이 이미 사용중인 상태에서 새로운 프로그램이나 데이터를 주기억장치에 배치하려고 할 때</a:t>
            </a:r>
            <a:r>
              <a:rPr lang="en-US" altLang="ko-KR" sz="1400" dirty="0"/>
              <a:t> </a:t>
            </a:r>
            <a:r>
              <a:rPr lang="ko-KR" altLang="en-US" sz="1400" dirty="0"/>
              <a:t>이미 사용되고 있는 영역 중에서 어느 영역을 교체하여 사용할 것인지를 결정하는 전략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750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주기억</a:t>
            </a:r>
            <a:r>
              <a:rPr lang="ko-KR" altLang="en-US" dirty="0"/>
              <a:t> 장치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주기억</a:t>
            </a:r>
            <a:r>
              <a:rPr lang="ko-KR" altLang="en-US" sz="1400" dirty="0"/>
              <a:t> 장치 관리 전략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할당 기법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단일 할당</a:t>
            </a:r>
            <a:r>
              <a:rPr lang="en-US" altLang="ko-KR" sz="1400" dirty="0"/>
              <a:t>:</a:t>
            </a:r>
            <a:r>
              <a:rPr lang="ko-KR" altLang="en-US" sz="1400" dirty="0"/>
              <a:t> 하나의 프로그램만 할당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Overlay:</a:t>
            </a:r>
            <a:r>
              <a:rPr lang="ko-KR" altLang="en-US" sz="1400" dirty="0"/>
              <a:t> 하나의 프로그램을 분할해서 필요한 조각을 가져와서 실행하는 기법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Swapping: </a:t>
            </a:r>
            <a:r>
              <a:rPr lang="ko-KR" altLang="en-US" sz="1400" dirty="0"/>
              <a:t>프로그램을 교체하는 방식으로 여러 개의 프로그램을 실행하는 기법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연속 할당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프로그램을 주기억장치에 연속으로 할당하는 기법으로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단일 분할 할당 기법과 다중 분할 할당 기법이 있음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다중 분할 할당 기법</a:t>
            </a:r>
            <a:endParaRPr lang="en-US" altLang="ko-KR" sz="14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ko-KR" altLang="en-US" sz="1400" dirty="0"/>
              <a:t>고정 분할</a:t>
            </a:r>
            <a:r>
              <a:rPr lang="en-US" altLang="ko-KR" sz="1400" dirty="0"/>
              <a:t>:</a:t>
            </a:r>
            <a:r>
              <a:rPr lang="ko-KR" altLang="en-US" sz="1400" dirty="0"/>
              <a:t> 동일한 크기로 분할하는 것으로 정적 </a:t>
            </a:r>
            <a:r>
              <a:rPr lang="ko-KR" altLang="en-US" sz="1400" dirty="0" err="1"/>
              <a:t>할당이라고도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ko-KR" altLang="en-US" sz="1400" dirty="0"/>
              <a:t>가변 분할</a:t>
            </a:r>
            <a:r>
              <a:rPr lang="en-US" altLang="ko-KR" sz="1400" dirty="0"/>
              <a:t>:</a:t>
            </a:r>
            <a:r>
              <a:rPr lang="ko-KR" altLang="en-US" sz="1400" dirty="0"/>
              <a:t> 필요한 크기로 분할하는 것으로 동적 </a:t>
            </a:r>
            <a:r>
              <a:rPr lang="ko-KR" altLang="en-US" sz="1400" dirty="0" err="1"/>
              <a:t>할당이라고도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분산 할당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프로그램을 특정 단위의 조각으로 나누어 주기억장치 내에 분산하여 할당하는 기법으로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기법과 세그먼테이션 기법으로 나눌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743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가상 기억 장치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보조기억장치</a:t>
            </a:r>
            <a:r>
              <a:rPr lang="en-US" altLang="ko-KR" sz="1400" dirty="0"/>
              <a:t>(</a:t>
            </a:r>
            <a:r>
              <a:rPr lang="ko-KR" altLang="en-US" sz="1400" dirty="0"/>
              <a:t>하드디스크</a:t>
            </a:r>
            <a:r>
              <a:rPr lang="en-US" altLang="ko-KR" sz="1400" dirty="0"/>
              <a:t>)</a:t>
            </a:r>
            <a:r>
              <a:rPr lang="ko-KR" altLang="en-US" sz="1400" dirty="0"/>
              <a:t>의 일부를 주기억장치처럼 사용하는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용량이 작은 주기억장치를 마치 큰 용량을 가진 것처럼 사용하는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Fragmentation(</a:t>
            </a:r>
            <a:r>
              <a:rPr lang="ko-KR" altLang="en-US" sz="1400" dirty="0"/>
              <a:t>단편화</a:t>
            </a:r>
            <a:r>
              <a:rPr lang="en-US" altLang="ko-KR" sz="1400" dirty="0"/>
              <a:t>):</a:t>
            </a:r>
            <a:r>
              <a:rPr lang="ko-KR" altLang="en-US" sz="1400" dirty="0"/>
              <a:t> 기억장치를 사용하지 못하고 남는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 단편화</a:t>
            </a:r>
            <a:r>
              <a:rPr lang="en-US" altLang="ko-KR" sz="1400" dirty="0"/>
              <a:t>:</a:t>
            </a:r>
            <a:r>
              <a:rPr lang="ko-KR" altLang="en-US" sz="1400" dirty="0"/>
              <a:t> 하나의 페이지를 사용하고 남는 공간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외부 단편화</a:t>
            </a:r>
            <a:r>
              <a:rPr lang="en-US" altLang="ko-KR" sz="1400" dirty="0"/>
              <a:t>:</a:t>
            </a:r>
            <a:r>
              <a:rPr lang="ko-KR" altLang="en-US" sz="1400" dirty="0"/>
              <a:t> 작아서 사용하지 못하는 공간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가상 기억장치 구현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페이징</a:t>
            </a:r>
            <a:r>
              <a:rPr lang="en-US" altLang="ko-KR" sz="1400" dirty="0"/>
              <a:t>(</a:t>
            </a:r>
            <a:r>
              <a:rPr lang="en" altLang="ko-KR" sz="1400" dirty="0"/>
              <a:t>Paging)</a:t>
            </a:r>
            <a:r>
              <a:rPr lang="ko-KR" altLang="en-US" sz="1400" dirty="0"/>
              <a:t>기법</a:t>
            </a:r>
            <a:r>
              <a:rPr lang="en-US" altLang="ko-KR" sz="1400" dirty="0"/>
              <a:t>: </a:t>
            </a:r>
            <a:r>
              <a:rPr lang="ko-KR" altLang="en-US" sz="1400" dirty="0"/>
              <a:t>가상 기억장치에 보관되어 있는 프로그램과 주기억장치의 영역을 동일한 크기로 나 눈 후 나눠진 프로그램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</a:t>
            </a:r>
            <a:r>
              <a:rPr lang="en-US" altLang="ko-KR" sz="1400" dirty="0"/>
              <a:t>)</a:t>
            </a:r>
            <a:r>
              <a:rPr lang="ko-KR" altLang="en-US" sz="1400" dirty="0"/>
              <a:t>을 동일하게 나눠진 주기억장치의 영역에 </a:t>
            </a:r>
            <a:r>
              <a:rPr lang="ko-KR" altLang="en-US" sz="1400" dirty="0" err="1"/>
              <a:t>적재시켜</a:t>
            </a:r>
            <a:r>
              <a:rPr lang="ko-KR" altLang="en-US" sz="1400" dirty="0"/>
              <a:t> 실행하는 기법으로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외부 </a:t>
            </a:r>
            <a:r>
              <a:rPr lang="ko-KR" altLang="en-US" sz="1400" dirty="0" err="1"/>
              <a:t>단편화는</a:t>
            </a:r>
            <a:r>
              <a:rPr lang="ko-KR" altLang="en-US" sz="1400" dirty="0"/>
              <a:t> 발생하지 않으나 내부 </a:t>
            </a:r>
            <a:r>
              <a:rPr lang="ko-KR" altLang="en-US" sz="1400" dirty="0" err="1"/>
              <a:t>단편화는</a:t>
            </a:r>
            <a:r>
              <a:rPr lang="ko-KR" altLang="en-US" sz="1400" dirty="0"/>
              <a:t> 발생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세그먼테이션</a:t>
            </a:r>
            <a:r>
              <a:rPr lang="en-US" altLang="ko-KR" sz="1400" dirty="0"/>
              <a:t>(</a:t>
            </a:r>
            <a:r>
              <a:rPr lang="en" altLang="ko-KR" sz="1400" dirty="0"/>
              <a:t>Segmentation)</a:t>
            </a:r>
            <a:r>
              <a:rPr lang="ko-KR" altLang="en-US" sz="1400" dirty="0"/>
              <a:t>기법</a:t>
            </a:r>
            <a:r>
              <a:rPr lang="en-US" altLang="ko-KR" sz="1400" dirty="0"/>
              <a:t>: </a:t>
            </a:r>
            <a:r>
              <a:rPr lang="ko-KR" altLang="en-US" sz="1400" dirty="0"/>
              <a:t>가상 기억장치에 보관되어 있는 프로그램을 다양한 크기의 논리적인 단 위로 나눈 후 주기억장치에 </a:t>
            </a:r>
            <a:r>
              <a:rPr lang="ko-KR" altLang="en-US" sz="1400" dirty="0" err="1"/>
              <a:t>적재시켜</a:t>
            </a:r>
            <a:r>
              <a:rPr lang="ko-KR" altLang="en-US" sz="1400" dirty="0"/>
              <a:t> 실행시키는 기법으로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내부 </a:t>
            </a:r>
            <a:r>
              <a:rPr lang="ko-KR" altLang="en-US" sz="1400" dirty="0" err="1"/>
              <a:t>단편화는</a:t>
            </a:r>
            <a:r>
              <a:rPr lang="ko-KR" altLang="en-US" sz="1400" dirty="0"/>
              <a:t> 발생하지 않으나 외부 단편화 는 발생</a:t>
            </a:r>
          </a:p>
        </p:txBody>
      </p:sp>
    </p:spTree>
    <p:extLst>
      <p:ext uri="{BB962C8B-B14F-4D97-AF65-F5344CB8AC3E}">
        <p14:creationId xmlns:p14="http://schemas.microsoft.com/office/powerpoint/2010/main" val="4056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가상 기억 장치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Locality(</a:t>
            </a:r>
            <a:r>
              <a:rPr lang="ko-KR" altLang="en-US" sz="1400" dirty="0" err="1"/>
              <a:t>구역성</a:t>
            </a:r>
            <a:r>
              <a:rPr lang="en-US" altLang="ko-KR" sz="1400" dirty="0"/>
              <a:t>,</a:t>
            </a:r>
            <a:r>
              <a:rPr lang="ko-KR" altLang="en-US" sz="1400" dirty="0"/>
              <a:t> 지역성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프로세스가 실행되는 동안 주기억장치를 참조할 때 일부 페이지만 집중적으로 참조하는 성질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시간 </a:t>
            </a:r>
            <a:r>
              <a:rPr lang="ko-KR" altLang="en-US" sz="1400" dirty="0" err="1"/>
              <a:t>구역성</a:t>
            </a:r>
            <a:r>
              <a:rPr lang="en-US" altLang="ko-KR" sz="1400" dirty="0"/>
              <a:t>(</a:t>
            </a:r>
            <a:r>
              <a:rPr lang="en" altLang="ko-KR" sz="1400" dirty="0"/>
              <a:t>Temporal Locality): </a:t>
            </a:r>
            <a:r>
              <a:rPr lang="ko-KR" altLang="en-US" sz="1400" dirty="0"/>
              <a:t>프로세스가 실행되면서 하나의 페이지를 일정 시간 동안 집중적으로 액세스하는 현상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공간 </a:t>
            </a:r>
            <a:r>
              <a:rPr lang="ko-KR" altLang="en-US" sz="1400" dirty="0" err="1"/>
              <a:t>구역성</a:t>
            </a:r>
            <a:r>
              <a:rPr lang="en-US" altLang="ko-KR" sz="1400" dirty="0"/>
              <a:t>(</a:t>
            </a:r>
            <a:r>
              <a:rPr lang="en" altLang="ko-KR" sz="1400" dirty="0"/>
              <a:t>Spatial Locality): </a:t>
            </a:r>
            <a:r>
              <a:rPr lang="ko-KR" altLang="en-US" sz="1400" dirty="0"/>
              <a:t>프로세스 실행 시 일정 위치의 페이지를 집중적으로 액세스하는 현상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워킹 셋</a:t>
            </a:r>
            <a:r>
              <a:rPr lang="en-US" altLang="ko-KR" sz="1400" dirty="0"/>
              <a:t>(</a:t>
            </a:r>
            <a:r>
              <a:rPr lang="en" altLang="ko-KR" sz="1400" dirty="0"/>
              <a:t>Working Set): </a:t>
            </a:r>
            <a:r>
              <a:rPr lang="ko-KR" altLang="en-US" sz="1400" dirty="0"/>
              <a:t>프로세스가 일정 시간 동안 자주 참조하는 페이지들의 집합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페이지 부재</a:t>
            </a:r>
            <a:r>
              <a:rPr lang="en-US" altLang="ko-KR" sz="1400" dirty="0"/>
              <a:t>(</a:t>
            </a:r>
            <a:r>
              <a:rPr lang="en" altLang="ko-KR" sz="1400" dirty="0"/>
              <a:t>Page Fault): </a:t>
            </a:r>
            <a:r>
              <a:rPr lang="ko-KR" altLang="en-US" sz="1400" dirty="0"/>
              <a:t>프로세스 실행 시 참조할 페이지가 주기억장치에 없는 현상으로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부재가 일어나는 횟수를 페이지 부재 빈도</a:t>
            </a:r>
            <a:r>
              <a:rPr lang="en-US" altLang="ko-KR" sz="1400" dirty="0"/>
              <a:t>(</a:t>
            </a:r>
            <a:r>
              <a:rPr lang="en" altLang="ko-KR" sz="1400" dirty="0"/>
              <a:t>Page Fault Frequency)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스래싱</a:t>
            </a:r>
            <a:r>
              <a:rPr lang="en-US" altLang="ko-KR" sz="1400" dirty="0"/>
              <a:t>(</a:t>
            </a:r>
            <a:r>
              <a:rPr lang="en" altLang="ko-KR" sz="1400" dirty="0"/>
              <a:t>Thrashing): </a:t>
            </a:r>
            <a:r>
              <a:rPr lang="ko-KR" altLang="en-US" sz="1400" dirty="0"/>
              <a:t>프로세스의 처리 시간보다 페이지 교체에 소요되는 시간이 더 많아지는 현상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Prepaging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처음의 과도한 페이지 부재를 방지하기 위해 필요할 것 같은 모든 페이지를 한꺼번에 페이지 프레임에 적재하는 기법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기억장치에 들어온 페이지들 중에서 사용되지 않는 페이지가 많을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425645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가상 기억 장치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페이지 교체 알고리즘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OPT(</a:t>
            </a:r>
            <a:r>
              <a:rPr lang="en" altLang="ko-KR" sz="1400" dirty="0" err="1"/>
              <a:t>OPTimal</a:t>
            </a:r>
            <a:r>
              <a:rPr lang="en" altLang="ko-KR" sz="1400" dirty="0"/>
              <a:t> replacement, </a:t>
            </a:r>
            <a:r>
              <a:rPr lang="ko-KR" altLang="en-US" sz="1400" dirty="0"/>
              <a:t>최적 교체</a:t>
            </a:r>
            <a:r>
              <a:rPr lang="en-US" altLang="ko-KR" sz="1400" dirty="0"/>
              <a:t>): </a:t>
            </a:r>
            <a:r>
              <a:rPr lang="ko-KR" altLang="en-US" sz="1400" dirty="0"/>
              <a:t>앞으로 가장 오랫동안 사용하지 않을 페이지를 교체하는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FIFO(First In First Out): </a:t>
            </a:r>
            <a:r>
              <a:rPr lang="ko-KR" altLang="en-US" sz="1400" dirty="0"/>
              <a:t>각 페이지가 주기억장치에 적재 될 때마다 그때의 시간을 기억시켜 가장 먼저 들어와서 가장 오래 있었던 페이지를 교체하는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LRU(Least Recently Used): </a:t>
            </a:r>
            <a:r>
              <a:rPr lang="ko-KR" altLang="en-US" sz="1400" dirty="0"/>
              <a:t>최근에 가장 오랫동안 사용 하지 않은 페이지를 교체하는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LFU(Least Frequently Used): </a:t>
            </a:r>
            <a:r>
              <a:rPr lang="ko-KR" altLang="en-US" sz="1400" dirty="0"/>
              <a:t>사용 빈도가 가장 적은 </a:t>
            </a:r>
            <a:r>
              <a:rPr lang="ko-KR" altLang="en-US" sz="1400" dirty="0" err="1"/>
              <a:t>페</a:t>
            </a:r>
            <a:r>
              <a:rPr lang="ko-KR" altLang="en-US" sz="1400" dirty="0"/>
              <a:t> 이지를 교체하는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NUR(Not Used Recently): </a:t>
            </a:r>
            <a:r>
              <a:rPr lang="ko-KR" altLang="en-US" sz="1400" dirty="0"/>
              <a:t>최근에 사용하지 않은 페이지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교체하는 기법으로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참조 비트</a:t>
            </a:r>
            <a:r>
              <a:rPr lang="en-US" altLang="ko-KR" sz="1400" dirty="0"/>
              <a:t>(</a:t>
            </a:r>
            <a:r>
              <a:rPr lang="en" altLang="ko-KR" sz="1400" dirty="0"/>
              <a:t>Reference Bit)</a:t>
            </a:r>
            <a:r>
              <a:rPr lang="ko-KR" altLang="en-US" sz="1400" dirty="0"/>
              <a:t>와 변 형 비트</a:t>
            </a:r>
            <a:r>
              <a:rPr lang="en-US" altLang="ko-KR" sz="1400" dirty="0"/>
              <a:t>(</a:t>
            </a:r>
            <a:r>
              <a:rPr lang="en" altLang="ko-KR" sz="1400" dirty="0"/>
              <a:t>Modified Bit)</a:t>
            </a:r>
            <a:r>
              <a:rPr lang="ko-KR" altLang="en-US" sz="1400" dirty="0"/>
              <a:t>가 사용됨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SCR(Second Chance Replacement, 2</a:t>
            </a:r>
            <a:r>
              <a:rPr lang="ko-KR" altLang="en-US" sz="1400" dirty="0"/>
              <a:t>차 기회 교체</a:t>
            </a:r>
            <a:r>
              <a:rPr lang="en-US" altLang="ko-KR" sz="1400" dirty="0"/>
              <a:t>): </a:t>
            </a:r>
            <a:r>
              <a:rPr lang="ko-KR" altLang="en-US" sz="1400" dirty="0"/>
              <a:t>가장 오랫동안 주기억장치에 있던 페이지 중 자주 사용되는 페이지의 교체를 방지하기 위한 것으로</a:t>
            </a:r>
            <a:r>
              <a:rPr lang="en-US" altLang="ko-KR" sz="1400" dirty="0"/>
              <a:t>, </a:t>
            </a:r>
            <a:r>
              <a:rPr lang="en" altLang="ko-KR" sz="1400" dirty="0"/>
              <a:t>FIFO </a:t>
            </a:r>
            <a:r>
              <a:rPr lang="ko-KR" altLang="en-US" sz="1400" dirty="0"/>
              <a:t>기법의 단점을 보완</a:t>
            </a:r>
          </a:p>
        </p:txBody>
      </p:sp>
    </p:spTree>
    <p:extLst>
      <p:ext uri="{BB962C8B-B14F-4D97-AF65-F5344CB8AC3E}">
        <p14:creationId xmlns:p14="http://schemas.microsoft.com/office/powerpoint/2010/main" val="24073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디스크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디스크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기법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FCFS(First Come First Served) </a:t>
            </a:r>
            <a:r>
              <a:rPr lang="ko-KR" altLang="en-US" sz="1400" dirty="0"/>
              <a:t>스케줄링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SSTF(Shortest Seek Time First) </a:t>
            </a:r>
            <a:r>
              <a:rPr lang="ko-KR" altLang="en-US" sz="1400" dirty="0" err="1"/>
              <a:t>스케쥴링</a:t>
            </a:r>
            <a:r>
              <a:rPr lang="en-US" altLang="ko-KR" sz="1400" dirty="0"/>
              <a:t>:</a:t>
            </a:r>
            <a:r>
              <a:rPr lang="ko-KR" altLang="en-US" sz="1400" dirty="0"/>
              <a:t> 탐색 거리가 가장 짧은 요청을 먼저 처리하는 방법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SCAN </a:t>
            </a:r>
            <a:r>
              <a:rPr lang="ko-KR" altLang="en-US" sz="1400" dirty="0" err="1"/>
              <a:t>스케쥴링</a:t>
            </a:r>
            <a:r>
              <a:rPr lang="en-US" altLang="ko-KR" sz="1400" dirty="0"/>
              <a:t>(</a:t>
            </a:r>
            <a:r>
              <a:rPr lang="ko-KR" altLang="en-US" sz="1400" dirty="0"/>
              <a:t>엘리베이터 알고리즘</a:t>
            </a:r>
            <a:r>
              <a:rPr lang="en-US" altLang="ko-KR" sz="1400" dirty="0"/>
              <a:t>):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헤드진행</a:t>
            </a:r>
            <a:r>
              <a:rPr lang="ko-KR" altLang="en-US" sz="1400" dirty="0"/>
              <a:t> 방향과 같은 방향의 가장 짧은 거리에 있는 요청을 먼저 서비스하고 진행 중 가장 바깥쪽까지 갔거나 더 이상 요구가 없으면 반대쪽으로 방향을 바꾸어 서비스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C-SCAN(Circular)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:</a:t>
            </a:r>
            <a:r>
              <a:rPr lang="ko-KR" altLang="en-US" sz="1400" dirty="0"/>
              <a:t> 바깥쪽 실린더에서 안쪽으로 진행하면서 최단거리의 요구를 서비스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N-step SCAN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:</a:t>
            </a:r>
            <a:r>
              <a:rPr lang="ko-KR" altLang="en-US" sz="1400" dirty="0"/>
              <a:t> 서비스가 한쪽 방향으로 진행될 때 대기 중이던 요구 들만 서비스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에센바흐</a:t>
            </a:r>
            <a:r>
              <a:rPr lang="ko-KR" altLang="en-US" sz="1400" dirty="0"/>
              <a:t> 기법</a:t>
            </a:r>
            <a:r>
              <a:rPr lang="en-US" altLang="ko-KR" sz="1400" dirty="0"/>
              <a:t>(</a:t>
            </a:r>
            <a:r>
              <a:rPr lang="en" altLang="ko-KR" sz="1400" dirty="0" err="1"/>
              <a:t>Eshenbach</a:t>
            </a:r>
            <a:r>
              <a:rPr lang="en" altLang="ko-KR" sz="1400" dirty="0"/>
              <a:t> scheme)</a:t>
            </a:r>
            <a:r>
              <a:rPr lang="en-US" altLang="ko-KR" sz="1400" dirty="0"/>
              <a:t>:</a:t>
            </a:r>
            <a:r>
              <a:rPr lang="ko-KR" altLang="en-US" sz="1400" dirty="0"/>
              <a:t> 헤드는 </a:t>
            </a:r>
            <a:r>
              <a:rPr lang="en" altLang="ko-KR" sz="1400" dirty="0"/>
              <a:t>C-SCAN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움직이는데 예외로 모든 실린더는 그 실린더에 요청이 있든 없든 전체 트랙이 한 바퀴 회전할 동안 서비스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SLTF(Shortest Latency Time First) </a:t>
            </a:r>
            <a:r>
              <a:rPr lang="ko-KR" altLang="en-US" sz="1400" dirty="0"/>
              <a:t>스케줄링</a:t>
            </a:r>
            <a:r>
              <a:rPr lang="en-US" altLang="ko-KR" sz="1400" dirty="0"/>
              <a:t>:</a:t>
            </a:r>
            <a:r>
              <a:rPr lang="ko-KR" altLang="en-US" sz="1400" dirty="0"/>
              <a:t> 회전지연시간의 최적화를 위한 기법</a:t>
            </a:r>
          </a:p>
        </p:txBody>
      </p:sp>
    </p:spTree>
    <p:extLst>
      <p:ext uri="{BB962C8B-B14F-4D97-AF65-F5344CB8AC3E}">
        <p14:creationId xmlns:p14="http://schemas.microsoft.com/office/powerpoint/2010/main" val="285371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네트워크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8760"/>
            <a:ext cx="8280000" cy="52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기본 개념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네트워크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장비 또는 사용자 들 간에 하드웨어와 소프트웨어를 공유할 수 있도록 서로 연결된 노드들의 모임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Protocol: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장비 사이의 데이터 송수신을 위한 규칙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-TCP (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연결형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), UDP(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비연결형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TCP/IP: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인터넷상에서 호스트들을 서로 연결시키는데 필요한 프로토콜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HTTP: Hyper Text Transfer Protocol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HTTPS: Hyper Text Transfer Protocol over Secure Socket Layer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주소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인터넷에서 단말기를 구별하기 위한 주소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(IPv4-32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IPv6-128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Subnet mask: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동일 네트워크의 규모를 나타내기 위한 주소로 네트워크를 작은 네트워크로 나누어서 사용할 목적으로 설정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PORT: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하나의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주소에서 프로세스를 구분하기 위한 번호로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0 ~ 65535 ( 0 ~ 1024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번은 시스템이 사용하는 영역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으로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생성되며 하나의 프로세스가 하나 이상의 포트 사용 가능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예약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http(80), FTP(20, 21), SSH(22), Telnet(23), SMTP(25), DNS(53)</a:t>
            </a: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응용프로그램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Tomcat(8080), Oracle(1521),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MySql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(3306), MSSQL(1443)..</a:t>
            </a:r>
            <a:endParaRPr kumimoji="1" lang="ko-KR" altLang="en-US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6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j-cs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64714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8760"/>
            <a:ext cx="8280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fontAlgn="base"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기본 개념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Domain: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주소에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매핑시킨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문자로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된 주소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URL: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인터넷 상의 자원의 위치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URI: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특정 자원에 대한 형식이나 고유한 이름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Gateway: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외부 네트워크로 나가기 위한 내부 네트워크의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종단점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Routing: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최적의 경로를 찾는 방법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Proxy: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클라이언트가 자신을 통해서 다른 네트워크 서비스에 간접적으로 접속할 수 있게 해 주는 컴퓨터 시스템이나 응용 프로그램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Firewall: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미리 정의된 보안 규칙에 기반한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들어오고 나가는 네트워크 트래픽을 모니터링하고 제어하는 네트워크 보안 시스템으로 서로 다른 네트워크를 지나는 데이터를 허용하거나 거부하거나 검열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수정하는 하드웨어나 소프트웨어 장치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RMI: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분산 네트워크 내에서 상호 작용하는 객체지향 형 프로그램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(RPC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라고도 함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6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j-cs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77654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1268760"/>
            <a:ext cx="8280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fontAlgn="base"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기본 개념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정보 확인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ipconfig(Windows)</a:t>
            </a: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ifconfig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(Windows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가 아닌 경우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ping: IP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네트워크를 통해 특정한 호스트가 도달할 수 있는지의 여부를 테스트하는 데 쓰이는 컴퓨터 네트워크 도구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LoopBack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IP</a:t>
            </a: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IPv4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및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IPv6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자기 자신을 가리키기 위한 목적으로 쓰기 위해 예약된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주소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IPv4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 경우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127.0.0.0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부터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127.255.255.255(127.0.0.0/8)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까지 있으며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보통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127.0.0.1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을 사용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IPv6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은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::1/128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한 개의 주소만 사용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오픈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API(Open Application Programming Interface, Open API,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공개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API)</a:t>
            </a:r>
          </a:p>
          <a:p>
            <a:pPr marL="1200150" lvl="2" indent="-285750" fontAlgn="base"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누구나 사용할 수 있도록 공개된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API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말하며 개발자에게 사유 응용 소프트웨어나 웹 서비스에 프로그래밍적인 권한을 제공</a:t>
            </a: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REST(Representational State Transfer):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월드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와이드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웹과 같은 분산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하이퍼미디어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시스템을 위한 소프트웨어 아키텍처의 한 형식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CSV: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구분자로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구분된 문자열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XML: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태그 형식으로 데이터를 표현하는 포맷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JSON: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자바스크립트 데이터 표현법으로 데이터를 표현하는 포맷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6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j-cs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325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MS-Windows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그래픽 사용자 인터페이스</a:t>
            </a:r>
            <a:r>
              <a:rPr lang="en-US" altLang="ko-KR" sz="1400" dirty="0"/>
              <a:t>(</a:t>
            </a:r>
            <a:r>
              <a:rPr lang="en" altLang="ko-KR" sz="1400" dirty="0"/>
              <a:t>GUI; Graphic User Interface): </a:t>
            </a:r>
            <a:r>
              <a:rPr lang="ko-KR" altLang="en-US" sz="1400" dirty="0"/>
              <a:t>키보드로 명령어를 직접 입력하지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마우스로 아이콘이나 메뉴를 선택하여 작업을 수행하는 방식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선점형</a:t>
            </a:r>
            <a:r>
              <a:rPr lang="ko-KR" altLang="en-US" sz="1400" dirty="0"/>
              <a:t> 멀티 </a:t>
            </a:r>
            <a:r>
              <a:rPr lang="ko-KR" altLang="en-US" sz="1400" dirty="0" err="1"/>
              <a:t>태스킹</a:t>
            </a:r>
            <a:r>
              <a:rPr lang="en-US" altLang="ko-KR" sz="1400" dirty="0"/>
              <a:t>(</a:t>
            </a:r>
            <a:r>
              <a:rPr lang="en" altLang="ko-KR" sz="1400" dirty="0"/>
              <a:t>Preemptive Multi-Tasking): </a:t>
            </a:r>
            <a:r>
              <a:rPr lang="ko-KR" altLang="en-US" sz="1400" dirty="0"/>
              <a:t>동시에 여러 개의 프로그램을 실행하는 멀티 </a:t>
            </a:r>
            <a:r>
              <a:rPr lang="ko-KR" altLang="en-US" sz="1400" dirty="0" err="1"/>
              <a:t>태스킹을</a:t>
            </a:r>
            <a:r>
              <a:rPr lang="ko-KR" altLang="en-US" sz="1400" dirty="0"/>
              <a:t> 하면서 운영체제가 각 작업의 </a:t>
            </a:r>
            <a:r>
              <a:rPr lang="en" altLang="ko-KR" sz="1400" dirty="0"/>
              <a:t>CPU </a:t>
            </a:r>
            <a:r>
              <a:rPr lang="ko-KR" altLang="en-US" sz="1400" dirty="0"/>
              <a:t>이용 시간을 제어하여 응용 프로그램 실행</a:t>
            </a:r>
            <a:r>
              <a:rPr lang="en-US" altLang="ko-KR" sz="1400" dirty="0"/>
              <a:t> </a:t>
            </a:r>
            <a:r>
              <a:rPr lang="ko-KR" altLang="en-US" sz="1400" dirty="0"/>
              <a:t>중 문제가 발생하면 해당 프로그램을 강제 종료시키고 모든 시스템 자원을 반환하는 방식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PnP(Plug and Play, </a:t>
            </a:r>
            <a:r>
              <a:rPr lang="ko-KR" altLang="en-US" sz="1400" dirty="0"/>
              <a:t>자동 감지 기능</a:t>
            </a:r>
            <a:r>
              <a:rPr lang="en-US" altLang="ko-KR" sz="1400" dirty="0"/>
              <a:t>): </a:t>
            </a:r>
            <a:r>
              <a:rPr lang="ko-KR" altLang="en-US" sz="1400" dirty="0"/>
              <a:t>컴퓨터 시스템에 프린터나 사운드 카드 등의 하드웨어를 설치했을 때</a:t>
            </a:r>
            <a:r>
              <a:rPr lang="en-US" altLang="ko-KR" sz="1400" dirty="0"/>
              <a:t> </a:t>
            </a:r>
            <a:r>
              <a:rPr lang="ko-KR" altLang="en-US" sz="1400" dirty="0"/>
              <a:t>해당 하드웨어를 사용하는 데 필요한 시스템 환경을 운영 체제가 자동으로 구성해 주는 기능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OLE(Object Linking and Embedding): </a:t>
            </a:r>
            <a:r>
              <a:rPr lang="ko-KR" altLang="en-US" sz="1400" dirty="0"/>
              <a:t>다른 응용 프로그램에서 작성된 문자나 그림 등의 개체</a:t>
            </a:r>
            <a:r>
              <a:rPr lang="en-US" altLang="ko-KR" sz="1400" dirty="0"/>
              <a:t>(</a:t>
            </a:r>
            <a:r>
              <a:rPr lang="en" altLang="ko-KR" sz="1400" dirty="0"/>
              <a:t>Object)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현재 작성 중인 문서에 자유롭게 연결</a:t>
            </a:r>
            <a:r>
              <a:rPr lang="en-US" altLang="ko-KR" sz="1400" dirty="0"/>
              <a:t>(</a:t>
            </a:r>
            <a:r>
              <a:rPr lang="en" altLang="ko-KR" sz="1400" dirty="0"/>
              <a:t>Linking)</a:t>
            </a:r>
            <a:r>
              <a:rPr lang="ko-KR" altLang="en-US" sz="1400" dirty="0"/>
              <a:t>하거나 삽입</a:t>
            </a:r>
            <a:r>
              <a:rPr lang="en-US" altLang="ko-KR" sz="1400" dirty="0"/>
              <a:t>(</a:t>
            </a:r>
            <a:r>
              <a:rPr lang="en" altLang="ko-KR" sz="1400" dirty="0"/>
              <a:t>Embedding)</a:t>
            </a:r>
            <a:r>
              <a:rPr lang="ko-KR" altLang="en-US" sz="1400" dirty="0"/>
              <a:t>하여 편집할 수 있게 하는 기능 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UNIX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</a:t>
            </a:r>
            <a:r>
              <a:rPr lang="en" altLang="ko-KR" sz="1400" dirty="0"/>
              <a:t>AT&amp;T </a:t>
            </a:r>
            <a:r>
              <a:rPr lang="ko-KR" altLang="en-US" sz="1400" dirty="0"/>
              <a:t>벨</a:t>
            </a:r>
            <a:r>
              <a:rPr lang="en-US" altLang="ko-KR" sz="1400" dirty="0"/>
              <a:t>(</a:t>
            </a:r>
            <a:r>
              <a:rPr lang="en" altLang="ko-KR" sz="1400" dirty="0"/>
              <a:t>Bell) </a:t>
            </a:r>
            <a:r>
              <a:rPr lang="ko-KR" altLang="en-US" sz="1400" dirty="0"/>
              <a:t>연구소</a:t>
            </a:r>
            <a:r>
              <a:rPr lang="en-US" altLang="ko-KR" sz="1400" dirty="0"/>
              <a:t>, </a:t>
            </a:r>
            <a:r>
              <a:rPr lang="en" altLang="ko-KR" sz="1400" dirty="0"/>
              <a:t>MIT, General Electric</a:t>
            </a:r>
            <a:r>
              <a:rPr lang="ko-KR" altLang="en-US" sz="1400" dirty="0"/>
              <a:t>이 공동 개발한 운영체제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시분할 시스템</a:t>
            </a:r>
            <a:r>
              <a:rPr lang="en-US" altLang="ko-KR" sz="1400" dirty="0"/>
              <a:t>(</a:t>
            </a:r>
            <a:r>
              <a:rPr lang="en" altLang="ko-KR" sz="1400" dirty="0"/>
              <a:t>Time Sharing System)</a:t>
            </a:r>
            <a:r>
              <a:rPr lang="ko-KR" altLang="en-US" sz="1400" dirty="0"/>
              <a:t>을 위해 설계된 대화식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대부분 </a:t>
            </a:r>
            <a:r>
              <a:rPr lang="en" altLang="ko-KR" sz="1400" dirty="0"/>
              <a:t>C </a:t>
            </a:r>
            <a:r>
              <a:rPr lang="ko-KR" altLang="en-US" sz="1400" dirty="0"/>
              <a:t>언어로 작성되어 있어 </a:t>
            </a:r>
            <a:r>
              <a:rPr lang="ko-KR" altLang="en-US" sz="1400" dirty="0" err="1"/>
              <a:t>이식성이</a:t>
            </a:r>
            <a:r>
              <a:rPr lang="ko-KR" altLang="en-US" sz="1400" dirty="0"/>
              <a:t> 높으며 장치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</a:t>
            </a:r>
            <a:r>
              <a:rPr lang="en-US" altLang="ko-KR" sz="1400" dirty="0"/>
              <a:t> </a:t>
            </a:r>
            <a:r>
              <a:rPr lang="ko-KR" altLang="en-US" sz="1400" dirty="0"/>
              <a:t>간의 호환성이 높다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다중 사용자</a:t>
            </a:r>
            <a:r>
              <a:rPr lang="en-US" altLang="ko-KR" sz="1400" dirty="0"/>
              <a:t>(</a:t>
            </a:r>
            <a:r>
              <a:rPr lang="en" altLang="ko-KR" sz="1400" dirty="0"/>
              <a:t>Multi-User), </a:t>
            </a:r>
            <a:r>
              <a:rPr lang="ko-KR" altLang="en-US" sz="1400" dirty="0"/>
              <a:t>다중 작업</a:t>
            </a:r>
            <a:r>
              <a:rPr lang="en-US" altLang="ko-KR" sz="1400" dirty="0"/>
              <a:t>(</a:t>
            </a:r>
            <a:r>
              <a:rPr lang="en" altLang="ko-KR" sz="1400" dirty="0"/>
              <a:t>Multi-Tasking)</a:t>
            </a:r>
            <a:r>
              <a:rPr lang="ko-KR" altLang="en-US" sz="1400" dirty="0"/>
              <a:t>을 지원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트리</a:t>
            </a:r>
            <a:r>
              <a:rPr lang="en-US" altLang="ko-KR" sz="1400" dirty="0"/>
              <a:t>(</a:t>
            </a:r>
            <a:r>
              <a:rPr lang="en" altLang="ko-KR" sz="1400" dirty="0"/>
              <a:t>Tree) </a:t>
            </a:r>
            <a:r>
              <a:rPr lang="ko-KR" altLang="en-US" sz="1400" dirty="0"/>
              <a:t>구조의 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4851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통신망의 분류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근거리 통신망</a:t>
            </a:r>
            <a:r>
              <a:rPr lang="en-US" altLang="ko-KR" sz="1400" dirty="0"/>
              <a:t>(</a:t>
            </a:r>
            <a:r>
              <a:rPr lang="en" altLang="ko-KR" sz="1400" dirty="0"/>
              <a:t>LAN; Local Area Network)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회사</a:t>
            </a:r>
            <a:r>
              <a:rPr lang="en-US" altLang="ko-KR" sz="1400" dirty="0"/>
              <a:t>, </a:t>
            </a:r>
            <a:r>
              <a:rPr lang="ko-KR" altLang="en-US" sz="1400" dirty="0"/>
              <a:t>학교</a:t>
            </a:r>
            <a:r>
              <a:rPr lang="en-US" altLang="ko-KR" sz="1400" dirty="0"/>
              <a:t>, </a:t>
            </a:r>
            <a:r>
              <a:rPr lang="ko-KR" altLang="en-US" sz="1400" dirty="0"/>
              <a:t>연구소 등에서 비교적 가까운 거리에 있는 컴퓨터</a:t>
            </a:r>
            <a:r>
              <a:rPr lang="en-US" altLang="ko-KR" sz="1400" dirty="0"/>
              <a:t>, </a:t>
            </a:r>
            <a:r>
              <a:rPr lang="ko-KR" altLang="en-US" sz="1400" dirty="0"/>
              <a:t>프린터</a:t>
            </a:r>
            <a:r>
              <a:rPr lang="en-US" altLang="ko-KR" sz="1400" dirty="0"/>
              <a:t>, </a:t>
            </a:r>
            <a:r>
              <a:rPr lang="ko-KR" altLang="en-US" sz="1400" dirty="0"/>
              <a:t>저장장치 등과 같은 자원을 연결하여 구성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사이트 간의 거리가 짧아 데이터의 전송 속도가 빠르고</a:t>
            </a:r>
            <a:r>
              <a:rPr lang="en-US" altLang="ko-KR" sz="1400" dirty="0"/>
              <a:t>, </a:t>
            </a:r>
            <a:r>
              <a:rPr lang="ko-KR" altLang="en-US" sz="1400" dirty="0"/>
              <a:t>에러 </a:t>
            </a:r>
            <a:r>
              <a:rPr lang="ko-KR" altLang="en-US" sz="1400" dirty="0" err="1"/>
              <a:t>발생율이</a:t>
            </a:r>
            <a:r>
              <a:rPr lang="ko-KR" altLang="en-US" sz="1400" dirty="0"/>
              <a:t> 낮음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근거리 통신망에서는 주로 </a:t>
            </a:r>
            <a:r>
              <a:rPr lang="ko-KR" altLang="en-US" sz="1400" dirty="0" err="1"/>
              <a:t>버스형이나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링형</a:t>
            </a:r>
            <a:r>
              <a:rPr lang="ko-KR" altLang="en-US" sz="1400" dirty="0"/>
              <a:t> 구조를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광대역 통신망</a:t>
            </a:r>
            <a:r>
              <a:rPr lang="en-US" altLang="ko-KR" sz="1400" dirty="0"/>
              <a:t>(</a:t>
            </a:r>
            <a:r>
              <a:rPr lang="en" altLang="ko-KR" sz="1400" dirty="0"/>
              <a:t>WAN; Wide Area Network)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국가와 국가 혹은 대륙과 대륙 등과 같이 멀리 떨어진 사이트들을 연결하여 구성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사이트 간의 거리가 멀기 때문에 통신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발생률이 높음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인트라넷</a:t>
            </a:r>
            <a:r>
              <a:rPr lang="en-US" altLang="ko-KR" sz="1400" dirty="0"/>
              <a:t>(</a:t>
            </a:r>
            <a:r>
              <a:rPr lang="en" altLang="ko-KR" sz="1400" dirty="0"/>
              <a:t>intranet)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단체의 직원만 접근이 가능한 </a:t>
            </a:r>
            <a:r>
              <a:rPr lang="ko-KR" altLang="en-US" sz="1400" dirty="0" err="1"/>
              <a:t>사설망</a:t>
            </a:r>
            <a:r>
              <a:rPr lang="en-US" altLang="ko-KR" sz="1400" dirty="0"/>
              <a:t> 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인터넷 프로토콜을 쓰는 폐쇄적 근거리 통신망으로 간주된다</a:t>
            </a:r>
            <a:r>
              <a:rPr lang="en-US" altLang="ko-KR" sz="1400" dirty="0"/>
              <a:t>. 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인터넷을 조직 내 네트워크로 활용하는 것을 말한다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sz="1400" dirty="0" err="1"/>
              <a:t>클라우드</a:t>
            </a:r>
            <a:r>
              <a:rPr lang="ko-KR" altLang="en-US" sz="1400" dirty="0"/>
              <a:t> 컴퓨팅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/>
              <a:t>클라우드을</a:t>
            </a:r>
            <a:r>
              <a:rPr lang="ko-KR" altLang="en-US" sz="1400" dirty="0"/>
              <a:t> 통해 가상화된 컴퓨터의 시스템 리소스를 요구하는 즉시 제공하는 것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인터넷 기반 컴퓨팅의 일종으로 정보를 자신의 컴퓨터가 아닌 </a:t>
            </a:r>
            <a:r>
              <a:rPr lang="ko-KR" altLang="en-US" sz="1400" dirty="0" err="1"/>
              <a:t>클라우드에</a:t>
            </a:r>
            <a:r>
              <a:rPr lang="ko-KR" altLang="en-US" sz="1400" dirty="0"/>
              <a:t> 연결된 다른 컴퓨터로 처리하는 기술</a:t>
            </a:r>
          </a:p>
        </p:txBody>
      </p:sp>
    </p:spTree>
    <p:extLst>
      <p:ext uri="{BB962C8B-B14F-4D97-AF65-F5344CB8AC3E}">
        <p14:creationId xmlns:p14="http://schemas.microsoft.com/office/powerpoint/2010/main" val="16702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LAN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근거리 통신망으로 표준안은 </a:t>
            </a:r>
            <a:r>
              <a:rPr lang="en-US" altLang="ko-KR" sz="1400" dirty="0"/>
              <a:t>IEEE 802</a:t>
            </a:r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802.3: CSMA/CD</a:t>
            </a:r>
            <a:r>
              <a:rPr lang="ko-KR" altLang="en-US" sz="1400" dirty="0"/>
              <a:t> 방식의 매체 접근 제어 방식에 관련된 규약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802.4:</a:t>
            </a:r>
            <a:r>
              <a:rPr lang="ko-KR" altLang="en-US" sz="1400" dirty="0"/>
              <a:t> 토큰 버스 방식의 매체 접근 제어 방식에 관련된 규약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802.5: </a:t>
            </a:r>
            <a:r>
              <a:rPr lang="ko-KR" altLang="en-US" sz="1400" dirty="0"/>
              <a:t>토큰 링 방식의 매체 접근 제어 방식에 관련된 규약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802.11:</a:t>
            </a:r>
            <a:r>
              <a:rPr lang="ko-KR" altLang="en-US" sz="1400" dirty="0"/>
              <a:t> 무선 </a:t>
            </a:r>
            <a:r>
              <a:rPr lang="en-US" altLang="ko-KR" sz="1400" dirty="0"/>
              <a:t>LAN</a:t>
            </a:r>
            <a:r>
              <a:rPr lang="ko-KR" altLang="en-US" sz="1400" dirty="0"/>
              <a:t>에 관련된 규약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802.11:</a:t>
            </a:r>
            <a:r>
              <a:rPr lang="ko-KR" altLang="en-US" sz="1400" dirty="0"/>
              <a:t> </a:t>
            </a:r>
            <a:r>
              <a:rPr lang="en-US" altLang="ko-KR" sz="1400" dirty="0"/>
              <a:t>2.4GHz </a:t>
            </a:r>
            <a:r>
              <a:rPr lang="ko-KR" altLang="en-US" sz="1400" dirty="0"/>
              <a:t>대역 전파와</a:t>
            </a:r>
            <a:r>
              <a:rPr lang="en-US" altLang="ko-KR" sz="1400" dirty="0"/>
              <a:t> CSMA/CD</a:t>
            </a:r>
            <a:r>
              <a:rPr lang="ko-KR" altLang="en-US" sz="1400" dirty="0"/>
              <a:t> 기술을 사용해서 최대 </a:t>
            </a:r>
            <a:r>
              <a:rPr lang="en-US" altLang="ko-KR" sz="1400" dirty="0"/>
              <a:t>2Mbps</a:t>
            </a:r>
            <a:r>
              <a:rPr lang="ko-KR" altLang="en-US" sz="1400" dirty="0"/>
              <a:t> 까지 전송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802.11a: 5GHz </a:t>
            </a:r>
            <a:r>
              <a:rPr lang="ko-KR" altLang="en-US" sz="1400" dirty="0"/>
              <a:t>대역 전파와 </a:t>
            </a:r>
            <a:r>
              <a:rPr lang="en-US" altLang="ko-KR" sz="1400" dirty="0"/>
              <a:t>OFDM </a:t>
            </a:r>
            <a:r>
              <a:rPr lang="ko-KR" altLang="en-US" sz="1400" dirty="0"/>
              <a:t>기술을 사용해서 최대 </a:t>
            </a:r>
            <a:r>
              <a:rPr lang="en-US" altLang="ko-KR" sz="1400" dirty="0"/>
              <a:t>54Mbps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802.11b: </a:t>
            </a:r>
            <a:r>
              <a:rPr lang="ko-KR" altLang="en-US" sz="1400" dirty="0"/>
              <a:t>초기 버전의 대역 과</a:t>
            </a:r>
            <a:r>
              <a:rPr lang="en-US" altLang="ko-KR" sz="1400" dirty="0"/>
              <a:t> </a:t>
            </a:r>
            <a:r>
              <a:rPr lang="ko-KR" altLang="en-US" sz="1400" dirty="0"/>
              <a:t>기술을 사용해서 최대 </a:t>
            </a:r>
            <a:r>
              <a:rPr lang="en-US" altLang="ko-KR" sz="1400" dirty="0"/>
              <a:t>11Mbps </a:t>
            </a:r>
            <a:r>
              <a:rPr lang="ko-KR" altLang="en-US" sz="1400" dirty="0"/>
              <a:t>까지 전송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802.11e: </a:t>
            </a:r>
            <a:r>
              <a:rPr lang="ko-KR" altLang="en-US" sz="1400" dirty="0"/>
              <a:t>부가 기능 표준으로 </a:t>
            </a:r>
            <a:r>
              <a:rPr lang="en-US" altLang="ko-KR" sz="1400" dirty="0"/>
              <a:t>QoS(</a:t>
            </a:r>
            <a:r>
              <a:rPr lang="ko-KR" altLang="en-US" sz="1400" dirty="0"/>
              <a:t> </a:t>
            </a:r>
            <a:r>
              <a:rPr lang="en-US" altLang="ko-KR" sz="1400" dirty="0"/>
              <a:t>) </a:t>
            </a:r>
            <a:r>
              <a:rPr lang="ko-KR" altLang="en-US" sz="1400" dirty="0"/>
              <a:t>기능이 지원되도록 하기 위해서 매체 접근 제어 계층을 수정한 버전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 </a:t>
            </a:r>
            <a:r>
              <a:rPr lang="en-US" altLang="ko-KR" sz="1400" dirty="0"/>
              <a:t>802.11g: 2.4GHz </a:t>
            </a:r>
            <a:r>
              <a:rPr lang="ko-KR" altLang="en-US" sz="1400" dirty="0"/>
              <a:t>대역의 전파를 사용하지만 </a:t>
            </a:r>
            <a:r>
              <a:rPr lang="en-US" altLang="ko-KR" sz="1400" dirty="0"/>
              <a:t>5GHz </a:t>
            </a:r>
            <a:r>
              <a:rPr lang="ko-KR" altLang="en-US" sz="1400" dirty="0"/>
              <a:t>대역의 전파를 사용하는 </a:t>
            </a:r>
            <a:r>
              <a:rPr lang="en-US" altLang="ko-KR" sz="1400" dirty="0"/>
              <a:t>802.11a </a:t>
            </a:r>
            <a:r>
              <a:rPr lang="ko-KR" altLang="en-US" sz="1400" dirty="0"/>
              <a:t>와 같은 최대 </a:t>
            </a:r>
            <a:r>
              <a:rPr lang="en-US" altLang="ko-KR" sz="1400" dirty="0"/>
              <a:t>54Mbps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802.11n: 2.4GHz </a:t>
            </a:r>
            <a:r>
              <a:rPr lang="ko-KR" altLang="en-US" sz="1400" dirty="0"/>
              <a:t>와 </a:t>
            </a:r>
            <a:r>
              <a:rPr lang="en-US" altLang="ko-KR" sz="1400" dirty="0"/>
              <a:t>5GHz </a:t>
            </a:r>
            <a:r>
              <a:rPr lang="ko-KR" altLang="en-US" sz="1400" dirty="0"/>
              <a:t>대역을 사용하는 규격으로 최대 </a:t>
            </a:r>
            <a:r>
              <a:rPr lang="en-US" altLang="ko-KR" sz="1400" dirty="0"/>
              <a:t>600Mbps </a:t>
            </a:r>
            <a:r>
              <a:rPr lang="ko-KR" altLang="en-US" sz="1400" dirty="0"/>
              <a:t>까지 전송</a:t>
            </a:r>
            <a:endParaRPr lang="en-US" altLang="ko-KR" sz="1400" dirty="0"/>
          </a:p>
          <a:p>
            <a:pPr marL="800100" lvl="1">
              <a:buFont typeface="Wingdings" pitchFamily="2" charset="2"/>
              <a:buChar char="ü"/>
            </a:pPr>
            <a:r>
              <a:rPr lang="en-US" altLang="ko-KR" sz="1400" dirty="0"/>
              <a:t>NAT(Network Address Translation)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네트워크 주소 변환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하나의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 주소에 여러 개의 가상 사설 </a:t>
            </a:r>
            <a:r>
              <a:rPr lang="en-US" altLang="ko-KR" sz="1400" dirty="0"/>
              <a:t>IP</a:t>
            </a:r>
            <a:r>
              <a:rPr lang="ko-KR" altLang="en-US" sz="1400" dirty="0"/>
              <a:t> 주소를 할당 및 연결하는 기능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포트를 이용해서 할당하는데 </a:t>
            </a:r>
            <a:r>
              <a:rPr lang="en-US" altLang="ko-KR" sz="1400" dirty="0"/>
              <a:t>IP Masquerade </a:t>
            </a:r>
            <a:r>
              <a:rPr lang="ko-KR" altLang="en-US" sz="1400" dirty="0"/>
              <a:t>기술을 이용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507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Topology</a:t>
            </a:r>
            <a:r>
              <a:rPr lang="ko-KR" altLang="en-US" sz="1400" dirty="0"/>
              <a:t>에 따른 분류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Tree</a:t>
            </a:r>
            <a:r>
              <a:rPr lang="ko-KR" altLang="en-US" sz="1400" dirty="0"/>
              <a:t>형</a:t>
            </a:r>
            <a:r>
              <a:rPr lang="en-US" altLang="ko-KR" sz="1400" dirty="0"/>
              <a:t>(=</a:t>
            </a:r>
            <a:r>
              <a:rPr lang="ko-KR" altLang="en-US" sz="1400" dirty="0" err="1"/>
              <a:t>계층형</a:t>
            </a:r>
            <a:r>
              <a:rPr lang="en-US" altLang="ko-KR" sz="1400" dirty="0"/>
              <a:t>):</a:t>
            </a:r>
            <a:r>
              <a:rPr lang="ko-KR" altLang="en-US" sz="1400" dirty="0"/>
              <a:t> 제어와 오류 해결을 중앙의 한 지점에서 수행하기 때문에 제어가 간단하고 관리 및 확장이 용이하지만 중앙 지점에서 병목현상이 일어날 수 있고 중앙의 컴퓨터가 </a:t>
            </a:r>
            <a:r>
              <a:rPr lang="ko-KR" altLang="en-US" sz="1400" dirty="0" err="1"/>
              <a:t>고장나면</a:t>
            </a:r>
            <a:r>
              <a:rPr lang="ko-KR" altLang="en-US" sz="1400" dirty="0"/>
              <a:t> 네트워크가 분리될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Bus</a:t>
            </a:r>
            <a:r>
              <a:rPr lang="ko-KR" altLang="en-US" sz="1400" dirty="0"/>
              <a:t>형</a:t>
            </a:r>
            <a:r>
              <a:rPr lang="en-US" altLang="ko-KR" sz="1400" dirty="0"/>
              <a:t>:</a:t>
            </a:r>
            <a:r>
              <a:rPr lang="ko-KR" altLang="en-US" sz="1400" dirty="0"/>
              <a:t> 하나의 채널에 여러 대의 </a:t>
            </a:r>
            <a:r>
              <a:rPr lang="ko-KR" altLang="en-US" sz="1400" dirty="0" err="1"/>
              <a:t>단말장치를</a:t>
            </a:r>
            <a:r>
              <a:rPr lang="ko-KR" altLang="en-US" sz="1400" dirty="0"/>
              <a:t> 연결하는 구조로 관리가 용이하고 새로운 노드의 삽입이 용이하나 통신 채널이 단 한 개이므로 고장 시 네트워크 전체가 동작을 하지 않으므로 잉여 채널이 필요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Star</a:t>
            </a:r>
            <a:r>
              <a:rPr lang="ko-KR" altLang="en-US" sz="1400" dirty="0"/>
              <a:t>형</a:t>
            </a:r>
            <a:r>
              <a:rPr lang="en-US" altLang="ko-KR" sz="1400" dirty="0"/>
              <a:t>(</a:t>
            </a:r>
            <a:r>
              <a:rPr lang="ko-KR" altLang="en-US" sz="1400" dirty="0"/>
              <a:t>성형</a:t>
            </a:r>
            <a:r>
              <a:rPr lang="en-US" altLang="ko-KR" sz="1400" dirty="0"/>
              <a:t>):</a:t>
            </a:r>
            <a:r>
              <a:rPr lang="ko-KR" altLang="en-US" sz="1400" dirty="0"/>
              <a:t> 중앙에 하나의 컴퓨터가 있고 이를 중심으로 모든 단말 장치들을 연결하는 구조로 </a:t>
            </a:r>
            <a:r>
              <a:rPr lang="ko-KR" altLang="en-US" sz="1400" dirty="0" err="1"/>
              <a:t>계층형과</a:t>
            </a:r>
            <a:r>
              <a:rPr lang="ko-KR" altLang="en-US" sz="1400" dirty="0"/>
              <a:t> 비슷하지만 분산 처리 능력에 제한이 있고 잠재적 </a:t>
            </a:r>
            <a:r>
              <a:rPr lang="ko-KR" altLang="en-US" sz="1400" dirty="0" err="1"/>
              <a:t>병목성을</a:t>
            </a:r>
            <a:r>
              <a:rPr lang="ko-KR" altLang="en-US" sz="1400" dirty="0"/>
              <a:t> 가지며 중앙의 고장은 전 지역을 마비시킴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Ring</a:t>
            </a:r>
            <a:r>
              <a:rPr lang="ko-KR" altLang="en-US" sz="1400" dirty="0"/>
              <a:t>형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데이터는 한 방향으로만 흐르고</a:t>
            </a:r>
            <a:r>
              <a:rPr lang="en-US" altLang="ko-KR" sz="1400" dirty="0"/>
              <a:t>, </a:t>
            </a:r>
            <a:r>
              <a:rPr lang="ko-KR" altLang="en-US" sz="1400" dirty="0"/>
              <a:t>정해진 순간 한 개의 스테이션만이 수신하며 중간의 고장으로 분리 운영되며 노드의 </a:t>
            </a:r>
            <a:r>
              <a:rPr lang="ko-KR" altLang="en-US" sz="1400" dirty="0" err="1"/>
              <a:t>추가시</a:t>
            </a:r>
            <a:r>
              <a:rPr lang="ko-KR" altLang="en-US" sz="1400" dirty="0"/>
              <a:t> 전체에 영향을 미침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망</a:t>
            </a:r>
            <a:r>
              <a:rPr lang="en-US" altLang="ko-KR" sz="1400" dirty="0"/>
              <a:t>(</a:t>
            </a:r>
            <a:r>
              <a:rPr lang="ko-KR" altLang="en-US" sz="1400" dirty="0"/>
              <a:t>그물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Mesh)</a:t>
            </a:r>
            <a:r>
              <a:rPr lang="ko-KR" altLang="en-US" sz="1400" dirty="0"/>
              <a:t>형</a:t>
            </a:r>
            <a:r>
              <a:rPr lang="en-US" altLang="ko-KR" sz="1400" dirty="0"/>
              <a:t>: </a:t>
            </a:r>
            <a:r>
              <a:rPr lang="ko-KR" altLang="en-US" sz="1400" dirty="0"/>
              <a:t>모든 노드가 서로서로 연결이 되어서 </a:t>
            </a:r>
            <a:r>
              <a:rPr lang="ko-KR" altLang="en-US" sz="1400" dirty="0" err="1"/>
              <a:t>연결비용이</a:t>
            </a:r>
            <a:r>
              <a:rPr lang="ko-KR" altLang="en-US" sz="1400" dirty="0"/>
              <a:t> 많이 들지만 한 곳의 고장이 전체에 미치는 영향이 거의 없다</a:t>
            </a:r>
            <a:r>
              <a:rPr lang="en-US" altLang="ko-KR" sz="14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/>
              <a:t>회선수</a:t>
            </a:r>
            <a:r>
              <a:rPr lang="ko-KR" altLang="en-US" sz="1400" dirty="0"/>
              <a:t> </a:t>
            </a:r>
            <a:r>
              <a:rPr lang="en-US" altLang="ko-KR" sz="1400" dirty="0"/>
              <a:t>= n * (n -1) / 2</a:t>
            </a:r>
          </a:p>
        </p:txBody>
      </p:sp>
    </p:spTree>
    <p:extLst>
      <p:ext uri="{BB962C8B-B14F-4D97-AF65-F5344CB8AC3E}">
        <p14:creationId xmlns:p14="http://schemas.microsoft.com/office/powerpoint/2010/main" val="300902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</a:t>
            </a:r>
            <a:r>
              <a:rPr lang="en" altLang="ko-KR" sz="1400" dirty="0"/>
              <a:t>P </a:t>
            </a:r>
            <a:r>
              <a:rPr lang="ko-KR" altLang="en-US" sz="1400" dirty="0"/>
              <a:t>주소</a:t>
            </a:r>
            <a:r>
              <a:rPr lang="en-US" altLang="ko-KR" sz="1400" dirty="0"/>
              <a:t>(</a:t>
            </a:r>
            <a:r>
              <a:rPr lang="en" altLang="ko-KR" sz="1400" dirty="0"/>
              <a:t>Internet Protocol Address): </a:t>
            </a:r>
            <a:r>
              <a:rPr lang="ko-KR" altLang="en-US" sz="1400" dirty="0"/>
              <a:t>인터넷에 연결된 모든 컴퓨터 자원을 구분하기 위한 고유한 주소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IPv4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숫자로 </a:t>
            </a:r>
            <a:r>
              <a:rPr lang="en-US" altLang="ko-KR" sz="1400" dirty="0"/>
              <a:t>8</a:t>
            </a:r>
            <a:r>
              <a:rPr lang="ko-KR" altLang="en-US" sz="1400" dirty="0"/>
              <a:t>비트씩 </a:t>
            </a:r>
            <a:r>
              <a:rPr lang="en-US" altLang="ko-KR" sz="1400" dirty="0"/>
              <a:t>4</a:t>
            </a:r>
            <a:r>
              <a:rPr lang="ko-KR" altLang="en-US" sz="1400" dirty="0"/>
              <a:t>부분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구성되어 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네트워크 부분의 길이에 따라 다음과 같이 </a:t>
            </a:r>
            <a:r>
              <a:rPr lang="en" altLang="ko-KR" sz="1400" dirty="0"/>
              <a:t>A~E </a:t>
            </a:r>
            <a:r>
              <a:rPr lang="ko-KR" altLang="en-US" sz="1400" dirty="0"/>
              <a:t>클래스까지 총 </a:t>
            </a:r>
            <a:r>
              <a:rPr lang="en-US" altLang="ko-KR" sz="1400" dirty="0"/>
              <a:t>5</a:t>
            </a:r>
            <a:r>
              <a:rPr lang="ko-KR" altLang="en-US" sz="1400" dirty="0"/>
              <a:t>단계로 구성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Class A: </a:t>
            </a:r>
            <a:r>
              <a:rPr lang="ko-KR" altLang="en-US" sz="1400" dirty="0"/>
              <a:t>국가나 대형 통신망</a:t>
            </a:r>
            <a:r>
              <a:rPr lang="en-US" altLang="ko-KR" sz="1400" dirty="0"/>
              <a:t>(16,777,216</a:t>
            </a:r>
            <a:r>
              <a:rPr lang="ko-KR" altLang="en-US" sz="1400" dirty="0"/>
              <a:t>개 호스트</a:t>
            </a:r>
            <a:r>
              <a:rPr lang="en-US" altLang="ko-KR" sz="1400" dirty="0"/>
              <a:t>)</a:t>
            </a:r>
            <a:endParaRPr lang="en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Class B: </a:t>
            </a:r>
            <a:r>
              <a:rPr lang="ko-KR" altLang="en-US" sz="1400" dirty="0"/>
              <a:t>중대형 통신망</a:t>
            </a:r>
            <a:r>
              <a:rPr lang="en-US" altLang="ko-KR" sz="1400" dirty="0"/>
              <a:t>(65,536</a:t>
            </a:r>
            <a:r>
              <a:rPr lang="ko-KR" altLang="en-US" sz="1400" dirty="0"/>
              <a:t>개 호스트</a:t>
            </a:r>
            <a:r>
              <a:rPr lang="en-US" altLang="ko-KR" sz="1400" dirty="0"/>
              <a:t>)</a:t>
            </a:r>
            <a:endParaRPr lang="en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Class C: </a:t>
            </a:r>
            <a:r>
              <a:rPr lang="ko-KR" altLang="en-US" sz="1400" dirty="0"/>
              <a:t>소규모 통신망</a:t>
            </a:r>
            <a:r>
              <a:rPr lang="en-US" altLang="ko-KR" sz="1400" dirty="0"/>
              <a:t>(256</a:t>
            </a:r>
            <a:r>
              <a:rPr lang="ko-KR" altLang="en-US" sz="1400" dirty="0"/>
              <a:t>개 호스트</a:t>
            </a:r>
            <a:r>
              <a:rPr lang="en-US" altLang="ko-KR" sz="1400" dirty="0"/>
              <a:t>)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Class D</a:t>
            </a:r>
            <a:r>
              <a:rPr lang="en-US" altLang="ko-KR" sz="1400" dirty="0"/>
              <a:t>: </a:t>
            </a:r>
            <a:r>
              <a:rPr lang="ko-KR" altLang="en-US" sz="1400" dirty="0"/>
              <a:t>멀티캐스트용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Class E: </a:t>
            </a:r>
            <a:r>
              <a:rPr lang="ko-KR" altLang="en-US" sz="1400" dirty="0"/>
              <a:t>실험용으로 공용되지 않음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IPv6(Internet Protocol version 6)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현재 사용하고 있는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체계인 </a:t>
            </a:r>
            <a:r>
              <a:rPr lang="en-US" altLang="ko-KR" sz="1400" dirty="0"/>
              <a:t>IPv4</a:t>
            </a:r>
            <a:r>
              <a:rPr lang="ko-KR" altLang="en-US" sz="1400" dirty="0"/>
              <a:t>의 주소 부족</a:t>
            </a:r>
            <a:r>
              <a:rPr lang="en-US" altLang="ko-KR" sz="1400" dirty="0"/>
              <a:t> </a:t>
            </a:r>
            <a:r>
              <a:rPr lang="ko-KR" altLang="en-US" sz="1400" dirty="0"/>
              <a:t>문제를 해결하기위해 개발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16</a:t>
            </a:r>
            <a:r>
              <a:rPr lang="ko-KR" altLang="en-US" sz="1400" dirty="0"/>
              <a:t>비트씩 </a:t>
            </a:r>
            <a:r>
              <a:rPr lang="en-US" altLang="ko-KR" sz="1400" dirty="0"/>
              <a:t>8</a:t>
            </a:r>
            <a:r>
              <a:rPr lang="ko-KR" altLang="en-US" sz="1400" dirty="0"/>
              <a:t>부분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비트로 구성되어 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각 부분을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표현하고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콜론</a:t>
            </a:r>
            <a:r>
              <a:rPr lang="en-US" altLang="ko-KR" sz="1400" dirty="0"/>
              <a:t>(:)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구분한다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IPv4</a:t>
            </a:r>
            <a:r>
              <a:rPr lang="ko-KR" altLang="en-US" sz="1400" dirty="0"/>
              <a:t>에 비해 자료 전송 속도가 빠르고</a:t>
            </a:r>
            <a:r>
              <a:rPr lang="en-US" altLang="ko-KR" sz="1400" dirty="0"/>
              <a:t>, IPv4</a:t>
            </a:r>
            <a:r>
              <a:rPr lang="ko-KR" altLang="en-US" sz="1400" dirty="0"/>
              <a:t>와 호환성 이 뛰어나다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인증성</a:t>
            </a:r>
            <a:r>
              <a:rPr lang="en-US" altLang="ko-KR" sz="1400" dirty="0"/>
              <a:t>, </a:t>
            </a:r>
            <a:r>
              <a:rPr lang="ko-KR" altLang="en-US" sz="1400" dirty="0"/>
              <a:t>기밀성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무결성의 지원으로 보안 문제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해결할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서브넷</a:t>
            </a:r>
            <a:r>
              <a:rPr lang="ko-KR" altLang="en-US" sz="1400" dirty="0"/>
              <a:t> 마스크 </a:t>
            </a:r>
            <a:r>
              <a:rPr lang="en-US" altLang="ko-KR" sz="1400" dirty="0"/>
              <a:t>: 4</a:t>
            </a:r>
            <a:r>
              <a:rPr lang="ko-KR" altLang="en-US" sz="1400" dirty="0"/>
              <a:t>바이트의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중 네트워크 주소와 호스트 주소를 구분하기 위한 비트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2907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통신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유니캐스트</a:t>
            </a:r>
            <a:r>
              <a:rPr lang="en-US" altLang="ko-KR" sz="1400" dirty="0"/>
              <a:t>(</a:t>
            </a:r>
            <a:r>
              <a:rPr lang="en" altLang="ko-KR" sz="1400" dirty="0"/>
              <a:t>Unicast): </a:t>
            </a:r>
            <a:r>
              <a:rPr lang="ko-KR" altLang="en-US" sz="1400" dirty="0"/>
              <a:t>단일 송신자와 단일 수신자 간의 통신</a:t>
            </a:r>
            <a:r>
              <a:rPr lang="en-US" altLang="ko-KR" sz="1400" dirty="0"/>
              <a:t>(1:1 </a:t>
            </a:r>
            <a:r>
              <a:rPr lang="ko-KR" altLang="en-US" sz="1400" dirty="0"/>
              <a:t>통신에 사용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Point To Point, Peer To Peer)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멀티캐스트</a:t>
            </a:r>
            <a:r>
              <a:rPr lang="en-US" altLang="ko-KR" sz="1400" dirty="0"/>
              <a:t>(</a:t>
            </a:r>
            <a:r>
              <a:rPr lang="en" altLang="ko-KR" sz="1400" dirty="0"/>
              <a:t>Multicast): </a:t>
            </a:r>
            <a:r>
              <a:rPr lang="ko-KR" altLang="en-US" sz="1400" dirty="0"/>
              <a:t>단일 송신자와 다중 수신자</a:t>
            </a:r>
            <a:r>
              <a:rPr lang="en-US" altLang="ko-KR" sz="1400" dirty="0"/>
              <a:t>(</a:t>
            </a:r>
            <a:r>
              <a:rPr lang="ko-KR" altLang="en-US" sz="1400" dirty="0"/>
              <a:t>그룹</a:t>
            </a:r>
            <a:r>
              <a:rPr lang="en-US" altLang="ko-KR" sz="1400" dirty="0"/>
              <a:t>)</a:t>
            </a:r>
            <a:r>
              <a:rPr lang="ko-KR" altLang="en-US" sz="1400" dirty="0"/>
              <a:t> 간 의 통신</a:t>
            </a:r>
            <a:r>
              <a:rPr lang="en-US" altLang="ko-KR" sz="1400" dirty="0"/>
              <a:t>(1:</a:t>
            </a:r>
            <a:r>
              <a:rPr lang="en" altLang="ko-KR" sz="1400" dirty="0"/>
              <a:t>N </a:t>
            </a:r>
            <a:r>
              <a:rPr lang="ko-KR" altLang="en-US" sz="1400" dirty="0"/>
              <a:t>통신에 사용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애니캐스트</a:t>
            </a:r>
            <a:r>
              <a:rPr lang="en-US" altLang="ko-KR" sz="1400" dirty="0"/>
              <a:t>(</a:t>
            </a:r>
            <a:r>
              <a:rPr lang="en" altLang="ko-KR" sz="1400" dirty="0"/>
              <a:t>Anycast): </a:t>
            </a:r>
            <a:r>
              <a:rPr lang="ko-KR" altLang="en-US" sz="1400" dirty="0"/>
              <a:t>단일 송신자와 가장 가까이 있는 단일 수신자 간의 통신</a:t>
            </a:r>
            <a:r>
              <a:rPr lang="en-US" altLang="ko-KR" sz="1400" dirty="0"/>
              <a:t>(1:1 </a:t>
            </a:r>
            <a:r>
              <a:rPr lang="ko-KR" altLang="en-US" sz="1400" dirty="0"/>
              <a:t>통신에 사용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브로드캐스트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BroadCast</a:t>
            </a:r>
            <a:r>
              <a:rPr lang="en-US" altLang="ko-KR" sz="1400" dirty="0"/>
              <a:t>): </a:t>
            </a:r>
            <a:r>
              <a:rPr lang="ko-KR" altLang="en-US" sz="1400" dirty="0"/>
              <a:t>전체와 통신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도메인 네임</a:t>
            </a:r>
            <a:r>
              <a:rPr lang="en-US" altLang="ko-KR" sz="1400" dirty="0"/>
              <a:t>(</a:t>
            </a:r>
            <a:r>
              <a:rPr lang="en" altLang="ko-KR" sz="1400" dirty="0"/>
              <a:t>Domain Name)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숫자로 된 </a:t>
            </a:r>
            <a:r>
              <a:rPr lang="en" altLang="ko-KR" sz="1400" dirty="0"/>
              <a:t>IP </a:t>
            </a:r>
            <a:r>
              <a:rPr lang="ko-KR" altLang="en-US" sz="1400" dirty="0"/>
              <a:t>주소를 사람이 이해하기 쉬운 문자 형태로 표현한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호스트 컴퓨터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소속 기관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소속 기관의 종 류</a:t>
            </a:r>
            <a:r>
              <a:rPr lang="en-US" altLang="ko-KR" sz="1400" dirty="0"/>
              <a:t>, </a:t>
            </a:r>
            <a:r>
              <a:rPr lang="ko-KR" altLang="en-US" sz="1400" dirty="0"/>
              <a:t>소속 </a:t>
            </a:r>
            <a:r>
              <a:rPr lang="ko-KR" altLang="en-US" sz="1400" dirty="0" err="1"/>
              <a:t>국가명</a:t>
            </a:r>
            <a:r>
              <a:rPr lang="ko-KR" altLang="en-US" sz="1400" dirty="0"/>
              <a:t> 순으로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왼쪽에서 오른쪽으로 갈수록 상위 도메인을 의미한다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문자로 된 도메인 네임을 컴퓨터가 이해할 수 있는 </a:t>
            </a:r>
            <a:r>
              <a:rPr lang="en" altLang="ko-KR" sz="1400" dirty="0"/>
              <a:t>IP </a:t>
            </a:r>
            <a:r>
              <a:rPr lang="ko-KR" altLang="en-US" sz="1400" dirty="0"/>
              <a:t>주소로 변환하는 역할을 하는 시스템을 </a:t>
            </a:r>
            <a:r>
              <a:rPr lang="en" altLang="ko-KR" sz="1400" dirty="0"/>
              <a:t>DNS(Domain Name System)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하며 이런 역할을 하는 서버를 </a:t>
            </a:r>
            <a:r>
              <a:rPr lang="en" altLang="ko-KR" sz="1400" dirty="0"/>
              <a:t>DNS </a:t>
            </a:r>
            <a:r>
              <a:rPr lang="ko-KR" altLang="en-US" sz="1400" dirty="0"/>
              <a:t>서버라고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47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프로토콜</a:t>
            </a:r>
            <a:r>
              <a:rPr lang="en-US" altLang="ko-KR" sz="1400" dirty="0"/>
              <a:t>(Protocol)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서로 다른 기기들 간의 데이터 교환을 원활하게 수행할</a:t>
            </a:r>
            <a:r>
              <a:rPr lang="en-US" altLang="ko-KR" sz="1400" dirty="0"/>
              <a:t> </a:t>
            </a:r>
            <a:r>
              <a:rPr lang="ko-KR" altLang="en-US" sz="1400" dirty="0"/>
              <a:t>수 있도록 표준화시켜 놓은 통신 규약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메시지를 전달하고 메시지가 제대로 도착했는지 확인하고 도착하지 않은 경우 메시지를 재정하는 방법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프로토콜의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구문</a:t>
            </a:r>
            <a:r>
              <a:rPr lang="en-US" altLang="ko-KR" sz="1400" dirty="0"/>
              <a:t>(Syntax):</a:t>
            </a:r>
            <a:r>
              <a:rPr lang="ko-KR" altLang="en-US" sz="1400" dirty="0"/>
              <a:t> 전송하고자 하는 데이터의 형식</a:t>
            </a:r>
            <a:r>
              <a:rPr lang="en-US" altLang="ko-KR" sz="1400" dirty="0"/>
              <a:t>, </a:t>
            </a:r>
            <a:r>
              <a:rPr lang="ko-KR" altLang="en-US" sz="1400" dirty="0"/>
              <a:t>부호화</a:t>
            </a:r>
            <a:r>
              <a:rPr lang="en-US" altLang="ko-KR" sz="1400" dirty="0"/>
              <a:t>, </a:t>
            </a:r>
            <a:r>
              <a:rPr lang="ko-KR" altLang="en-US" sz="1400" dirty="0"/>
              <a:t>신호 레벨 등을 규정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의미</a:t>
            </a:r>
            <a:r>
              <a:rPr lang="en-US" altLang="ko-KR" sz="1400" dirty="0"/>
              <a:t>(Semantics):</a:t>
            </a:r>
            <a:r>
              <a:rPr lang="ko-KR" altLang="en-US" sz="1400" dirty="0"/>
              <a:t> 두 기기 간의 효율적이고 정확한 정보 전 송을 위한 협조 사항과 오류 관리를 위한 제어 정보를 규정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시간</a:t>
            </a:r>
            <a:r>
              <a:rPr lang="en-US" altLang="ko-KR" sz="1400" dirty="0"/>
              <a:t>(Timing):</a:t>
            </a:r>
            <a:r>
              <a:rPr lang="ko-KR" altLang="en-US" sz="1400" dirty="0"/>
              <a:t> 두 기기 간의 통신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메시지의 순서 제어 등을 규정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프로토콜 데이터 단위</a:t>
            </a:r>
            <a:r>
              <a:rPr lang="en-US" altLang="ko-KR" sz="1400" dirty="0"/>
              <a:t>(PDU; Protocol Data Unit)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단편화</a:t>
            </a:r>
            <a:r>
              <a:rPr lang="en-US" altLang="ko-KR" sz="1400" dirty="0"/>
              <a:t>(Fragmentation)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세분화된 데이터 블록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전송 데이터에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측 주소</a:t>
            </a:r>
            <a:r>
              <a:rPr lang="en-US" altLang="ko-KR" sz="1400" dirty="0"/>
              <a:t>, </a:t>
            </a:r>
            <a:r>
              <a:rPr lang="ko-KR" altLang="en-US" sz="1400" dirty="0"/>
              <a:t>오류 검출 코드</a:t>
            </a:r>
            <a:r>
              <a:rPr lang="en-US" altLang="ko-KR" sz="1400" dirty="0"/>
              <a:t>, </a:t>
            </a:r>
            <a:r>
              <a:rPr lang="ko-KR" altLang="en-US" sz="1400" dirty="0"/>
              <a:t>제어 정보가 포함된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두 기기 사이에 교환되는 데이터의 단위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계층화된 프로토콜에서는 각 </a:t>
            </a:r>
            <a:r>
              <a:rPr lang="ko-KR" altLang="en-US" sz="1400" dirty="0" err="1"/>
              <a:t>계층마다</a:t>
            </a:r>
            <a:r>
              <a:rPr lang="ko-KR" altLang="en-US" sz="1400" dirty="0"/>
              <a:t> 이것을 다르게 부르는데 일반적으로 </a:t>
            </a:r>
            <a:r>
              <a:rPr lang="en-US" altLang="ko-KR" sz="1400" dirty="0"/>
              <a:t>2</a:t>
            </a:r>
            <a:r>
              <a:rPr lang="ko-KR" altLang="en-US" sz="1400" dirty="0"/>
              <a:t>계층에서는 프레임</a:t>
            </a:r>
            <a:r>
              <a:rPr lang="en-US" altLang="ko-KR" sz="1400" dirty="0"/>
              <a:t>(Frame),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계층에서는 패킷</a:t>
            </a:r>
            <a:r>
              <a:rPr lang="en-US" altLang="ko-KR" sz="1400" dirty="0"/>
              <a:t>(Packet), 4</a:t>
            </a:r>
            <a:r>
              <a:rPr lang="ko-KR" altLang="en-US" sz="1400" dirty="0"/>
              <a:t>계층에서는 세그먼트</a:t>
            </a:r>
            <a:r>
              <a:rPr lang="en-US" altLang="ko-KR" sz="1400" dirty="0"/>
              <a:t>(Segment)</a:t>
            </a:r>
            <a:r>
              <a:rPr lang="ko-KR" altLang="en-US" sz="1400" dirty="0"/>
              <a:t>라 부름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4016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프로토콜</a:t>
            </a:r>
            <a:r>
              <a:rPr lang="en-US" altLang="ko-KR" sz="1400" dirty="0"/>
              <a:t>(Protocol)</a:t>
            </a:r>
            <a:r>
              <a:rPr lang="ko-KR" altLang="en-US" sz="1400" dirty="0"/>
              <a:t>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단편화 </a:t>
            </a:r>
            <a:r>
              <a:rPr lang="en-US" altLang="ko-KR" sz="1400" dirty="0"/>
              <a:t>(Fragmentation)</a:t>
            </a:r>
            <a:r>
              <a:rPr lang="ko-KR" altLang="en-US" sz="1400" dirty="0"/>
              <a:t>와 재결합 </a:t>
            </a:r>
            <a:r>
              <a:rPr lang="en-US" altLang="ko-KR" sz="1400" dirty="0"/>
              <a:t>(Reassembly)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송신 측에서 전송할 데이터를 전송에 알맞은 일정 크기의 작은 블록으로 자르는 작업을 단편화</a:t>
            </a:r>
            <a:r>
              <a:rPr lang="en-US" altLang="ko-KR" sz="1400" dirty="0"/>
              <a:t>(Fragmentation)</a:t>
            </a:r>
            <a:r>
              <a:rPr lang="ko-KR" altLang="en-US" sz="1400" dirty="0"/>
              <a:t>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수신 측에서 </a:t>
            </a:r>
            <a:r>
              <a:rPr lang="ko-KR" altLang="en-US" sz="1400" dirty="0" err="1"/>
              <a:t>단편화된</a:t>
            </a:r>
            <a:r>
              <a:rPr lang="ko-KR" altLang="en-US" sz="1400" dirty="0"/>
              <a:t> 블록을 원래의 데 </a:t>
            </a:r>
            <a:r>
              <a:rPr lang="ko-KR" altLang="en-US" sz="1400" dirty="0" err="1"/>
              <a:t>이터로</a:t>
            </a:r>
            <a:r>
              <a:rPr lang="ko-KR" altLang="en-US" sz="1400" dirty="0"/>
              <a:t> 모으는 것이 재결합</a:t>
            </a:r>
            <a:r>
              <a:rPr lang="en-US" altLang="ko-KR" sz="1400" dirty="0"/>
              <a:t>(Reassembly)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데이터를 </a:t>
            </a:r>
            <a:r>
              <a:rPr lang="ko-KR" altLang="en-US" sz="1400" dirty="0" err="1"/>
              <a:t>단편화하여</a:t>
            </a:r>
            <a:r>
              <a:rPr lang="ko-KR" altLang="en-US" sz="1400" dirty="0"/>
              <a:t> 전송하면 전송 시간이 빠르고</a:t>
            </a:r>
            <a:r>
              <a:rPr lang="en-US" altLang="ko-KR" sz="1400" dirty="0"/>
              <a:t>, </a:t>
            </a:r>
            <a:r>
              <a:rPr lang="ko-KR" altLang="en-US" sz="1400" dirty="0"/>
              <a:t>통신 중의 오류를 효과적으로 제어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캡슐화 </a:t>
            </a:r>
            <a:r>
              <a:rPr lang="en-US" altLang="ko-KR" sz="1400" dirty="0"/>
              <a:t>(Encapsulation):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단편화된</a:t>
            </a:r>
            <a:r>
              <a:rPr lang="ko-KR" altLang="en-US" sz="1400" dirty="0"/>
              <a:t> 데이터에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수신지 주소</a:t>
            </a:r>
            <a:r>
              <a:rPr lang="en-US" altLang="ko-KR" sz="1400" dirty="0"/>
              <a:t>, </a:t>
            </a:r>
            <a:r>
              <a:rPr lang="ko-KR" altLang="en-US" sz="1400" dirty="0"/>
              <a:t>오류 검출 코드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 기능을 구현하기 위한 프로토콜 제어 정보 등의 정보를 부가하는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흐름 제어</a:t>
            </a:r>
            <a:r>
              <a:rPr lang="en-US" altLang="ko-KR" sz="1400" dirty="0"/>
              <a:t>(Flow Control): </a:t>
            </a:r>
            <a:r>
              <a:rPr lang="ko-KR" altLang="en-US" sz="1400" dirty="0"/>
              <a:t>수신 측의 처리 능력에 따라 송신 측에서 송신하는 데이터의 </a:t>
            </a:r>
            <a:r>
              <a:rPr lang="ko-KR" altLang="en-US" sz="1400" dirty="0" err="1"/>
              <a:t>전송량이나</a:t>
            </a:r>
            <a:r>
              <a:rPr lang="ko-KR" altLang="en-US" sz="1400" dirty="0"/>
              <a:t> 전송 속도를 조절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오류 제어 </a:t>
            </a:r>
            <a:r>
              <a:rPr lang="en-US" altLang="ko-KR" sz="1400" dirty="0"/>
              <a:t>(Error Control): </a:t>
            </a:r>
            <a:r>
              <a:rPr lang="ko-KR" altLang="en-US" sz="1400" dirty="0"/>
              <a:t>전송</a:t>
            </a:r>
            <a:r>
              <a:rPr lang="en-US" altLang="ko-KR" sz="1400" dirty="0"/>
              <a:t> </a:t>
            </a:r>
            <a:r>
              <a:rPr lang="ko-KR" altLang="en-US" sz="1400" dirty="0"/>
              <a:t>중에 발생하는 오류를 검출하고 정정하여 데이터나 제어 정보의 파손에 대비하는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동기화</a:t>
            </a:r>
            <a:r>
              <a:rPr lang="en-US" altLang="ko-KR" sz="1400" dirty="0"/>
              <a:t>(Synchronization): </a:t>
            </a: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측이 같은 상태를 유지하도록 타이밍을 맞추는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순서 제어</a:t>
            </a:r>
            <a:r>
              <a:rPr lang="en-US" altLang="ko-KR" sz="1400" dirty="0"/>
              <a:t>:</a:t>
            </a:r>
            <a:r>
              <a:rPr lang="ko-KR" altLang="en-US" sz="1400" dirty="0"/>
              <a:t> 전송되는 데이터 블록</a:t>
            </a:r>
            <a:r>
              <a:rPr lang="en-US" altLang="ko-KR" sz="1400" dirty="0"/>
              <a:t>(PDU)</a:t>
            </a:r>
            <a:r>
              <a:rPr lang="ko-KR" altLang="en-US" sz="1400" dirty="0"/>
              <a:t>에 전송 순서를 부여하는 기능으로</a:t>
            </a:r>
            <a:r>
              <a:rPr lang="en-US" altLang="ko-KR" sz="1400" dirty="0"/>
              <a:t>, </a:t>
            </a:r>
            <a:r>
              <a:rPr lang="ko-KR" altLang="en-US" sz="1400" dirty="0"/>
              <a:t>연결 위주의 데이 터 전송 방식에만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주소 지정 </a:t>
            </a:r>
            <a:r>
              <a:rPr lang="en-US" altLang="ko-KR" sz="1400" dirty="0"/>
              <a:t>(Addressing):</a:t>
            </a:r>
            <a:r>
              <a:rPr lang="ko-KR" altLang="en-US" sz="1400" dirty="0"/>
              <a:t> 데이터가 목적지까지 정확하게 전송될 수 있도록 목적지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경로를 부여 하는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다중화</a:t>
            </a:r>
            <a:r>
              <a:rPr lang="en-US" altLang="ko-KR" sz="1400" dirty="0"/>
              <a:t>(Multiplexing):</a:t>
            </a:r>
            <a:r>
              <a:rPr lang="ko-KR" altLang="en-US" sz="1400" dirty="0"/>
              <a:t> 한 개의 통신 회선을 여러 가입자들이 동시에 사용하도록 하는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경로 제어</a:t>
            </a:r>
            <a:r>
              <a:rPr lang="en-US" altLang="ko-KR" sz="1400" dirty="0"/>
              <a:t>(Routing):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측 간의 송신 경로 중에서 최적의 패킷 교환 경로를 설정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전송 서비스</a:t>
            </a:r>
            <a:r>
              <a:rPr lang="en-US" altLang="ko-KR" sz="1400" dirty="0"/>
              <a:t>:</a:t>
            </a:r>
            <a:r>
              <a:rPr lang="ko-KR" altLang="en-US" sz="1400" dirty="0"/>
              <a:t> 전송하려는 데이터가 사용하도록 하는 별도의 부가 서비스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57737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OSI(Open System Interconnection):</a:t>
            </a:r>
            <a:r>
              <a:rPr lang="ko-KR" altLang="en-US" sz="1400" dirty="0"/>
              <a:t> 참조 모델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다른 시스템 간의 원활한 통신을 위해 </a:t>
            </a:r>
            <a:r>
              <a:rPr lang="en-US" altLang="ko-KR" sz="1400" dirty="0"/>
              <a:t>ISO(</a:t>
            </a:r>
            <a:r>
              <a:rPr lang="ko-KR" altLang="en-US" sz="1400" dirty="0"/>
              <a:t>국제표준화 기구</a:t>
            </a:r>
            <a:r>
              <a:rPr lang="en-US" altLang="ko-KR" sz="1400" dirty="0"/>
              <a:t>)</a:t>
            </a:r>
            <a:r>
              <a:rPr lang="ko-KR" altLang="en-US" sz="1400" dirty="0"/>
              <a:t>에서 제안한 통신 규약</a:t>
            </a:r>
            <a:r>
              <a:rPr lang="en-US" altLang="ko-KR" sz="1400" dirty="0"/>
              <a:t>(Protocol)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altLang="ko-KR" sz="1400" dirty="0"/>
              <a:t>OSI 7</a:t>
            </a:r>
            <a:r>
              <a:rPr lang="ko-KR" altLang="en-US" sz="1400" dirty="0"/>
              <a:t>계층</a:t>
            </a:r>
            <a:r>
              <a:rPr lang="en-US" altLang="ko-KR" sz="1400" dirty="0"/>
              <a:t>: </a:t>
            </a:r>
            <a:r>
              <a:rPr lang="ko-KR" altLang="en-US" sz="1400" dirty="0"/>
              <a:t>하위 계층</a:t>
            </a:r>
            <a:r>
              <a:rPr lang="en-US" altLang="ko-KR" sz="1400" dirty="0"/>
              <a:t>(</a:t>
            </a:r>
            <a:r>
              <a:rPr lang="ko-KR" altLang="en-US" sz="1400" dirty="0"/>
              <a:t>물리 계층 → 데이터 링크 계층 → 네트워크 계층</a:t>
            </a:r>
            <a:r>
              <a:rPr lang="en-US" altLang="ko-KR" sz="1400" dirty="0"/>
              <a:t>), </a:t>
            </a:r>
            <a:r>
              <a:rPr lang="ko-KR" altLang="en-US" sz="1400" dirty="0"/>
              <a:t>상위 계층</a:t>
            </a:r>
            <a:r>
              <a:rPr lang="en-US" altLang="ko-KR" sz="1400" dirty="0"/>
              <a:t>(</a:t>
            </a:r>
            <a:r>
              <a:rPr lang="ko-KR" altLang="en-US" sz="1400" dirty="0"/>
              <a:t>전송 계층 → 세션 계층 → 표현 계층 → 응용 계층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물리 계층</a:t>
            </a:r>
            <a:r>
              <a:rPr lang="en-US" altLang="ko-KR" sz="1400" dirty="0"/>
              <a:t>(Physical Layer) : </a:t>
            </a:r>
            <a:r>
              <a:rPr lang="ko-KR" altLang="en-US" sz="1400" dirty="0"/>
              <a:t>전송에 필요한 두 장치 간의 실제 접속과 절단 등 기계적</a:t>
            </a:r>
            <a:r>
              <a:rPr lang="en-US" altLang="ko-KR" sz="1400" dirty="0"/>
              <a:t>, </a:t>
            </a:r>
            <a:r>
              <a:rPr lang="ko-KR" altLang="en-US" sz="1400" dirty="0"/>
              <a:t>전기적</a:t>
            </a:r>
            <a:r>
              <a:rPr lang="en-US" altLang="ko-KR" sz="1400" dirty="0"/>
              <a:t>, </a:t>
            </a:r>
            <a:r>
              <a:rPr lang="ko-KR" altLang="en-US" sz="1400" dirty="0"/>
              <a:t>기능적</a:t>
            </a:r>
            <a:r>
              <a:rPr lang="en-US" altLang="ko-KR" sz="1400" dirty="0"/>
              <a:t>, </a:t>
            </a:r>
            <a:r>
              <a:rPr lang="ko-KR" altLang="en-US" sz="1400" dirty="0"/>
              <a:t>절차적 특성에 대한 규칙을 정의함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링크 계층</a:t>
            </a:r>
            <a:r>
              <a:rPr lang="en-US" altLang="ko-KR" sz="1400" dirty="0"/>
              <a:t>(Data Link Layer):</a:t>
            </a:r>
            <a:r>
              <a:rPr lang="ko-KR" altLang="en-US" sz="1400" dirty="0"/>
              <a:t> 두 개의 인접한 개방 시스템들 간에 신뢰성 있고 효율적인 정보 전송을 할 수 있도록 하는 계층으로 흐름 제어</a:t>
            </a:r>
            <a:r>
              <a:rPr lang="en-US" altLang="ko-KR" sz="1400" dirty="0"/>
              <a:t>, </a:t>
            </a:r>
            <a:r>
              <a:rPr lang="ko-KR" altLang="en-US" sz="1400" dirty="0"/>
              <a:t>프레임 동기화</a:t>
            </a:r>
            <a:r>
              <a:rPr lang="en-US" altLang="ko-KR" sz="1400" dirty="0"/>
              <a:t>, </a:t>
            </a:r>
            <a:r>
              <a:rPr lang="ko-KR" altLang="en-US" sz="1400" dirty="0"/>
              <a:t>오류 제어</a:t>
            </a:r>
            <a:r>
              <a:rPr lang="en-US" altLang="ko-KR" sz="1400" dirty="0"/>
              <a:t>, </a:t>
            </a:r>
            <a:r>
              <a:rPr lang="ko-KR" altLang="en-US" sz="1400" dirty="0"/>
              <a:t>순서 제어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네트워크 계층</a:t>
            </a:r>
            <a:r>
              <a:rPr lang="en-US" altLang="ko-KR" sz="1400" dirty="0"/>
              <a:t>(Network Layer, </a:t>
            </a:r>
            <a:r>
              <a:rPr lang="ko-KR" altLang="en-US" sz="1400" dirty="0"/>
              <a:t>망 계층</a:t>
            </a:r>
            <a:r>
              <a:rPr lang="en-US" altLang="ko-KR" sz="1400" dirty="0"/>
              <a:t>):</a:t>
            </a:r>
            <a:r>
              <a:rPr lang="ko-KR" altLang="en-US" sz="1400" dirty="0"/>
              <a:t> 개방 시스템들 간의 네트워크 연결을 관리하는 기능을 수행하는 계층으로 데이터의 교환 및 중계 기능 과 경로 설정</a:t>
            </a:r>
            <a:r>
              <a:rPr lang="en-US" altLang="ko-KR" sz="1400" dirty="0"/>
              <a:t>(Routing), </a:t>
            </a:r>
            <a:r>
              <a:rPr lang="ko-KR" altLang="en-US" sz="1400" dirty="0"/>
              <a:t>트래픽 제어</a:t>
            </a:r>
            <a:r>
              <a:rPr lang="en-US" altLang="ko-KR" sz="1400" dirty="0"/>
              <a:t>, </a:t>
            </a:r>
            <a:r>
              <a:rPr lang="ko-KR" altLang="en-US" sz="1400" dirty="0"/>
              <a:t>패킷 정보 </a:t>
            </a:r>
            <a:r>
              <a:rPr lang="ko-KR" altLang="en-US" sz="1400" dirty="0" err="1"/>
              <a:t>전송를</a:t>
            </a:r>
            <a:r>
              <a:rPr lang="ko-KR" altLang="en-US" sz="1400" dirty="0"/>
              <a:t> 수행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전송 계층</a:t>
            </a:r>
            <a:r>
              <a:rPr lang="en-US" altLang="ko-KR" sz="1400" dirty="0"/>
              <a:t>(Transport Layer):</a:t>
            </a:r>
            <a:r>
              <a:rPr lang="ko-KR" altLang="en-US" sz="1400" dirty="0"/>
              <a:t> 종단 시스템</a:t>
            </a:r>
            <a:r>
              <a:rPr lang="en-US" altLang="ko-KR" sz="1400" dirty="0"/>
              <a:t>(End-to-End) </a:t>
            </a:r>
            <a:r>
              <a:rPr lang="ko-KR" altLang="en-US" sz="1400" dirty="0"/>
              <a:t>간의 전송 연결 설정</a:t>
            </a:r>
            <a:r>
              <a:rPr lang="en-US" altLang="ko-KR" sz="1400" dirty="0"/>
              <a:t>,</a:t>
            </a:r>
            <a:r>
              <a:rPr lang="ko-KR" altLang="en-US" sz="1400" dirty="0"/>
              <a:t>데이터 전송</a:t>
            </a:r>
            <a:r>
              <a:rPr lang="en-US" altLang="ko-KR" sz="1400" dirty="0"/>
              <a:t>, </a:t>
            </a:r>
            <a:r>
              <a:rPr lang="ko-KR" altLang="en-US" sz="1400" dirty="0"/>
              <a:t>연결 해제 기능을 하며 주소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다중화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데이터의 분할과 </a:t>
            </a:r>
            <a:r>
              <a:rPr lang="ko-KR" altLang="en-US" sz="1400" dirty="0" err="1"/>
              <a:t>재조립</a:t>
            </a:r>
            <a:r>
              <a:rPr lang="en-US" altLang="ko-KR" sz="1400" dirty="0"/>
              <a:t>), </a:t>
            </a:r>
            <a:r>
              <a:rPr lang="ko-KR" altLang="en-US" sz="1400" dirty="0"/>
              <a:t>오류 제어</a:t>
            </a:r>
            <a:r>
              <a:rPr lang="en-US" altLang="ko-KR" sz="1400" dirty="0"/>
              <a:t>, </a:t>
            </a:r>
            <a:r>
              <a:rPr lang="ko-KR" altLang="en-US" sz="1400" dirty="0"/>
              <a:t>흐름 제어를 수행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세션 계층</a:t>
            </a:r>
            <a:r>
              <a:rPr lang="en-US" altLang="ko-KR" sz="1400" dirty="0"/>
              <a:t>(Session Layer):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측 간의 관련성을 유지하고 대화 제어를 담당하는 계층으로 대화</a:t>
            </a:r>
            <a:r>
              <a:rPr lang="en-US" altLang="ko-KR" sz="1400" dirty="0"/>
              <a:t>(</a:t>
            </a:r>
            <a:r>
              <a:rPr lang="ko-KR" altLang="en-US" sz="1400" dirty="0"/>
              <a:t>회화</a:t>
            </a:r>
            <a:r>
              <a:rPr lang="en-US" altLang="ko-KR" sz="1400" dirty="0"/>
              <a:t>) </a:t>
            </a:r>
            <a:r>
              <a:rPr lang="ko-KR" altLang="en-US" sz="1400" dirty="0"/>
              <a:t>구성 및 동기 제어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교환 관리 기능을 수행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표현 계층</a:t>
            </a:r>
            <a:r>
              <a:rPr lang="en-US" altLang="ko-KR" sz="1400" dirty="0"/>
              <a:t>(Presentation Layer):</a:t>
            </a:r>
            <a:r>
              <a:rPr lang="ko-KR" altLang="en-US" sz="1400" dirty="0"/>
              <a:t> 응용 계층으로부터 받은 데이터를 세션 계층에 맞게</a:t>
            </a:r>
            <a:r>
              <a:rPr lang="en-US" altLang="ko-KR" sz="1400" dirty="0"/>
              <a:t>, </a:t>
            </a:r>
            <a:r>
              <a:rPr lang="ko-KR" altLang="en-US" sz="1400" dirty="0"/>
              <a:t>세션 계층에서 받은 데이터는 응용 계층에 맞게 변환하는 기능을 담당하는 계층으로 코드 변환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암호화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압축</a:t>
            </a:r>
            <a:r>
              <a:rPr lang="en-US" altLang="ko-KR" sz="1400" dirty="0"/>
              <a:t>, </a:t>
            </a:r>
            <a:r>
              <a:rPr lang="ko-KR" altLang="en-US" sz="1400" dirty="0"/>
              <a:t>구문 검색</a:t>
            </a:r>
            <a:r>
              <a:rPr lang="en-US" altLang="ko-KR" sz="1400" dirty="0"/>
              <a:t>, </a:t>
            </a:r>
            <a:r>
              <a:rPr lang="ko-KR" altLang="en-US" sz="1400" dirty="0"/>
              <a:t>정보 형식</a:t>
            </a:r>
            <a:r>
              <a:rPr lang="en-US" altLang="ko-KR" sz="1400" dirty="0"/>
              <a:t>(</a:t>
            </a:r>
            <a:r>
              <a:rPr lang="ko-KR" altLang="en-US" sz="1400" dirty="0"/>
              <a:t>포맷</a:t>
            </a:r>
            <a:r>
              <a:rPr lang="en-US" altLang="ko-KR" sz="1400" dirty="0"/>
              <a:t>) </a:t>
            </a:r>
            <a:r>
              <a:rPr lang="ko-KR" altLang="en-US" sz="1400" dirty="0"/>
              <a:t>변환</a:t>
            </a:r>
            <a:r>
              <a:rPr lang="en-US" altLang="ko-KR" sz="1400" dirty="0"/>
              <a:t>, </a:t>
            </a:r>
            <a:r>
              <a:rPr lang="ko-KR" altLang="en-US" sz="1400" dirty="0"/>
              <a:t>문맥 관리 기능을 수행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ko-KR" altLang="en-US" sz="1400" dirty="0"/>
              <a:t>응용 계층</a:t>
            </a:r>
            <a:r>
              <a:rPr lang="en-US" altLang="ko-KR" sz="1400" dirty="0"/>
              <a:t>(Application Layer):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(</a:t>
            </a:r>
            <a:r>
              <a:rPr lang="ko-KR" altLang="en-US" sz="1400" dirty="0"/>
              <a:t>응용 프로그램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OSI </a:t>
            </a:r>
            <a:r>
              <a:rPr lang="ko-KR" altLang="en-US" sz="1400" dirty="0"/>
              <a:t>환경에 접근할 수 있도록 응용 프로세스 간의 정 보 교환</a:t>
            </a:r>
            <a:r>
              <a:rPr lang="en-US" altLang="ko-KR" sz="1400" dirty="0"/>
              <a:t>, </a:t>
            </a:r>
            <a:r>
              <a:rPr lang="ko-KR" altLang="en-US" sz="1400" dirty="0"/>
              <a:t>전자 사서함</a:t>
            </a:r>
            <a:r>
              <a:rPr lang="en-US" altLang="ko-KR" sz="1400" dirty="0"/>
              <a:t>, </a:t>
            </a:r>
            <a:r>
              <a:rPr lang="ko-KR" altLang="en-US" sz="1400" dirty="0"/>
              <a:t>파일 전송</a:t>
            </a:r>
            <a:r>
              <a:rPr lang="en-US" altLang="ko-KR" sz="1400" dirty="0"/>
              <a:t>, </a:t>
            </a:r>
            <a:r>
              <a:rPr lang="ko-KR" altLang="en-US" sz="1400" dirty="0"/>
              <a:t>가상 터미널 등의 서비스를 제공함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03713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인터넷에 연결된 서로 다른 기종의 컴퓨터들이 데이터를 주고받을 수 있도록 하는 표준 프로토콜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TCP(Transmission Control Protocol)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신뢰성 있는 </a:t>
            </a:r>
            <a:r>
              <a:rPr lang="ko-KR" altLang="en-US" sz="1400" dirty="0" err="1"/>
              <a:t>연결형</a:t>
            </a:r>
            <a:r>
              <a:rPr lang="ko-KR" altLang="en-US" sz="1400" dirty="0"/>
              <a:t> 서비스를 제공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패킷의 다중화</a:t>
            </a:r>
            <a:r>
              <a:rPr lang="en-US" altLang="ko-KR" sz="1400" dirty="0"/>
              <a:t>, </a:t>
            </a:r>
            <a:r>
              <a:rPr lang="ko-KR" altLang="en-US" sz="1400" dirty="0"/>
              <a:t>순서 제어</a:t>
            </a:r>
            <a:r>
              <a:rPr lang="en-US" altLang="ko-KR" sz="1400" dirty="0"/>
              <a:t>, </a:t>
            </a:r>
            <a:r>
              <a:rPr lang="ko-KR" altLang="en-US" sz="1400" dirty="0"/>
              <a:t>오류 제어</a:t>
            </a:r>
            <a:r>
              <a:rPr lang="en-US" altLang="ko-KR" sz="1400" dirty="0"/>
              <a:t>, </a:t>
            </a:r>
            <a:r>
              <a:rPr lang="ko-KR" altLang="en-US" sz="1400" dirty="0"/>
              <a:t>흐름 제어 기능을 제공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스트림</a:t>
            </a:r>
            <a:r>
              <a:rPr lang="en-US" altLang="ko-KR" sz="1400" dirty="0"/>
              <a:t>(</a:t>
            </a:r>
            <a:r>
              <a:rPr lang="en" altLang="ko-KR" sz="1400" dirty="0"/>
              <a:t>Stream) </a:t>
            </a:r>
            <a:r>
              <a:rPr lang="ko-KR" altLang="en-US" sz="1400" dirty="0"/>
              <a:t>전송 기능을 제공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IP(Internet Protocol)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err="1"/>
              <a:t>데이터그램을</a:t>
            </a:r>
            <a:r>
              <a:rPr lang="ko-KR" altLang="en-US" sz="1400" dirty="0"/>
              <a:t> 기반으로 하는 </a:t>
            </a:r>
            <a:r>
              <a:rPr lang="ko-KR" altLang="en-US" sz="1400" dirty="0" err="1"/>
              <a:t>비연결형</a:t>
            </a:r>
            <a:r>
              <a:rPr lang="ko-KR" altLang="en-US" sz="1400" dirty="0"/>
              <a:t> 서비스를 제공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/>
              <a:t>패킷의 분해</a:t>
            </a:r>
            <a:r>
              <a:rPr lang="en-US" altLang="ko-KR" sz="1400" dirty="0"/>
              <a:t>/</a:t>
            </a:r>
            <a:r>
              <a:rPr lang="ko-KR" altLang="en-US" sz="1400" dirty="0"/>
              <a:t>조립</a:t>
            </a:r>
            <a:r>
              <a:rPr lang="en-US" altLang="ko-KR" sz="1400" dirty="0"/>
              <a:t>, </a:t>
            </a:r>
            <a:r>
              <a:rPr lang="ko-KR" altLang="en-US" sz="1400" dirty="0"/>
              <a:t>주소 지정</a:t>
            </a:r>
            <a:r>
              <a:rPr lang="en-US" altLang="ko-KR" sz="1400" dirty="0"/>
              <a:t>, </a:t>
            </a:r>
            <a:r>
              <a:rPr lang="ko-KR" altLang="en-US" sz="1400" dirty="0"/>
              <a:t>경로 선택 기능을 제공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/>
              <a:t>헤더의 길이는 최소 </a:t>
            </a:r>
            <a:r>
              <a:rPr lang="en-US" altLang="ko-KR" sz="1400" dirty="0"/>
              <a:t>20</a:t>
            </a:r>
            <a:r>
              <a:rPr lang="en" altLang="ko-KR" sz="1400" dirty="0"/>
              <a:t>Byte</a:t>
            </a:r>
            <a:r>
              <a:rPr lang="ko-KR" altLang="en-US" sz="1400" dirty="0"/>
              <a:t>에서 최대 </a:t>
            </a:r>
            <a:r>
              <a:rPr lang="en-US" altLang="ko-KR" sz="1400" dirty="0"/>
              <a:t>60</a:t>
            </a:r>
            <a:r>
              <a:rPr lang="en" altLang="ko-KR" sz="1400" dirty="0"/>
              <a:t>Byte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2404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TCP/IP</a:t>
            </a:r>
            <a:r>
              <a:rPr lang="ko-KR" altLang="en-US" sz="1400" dirty="0"/>
              <a:t>의 구조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1FFDE-6D91-124E-ACA5-A58E088E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092700" cy="39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LINUX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1991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리누스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토발즈</a:t>
            </a:r>
            <a:r>
              <a:rPr lang="en-US" altLang="ko-KR" sz="1400" dirty="0"/>
              <a:t>(</a:t>
            </a:r>
            <a:r>
              <a:rPr lang="en" altLang="ko-KR" sz="1400" dirty="0"/>
              <a:t>Linus Torvalds)</a:t>
            </a:r>
            <a:r>
              <a:rPr lang="ko-KR" altLang="en-US" sz="1400" dirty="0"/>
              <a:t>가 </a:t>
            </a:r>
            <a:r>
              <a:rPr lang="en" altLang="ko-KR" sz="1400" dirty="0"/>
              <a:t>UNIX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개발한 운영체제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UNIX</a:t>
            </a:r>
            <a:r>
              <a:rPr lang="ko-KR" altLang="en-US" sz="1400" dirty="0"/>
              <a:t>와 완벽하게 호환되고</a:t>
            </a:r>
            <a:r>
              <a:rPr lang="en-US" altLang="ko-KR" sz="1400" dirty="0"/>
              <a:t>, </a:t>
            </a:r>
            <a:r>
              <a:rPr lang="ko-KR" altLang="en-US" sz="1400" dirty="0"/>
              <a:t>대부분의 특징이 </a:t>
            </a:r>
            <a:r>
              <a:rPr lang="en" altLang="ko-KR" sz="1400" dirty="0"/>
              <a:t>UNIX</a:t>
            </a:r>
            <a:r>
              <a:rPr lang="ko-KR" altLang="en-US" sz="1400" dirty="0"/>
              <a:t>와 동일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프로그램 소스 코드가 공개되어 있음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Mac OS X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Apple </a:t>
            </a:r>
            <a:r>
              <a:rPr lang="ko-KR" altLang="en-US" sz="1400" dirty="0"/>
              <a:t>만든 </a:t>
            </a:r>
            <a:r>
              <a:rPr lang="en-US" altLang="ko-KR" sz="1400" dirty="0"/>
              <a:t>UNIX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PC</a:t>
            </a:r>
            <a:r>
              <a:rPr lang="ko-KR" altLang="en-US" sz="1400" dirty="0"/>
              <a:t>용 운영체제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iOS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Apple </a:t>
            </a:r>
            <a:r>
              <a:rPr lang="ko-KR" altLang="en-US" sz="1400" dirty="0"/>
              <a:t>만든 </a:t>
            </a:r>
            <a:r>
              <a:rPr lang="en-US" altLang="ko-KR" sz="1400" dirty="0"/>
              <a:t>UNIX </a:t>
            </a:r>
            <a:r>
              <a:rPr lang="ko-KR" altLang="en-US" sz="1400" dirty="0"/>
              <a:t>기반의 모바일 운영체제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Android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OHA(Google)</a:t>
            </a:r>
            <a:r>
              <a:rPr lang="ko-KR" altLang="en-US" sz="1400" dirty="0"/>
              <a:t> 컨소시엄이 만든</a:t>
            </a:r>
            <a:r>
              <a:rPr lang="en-US" altLang="ko-KR" sz="1400" dirty="0"/>
              <a:t> Linux </a:t>
            </a:r>
            <a:r>
              <a:rPr lang="ko-KR" altLang="en-US" sz="1400" dirty="0"/>
              <a:t>기반의 모바일 운영체제</a:t>
            </a:r>
          </a:p>
        </p:txBody>
      </p:sp>
    </p:spTree>
    <p:extLst>
      <p:ext uri="{BB962C8B-B14F-4D97-AF65-F5344CB8AC3E}">
        <p14:creationId xmlns:p14="http://schemas.microsoft.com/office/powerpoint/2010/main" val="127238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TCP/IP</a:t>
            </a:r>
            <a:r>
              <a:rPr lang="ko-KR" altLang="en-US" sz="1400" dirty="0"/>
              <a:t>의 응용 계층 프로토콜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FTP(File Transfer Protocol): </a:t>
            </a:r>
            <a:r>
              <a:rPr lang="ko-KR" altLang="en-US" sz="1400" dirty="0"/>
              <a:t>컴퓨터와 컴퓨터 또는 컴퓨터와 인터넷 사이에서 파일을 주고받을 수 있도록 하는 원격 파일 전송 프로토콜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SMTP(Simple Mail Transfer Protocol): </a:t>
            </a:r>
            <a:r>
              <a:rPr lang="ko-KR" altLang="en-US" sz="1400" dirty="0"/>
              <a:t>전자 우편을 교환 하는 서비스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TELNET : </a:t>
            </a:r>
            <a:r>
              <a:rPr lang="ko-KR" altLang="en-US" sz="1400" dirty="0"/>
              <a:t>멀리 떨어져 있는 컴퓨터에 접속하여 자신의 컴퓨터처럼 사용할 수 있도록 해주는 서비스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SNMP(Simple Network Management Protocol) : TCP/IP </a:t>
            </a:r>
            <a:r>
              <a:rPr lang="ko-KR" altLang="en-US" sz="1400" dirty="0"/>
              <a:t>의 네트워크 관리 프로토콜로</a:t>
            </a:r>
            <a:r>
              <a:rPr lang="en-US" altLang="ko-KR" sz="1400" dirty="0"/>
              <a:t>, </a:t>
            </a:r>
            <a:r>
              <a:rPr lang="ko-KR" altLang="en-US" sz="1400" dirty="0"/>
              <a:t>라우터나 허브 등 네트 워크 기기의 네트워크 정보를 네트워크 관리 시스템에 보내는 데 사용되는 표준 통신 규약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DNS(Domain Name System): </a:t>
            </a:r>
            <a:r>
              <a:rPr lang="ko-KR" altLang="en-US" sz="1400" dirty="0"/>
              <a:t>도메인 네임을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주소로 매핑</a:t>
            </a:r>
            <a:r>
              <a:rPr lang="en-US" altLang="ko-KR" sz="1400" dirty="0"/>
              <a:t>(Mapping)</a:t>
            </a:r>
            <a:r>
              <a:rPr lang="ko-KR" altLang="en-US" sz="1400" dirty="0"/>
              <a:t>하는 시스템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HTTP(</a:t>
            </a:r>
            <a:r>
              <a:rPr lang="en-US" altLang="ko-KR" sz="1400" dirty="0" err="1"/>
              <a:t>HyperText</a:t>
            </a:r>
            <a:r>
              <a:rPr lang="en-US" altLang="ko-KR" sz="1400" dirty="0"/>
              <a:t> Transfer Protocol): </a:t>
            </a:r>
            <a:r>
              <a:rPr lang="ko-KR" altLang="en-US" sz="1400" dirty="0"/>
              <a:t>월드 </a:t>
            </a:r>
            <a:r>
              <a:rPr lang="ko-KR" altLang="en-US" sz="1400" dirty="0" err="1"/>
              <a:t>와이드</a:t>
            </a:r>
            <a:r>
              <a:rPr lang="ko-KR" altLang="en-US" sz="1400" dirty="0"/>
              <a:t> 웹</a:t>
            </a:r>
            <a:r>
              <a:rPr lang="en-US" altLang="ko-KR" sz="1400" dirty="0"/>
              <a:t>(WWW)</a:t>
            </a:r>
            <a:r>
              <a:rPr lang="ko-KR" altLang="en-US" sz="1400" dirty="0"/>
              <a:t>에서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문서를 송수신 하기 위한 표준 프로토콜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HTTPS:</a:t>
            </a:r>
            <a:r>
              <a:rPr lang="ko-KR" altLang="en-US" sz="1400" dirty="0"/>
              <a:t> 월드 </a:t>
            </a:r>
            <a:r>
              <a:rPr lang="ko-KR" altLang="en-US" sz="1400" dirty="0" err="1"/>
              <a:t>와이드</a:t>
            </a:r>
            <a:r>
              <a:rPr lang="ko-KR" altLang="en-US" sz="1400" dirty="0"/>
              <a:t> 웹 통신 프로토콜인 </a:t>
            </a:r>
            <a:r>
              <a:rPr lang="en-US" altLang="ko-KR" sz="1400" dirty="0"/>
              <a:t>HTTP</a:t>
            </a:r>
            <a:r>
              <a:rPr lang="ko-KR" altLang="en-US" sz="1400" dirty="0"/>
              <a:t>의 보안이 강화된 버전으로</a:t>
            </a:r>
            <a:r>
              <a:rPr lang="en-US" altLang="ko-KR" sz="1400" dirty="0"/>
              <a:t> HTTPS</a:t>
            </a:r>
            <a:r>
              <a:rPr lang="ko-KR" altLang="en-US" sz="1400" dirty="0"/>
              <a:t>는 통신의 인증과 암호화를 위해 </a:t>
            </a:r>
            <a:r>
              <a:rPr lang="ko-KR" altLang="en-US" sz="1400" dirty="0" err="1"/>
              <a:t>넷스케이프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커뮤니케이션즈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코퍼레이션이</a:t>
            </a:r>
            <a:r>
              <a:rPr lang="ko-KR" altLang="en-US" sz="1400" dirty="0"/>
              <a:t> 개발했으며</a:t>
            </a:r>
            <a:r>
              <a:rPr lang="en-US" altLang="ko-KR" sz="1400" dirty="0"/>
              <a:t> </a:t>
            </a:r>
            <a:r>
              <a:rPr lang="ko-KR" altLang="en-US" sz="1400" dirty="0"/>
              <a:t>전자 상거래에서 널리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655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TCP/IP</a:t>
            </a:r>
            <a:r>
              <a:rPr lang="ko-KR" altLang="en-US" sz="1400" dirty="0"/>
              <a:t>의 전송 계층 프로토콜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TCP(Transmission Control Protocol)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양방향 연결</a:t>
            </a:r>
            <a:r>
              <a:rPr lang="en-US" altLang="ko-KR" sz="1400" dirty="0"/>
              <a:t>(Full Duplex Connection)</a:t>
            </a:r>
            <a:r>
              <a:rPr lang="ko-KR" altLang="en-US" sz="1400" dirty="0"/>
              <a:t>형 서비스를 제공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가상 회선 연결</a:t>
            </a:r>
            <a:r>
              <a:rPr lang="en-US" altLang="ko-KR" sz="1400" dirty="0"/>
              <a:t>(Virtual Circuit Connection) </a:t>
            </a:r>
            <a:r>
              <a:rPr lang="ko-KR" altLang="en-US" sz="1400" dirty="0"/>
              <a:t>형태의 서비스를 제공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스트림 위주의 전달</a:t>
            </a:r>
            <a:r>
              <a:rPr lang="en-US" altLang="ko-KR" sz="1400" dirty="0"/>
              <a:t>(</a:t>
            </a:r>
            <a:r>
              <a:rPr lang="ko-KR" altLang="en-US" sz="1400" dirty="0"/>
              <a:t>패킷 단위</a:t>
            </a:r>
            <a:r>
              <a:rPr lang="en-US" altLang="ko-KR" sz="1400" dirty="0"/>
              <a:t>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신뢰성 있는 경로를 확립하고 메시지 전송을 감독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UDP(User Datagram Protocol)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데이터 전송 전에 연결을 설정하지 않는 </a:t>
            </a:r>
            <a:r>
              <a:rPr lang="ko-KR" altLang="en-US" sz="1400" dirty="0" err="1"/>
              <a:t>비연결형</a:t>
            </a:r>
            <a:r>
              <a:rPr lang="ko-KR" altLang="en-US" sz="1400" dirty="0"/>
              <a:t> 서비스를 제공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TCP</a:t>
            </a:r>
            <a:r>
              <a:rPr lang="ko-KR" altLang="en-US" sz="1400" dirty="0"/>
              <a:t>에 비해 상대적으로 단순한 헤더 구조를 가지므로</a:t>
            </a:r>
            <a:r>
              <a:rPr lang="en-US" altLang="ko-KR" sz="1400" dirty="0"/>
              <a:t> </a:t>
            </a:r>
            <a:r>
              <a:rPr lang="ko-KR" altLang="en-US" sz="1400" dirty="0"/>
              <a:t>오버헤드가 적음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고속의 안정성 있는 전송 매체를 사용하여 빠른 속도를 필요로 하는 경우 동시에 여러 사용자에게 데이터를 전달할 경우</a:t>
            </a:r>
            <a:r>
              <a:rPr lang="en-US" altLang="ko-KR" sz="1400" dirty="0"/>
              <a:t> </a:t>
            </a:r>
            <a:r>
              <a:rPr lang="ko-KR" altLang="en-US" sz="1400" dirty="0"/>
              <a:t>정기적으로 반복해서 전송할 경우에 사용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실시간 전송에 유리하며</a:t>
            </a:r>
            <a:r>
              <a:rPr lang="en-US" altLang="ko-KR" sz="1400" dirty="0"/>
              <a:t> </a:t>
            </a:r>
            <a:r>
              <a:rPr lang="ko-KR" altLang="en-US" sz="1400" dirty="0"/>
              <a:t>신뢰성보다는 속도가 중요시되는 네트워크에서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RTCP(Real-Time Control Protocol)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RTP(Real-time Transport Protocol) </a:t>
            </a:r>
            <a:r>
              <a:rPr lang="ko-KR" altLang="en-US" sz="1400" dirty="0"/>
              <a:t>패킷의 전송 품질을 제어하기 위한 제어 프로토콜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세션</a:t>
            </a:r>
            <a:r>
              <a:rPr lang="en-US" altLang="ko-KR" sz="1400" dirty="0"/>
              <a:t>(Session)</a:t>
            </a:r>
            <a:r>
              <a:rPr lang="ko-KR" altLang="en-US" sz="1400" dirty="0"/>
              <a:t>에 참여한 각 참여자들에게 주기적으로 제어 정보를 전송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하위 프로토콜은 데이터 패킷과 제어 패킷의 다중화 </a:t>
            </a:r>
            <a:r>
              <a:rPr lang="en-US" altLang="ko-KR" sz="1400" dirty="0"/>
              <a:t>(Multiplexing)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1605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TCP/IP</a:t>
            </a:r>
            <a:r>
              <a:rPr lang="ko-KR" altLang="en-US" sz="1400" dirty="0"/>
              <a:t>의 인터넷 계층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IP(Internet Protocol): </a:t>
            </a:r>
            <a:r>
              <a:rPr lang="ko-KR" altLang="en-US" sz="1400" dirty="0"/>
              <a:t>전송할 데이터에 주소 지정 및 경로 설정 등의 기능을 하며 </a:t>
            </a:r>
            <a:r>
              <a:rPr lang="ko-KR" altLang="en-US" sz="1400" dirty="0" err="1"/>
              <a:t>비연결형인</a:t>
            </a:r>
            <a:r>
              <a:rPr lang="ko-KR" altLang="en-US" sz="1400" dirty="0"/>
              <a:t> 데이터 그램 방식을 사용하므로 신뢰성이 보장되지 않음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ICMP(Internet Control Message Protocol): IP</a:t>
            </a:r>
            <a:r>
              <a:rPr lang="ko-KR" altLang="en-US" sz="1400" dirty="0"/>
              <a:t>와 조합하여 통신 중에 발생하는 오류의 처리와 전송 경로 변경 등 을 위한 제어 메시지를 관리하는 역할을 하며</a:t>
            </a:r>
            <a:r>
              <a:rPr lang="en-US" altLang="ko-KR" sz="1400" dirty="0"/>
              <a:t> </a:t>
            </a:r>
            <a:r>
              <a:rPr lang="ko-KR" altLang="en-US" sz="1400" dirty="0"/>
              <a:t>헤더는 </a:t>
            </a:r>
            <a:r>
              <a:rPr lang="en-US" altLang="ko-KR" sz="1400" dirty="0"/>
              <a:t>8</a:t>
            </a:r>
            <a:r>
              <a:rPr lang="en" altLang="ko-KR" sz="1400" dirty="0"/>
              <a:t>Byte</a:t>
            </a:r>
            <a:r>
              <a:rPr lang="ko-KR" altLang="en-US" sz="1400" dirty="0"/>
              <a:t>로 구성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IGMP(Internet Group Management Protocol): </a:t>
            </a:r>
            <a:r>
              <a:rPr lang="ko-KR" altLang="en-US" sz="1400" dirty="0"/>
              <a:t>멀티캐스트를 지원하는 호스트나 라우터 사이에서 멀티캐스트 그룹 유지를 위해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ARP(Address Resolution Protocol): </a:t>
            </a:r>
            <a:r>
              <a:rPr lang="ko-KR" altLang="en-US" sz="1400" dirty="0"/>
              <a:t>호스트의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호스트와 연결된 네트워크 접속 장치의 물리적 주소 </a:t>
            </a:r>
            <a:r>
              <a:rPr lang="en-US" altLang="ko-KR" sz="1400" dirty="0"/>
              <a:t>(MAC Address)</a:t>
            </a:r>
            <a:r>
              <a:rPr lang="ko-KR" altLang="en-US" sz="1400" dirty="0"/>
              <a:t>로 바꿈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RARP(Reverse Address Resolution Protocol): ARP</a:t>
            </a:r>
            <a:r>
              <a:rPr lang="ko-KR" altLang="en-US" sz="1400" dirty="0"/>
              <a:t>와 반 대로 물리적 주소를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주소로 변환하는 기능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7831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TCP/IP</a:t>
            </a:r>
            <a:r>
              <a:rPr lang="en" altLang="ko-KR" sz="1400" dirty="0"/>
              <a:t>(Transmission Control Protocol/Internet Protocol)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TCP/IP</a:t>
            </a:r>
            <a:r>
              <a:rPr lang="ko-KR" altLang="en-US" sz="1400" dirty="0"/>
              <a:t>의 네트워크 액세스 계층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Ethernet(IEEE 802.3) : CSMA/CD </a:t>
            </a:r>
            <a:r>
              <a:rPr lang="ko-KR" altLang="en-US" sz="1400" dirty="0"/>
              <a:t>방식의 </a:t>
            </a:r>
            <a:r>
              <a:rPr lang="en" altLang="ko-KR" sz="1400" dirty="0"/>
              <a:t>LAN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IEEE 802 : LAN</a:t>
            </a:r>
            <a:r>
              <a:rPr lang="ko-KR" altLang="en-US" sz="1400" dirty="0"/>
              <a:t>을 위한 표준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HDLC : </a:t>
            </a:r>
            <a:r>
              <a:rPr lang="ko-KR" altLang="en-US" sz="1400" dirty="0"/>
              <a:t>비트 위주의 데이터 링크 제어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X.25 : </a:t>
            </a:r>
            <a:r>
              <a:rPr lang="ko-KR" altLang="en-US" sz="1400" dirty="0"/>
              <a:t>패킷 교환망을 통한 </a:t>
            </a:r>
            <a:r>
              <a:rPr lang="en" altLang="ko-KR" sz="1400" dirty="0"/>
              <a:t>DTE</a:t>
            </a:r>
            <a:r>
              <a:rPr lang="ko-KR" altLang="en-US" sz="1400" dirty="0"/>
              <a:t>와 </a:t>
            </a:r>
            <a:r>
              <a:rPr lang="en" altLang="ko-KR" sz="1400" dirty="0"/>
              <a:t>DCE </a:t>
            </a:r>
            <a:r>
              <a:rPr lang="ko-KR" altLang="en-US" sz="1400" dirty="0"/>
              <a:t>간의 인터페이스를 제공하는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RS-232C : </a:t>
            </a:r>
            <a:r>
              <a:rPr lang="ko-KR" altLang="en-US" sz="1400" dirty="0"/>
              <a:t>공중 전화 교환망</a:t>
            </a:r>
            <a:r>
              <a:rPr lang="en-US" altLang="ko-KR" sz="1400" dirty="0"/>
              <a:t>(</a:t>
            </a:r>
            <a:r>
              <a:rPr lang="en" altLang="ko-KR" sz="1400" dirty="0"/>
              <a:t>PSTN)</a:t>
            </a:r>
            <a:r>
              <a:rPr lang="ko-KR" altLang="en-US" sz="1400" dirty="0"/>
              <a:t>을 통한 </a:t>
            </a:r>
            <a:r>
              <a:rPr lang="en" altLang="ko-KR" sz="1400" dirty="0"/>
              <a:t>DTE</a:t>
            </a:r>
            <a:r>
              <a:rPr lang="ko-KR" altLang="en-US" sz="1400" dirty="0"/>
              <a:t>와 </a:t>
            </a:r>
            <a:r>
              <a:rPr lang="en" altLang="ko-KR" sz="1400" dirty="0"/>
              <a:t>DCE </a:t>
            </a:r>
            <a:r>
              <a:rPr lang="ko-KR" altLang="en-US" sz="1400" dirty="0"/>
              <a:t>간의 인터페이스를 제공하는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1793032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네트워크 장비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허브</a:t>
            </a:r>
            <a:r>
              <a:rPr lang="en-US" altLang="ko-KR" sz="1400" dirty="0"/>
              <a:t>(Hub)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한 사무실이나 가까운 거리의 컴퓨터들을 연결하는 장치로</a:t>
            </a:r>
            <a:r>
              <a:rPr lang="en-US" altLang="ko-KR" sz="1400" dirty="0"/>
              <a:t>, </a:t>
            </a:r>
            <a:r>
              <a:rPr lang="ko-KR" altLang="en-US" sz="1400" dirty="0"/>
              <a:t>각 회선을 통합적으로 관리하며</a:t>
            </a:r>
            <a:r>
              <a:rPr lang="en-US" altLang="ko-KR" sz="1400" dirty="0"/>
              <a:t> </a:t>
            </a:r>
            <a:r>
              <a:rPr lang="ko-KR" altLang="en-US" sz="1400" dirty="0"/>
              <a:t>신호 증폭 기능을 하는 </a:t>
            </a:r>
            <a:r>
              <a:rPr lang="ko-KR" altLang="en-US" sz="1400" dirty="0" err="1"/>
              <a:t>리피터의</a:t>
            </a:r>
            <a:r>
              <a:rPr lang="ko-KR" altLang="en-US" sz="1400" dirty="0"/>
              <a:t> 역할도 포함함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더미 허브</a:t>
            </a:r>
            <a:r>
              <a:rPr lang="en-US" altLang="ko-KR" sz="1400" dirty="0"/>
              <a:t>(Dummy Hub) : </a:t>
            </a:r>
            <a:r>
              <a:rPr lang="ko-KR" altLang="en-US" sz="1400" dirty="0"/>
              <a:t>네트워크에 흐르는 모든 데이터를 단순히 연결하는 기능만을 제공함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스위칭 허브</a:t>
            </a:r>
            <a:r>
              <a:rPr lang="en-US" altLang="ko-KR" sz="1400" dirty="0"/>
              <a:t>(Switching Hub) : </a:t>
            </a:r>
            <a:r>
              <a:rPr lang="ko-KR" altLang="en-US" sz="1400" dirty="0"/>
              <a:t>네트워크상에 흐르는 데이터의 유무 및 흐름을 제어하여 각각의 노드가 허브 의 최대 대역폭을 사용할 수 있는 지능형 허브임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리피터</a:t>
            </a:r>
            <a:r>
              <a:rPr lang="en-US" altLang="ko-KR" sz="1400" dirty="0"/>
              <a:t>(Repeater): </a:t>
            </a:r>
            <a:r>
              <a:rPr lang="ko-KR" altLang="en-US" sz="1400" dirty="0"/>
              <a:t>물리 계층의 장비로</a:t>
            </a:r>
            <a:r>
              <a:rPr lang="en-US" altLang="ko-KR" sz="1400" dirty="0"/>
              <a:t>, </a:t>
            </a:r>
            <a:r>
              <a:rPr lang="ko-KR" altLang="en-US" sz="1400" dirty="0"/>
              <a:t>전송되는 신호 가 왜곡되거나 약해질 경우 원래의 신호 형태로 재생함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Level 1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브리지</a:t>
            </a:r>
            <a:r>
              <a:rPr lang="en-US" altLang="ko-KR" sz="1400" dirty="0"/>
              <a:t>(Bridge): </a:t>
            </a:r>
            <a:r>
              <a:rPr lang="ko-KR" altLang="en-US" sz="1400" dirty="0"/>
              <a:t>데이터 링크 계층의 장비로</a:t>
            </a:r>
            <a:r>
              <a:rPr lang="en-US" altLang="ko-KR" sz="1400" dirty="0"/>
              <a:t>, LAN</a:t>
            </a:r>
            <a:r>
              <a:rPr lang="ko-KR" altLang="en-US" sz="1400" dirty="0"/>
              <a:t>과 </a:t>
            </a:r>
            <a:r>
              <a:rPr lang="en-US" altLang="ko-KR" sz="1400" dirty="0"/>
              <a:t>LAN</a:t>
            </a:r>
            <a:r>
              <a:rPr lang="ko-KR" altLang="en-US" sz="1400" dirty="0"/>
              <a:t>을 연결하거나 </a:t>
            </a:r>
            <a:r>
              <a:rPr lang="en-US" altLang="ko-KR" sz="1400" dirty="0"/>
              <a:t>LAN </a:t>
            </a:r>
            <a:r>
              <a:rPr lang="ko-KR" altLang="en-US" sz="1400" dirty="0"/>
              <a:t>안에서의 컴퓨터 그룹을 연 결함</a:t>
            </a:r>
            <a:r>
              <a:rPr lang="en-US" altLang="ko-KR" sz="1400" dirty="0"/>
              <a:t> – Level 2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라우터</a:t>
            </a:r>
            <a:r>
              <a:rPr lang="en-US" altLang="ko-KR" sz="1400" dirty="0"/>
              <a:t>(Router): </a:t>
            </a:r>
            <a:r>
              <a:rPr lang="ko-KR" altLang="en-US" sz="1400" dirty="0"/>
              <a:t>네트워크 계층의 장비로</a:t>
            </a:r>
            <a:r>
              <a:rPr lang="en-US" altLang="ko-KR" sz="1400" dirty="0"/>
              <a:t>, LAN</a:t>
            </a:r>
            <a:r>
              <a:rPr lang="ko-KR" altLang="en-US" sz="1400" dirty="0"/>
              <a:t>과 </a:t>
            </a:r>
            <a:r>
              <a:rPr lang="en-US" altLang="ko-KR" sz="1400" dirty="0"/>
              <a:t>LAN </a:t>
            </a:r>
            <a:r>
              <a:rPr lang="ko-KR" altLang="en-US" sz="1400" dirty="0"/>
              <a:t>의 연결 및 경로 선택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</a:t>
            </a:r>
            <a:r>
              <a:rPr lang="en-US" altLang="ko-KR" sz="1400" dirty="0"/>
              <a:t>LAN</a:t>
            </a:r>
            <a:r>
              <a:rPr lang="ko-KR" altLang="en-US" sz="1400" dirty="0"/>
              <a:t>이나 </a:t>
            </a:r>
            <a:r>
              <a:rPr lang="en-US" altLang="ko-KR" sz="1400" dirty="0"/>
              <a:t>LAN</a:t>
            </a:r>
            <a:r>
              <a:rPr lang="ko-KR" altLang="en-US" sz="1400" dirty="0"/>
              <a:t>과 </a:t>
            </a:r>
            <a:r>
              <a:rPr lang="en-US" altLang="ko-KR" sz="1400" dirty="0"/>
              <a:t>WAN</a:t>
            </a:r>
            <a:r>
              <a:rPr lang="ko-KR" altLang="en-US" sz="1400" dirty="0"/>
              <a:t>을 연결함</a:t>
            </a:r>
            <a:r>
              <a:rPr lang="en-US" altLang="ko-KR" sz="1400" dirty="0"/>
              <a:t> – Level 3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Load Balancer: </a:t>
            </a:r>
            <a:r>
              <a:rPr lang="ko-KR" altLang="en-US" sz="1400" dirty="0"/>
              <a:t>특정 서버에 집중되는 트래픽을 분산시켜 주는 장비</a:t>
            </a:r>
            <a:r>
              <a:rPr lang="en-US" altLang="ko-KR" sz="1400" dirty="0"/>
              <a:t> – Level 4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게이트웨이</a:t>
            </a:r>
            <a:r>
              <a:rPr lang="en-US" altLang="ko-KR" sz="1400" dirty="0"/>
              <a:t>(Gateway): </a:t>
            </a:r>
            <a:r>
              <a:rPr lang="ko-KR" altLang="en-US" sz="1400" dirty="0"/>
              <a:t>전 계층</a:t>
            </a:r>
            <a:r>
              <a:rPr lang="en-US" altLang="ko-KR" sz="1400" dirty="0"/>
              <a:t>(1~7</a:t>
            </a:r>
            <a:r>
              <a:rPr lang="ko-KR" altLang="en-US" sz="1400" dirty="0"/>
              <a:t>계층</a:t>
            </a:r>
            <a:r>
              <a:rPr lang="en-US" altLang="ko-KR" sz="1400" dirty="0"/>
              <a:t>)</a:t>
            </a:r>
            <a:r>
              <a:rPr lang="ko-KR" altLang="en-US" sz="1400" dirty="0"/>
              <a:t>의 프로토콜 구 조가 전혀 다른 네트워크의 연결을 수행함</a:t>
            </a:r>
            <a:r>
              <a:rPr lang="en-US" altLang="ko-KR" sz="1400" dirty="0"/>
              <a:t> – Level 7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스위치</a:t>
            </a:r>
            <a:r>
              <a:rPr lang="en-US" altLang="ko-KR" sz="1400" dirty="0"/>
              <a:t>(Switch): </a:t>
            </a:r>
            <a:r>
              <a:rPr lang="ko-KR" altLang="en-US" sz="1400" dirty="0"/>
              <a:t>브리지와 같이 </a:t>
            </a:r>
            <a:r>
              <a:rPr lang="en-US" altLang="ko-KR" sz="1400" dirty="0"/>
              <a:t>LAN</a:t>
            </a:r>
            <a:r>
              <a:rPr lang="ko-KR" altLang="en-US" sz="1400" dirty="0"/>
              <a:t>과 </a:t>
            </a:r>
            <a:r>
              <a:rPr lang="en-US" altLang="ko-KR" sz="1400" dirty="0"/>
              <a:t>LAN</a:t>
            </a:r>
            <a:r>
              <a:rPr lang="ko-KR" altLang="en-US" sz="1400" dirty="0"/>
              <a:t>을 연결하 여 훨씬 더 큰 </a:t>
            </a:r>
            <a:r>
              <a:rPr lang="en-US" altLang="ko-KR" sz="1400" dirty="0"/>
              <a:t>LAN</a:t>
            </a:r>
            <a:r>
              <a:rPr lang="ko-KR" altLang="en-US" sz="1400" dirty="0"/>
              <a:t>을 만드는 장치로 모든 패킷이 지나가는 네트워크의 중심에 배치시켜 </a:t>
            </a:r>
            <a:r>
              <a:rPr lang="en-US" altLang="ko-KR" sz="1400" dirty="0"/>
              <a:t>Level 3</a:t>
            </a:r>
            <a:r>
              <a:rPr lang="ko-KR" altLang="en-US" sz="1400" dirty="0"/>
              <a:t>의 역할까지 수행하면 </a:t>
            </a:r>
            <a:r>
              <a:rPr lang="en-US" altLang="ko-KR" sz="1400" dirty="0"/>
              <a:t>Backbone Switch 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4319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교환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회선 교환 방식</a:t>
            </a:r>
            <a:r>
              <a:rPr lang="en-US" altLang="ko-KR" sz="1400" dirty="0"/>
              <a:t>(</a:t>
            </a:r>
            <a:r>
              <a:rPr lang="en" altLang="ko-KR" sz="1400" dirty="0"/>
              <a:t>Circuit Switching)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통신을 원하는 두 지점을 교환기를 이용하여 물리적으로 접속시키는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접속에는 긴 시간이 소요되나 일단 접속되면 전송 지연이 거의 없어 실시간 전송 가능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데이터 전송에 필요한 전체 시간이 축적 교환 방식에 비해 길다</a:t>
            </a:r>
            <a:r>
              <a:rPr lang="en-US" altLang="ko-KR" sz="14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일정한 데이터 전송률을 제공하므로 동일한 전송 속도가 유지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/>
              <a:t>회선 교환 방식의 종류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공간 분할 교환 방식</a:t>
            </a:r>
            <a:r>
              <a:rPr lang="en-US" altLang="ko-KR" sz="1400" dirty="0"/>
              <a:t>(</a:t>
            </a:r>
            <a:r>
              <a:rPr lang="en" altLang="ko-KR" sz="1400" dirty="0"/>
              <a:t>SDS; Space Division Switching)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시분할 교환 방식</a:t>
            </a:r>
            <a:r>
              <a:rPr lang="en-US" altLang="ko-KR" sz="1400" dirty="0"/>
              <a:t>(</a:t>
            </a:r>
            <a:r>
              <a:rPr lang="en" altLang="ko-KR" sz="1400" dirty="0"/>
              <a:t>TDS; Time Division Switching)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패킷 교환 방식</a:t>
            </a:r>
            <a:r>
              <a:rPr lang="en-US" altLang="ko-KR" sz="1400" dirty="0"/>
              <a:t>(Packet Switching) 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메시지를 일정한 길이의 패킷으로 잘라서 전송하는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패킷은 장애 발생 시의 재전송을 위해 패킷 교환기에 일시 저장되었다가 곧 전송되며 전송이 끝난 후 폐기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전송 시 교환기</a:t>
            </a:r>
            <a:r>
              <a:rPr lang="en-US" altLang="ko-KR" sz="1400" dirty="0"/>
              <a:t>, </a:t>
            </a:r>
            <a:r>
              <a:rPr lang="ko-KR" altLang="en-US" sz="1400" dirty="0"/>
              <a:t>회선 등에 장애가 발생하더라도 다른 정상적인 경로를 선택해서 우회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음성 전송보다 데이터 전송에 더 적합하다</a:t>
            </a:r>
            <a:r>
              <a:rPr lang="en-US" altLang="ko-KR" sz="14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패킷 교환망은 </a:t>
            </a:r>
            <a:r>
              <a:rPr lang="en-US" altLang="ko-KR" sz="1400" dirty="0"/>
              <a:t>OSI 7</a:t>
            </a:r>
            <a:r>
              <a:rPr lang="ko-KR" altLang="en-US" sz="1400" dirty="0"/>
              <a:t>계층의 네트워크 계층에 해당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패킷 교환 방식의 종류</a:t>
            </a:r>
          </a:p>
          <a:p>
            <a:pPr lvl="3">
              <a:buFont typeface="Wingdings" pitchFamily="2" charset="2"/>
              <a:buChar char="ü"/>
            </a:pPr>
            <a:r>
              <a:rPr lang="ko-KR" altLang="en-US" sz="1400" dirty="0"/>
              <a:t>가상 회선 방식</a:t>
            </a:r>
          </a:p>
          <a:p>
            <a:pPr lvl="3">
              <a:buFont typeface="Wingdings" pitchFamily="2" charset="2"/>
              <a:buChar char="ü"/>
            </a:pPr>
            <a:r>
              <a:rPr lang="ko-KR" altLang="en-US" sz="1400" dirty="0" err="1"/>
              <a:t>데이터그램</a:t>
            </a:r>
            <a:r>
              <a:rPr lang="ko-KR" altLang="en-US" sz="1400" dirty="0"/>
              <a:t> 방식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7100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LAN </a:t>
            </a:r>
            <a:r>
              <a:rPr lang="ko-KR" altLang="en-US" sz="1400" dirty="0"/>
              <a:t>과 </a:t>
            </a:r>
            <a:r>
              <a:rPr lang="en-US" altLang="ko-KR" sz="1400" dirty="0"/>
              <a:t>LAN</a:t>
            </a:r>
            <a:r>
              <a:rPr lang="ko-KR" altLang="en-US" sz="1400" dirty="0"/>
              <a:t>을 연결하여 더 큰 </a:t>
            </a:r>
            <a:r>
              <a:rPr lang="en-US" altLang="ko-KR" sz="1400" dirty="0"/>
              <a:t>LAN</a:t>
            </a:r>
            <a:r>
              <a:rPr lang="ko-KR" altLang="en-US" sz="1400" dirty="0"/>
              <a:t>을 만드는 장비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분류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L2 Switch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OSI 2</a:t>
            </a:r>
            <a:r>
              <a:rPr lang="ko-KR" altLang="en-US" sz="1400" dirty="0"/>
              <a:t>계층에 해당하는 장비로 일반적인 스위치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MAC Address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프레임을 전송</a:t>
            </a:r>
            <a:r>
              <a:rPr lang="en-US" altLang="ko-KR" sz="1400" dirty="0"/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동일 네트워크 간의 연결에 이용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L3 Switch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OSI 3</a:t>
            </a:r>
            <a:r>
              <a:rPr lang="ko-KR" altLang="en-US" sz="1400" dirty="0"/>
              <a:t>계층에 해당하는 장비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IP Address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패킷을 전송</a:t>
            </a:r>
            <a:r>
              <a:rPr lang="en-US" altLang="ko-KR" sz="1400" dirty="0"/>
              <a:t>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서로 다른 네트워크 간의 연결에 이용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L4 Switch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OSI 4</a:t>
            </a:r>
            <a:r>
              <a:rPr lang="ko-KR" altLang="en-US" sz="1400" dirty="0"/>
              <a:t>계층에 해당하는 장비로 로드 </a:t>
            </a:r>
            <a:r>
              <a:rPr lang="ko-KR" altLang="en-US" sz="1400" dirty="0" err="1"/>
              <a:t>밸런싱을</a:t>
            </a:r>
            <a:r>
              <a:rPr lang="ko-KR" altLang="en-US" sz="1400" dirty="0"/>
              <a:t> 수행할 수 있는 </a:t>
            </a:r>
            <a:r>
              <a:rPr lang="en-US" altLang="ko-KR" sz="1400" dirty="0"/>
              <a:t>L3 </a:t>
            </a:r>
            <a:r>
              <a:rPr lang="ko-KR" altLang="en-US" sz="1400" dirty="0"/>
              <a:t>스위치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IP </a:t>
            </a:r>
            <a:r>
              <a:rPr lang="ko-KR" altLang="en-US" sz="1400" dirty="0"/>
              <a:t>주소 및 </a:t>
            </a:r>
            <a:r>
              <a:rPr lang="en-US" altLang="ko-KR" sz="1400" dirty="0"/>
              <a:t>TCP/UDP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사용자들의 요구를 서버의 부하가 적은 곳에 분배하는 로드 </a:t>
            </a:r>
            <a:r>
              <a:rPr lang="ko-KR" altLang="en-US" sz="1400" dirty="0" err="1"/>
              <a:t>밸런싱</a:t>
            </a:r>
            <a:r>
              <a:rPr lang="ko-KR" altLang="en-US" sz="1400" dirty="0"/>
              <a:t> 기능을 수행할 수 있는 장비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L7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OSI 7</a:t>
            </a:r>
            <a:r>
              <a:rPr lang="ko-KR" altLang="en-US" sz="1400" dirty="0"/>
              <a:t>계층 장비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패킷 내용까지 이용해서 로드 </a:t>
            </a:r>
            <a:r>
              <a:rPr lang="ko-KR" altLang="en-US" sz="1400" dirty="0" err="1"/>
              <a:t>밸런싱을</a:t>
            </a:r>
            <a:r>
              <a:rPr lang="ko-KR" altLang="en-US" sz="1400" dirty="0"/>
              <a:t> 수행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09334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Switching</a:t>
            </a:r>
            <a:r>
              <a:rPr lang="ko-KR" altLang="en-US" sz="1400" dirty="0"/>
              <a:t> 방식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Store and Forwarding: </a:t>
            </a:r>
            <a:r>
              <a:rPr lang="ko-KR" altLang="en-US" sz="1400" dirty="0"/>
              <a:t>데이터를 모두 받은 후 스위칭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Cut-through:</a:t>
            </a:r>
            <a:r>
              <a:rPr lang="ko-KR" altLang="en-US" sz="1400" dirty="0"/>
              <a:t> 데이터의 목적지 주소 만을 확인한 후 바로 스위칭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Fragment Free:</a:t>
            </a:r>
            <a:r>
              <a:rPr lang="ko-KR" altLang="en-US" sz="1400" dirty="0"/>
              <a:t> 위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장점을 결합한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백본</a:t>
            </a:r>
            <a:r>
              <a:rPr lang="ko-KR" altLang="en-US" sz="1400" dirty="0"/>
              <a:t> 스위치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네트워크를 연결할 때 중추적 역할을 수행하는 네트워크를 </a:t>
            </a:r>
            <a:r>
              <a:rPr lang="en-US" altLang="ko-KR" sz="1400" dirty="0"/>
              <a:t>Backbone </a:t>
            </a:r>
            <a:r>
              <a:rPr lang="ko-KR" altLang="en-US" sz="1400" dirty="0"/>
              <a:t>이라고 하는데 </a:t>
            </a:r>
            <a:r>
              <a:rPr lang="en-US" altLang="ko-KR" sz="1400" dirty="0"/>
              <a:t>Backbone</a:t>
            </a:r>
            <a:r>
              <a:rPr lang="ko-KR" altLang="en-US" sz="1400" dirty="0"/>
              <a:t>에서 스위칭 역할을 하는 장비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L3 </a:t>
            </a:r>
            <a:r>
              <a:rPr lang="ko-KR" altLang="en-US" sz="1400" dirty="0"/>
              <a:t>스위치를 이용하는 경우가 많음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Hierarchical 3 Layer </a:t>
            </a:r>
            <a:r>
              <a:rPr lang="ko-KR" altLang="en-US" sz="1400" dirty="0"/>
              <a:t>모델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Access</a:t>
            </a:r>
            <a:r>
              <a:rPr lang="ko-KR" altLang="en-US" sz="1400" dirty="0"/>
              <a:t> </a:t>
            </a:r>
            <a:r>
              <a:rPr lang="en-US" altLang="ko-KR" sz="1400" dirty="0"/>
              <a:t>Layer,</a:t>
            </a:r>
            <a:r>
              <a:rPr lang="ko-KR" altLang="en-US" sz="1400" dirty="0"/>
              <a:t> </a:t>
            </a:r>
            <a:r>
              <a:rPr lang="en-US" altLang="ko-KR" sz="1400" dirty="0"/>
              <a:t>Distribute</a:t>
            </a:r>
            <a:r>
              <a:rPr lang="ko-KR" altLang="en-US" sz="1400" dirty="0"/>
              <a:t> </a:t>
            </a:r>
            <a:r>
              <a:rPr lang="en-US" altLang="ko-KR" sz="1400" dirty="0"/>
              <a:t>Layer,</a:t>
            </a:r>
            <a:r>
              <a:rPr lang="ko-KR" altLang="en-US" sz="1400" dirty="0"/>
              <a:t> </a:t>
            </a:r>
            <a:r>
              <a:rPr lang="en-US" altLang="ko-KR" sz="1400" dirty="0"/>
              <a:t>Core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 로 구성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Access Layer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네트워크에 접속할 때 최초로 연결되는 지점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성능은 낮아도 되지만 포트 수는 많아야 하며 </a:t>
            </a:r>
            <a:r>
              <a:rPr lang="en-US" altLang="ko-KR" sz="1400" dirty="0"/>
              <a:t>L2 </a:t>
            </a:r>
            <a:r>
              <a:rPr lang="ko-KR" altLang="en-US" sz="1400" dirty="0"/>
              <a:t>장비를 주로 이용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Distribute Layer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액세스 계층의 장비들이 연결되는 지점으로 통신을 집약해서 코어 계층으로 전달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L3 </a:t>
            </a:r>
            <a:r>
              <a:rPr lang="ko-KR" altLang="en-US" sz="1400" dirty="0"/>
              <a:t>장비를 주로 이용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Core Layer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디스트리뷰션 계층에서 오는 통신을 집약해서 인터넷에 연결하는 계층으로 </a:t>
            </a:r>
            <a:r>
              <a:rPr lang="ko-KR" altLang="en-US" sz="1400" dirty="0" err="1"/>
              <a:t>백본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계층이라고도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백본</a:t>
            </a:r>
            <a:r>
              <a:rPr lang="ko-KR" altLang="en-US" sz="1400" dirty="0"/>
              <a:t> 스위치를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0463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라우팅</a:t>
            </a:r>
            <a:r>
              <a:rPr lang="en-US" altLang="ko-KR" sz="1400" dirty="0"/>
              <a:t>(</a:t>
            </a:r>
            <a:r>
              <a:rPr lang="en" altLang="ko-KR" sz="1400" dirty="0"/>
              <a:t>Routing, </a:t>
            </a:r>
            <a:r>
              <a:rPr lang="ko-KR" altLang="en-US" sz="1400" dirty="0"/>
              <a:t>경로 제어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측 간의 전송 경로 중에서 최적 패킷 교환 경로를 결정하는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경로 </a:t>
            </a:r>
            <a:r>
              <a:rPr lang="ko-KR" altLang="en-US" sz="1400" dirty="0" err="1"/>
              <a:t>제어표</a:t>
            </a:r>
            <a:r>
              <a:rPr lang="en-US" altLang="ko-KR" sz="1400" dirty="0"/>
              <a:t>(</a:t>
            </a:r>
            <a:r>
              <a:rPr lang="en" altLang="ko-KR" sz="1400" dirty="0"/>
              <a:t>Routing Table)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참조해서 이루어지며</a:t>
            </a:r>
            <a:r>
              <a:rPr lang="en-US" altLang="ko-KR" sz="1400" dirty="0"/>
              <a:t>, </a:t>
            </a:r>
            <a:r>
              <a:rPr lang="ko-KR" altLang="en-US" sz="1400" dirty="0"/>
              <a:t>라우터에 의해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라우팅 알고리즘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거리 벡터 알고리즘</a:t>
            </a:r>
            <a:r>
              <a:rPr lang="en-US" altLang="ko-KR" sz="1400" dirty="0"/>
              <a:t>(Distance Vector Algorithm): </a:t>
            </a:r>
            <a:r>
              <a:rPr lang="ko-KR" altLang="en-US" sz="1400" dirty="0"/>
              <a:t>인접해 있는 라우터 간의 거리</a:t>
            </a:r>
            <a:r>
              <a:rPr lang="en-US" altLang="ko-KR" sz="1400" dirty="0"/>
              <a:t>(Distance)</a:t>
            </a:r>
            <a:r>
              <a:rPr lang="ko-KR" altLang="en-US" sz="1400" dirty="0"/>
              <a:t>와 방향</a:t>
            </a:r>
            <a:r>
              <a:rPr lang="en-US" altLang="ko-KR" sz="1400" dirty="0"/>
              <a:t>(Vector)</a:t>
            </a:r>
            <a:r>
              <a:rPr lang="ko-KR" altLang="en-US" sz="1400" dirty="0"/>
              <a:t>에 대한 정보를 이용하여 최적의 경로를 찾고 그 최적 경로를 이용할 수 없을 경우 다른 경로를 찾는 알고리즘으로</a:t>
            </a:r>
            <a:r>
              <a:rPr lang="en-US" altLang="ko-KR" sz="1400" dirty="0"/>
              <a:t>, RIP</a:t>
            </a:r>
            <a:r>
              <a:rPr lang="ko-KR" altLang="en-US" sz="1400" dirty="0"/>
              <a:t>와 </a:t>
            </a:r>
            <a:r>
              <a:rPr lang="en-US" altLang="ko-KR" sz="1400" dirty="0"/>
              <a:t>IGRP</a:t>
            </a:r>
            <a:r>
              <a:rPr lang="ko-KR" altLang="en-US" sz="1400" dirty="0"/>
              <a:t>가 있으며 이 때 거쳐가는 라우터의 개수를 </a:t>
            </a:r>
            <a:r>
              <a:rPr lang="en-US" altLang="ko-KR" sz="1400" dirty="0"/>
              <a:t>Hop </a:t>
            </a:r>
            <a:r>
              <a:rPr lang="ko-KR" altLang="en-US" sz="1400" dirty="0"/>
              <a:t>이라고 함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링크 상태 알고리즘</a:t>
            </a:r>
            <a:r>
              <a:rPr lang="en-US" altLang="ko-KR" sz="1400" dirty="0"/>
              <a:t>(Link State Algorithm) : </a:t>
            </a:r>
            <a:r>
              <a:rPr lang="ko-KR" altLang="en-US" sz="1400" dirty="0"/>
              <a:t>라우터와 라우터 간의 모든 경로를 파악하여 미리 대체 경로를 마련해 두는 알고리즘으로</a:t>
            </a:r>
            <a:r>
              <a:rPr lang="en-US" altLang="ko-KR" sz="1400" dirty="0"/>
              <a:t>, </a:t>
            </a:r>
            <a:r>
              <a:rPr lang="ko-KR" altLang="en-US" sz="1400" dirty="0"/>
              <a:t>거리 벡터 알고리즘의 단점을 보완하기 위해 개발되었으며</a:t>
            </a:r>
            <a:r>
              <a:rPr lang="en-US" altLang="ko-KR" sz="1400" dirty="0"/>
              <a:t> OSPF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8803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라우팅</a:t>
            </a:r>
            <a:r>
              <a:rPr lang="en-US" altLang="ko-KR" sz="1400" dirty="0"/>
              <a:t>(</a:t>
            </a:r>
            <a:r>
              <a:rPr lang="en" altLang="ko-KR" sz="1400" dirty="0"/>
              <a:t>Routing, </a:t>
            </a:r>
            <a:r>
              <a:rPr lang="ko-KR" altLang="en-US" sz="1400" dirty="0"/>
              <a:t>경로 제어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라우팅 프로토콜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RIP(Routing Information Protocol) : </a:t>
            </a:r>
            <a:r>
              <a:rPr lang="ko-KR" altLang="en-US" sz="1400" dirty="0"/>
              <a:t>현재 가장 널리 사용 되는 라우팅 프로토콜로</a:t>
            </a:r>
            <a:r>
              <a:rPr lang="en-US" altLang="ko-KR" sz="1400" dirty="0"/>
              <a:t>, </a:t>
            </a:r>
            <a:r>
              <a:rPr lang="ko-KR" altLang="en-US" sz="1400" dirty="0"/>
              <a:t>소규모 동종의 네트워크 내 에서 효율적인 방법이며</a:t>
            </a:r>
            <a:r>
              <a:rPr lang="en-US" altLang="ko-KR" sz="1400" dirty="0"/>
              <a:t>, </a:t>
            </a:r>
            <a:r>
              <a:rPr lang="ko-KR" altLang="en-US" sz="1400" dirty="0"/>
              <a:t>최대 홉 수를 </a:t>
            </a:r>
            <a:r>
              <a:rPr lang="en-US" altLang="ko-KR" sz="1400" dirty="0"/>
              <a:t>15</a:t>
            </a:r>
            <a:r>
              <a:rPr lang="ko-KR" altLang="en-US" sz="1400" dirty="0"/>
              <a:t>로 제한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IGRP(Interior Gateway Routing Protocol) : RIP</a:t>
            </a:r>
            <a:r>
              <a:rPr lang="ko-KR" altLang="en-US" sz="1400" dirty="0"/>
              <a:t>의 단점을 보완하기 위해 만들어 개발된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상태를 고려하여 라우팅하며</a:t>
            </a:r>
            <a:r>
              <a:rPr lang="en-US" altLang="ko-KR" sz="1400" dirty="0"/>
              <a:t>, </a:t>
            </a:r>
            <a:r>
              <a:rPr lang="ko-KR" altLang="en-US" sz="1400" dirty="0"/>
              <a:t>중규모 네트워크에 적합함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OSPF(Open Shortest Path First Protocol) : </a:t>
            </a:r>
            <a:r>
              <a:rPr lang="ko-KR" altLang="en-US" sz="1400" dirty="0"/>
              <a:t>대규모 네트 워크에서 많이 사용되는 라우팅 프로토콜로</a:t>
            </a:r>
            <a:r>
              <a:rPr lang="en-US" altLang="ko-KR" sz="1400" dirty="0"/>
              <a:t>, </a:t>
            </a:r>
            <a:r>
              <a:rPr lang="ko-KR" altLang="en-US" sz="1400" dirty="0"/>
              <a:t>라우팅 정보에 변화가 생길 경우 변화된 정보만 네트워크 내 의 모든 라우터에 알리며</a:t>
            </a:r>
            <a:r>
              <a:rPr lang="en-US" altLang="ko-KR" sz="1400" dirty="0"/>
              <a:t>, RIP</a:t>
            </a:r>
            <a:r>
              <a:rPr lang="ko-KR" altLang="en-US" sz="1400" dirty="0"/>
              <a:t>에 비해 홉 수에 제한 이 없음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EGP(Exterior Gateway Protocol): </a:t>
            </a:r>
            <a:r>
              <a:rPr lang="ko-KR" altLang="en-US" sz="1400" dirty="0"/>
              <a:t>자율 시스템 간의 라우팅 프로토콜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BGP(Border Gateway Protocol) : </a:t>
            </a:r>
            <a:r>
              <a:rPr lang="ko-KR" altLang="en-US" sz="1400" dirty="0"/>
              <a:t>자율 시스템</a:t>
            </a:r>
            <a:r>
              <a:rPr lang="en-US" altLang="ko-KR" sz="1400" dirty="0"/>
              <a:t>(AS) </a:t>
            </a:r>
            <a:r>
              <a:rPr lang="ko-KR" altLang="en-US" sz="1400" dirty="0"/>
              <a:t>간의 라우팅 프로토콜로</a:t>
            </a:r>
            <a:r>
              <a:rPr lang="en-US" altLang="ko-KR" sz="1400" dirty="0"/>
              <a:t>, EGP</a:t>
            </a:r>
            <a:r>
              <a:rPr lang="ko-KR" altLang="en-US" sz="1400" dirty="0"/>
              <a:t>의 단점을 보완하기 위해 개발되었음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구성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커널</a:t>
            </a:r>
            <a:r>
              <a:rPr lang="en-US" altLang="ko-KR" sz="1400" dirty="0"/>
              <a:t>(</a:t>
            </a:r>
            <a:r>
              <a:rPr lang="en" altLang="ko-KR" sz="1400" dirty="0"/>
              <a:t>Kernel)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운영체제의 가장 핵심적인 부분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하드웨어를 보호</a:t>
            </a:r>
            <a:r>
              <a:rPr lang="en-US" altLang="ko-KR" sz="1400" dirty="0"/>
              <a:t>(</a:t>
            </a:r>
            <a:r>
              <a:rPr lang="ko-KR" altLang="en-US" sz="1400" dirty="0"/>
              <a:t>캡슐화</a:t>
            </a:r>
            <a:r>
              <a:rPr lang="en-US" altLang="ko-KR" sz="1400" dirty="0"/>
              <a:t>)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프로그램들과 하드웨어 간의 인터페이스 역할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프로세스</a:t>
            </a:r>
            <a:r>
              <a:rPr lang="en-US" altLang="ko-KR" sz="1400" dirty="0"/>
              <a:t>, </a:t>
            </a:r>
            <a:r>
              <a:rPr lang="ko-KR" altLang="en-US" sz="1400" dirty="0"/>
              <a:t>기억장치</a:t>
            </a:r>
            <a:r>
              <a:rPr lang="en-US" altLang="ko-KR" sz="1400" dirty="0"/>
              <a:t>,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관리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 통신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전송 및 변환 등 을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컴퓨터 부팅 시 주기억장치에 적재되어 상주하면서 실행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쉘</a:t>
            </a:r>
            <a:r>
              <a:rPr lang="en-US" altLang="ko-KR" sz="1400" dirty="0"/>
              <a:t>(</a:t>
            </a:r>
            <a:r>
              <a:rPr lang="en" altLang="ko-KR" sz="1400" dirty="0"/>
              <a:t>Shell)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사용자의 명령어를 인식하여 프로그램을 호출하고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명령을 수행하는 명령어 해석기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시스템과 사용자 간의 인터페이스를 담당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/>
              <a:t>DOS</a:t>
            </a:r>
            <a:r>
              <a:rPr lang="ko-KR" altLang="en-US" sz="1400" dirty="0"/>
              <a:t>의 </a:t>
            </a:r>
            <a:r>
              <a:rPr lang="en" altLang="ko-KR" sz="1400" dirty="0"/>
              <a:t>COMMAND.COM</a:t>
            </a:r>
            <a:r>
              <a:rPr lang="ko-KR" altLang="en-US" sz="1400" dirty="0"/>
              <a:t>과 같은 기능을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주기억장치에 상주하지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명령어가 포함된 파일 형태로 존재하며 보조기억장치에서 교체 처리가 가능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/>
              <a:t>Bourne Shell, C Shell, Korn Shell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Utility: </a:t>
            </a:r>
            <a:r>
              <a:rPr lang="ko-KR" altLang="en-US" sz="1400" dirty="0"/>
              <a:t>사용자의 편리성을 향상하는 유용하고 실용적인 소프트웨어를 의미하는 것으로 광범위한 범위에서 실용적인 컴퓨터를 조작할 수 있는 기본 설정을 제어하는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3802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네트워크 트래픽 제어</a:t>
            </a:r>
            <a:r>
              <a:rPr lang="en-US" altLang="ko-KR" sz="1400" dirty="0"/>
              <a:t>(Traffic Control)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흐름 제어</a:t>
            </a:r>
            <a:r>
              <a:rPr lang="en-US" altLang="ko-KR" sz="1400" dirty="0"/>
              <a:t>:</a:t>
            </a:r>
            <a:r>
              <a:rPr lang="ko-KR" altLang="en-US" sz="1400" dirty="0"/>
              <a:t> 속도 조절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혼잡 제어</a:t>
            </a:r>
            <a:r>
              <a:rPr lang="en-US" altLang="ko-KR" sz="1400" dirty="0"/>
              <a:t>:</a:t>
            </a:r>
            <a:r>
              <a:rPr lang="ko-KR" altLang="en-US" sz="1400" dirty="0"/>
              <a:t> 특정 라우터에 패킷이 집중되어 </a:t>
            </a:r>
            <a:r>
              <a:rPr lang="ko-KR" altLang="en-US" sz="1400" dirty="0" err="1"/>
              <a:t>오버플로우가</a:t>
            </a:r>
            <a:r>
              <a:rPr lang="ko-KR" altLang="en-US" sz="1400" dirty="0"/>
              <a:t> 발생하는 것을 제어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교착상태 방지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흐름 제어</a:t>
            </a:r>
            <a:r>
              <a:rPr lang="en-US" altLang="ko-KR" sz="1400" dirty="0"/>
              <a:t>(Flow Control):</a:t>
            </a:r>
            <a:r>
              <a:rPr lang="ko-KR" altLang="en-US" sz="1400" dirty="0"/>
              <a:t> 송수신 측 사이에서 패킷의 양이나 속도를 규제하는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정지</a:t>
            </a:r>
            <a:r>
              <a:rPr lang="en-US" altLang="ko-KR" sz="1400" dirty="0"/>
              <a:t>-</a:t>
            </a:r>
            <a:r>
              <a:rPr lang="ko-KR" altLang="en-US" sz="1400" dirty="0"/>
              <a:t>대기</a:t>
            </a:r>
            <a:r>
              <a:rPr lang="en-US" altLang="ko-KR" sz="1400" dirty="0"/>
              <a:t>(Stop-and-wait):</a:t>
            </a:r>
            <a:r>
              <a:rPr lang="ko-KR" altLang="en-US" sz="1400" dirty="0"/>
              <a:t> 하나의 프레임을 전송하고 다음 프레임을 전송하기 전에 확인 응답을 기다리는 형태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슬라이딩 윈도우</a:t>
            </a:r>
            <a:r>
              <a:rPr lang="en-US" altLang="ko-KR" sz="1400" dirty="0"/>
              <a:t>:</a:t>
            </a:r>
            <a:r>
              <a:rPr lang="ko-KR" altLang="en-US" sz="1400" dirty="0"/>
              <a:t> 버퍼를 두고 버퍼의 크기 만큼 전송 할 수 있는 형태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폭주 제어</a:t>
            </a:r>
            <a:r>
              <a:rPr lang="en-US" altLang="ko-KR" sz="1400" dirty="0"/>
              <a:t>(Congestion Control):</a:t>
            </a:r>
            <a:r>
              <a:rPr lang="ko-KR" altLang="en-US" sz="1400" dirty="0"/>
              <a:t> 송수신 측 사이에서 패킷 수를 조절하여 네트워크 </a:t>
            </a:r>
            <a:r>
              <a:rPr lang="ko-KR" altLang="en-US" sz="1400" dirty="0" err="1"/>
              <a:t>오버플로우를</a:t>
            </a:r>
            <a:r>
              <a:rPr lang="ko-KR" altLang="en-US" sz="1400" dirty="0"/>
              <a:t> 방지하는 작업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느린 시작</a:t>
            </a:r>
            <a:r>
              <a:rPr lang="en-US" altLang="ko-KR" sz="1400" dirty="0"/>
              <a:t>(Slow Start):</a:t>
            </a:r>
            <a:r>
              <a:rPr lang="ko-KR" altLang="en-US" sz="1400" dirty="0"/>
              <a:t> 윈도우의 크기를 지수적으로 늘여가는 방식으로 임계 값에 도달하면 혼잡 회피로 진입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혼잡 회피</a:t>
            </a:r>
            <a:r>
              <a:rPr lang="en-US" altLang="ko-KR" sz="1400" dirty="0"/>
              <a:t>(Congestion Avoidance):</a:t>
            </a:r>
            <a:r>
              <a:rPr lang="ko-KR" altLang="en-US" sz="1400" dirty="0"/>
              <a:t> 느린 시작의 증가가 임계 값에 도달하면 혼잡으로 간주하고 회피를 위해서 윈도우의 크기를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증가시켜 나가는 방식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6864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신기술 용어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89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ICT: </a:t>
            </a:r>
            <a:r>
              <a:rPr lang="ko-KR" altLang="en-US" sz="1400" dirty="0"/>
              <a:t>정보기술의 </a:t>
            </a:r>
            <a:r>
              <a:rPr lang="ko-KR" altLang="en-US" sz="1400" dirty="0" err="1"/>
              <a:t>확장형</a:t>
            </a:r>
            <a:r>
              <a:rPr lang="ko-KR" altLang="en-US" sz="1400" dirty="0"/>
              <a:t> 동의어로 자주 사용되지만</a:t>
            </a:r>
            <a:r>
              <a:rPr lang="en-US" altLang="ko-KR" sz="1400" dirty="0"/>
              <a:t> </a:t>
            </a:r>
            <a:r>
              <a:rPr lang="ko-KR" altLang="en-US" sz="1400" dirty="0"/>
              <a:t>통합 커뮤니케이션의 역할과 원거리 통신</a:t>
            </a:r>
            <a:r>
              <a:rPr lang="en-US" altLang="ko-KR" sz="1400" dirty="0"/>
              <a:t>, </a:t>
            </a:r>
            <a:r>
              <a:rPr lang="ko-KR" altLang="en-US" sz="1400" dirty="0"/>
              <a:t>컴퓨터</a:t>
            </a:r>
            <a:r>
              <a:rPr lang="en-US" altLang="ko-KR" sz="1400" dirty="0"/>
              <a:t>, </a:t>
            </a:r>
            <a:r>
              <a:rPr lang="ko-KR" altLang="en-US" sz="1400" dirty="0"/>
              <a:t>더 나아가 정보에 접근하여 그것을 저장하고 전송하고 조작할 수 있게 하는데 필수적인 전사적 소프트웨어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미들웨어</a:t>
            </a:r>
            <a:r>
              <a:rPr lang="en-US" altLang="ko-KR" sz="1400" dirty="0"/>
              <a:t>, </a:t>
            </a:r>
            <a:r>
              <a:rPr lang="ko-KR" altLang="en-US" sz="1400" dirty="0"/>
              <a:t>스토리지</a:t>
            </a:r>
            <a:r>
              <a:rPr lang="en-US" altLang="ko-KR" sz="1400" dirty="0"/>
              <a:t>, </a:t>
            </a:r>
            <a:r>
              <a:rPr lang="ko-KR" altLang="en-US" sz="1400" dirty="0"/>
              <a:t>오디오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시스템을 강조하는 용어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IoT: </a:t>
            </a:r>
            <a:r>
              <a:rPr lang="ko-KR" altLang="en-US" sz="1400" dirty="0"/>
              <a:t>각종 사물에 센서와 통신 기능을 내장하여 인터넷에 연결하는 기술로 무선 통신을 통해 각종 사물을 연결하는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M2M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사람 과 사물</a:t>
            </a:r>
            <a:r>
              <a:rPr lang="en-US" altLang="ko-KR" sz="1400" dirty="0"/>
              <a:t>, </a:t>
            </a:r>
            <a:r>
              <a:rPr lang="ko-KR" altLang="en-US" sz="1400" dirty="0"/>
              <a:t>사물 과 사물 간 지능 통신 서비스를 언제 어디서나 안전하고 편리하게 실시간 이용할 수 있는 미래 방송통신 융합 </a:t>
            </a:r>
            <a:r>
              <a:rPr lang="en-US" altLang="ko-KR" sz="1400" dirty="0"/>
              <a:t>ICT</a:t>
            </a:r>
            <a:r>
              <a:rPr lang="ko-KR" altLang="en-US" sz="1400" dirty="0"/>
              <a:t>인프라로의 진화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사람이 직접 하기에 위험한 일이나 시간이 많이 소요되는 일</a:t>
            </a:r>
            <a:r>
              <a:rPr lang="en-US" altLang="ko-KR" sz="1400" dirty="0"/>
              <a:t> </a:t>
            </a:r>
            <a:r>
              <a:rPr lang="ko-KR" altLang="en-US" sz="1400" dirty="0"/>
              <a:t>또는 보안을 위한 일 등을 기계가 대신 수행하는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적용 분야로는 </a:t>
            </a:r>
            <a:r>
              <a:rPr lang="en" altLang="ko-KR" sz="1400" dirty="0"/>
              <a:t>telematics</a:t>
            </a:r>
            <a:r>
              <a:rPr lang="en-US" altLang="ko-KR" sz="1400" dirty="0"/>
              <a:t>, </a:t>
            </a:r>
            <a:r>
              <a:rPr lang="ko-KR" altLang="en-US" sz="1400" dirty="0"/>
              <a:t>스마트 계량기</a:t>
            </a:r>
            <a:r>
              <a:rPr lang="en-US" altLang="ko-KR" sz="1400" dirty="0"/>
              <a:t>, </a:t>
            </a:r>
            <a:r>
              <a:rPr lang="ko-KR" altLang="en-US" sz="1400" dirty="0"/>
              <a:t>자동 판매기</a:t>
            </a:r>
            <a:r>
              <a:rPr lang="en-US" altLang="ko-KR" sz="1400" dirty="0"/>
              <a:t>, </a:t>
            </a:r>
            <a:r>
              <a:rPr lang="ko-KR" altLang="en-US" sz="1400" dirty="0"/>
              <a:t>보안 서비스 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모바일 컴퓨팅</a:t>
            </a:r>
            <a:r>
              <a:rPr lang="en-US" altLang="ko-KR" sz="1400" dirty="0"/>
              <a:t>:</a:t>
            </a:r>
            <a:r>
              <a:rPr lang="ko-KR" altLang="en-US" sz="1400" dirty="0"/>
              <a:t> 유용 기기로 이동하면서 자유로이 네트워크에 접속해서 업무를 처리할 수 있는 환경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7452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클라우드</a:t>
            </a:r>
            <a:r>
              <a:rPr lang="ko-KR" altLang="en-US" sz="1400" dirty="0"/>
              <a:t> 컴퓨팅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클라우드을</a:t>
            </a:r>
            <a:r>
              <a:rPr lang="ko-KR" altLang="en-US" sz="1400" dirty="0"/>
              <a:t> 통해 가상화된 컴퓨터의 시스템 리소스를 요구하는 즉시 제공하는 것으로 </a:t>
            </a:r>
            <a:r>
              <a:rPr lang="en-US" altLang="ko-KR" sz="1400" dirty="0"/>
              <a:t> </a:t>
            </a:r>
            <a:r>
              <a:rPr lang="ko-KR" altLang="en-US" sz="1400" dirty="0"/>
              <a:t>인터넷 기반 컴퓨팅의 일종으로 정보를 자신의 컴퓨터가 아닌 </a:t>
            </a:r>
            <a:r>
              <a:rPr lang="ko-KR" altLang="en-US" sz="1400" dirty="0" err="1"/>
              <a:t>클라우드에</a:t>
            </a:r>
            <a:r>
              <a:rPr lang="ko-KR" altLang="en-US" sz="1400" dirty="0"/>
              <a:t> 연결된 다른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중앙 컴퓨터</a:t>
            </a:r>
            <a:r>
              <a:rPr lang="en-US" altLang="ko-KR" sz="1400" dirty="0"/>
              <a:t>)</a:t>
            </a:r>
            <a:r>
              <a:rPr lang="ko-KR" altLang="en-US" sz="1400" dirty="0"/>
              <a:t>로 처리하는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모바일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컴퓨팅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컴퓨팅과 모바일 컴퓨팅의 결합으로 소비자가 모바일 기기로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컴퓨팅 인프라를 구성하여 여러가지 정보와 자원을 공유하는 </a:t>
            </a:r>
            <a:r>
              <a:rPr lang="en-US" altLang="ko-KR" sz="1400" dirty="0"/>
              <a:t>ICT </a:t>
            </a:r>
            <a:r>
              <a:rPr lang="ko-KR" altLang="en-US" sz="1400" dirty="0"/>
              <a:t>기술 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인터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컴퓨팅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클라우드란</a:t>
            </a:r>
            <a:r>
              <a:rPr lang="ko-KR" altLang="en-US" sz="1400" dirty="0"/>
              <a:t> 뜻으로</a:t>
            </a:r>
            <a:r>
              <a:rPr lang="en-US" altLang="ko-KR" sz="1400" dirty="0"/>
              <a:t> </a:t>
            </a:r>
            <a:r>
              <a:rPr lang="ko-KR" altLang="en-US" sz="1400" dirty="0"/>
              <a:t>각기 다른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서비스를 같이 사용할 수 있도록 서비스나 자원을 연결하는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그리드 컴퓨팅</a:t>
            </a:r>
            <a:r>
              <a:rPr lang="en-US" altLang="ko-KR" sz="1400" dirty="0"/>
              <a:t>:</a:t>
            </a:r>
            <a:r>
              <a:rPr lang="ko-KR" altLang="en-US" sz="1400" dirty="0"/>
              <a:t> 지리적으로 분산되어 있는 컴퓨터를 고속 네트워크로 연결해서 하나의 고성능 컴퓨터처럼 활용하는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스마트 그리드</a:t>
            </a:r>
            <a:r>
              <a:rPr lang="en-US" altLang="ko-KR" sz="1400" dirty="0"/>
              <a:t>:</a:t>
            </a:r>
            <a:r>
              <a:rPr lang="ko-KR" altLang="en-US" sz="1400" dirty="0"/>
              <a:t> 전기의 생산</a:t>
            </a:r>
            <a:r>
              <a:rPr lang="en-US" altLang="ko-KR" sz="1400" dirty="0"/>
              <a:t>, </a:t>
            </a:r>
            <a:r>
              <a:rPr lang="ko-KR" altLang="en-US" sz="1400" dirty="0"/>
              <a:t>운반</a:t>
            </a:r>
            <a:r>
              <a:rPr lang="en-US" altLang="ko-KR" sz="1400" dirty="0"/>
              <a:t>, </a:t>
            </a:r>
            <a:r>
              <a:rPr lang="ko-KR" altLang="en-US" sz="1400" dirty="0"/>
              <a:t>소비 과정에 정보통신기술을 접목하여 공급자와 소비자가 서로 상호작용함으로써 효율성을 높인 지능형 </a:t>
            </a:r>
            <a:r>
              <a:rPr lang="ko-KR" altLang="en-US" sz="1400" dirty="0" err="1"/>
              <a:t>전력망</a:t>
            </a:r>
            <a:r>
              <a:rPr lang="ko-KR" altLang="en-US" sz="1400" dirty="0"/>
              <a:t> 시스템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Mesh Network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각각의 노드가 네트워크에 대해 데이터를 릴레이 하는 네트워크 토폴로지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모든 메시 노드들은 네트워크 내의 데이터 분산에 협업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무선과 유선 망에 모두 적용이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무선 메시 네트워크는 무선 </a:t>
            </a:r>
            <a:r>
              <a:rPr lang="ko-KR" altLang="en-US" sz="1400" dirty="0" err="1"/>
              <a:t>애드혹</a:t>
            </a:r>
            <a:r>
              <a:rPr lang="ko-KR" altLang="en-US" sz="1400" dirty="0"/>
              <a:t> 네트워크의 일종으로 간주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차세대 이동통신</a:t>
            </a:r>
            <a:r>
              <a:rPr lang="en-US" altLang="ko-KR" sz="1400" dirty="0"/>
              <a:t>,</a:t>
            </a:r>
            <a:r>
              <a:rPr lang="ko-KR" altLang="en-US" sz="1400" dirty="0"/>
              <a:t>홈 네트워킹</a:t>
            </a:r>
            <a:r>
              <a:rPr lang="en-US" altLang="ko-KR" sz="1400" dirty="0"/>
              <a:t>,</a:t>
            </a:r>
            <a:r>
              <a:rPr lang="ko-KR" altLang="en-US" sz="1400" dirty="0"/>
              <a:t> 공공 안전 등 특수 목적을 위한 새로운 방식의 네트워크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9834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유비쿼터스</a:t>
            </a:r>
            <a:r>
              <a:rPr lang="en-US" altLang="ko-KR" sz="1400" dirty="0"/>
              <a:t>:</a:t>
            </a:r>
            <a:r>
              <a:rPr lang="ko-KR" altLang="en-US" sz="1400" dirty="0"/>
              <a:t>  어디에나 널리 존재한다는 의미의 영어 단어 </a:t>
            </a:r>
            <a:r>
              <a:rPr lang="en-US" altLang="ko-KR" sz="1400" dirty="0"/>
              <a:t>Ubiquitous</a:t>
            </a:r>
            <a:r>
              <a:rPr lang="ko-KR" altLang="en-US" sz="1400" dirty="0"/>
              <a:t>와 컴퓨팅이 결합된 단어로 언제 어디서든 어떤 기기를 통해서도 컴퓨팅 할 수 있는 것을 의미하는데 이 패러다임은 </a:t>
            </a:r>
            <a:r>
              <a:rPr lang="en-US" altLang="ko-KR" sz="1400" dirty="0"/>
              <a:t>Pervasive</a:t>
            </a:r>
            <a:r>
              <a:rPr lang="ko-KR" altLang="en-US" sz="1400" dirty="0"/>
              <a:t> </a:t>
            </a:r>
            <a:r>
              <a:rPr lang="en-US" altLang="ko-KR" sz="1400" dirty="0"/>
              <a:t>Computing, </a:t>
            </a:r>
            <a:r>
              <a:rPr lang="en" altLang="ko-KR" sz="1400" dirty="0"/>
              <a:t>Ambient Computing</a:t>
            </a:r>
            <a:r>
              <a:rPr lang="en-US" altLang="ko-KR" sz="1400" dirty="0"/>
              <a:t>, </a:t>
            </a:r>
            <a:r>
              <a:rPr lang="en" altLang="ko-KR" sz="1400" dirty="0"/>
              <a:t>everywhere</a:t>
            </a:r>
            <a:r>
              <a:rPr lang="ko-KR" altLang="en-US" sz="1400" dirty="0"/>
              <a:t>로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Wi-SUN: Wireless Smart Utility Network</a:t>
            </a:r>
            <a:r>
              <a:rPr lang="ko-KR" altLang="en-US" sz="1400" dirty="0"/>
              <a:t>의 약자로</a:t>
            </a:r>
            <a:r>
              <a:rPr lang="en-US" altLang="ko-KR" sz="1400" dirty="0"/>
              <a:t> </a:t>
            </a:r>
            <a:r>
              <a:rPr lang="ko-KR" altLang="en-US" sz="1400" dirty="0"/>
              <a:t>일본에서는 소 전력 무선으로 일컬어지는 </a:t>
            </a:r>
            <a:r>
              <a:rPr lang="en-US" altLang="ko-KR" sz="1400" dirty="0"/>
              <a:t>920MHz </a:t>
            </a:r>
            <a:r>
              <a:rPr lang="ko-KR" altLang="en-US" sz="1400" dirty="0"/>
              <a:t>대에서 사용되며</a:t>
            </a:r>
            <a:r>
              <a:rPr lang="en-US" altLang="ko-KR" sz="1400" dirty="0"/>
              <a:t> 2.4GHz </a:t>
            </a:r>
            <a:r>
              <a:rPr lang="ko-KR" altLang="en-US" sz="1400" dirty="0"/>
              <a:t>및 </a:t>
            </a:r>
            <a:r>
              <a:rPr lang="en-US" altLang="ko-KR" sz="1400" dirty="0"/>
              <a:t>5GHz </a:t>
            </a:r>
            <a:r>
              <a:rPr lang="ko-KR" altLang="en-US" sz="1400" dirty="0"/>
              <a:t>대를 사용하는 </a:t>
            </a:r>
            <a:r>
              <a:rPr lang="en-US" altLang="ko-KR" sz="1400" dirty="0"/>
              <a:t>Wi-Fi</a:t>
            </a:r>
            <a:r>
              <a:rPr lang="ko-KR" altLang="en-US" sz="1400" dirty="0"/>
              <a:t>에 비해 통신 속도는 느리지만</a:t>
            </a:r>
            <a:r>
              <a:rPr lang="en-US" altLang="ko-KR" sz="1400" dirty="0"/>
              <a:t> </a:t>
            </a:r>
            <a:r>
              <a:rPr lang="ko-KR" altLang="en-US" sz="1400" dirty="0"/>
              <a:t>통신 거리가 길고 장애물에도 강하여 통신이 용이하며</a:t>
            </a:r>
            <a:r>
              <a:rPr lang="en-US" altLang="ko-KR" sz="1400" dirty="0"/>
              <a:t> </a:t>
            </a:r>
            <a:r>
              <a:rPr lang="ko-KR" altLang="en-US" sz="1400" dirty="0"/>
              <a:t>저 소비 전력이라는 장점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NDN: Named Data Networking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콘텐츠 자체의 정보와 라우터 기능만으로 데이터 전송을 수행하는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기존의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대신 </a:t>
            </a:r>
            <a:r>
              <a:rPr lang="en-US" altLang="ko-KR" sz="1400" dirty="0"/>
              <a:t>Data </a:t>
            </a:r>
            <a:r>
              <a:rPr lang="ko-KR" altLang="en-US" sz="1400" dirty="0"/>
              <a:t>의 이름을 활용하여 정보</a:t>
            </a:r>
            <a:r>
              <a:rPr lang="en-US" altLang="ko-KR" sz="1400" dirty="0"/>
              <a:t>(</a:t>
            </a:r>
            <a:r>
              <a:rPr lang="ko-KR" altLang="en-US" sz="1400" dirty="0"/>
              <a:t>콘텐츠</a:t>
            </a:r>
            <a:r>
              <a:rPr lang="en-US" altLang="ko-KR" sz="1400" dirty="0"/>
              <a:t>)</a:t>
            </a:r>
            <a:r>
              <a:rPr lang="ko-KR" altLang="en-US" sz="1400" dirty="0"/>
              <a:t>의 효율적인 검색 및 배포를 목적으로 하는 미래 인터넷 기술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IP</a:t>
            </a:r>
            <a:r>
              <a:rPr lang="ko-KR" altLang="en-US" sz="1400" dirty="0"/>
              <a:t>주소 대신 콘텐츠의 </a:t>
            </a:r>
            <a:r>
              <a:rPr lang="en-US" altLang="ko-KR" sz="1400" dirty="0"/>
              <a:t>Name </a:t>
            </a:r>
            <a:r>
              <a:rPr lang="ko-KR" altLang="en-US" sz="1400" dirty="0"/>
              <a:t>을 기반으로 정보획득</a:t>
            </a:r>
            <a:r>
              <a:rPr lang="en-US" altLang="ko-KR" sz="1400" dirty="0"/>
              <a:t>, </a:t>
            </a:r>
            <a:r>
              <a:rPr lang="ko-KR" altLang="en-US" sz="1400" dirty="0"/>
              <a:t>각 노드 별로 콘텐츠를 </a:t>
            </a:r>
            <a:r>
              <a:rPr lang="ko-KR" altLang="en-US" sz="1400" dirty="0" err="1"/>
              <a:t>캐싱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NGN(Next Generation Network)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ITU-T</a:t>
            </a:r>
            <a:r>
              <a:rPr lang="ko-KR" altLang="en-US" sz="1400" dirty="0"/>
              <a:t>에서 개발하고 있는 차세대 통신망으로 기존의 유무선 전화 체계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인터넷이 통합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발전된 광범위한 네트워크를 지칭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차세대 통신망의 기저에는 목소리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비디오 같은 모든 종류의 매체를 하나의 네트워크가 패킷으로 변환해 이를 전송</a:t>
            </a:r>
            <a:r>
              <a:rPr lang="en-US" altLang="ko-KR" sz="1400" dirty="0"/>
              <a:t>, </a:t>
            </a:r>
            <a:r>
              <a:rPr lang="ko-KR" altLang="en-US" sz="1400" dirty="0"/>
              <a:t>처리하는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SDN(Software Delivery Network)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개방형 </a:t>
            </a:r>
            <a:r>
              <a:rPr lang="en-US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네트워크의 트래픽 전달 동작을 소프트웨어 기반 컨트롤러에서 제어</a:t>
            </a:r>
            <a:r>
              <a:rPr lang="en-US" altLang="ko-KR" sz="1400" dirty="0"/>
              <a:t>/</a:t>
            </a:r>
            <a:r>
              <a:rPr lang="ko-KR" altLang="en-US" sz="1400" dirty="0"/>
              <a:t>관리하는 접근방식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트래픽 경로를 지정하는 컨트롤 </a:t>
            </a:r>
            <a:r>
              <a:rPr lang="ko-KR" altLang="en-US" sz="1400" dirty="0" err="1"/>
              <a:t>플레인과</a:t>
            </a:r>
            <a:r>
              <a:rPr lang="ko-KR" altLang="en-US" sz="1400" dirty="0"/>
              <a:t> 트래픽 전송을 수행하는 데이터 </a:t>
            </a:r>
            <a:r>
              <a:rPr lang="ko-KR" altLang="en-US" sz="1400" dirty="0" err="1"/>
              <a:t>플레인이</a:t>
            </a:r>
            <a:r>
              <a:rPr lang="ko-KR" altLang="en-US" sz="1400" dirty="0"/>
              <a:t> 분리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09006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블루투스</a:t>
            </a:r>
            <a:r>
              <a:rPr lang="en-US" altLang="ko-KR" sz="1400" dirty="0"/>
              <a:t>(Bluetooth)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1994</a:t>
            </a:r>
            <a:r>
              <a:rPr lang="ko-KR" altLang="en-US" sz="1400" dirty="0"/>
              <a:t>년에 </a:t>
            </a:r>
            <a:r>
              <a:rPr lang="ko-KR" altLang="en-US" sz="1400" dirty="0" err="1"/>
              <a:t>에릭슨이</a:t>
            </a:r>
            <a:r>
              <a:rPr lang="ko-KR" altLang="en-US" sz="1400" dirty="0"/>
              <a:t> 최초로 개발한</a:t>
            </a:r>
            <a:r>
              <a:rPr lang="en-US" altLang="ko-KR" sz="1400" dirty="0"/>
              <a:t> </a:t>
            </a:r>
            <a:r>
              <a:rPr lang="ko-KR" altLang="en-US" sz="1400" dirty="0"/>
              <a:t>디지털 통신 기기를 위한 개인 근거리 무선 통신 산업 표준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ISM </a:t>
            </a:r>
            <a:r>
              <a:rPr lang="ko-KR" altLang="en-US" sz="1400" dirty="0"/>
              <a:t>대역에 포함되는 </a:t>
            </a:r>
            <a:r>
              <a:rPr lang="en-US" altLang="ko-KR" sz="1400" dirty="0"/>
              <a:t>2.4~2.485GHz</a:t>
            </a:r>
            <a:r>
              <a:rPr lang="ko-KR" altLang="en-US" sz="1400" dirty="0"/>
              <a:t>의 단파 </a:t>
            </a:r>
            <a:r>
              <a:rPr lang="en-US" altLang="ko-KR" sz="1400" dirty="0"/>
              <a:t>UHF </a:t>
            </a:r>
            <a:r>
              <a:rPr lang="ko-KR" altLang="en-US" sz="1400" dirty="0"/>
              <a:t>전파를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전자 장비 간의 짧은 거리의 데이터 통신 방식을 규정하는 블루투스</a:t>
            </a:r>
            <a:r>
              <a:rPr lang="en-US" altLang="ko-KR" sz="1400" dirty="0"/>
              <a:t>, </a:t>
            </a:r>
            <a:r>
              <a:rPr lang="ko-KR" altLang="en-US" sz="1400" dirty="0"/>
              <a:t>개인용 컴퓨터에 이용되는 마우스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키보드를 비롯해</a:t>
            </a:r>
            <a:r>
              <a:rPr lang="en-US" altLang="ko-KR" sz="1400" dirty="0"/>
              <a:t>, </a:t>
            </a:r>
            <a:r>
              <a:rPr lang="ko-KR" altLang="en-US" sz="1400" dirty="0"/>
              <a:t>휴대전화 및 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</a:t>
            </a:r>
            <a:r>
              <a:rPr lang="en-US" altLang="ko-KR" sz="1400" dirty="0"/>
              <a:t>, </a:t>
            </a:r>
            <a:r>
              <a:rPr lang="ko-KR" altLang="en-US" sz="1400" dirty="0"/>
              <a:t>스피커 등에서 문자 정보 및 음성 정보를 비교적 낮은 속도로 디지털 정보를 무선 통신을 통해 주고 받는 용도로 채용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RFID(Radio-Frequency Identification)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주파수를 이용해 </a:t>
            </a:r>
            <a:r>
              <a:rPr lang="en-US" altLang="ko-KR" sz="1400" dirty="0"/>
              <a:t>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식별하는 방식으로 일명 전자태그로</a:t>
            </a:r>
            <a:r>
              <a:rPr lang="en-US" altLang="ko-KR" sz="1400" dirty="0"/>
              <a:t> </a:t>
            </a:r>
            <a:r>
              <a:rPr lang="ko-KR" altLang="en-US" sz="1400" dirty="0"/>
              <a:t>불림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RFID </a:t>
            </a:r>
            <a:r>
              <a:rPr lang="ko-KR" altLang="en-US" sz="1400" dirty="0"/>
              <a:t>기술이란 전파를 이용해 먼 거리에서 정보를 인식하는 기술을 말하며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전자기 유도 방식으로 통신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RFID </a:t>
            </a:r>
            <a:r>
              <a:rPr lang="ko-KR" altLang="en-US" sz="1400" dirty="0"/>
              <a:t>태그</a:t>
            </a:r>
            <a:r>
              <a:rPr lang="en-US" altLang="ko-KR" sz="1400" dirty="0"/>
              <a:t>(</a:t>
            </a:r>
            <a:r>
              <a:rPr lang="ko-KR" altLang="en-US" sz="1400" dirty="0"/>
              <a:t>이하 태그</a:t>
            </a:r>
            <a:r>
              <a:rPr lang="en-US" altLang="ko-KR" sz="1400" dirty="0"/>
              <a:t>)</a:t>
            </a:r>
            <a:r>
              <a:rPr lang="ko-KR" altLang="en-US" sz="1400" dirty="0"/>
              <a:t>와</a:t>
            </a:r>
            <a:r>
              <a:rPr lang="en-US" altLang="ko-KR" sz="1400" dirty="0"/>
              <a:t>, RFID </a:t>
            </a:r>
            <a:r>
              <a:rPr lang="ko-KR" altLang="en-US" sz="1400" dirty="0"/>
              <a:t>판독기</a:t>
            </a:r>
            <a:r>
              <a:rPr lang="en-US" altLang="ko-KR" sz="1400" dirty="0"/>
              <a:t>(</a:t>
            </a:r>
            <a:r>
              <a:rPr lang="ko-KR" altLang="en-US" sz="1400" dirty="0"/>
              <a:t>이하 판독기</a:t>
            </a:r>
            <a:r>
              <a:rPr lang="en-US" altLang="ko-KR" sz="1400" dirty="0"/>
              <a:t>)</a:t>
            </a:r>
            <a:r>
              <a:rPr lang="ko-KR" altLang="en-US" sz="1400" dirty="0"/>
              <a:t>가 필요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NFC(Near Field Communication)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3.56MHz</a:t>
            </a:r>
            <a:r>
              <a:rPr lang="ko-KR" altLang="en-US" sz="1400" dirty="0"/>
              <a:t>의 대역을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아주 가까운 거리의 무선 통신을 하기 위한 기술로 </a:t>
            </a:r>
            <a:r>
              <a:rPr lang="en-US" altLang="ko-KR" sz="1400" dirty="0"/>
              <a:t>RFID </a:t>
            </a:r>
            <a:r>
              <a:rPr lang="ko-KR" altLang="en-US" sz="1400" dirty="0"/>
              <a:t>기술의 일종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현재 지원되는 데이터 통신 속도는 초당 </a:t>
            </a:r>
            <a:r>
              <a:rPr lang="en-US" altLang="ko-KR" sz="1400" dirty="0"/>
              <a:t>424Kbps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교통</a:t>
            </a:r>
            <a:r>
              <a:rPr lang="en-US" altLang="ko-KR" sz="1400" dirty="0"/>
              <a:t>, </a:t>
            </a:r>
            <a:r>
              <a:rPr lang="ko-KR" altLang="en-US" sz="1400" dirty="0"/>
              <a:t>티켓</a:t>
            </a:r>
            <a:r>
              <a:rPr lang="en-US" altLang="ko-KR" sz="1400" dirty="0"/>
              <a:t>, </a:t>
            </a:r>
            <a:r>
              <a:rPr lang="ko-KR" altLang="en-US" sz="1400" dirty="0"/>
              <a:t>지불 등 여러 서비스에서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3956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비콘</a:t>
            </a:r>
            <a:r>
              <a:rPr lang="en-US" altLang="ko-KR" sz="1400" dirty="0"/>
              <a:t>(beacon)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근거리에 있는 스마트 기기를 자동으로 인식하여 필요한 데이터를 전송할 수 있는 무선 통신 장치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블루투스 </a:t>
            </a:r>
            <a:r>
              <a:rPr lang="ko-KR" altLang="en-US" sz="1400" dirty="0" err="1"/>
              <a:t>비콘</a:t>
            </a:r>
            <a:r>
              <a:rPr lang="en-US" altLang="ko-KR" sz="1400" dirty="0"/>
              <a:t>(Bluetooth Beacon)</a:t>
            </a:r>
            <a:r>
              <a:rPr lang="ko-KR" altLang="en-US" sz="1400" dirty="0"/>
              <a:t>이라고도 함</a:t>
            </a:r>
            <a:r>
              <a:rPr lang="en-US" altLang="ko-KR" sz="1400" dirty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근거리 무선 통신인 </a:t>
            </a:r>
            <a:r>
              <a:rPr lang="en-US" altLang="ko-KR" sz="1400" dirty="0"/>
              <a:t>NFC</a:t>
            </a:r>
            <a:r>
              <a:rPr lang="ko-KR" altLang="en-US" sz="1400" dirty="0"/>
              <a:t>가 </a:t>
            </a:r>
            <a:r>
              <a:rPr lang="en-US" altLang="ko-KR" sz="1400" dirty="0"/>
              <a:t>10cm </a:t>
            </a:r>
            <a:r>
              <a:rPr lang="ko-KR" altLang="en-US" sz="1400" dirty="0"/>
              <a:t>이내의 근거리에서만 작동하는 반면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비콘은</a:t>
            </a:r>
            <a:r>
              <a:rPr lang="ko-KR" altLang="en-US" sz="1400" dirty="0"/>
              <a:t> 최대 </a:t>
            </a:r>
            <a:r>
              <a:rPr lang="en-US" altLang="ko-KR" sz="1400" dirty="0"/>
              <a:t>50m </a:t>
            </a:r>
            <a:r>
              <a:rPr lang="ko-KR" altLang="en-US" sz="1400" dirty="0"/>
              <a:t>거리에서 작동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비콘</a:t>
            </a:r>
            <a:r>
              <a:rPr lang="ko-KR" altLang="en-US" sz="1400" dirty="0"/>
              <a:t> 기술을 이용하면 쇼핑센터</a:t>
            </a:r>
            <a:r>
              <a:rPr lang="en-US" altLang="ko-KR" sz="1400" dirty="0"/>
              <a:t>, </a:t>
            </a:r>
            <a:r>
              <a:rPr lang="ko-KR" altLang="en-US" sz="1400" dirty="0"/>
              <a:t>음식점</a:t>
            </a:r>
            <a:r>
              <a:rPr lang="en-US" altLang="ko-KR" sz="1400" dirty="0"/>
              <a:t>, </a:t>
            </a:r>
            <a:r>
              <a:rPr lang="ko-KR" altLang="en-US" sz="1400" dirty="0"/>
              <a:t>박물관</a:t>
            </a:r>
            <a:r>
              <a:rPr lang="en-US" altLang="ko-KR" sz="1400" dirty="0"/>
              <a:t>,</a:t>
            </a:r>
            <a:r>
              <a:rPr lang="ko-KR" altLang="en-US" sz="1400" dirty="0"/>
              <a:t>미술관</a:t>
            </a:r>
            <a:r>
              <a:rPr lang="en-US" altLang="ko-KR" sz="1400" dirty="0"/>
              <a:t>, </a:t>
            </a:r>
            <a:r>
              <a:rPr lang="ko-KR" altLang="en-US" sz="1400" dirty="0"/>
              <a:t>영화관</a:t>
            </a:r>
            <a:r>
              <a:rPr lang="en-US" altLang="ko-KR" sz="1400" dirty="0"/>
              <a:t>, </a:t>
            </a:r>
            <a:r>
              <a:rPr lang="ko-KR" altLang="en-US" sz="1400" dirty="0"/>
              <a:t>야구장 등을 방문한 고객의 스마트폰에 할인 쿠폰이나 상세 설명 등의 데이터를 전송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UWB(Ultra-wideband)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기존의 스펙트럼에 비해 매우 넓은 대역에 걸쳐 낮은 전력으로 대용량의 정보를 전송하는 무선통신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PC</a:t>
            </a:r>
            <a:r>
              <a:rPr lang="ko-KR" altLang="en-US" sz="1400" dirty="0"/>
              <a:t>의 대용량 데이터를 프린터에 고속</a:t>
            </a:r>
            <a:r>
              <a:rPr lang="en-US" altLang="ko-KR" sz="1400" dirty="0"/>
              <a:t> </a:t>
            </a:r>
            <a:r>
              <a:rPr lang="ko-KR" altLang="en-US" sz="1400" dirty="0"/>
              <a:t>전송 및 인쇄</a:t>
            </a:r>
            <a:r>
              <a:rPr lang="en-US" altLang="ko-KR" sz="1400" dirty="0"/>
              <a:t>, HDTV </a:t>
            </a:r>
            <a:r>
              <a:rPr lang="ko-KR" altLang="en-US" sz="1400" dirty="0"/>
              <a:t>동영상을 </a:t>
            </a:r>
            <a:r>
              <a:rPr lang="en-US" altLang="ko-KR" sz="1400" dirty="0"/>
              <a:t>PC</a:t>
            </a:r>
            <a:r>
              <a:rPr lang="ko-KR" altLang="en-US" sz="1400" dirty="0"/>
              <a:t>에 전송 및 저장 가능하고 디지털 카메라로 찍은 정지화상을 프린터로 전송할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3.1∼10.6㎓</a:t>
            </a:r>
            <a:r>
              <a:rPr lang="ko-KR" altLang="en-US" sz="1400" dirty="0"/>
              <a:t>대의 주파수 대역을 사용하면서 </a:t>
            </a:r>
            <a:r>
              <a:rPr lang="en-US" altLang="ko-KR" sz="1400" dirty="0"/>
              <a:t>10m∼1km</a:t>
            </a:r>
            <a:r>
              <a:rPr lang="ko-KR" altLang="en-US" sz="1400" dirty="0"/>
              <a:t>의 전송 거리를 보장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Ad-hoc Network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분산형</a:t>
            </a:r>
            <a:r>
              <a:rPr lang="ko-KR" altLang="en-US" sz="1400" dirty="0"/>
              <a:t> 무선통신 네트워크를 의미하며 특정 기지국에 의존하지 않고 무선 이동단말로만 구성된 네트워크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송수신을 담당하는 단말들은 다른 단말기의 신호를 중계하는 기지국 역할까지 수행하고</a:t>
            </a:r>
            <a:r>
              <a:rPr lang="en-US" altLang="ko-KR" sz="1400" dirty="0"/>
              <a:t> </a:t>
            </a:r>
            <a:r>
              <a:rPr lang="ko-KR" altLang="en-US" sz="1400" dirty="0"/>
              <a:t>다양한 단말을 경유하는 네트워크를 구성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65808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피코넷</a:t>
            </a:r>
            <a:r>
              <a:rPr lang="en-US" altLang="ko-KR" sz="1400" dirty="0"/>
              <a:t>(PICONET)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여러 개의 독립된 </a:t>
            </a:r>
            <a:r>
              <a:rPr lang="ko-KR" altLang="en-US" sz="1400" dirty="0" err="1"/>
              <a:t>통신장치가</a:t>
            </a:r>
            <a:r>
              <a:rPr lang="ko-KR" altLang="en-US" sz="1400" dirty="0"/>
              <a:t> </a:t>
            </a:r>
            <a:r>
              <a:rPr lang="en-US" altLang="ko-KR" sz="1400" dirty="0"/>
              <a:t>Bluetooth </a:t>
            </a:r>
            <a:r>
              <a:rPr lang="ko-KR" altLang="en-US" sz="1400" dirty="0"/>
              <a:t>기술 이나 </a:t>
            </a:r>
            <a:r>
              <a:rPr lang="en-US" altLang="ko-KR" sz="1400" dirty="0"/>
              <a:t>UWB </a:t>
            </a:r>
            <a:r>
              <a:rPr lang="ko-KR" altLang="en-US" sz="1400" dirty="0"/>
              <a:t>통신 기술을 사용하여 무선 사용자 그룹의 장치를 연결하는 </a:t>
            </a:r>
            <a:r>
              <a:rPr lang="ko-KR" altLang="en-US" sz="1400" dirty="0" err="1"/>
              <a:t>애드혹</a:t>
            </a:r>
            <a:r>
              <a:rPr lang="ko-KR" altLang="en-US" sz="1400" dirty="0"/>
              <a:t> 네트워크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피코넷은</a:t>
            </a:r>
            <a:r>
              <a:rPr lang="ko-KR" altLang="en-US" sz="1400" dirty="0"/>
              <a:t> 동일한 물리적 채널을 차지하는 둘 이상의 장치로 구성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하나의 마스터 장치가 최대 </a:t>
            </a:r>
            <a:r>
              <a:rPr lang="en-US" altLang="ko-KR" sz="1400" dirty="0"/>
              <a:t>7 </a:t>
            </a:r>
            <a:r>
              <a:rPr lang="ko-KR" altLang="en-US" sz="1400" dirty="0"/>
              <a:t>개의 활성 </a:t>
            </a:r>
            <a:r>
              <a:rPr lang="ko-KR" altLang="en-US" sz="1400" dirty="0" err="1"/>
              <a:t>슬레이브</a:t>
            </a:r>
            <a:r>
              <a:rPr lang="ko-KR" altLang="en-US" sz="1400" dirty="0"/>
              <a:t> 장치와 상호 연결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WBAN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인체 통신망</a:t>
            </a:r>
            <a:r>
              <a:rPr lang="en-US" altLang="ko-KR" sz="1400" dirty="0"/>
              <a:t>, </a:t>
            </a:r>
            <a:r>
              <a:rPr lang="ko-KR" altLang="en-US" sz="1400" dirty="0"/>
              <a:t>인체 영역 통신망</a:t>
            </a:r>
            <a:r>
              <a:rPr lang="en-US" altLang="ko-KR" sz="1400" dirty="0"/>
              <a:t>, </a:t>
            </a:r>
            <a:r>
              <a:rPr lang="ko-KR" altLang="en-US" sz="1400" dirty="0"/>
              <a:t>보디 </a:t>
            </a:r>
            <a:r>
              <a:rPr lang="ko-KR" altLang="en-US" sz="1400" dirty="0" err="1"/>
              <a:t>에어리어</a:t>
            </a:r>
            <a:r>
              <a:rPr lang="ko-KR" altLang="en-US" sz="1400" dirty="0"/>
              <a:t> 네트워크</a:t>
            </a:r>
            <a:r>
              <a:rPr lang="en-US" altLang="ko-KR" sz="1400" dirty="0"/>
              <a:t>(body area network, BAN), WBAN(wireless body area network'), MBAN(medical body area network) 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불림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착용식</a:t>
            </a:r>
            <a:r>
              <a:rPr lang="ko-KR" altLang="en-US" sz="1400" dirty="0"/>
              <a:t> 컴퓨팅 장치의 무선 네트워크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BAN </a:t>
            </a:r>
            <a:r>
              <a:rPr lang="ko-KR" altLang="en-US" sz="1400" dirty="0"/>
              <a:t>장치들은 몸 안에 임플란트 방식으로 </a:t>
            </a:r>
            <a:r>
              <a:rPr lang="ko-KR" altLang="en-US" sz="1400" dirty="0" err="1"/>
              <a:t>심어넣거나</a:t>
            </a:r>
            <a:r>
              <a:rPr lang="ko-KR" altLang="en-US" sz="1400" dirty="0"/>
              <a:t> 고정 위치에 체외 표면 실장을 하거나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웨어러블</a:t>
            </a:r>
            <a:r>
              <a:rPr lang="ko-KR" altLang="en-US" sz="1400" dirty="0"/>
              <a:t> 테크놀로지</a:t>
            </a:r>
            <a:r>
              <a:rPr lang="en-US" altLang="ko-KR" sz="1400" dirty="0"/>
              <a:t>), </a:t>
            </a:r>
            <a:r>
              <a:rPr lang="ko-KR" altLang="en-US" sz="1400" dirty="0"/>
              <a:t>옷 주머니</a:t>
            </a:r>
            <a:r>
              <a:rPr lang="en-US" altLang="ko-KR" sz="1400" dirty="0"/>
              <a:t>, </a:t>
            </a:r>
            <a:r>
              <a:rPr lang="ko-KR" altLang="en-US" sz="1400" dirty="0"/>
              <a:t>손</a:t>
            </a:r>
            <a:r>
              <a:rPr lang="en-US" altLang="ko-KR" sz="1400" dirty="0"/>
              <a:t>, </a:t>
            </a:r>
            <a:r>
              <a:rPr lang="ko-KR" altLang="en-US" sz="1400" dirty="0"/>
              <a:t>가방 등 사람이 여러 곳에 휴대할 수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USN(Ubiquitous Sensor Network)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필요한 모든 것</a:t>
            </a:r>
            <a:r>
              <a:rPr lang="en-US" altLang="ko-KR" sz="1400" dirty="0"/>
              <a:t>(</a:t>
            </a:r>
            <a:r>
              <a:rPr lang="ko-KR" altLang="en-US" sz="1400" dirty="0"/>
              <a:t>곳</a:t>
            </a:r>
            <a:r>
              <a:rPr lang="en-US" altLang="ko-KR" sz="1400" dirty="0"/>
              <a:t>)</a:t>
            </a:r>
            <a:r>
              <a:rPr lang="ko-KR" altLang="en-US" sz="1400" dirty="0"/>
              <a:t>에 전자</a:t>
            </a:r>
            <a:r>
              <a:rPr lang="en-US" altLang="ko-KR" sz="1400" dirty="0"/>
              <a:t>(RFID) </a:t>
            </a:r>
            <a:r>
              <a:rPr lang="ko-KR" altLang="en-US" sz="1400" dirty="0"/>
              <a:t>태그를 부착하고 이를 통하여 사물의 인식</a:t>
            </a:r>
            <a:r>
              <a:rPr lang="en-US" altLang="ko-KR" sz="1400" dirty="0"/>
              <a:t> </a:t>
            </a:r>
            <a:r>
              <a:rPr lang="ko-KR" altLang="en-US" sz="1400" dirty="0"/>
              <a:t>정보는 물론 주변의 환경정보까지 탐지하여 이를 실시간으로 네트워크에 연결하여 정보를 관리하는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모든 사물에 컴퓨팅 및 통신 기능을 부여하여 언제</a:t>
            </a:r>
            <a:r>
              <a:rPr lang="en-US" altLang="ko-KR" sz="1400" dirty="0"/>
              <a:t>(anytime), </a:t>
            </a:r>
            <a:r>
              <a:rPr lang="ko-KR" altLang="en-US" sz="1400" dirty="0"/>
              <a:t>어디서나</a:t>
            </a:r>
            <a:r>
              <a:rPr lang="en-US" altLang="ko-KR" sz="1400" dirty="0"/>
              <a:t>(anywhere), 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디바이스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서비스에 관계없이 통신이 가능한 환경을 구현하기 위한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USN </a:t>
            </a:r>
            <a:r>
              <a:rPr lang="ko-KR" altLang="en-US" sz="1400" dirty="0"/>
              <a:t>구현을 위해서는 인식</a:t>
            </a:r>
            <a:r>
              <a:rPr lang="en-US" altLang="ko-KR" sz="1400" dirty="0"/>
              <a:t> </a:t>
            </a:r>
            <a:r>
              <a:rPr lang="ko-KR" altLang="en-US" sz="1400" dirty="0"/>
              <a:t>정보를 제공하는 다양한 방식의 </a:t>
            </a:r>
            <a:r>
              <a:rPr lang="en-US" altLang="ko-KR" sz="1400" dirty="0"/>
              <a:t>RFID </a:t>
            </a:r>
            <a:r>
              <a:rPr lang="ko-KR" altLang="en-US" sz="1400" dirty="0"/>
              <a:t>태그를 개발하고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이에 각종 </a:t>
            </a:r>
            <a:r>
              <a:rPr lang="ko-KR" altLang="en-US" sz="1400" dirty="0" err="1"/>
              <a:t>센싱</a:t>
            </a:r>
            <a:r>
              <a:rPr lang="ko-KR" altLang="en-US" sz="1400" dirty="0"/>
              <a:t> 기능을 추가하며</a:t>
            </a:r>
            <a:r>
              <a:rPr lang="en-US" altLang="ko-KR" sz="1400" dirty="0"/>
              <a:t> </a:t>
            </a:r>
            <a:r>
              <a:rPr lang="ko-KR" altLang="en-US" sz="1400" dirty="0"/>
              <a:t>이들간의 네트워크를 구축해야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7099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GPS(Global Positioning System)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범</a:t>
            </a:r>
            <a:r>
              <a:rPr lang="en-US" altLang="ko-KR" sz="1400" dirty="0"/>
              <a:t> </a:t>
            </a:r>
            <a:r>
              <a:rPr lang="ko-KR" altLang="en-US" sz="1400" dirty="0"/>
              <a:t>지구</a:t>
            </a:r>
            <a:r>
              <a:rPr lang="en-US" altLang="ko-KR" sz="1400" dirty="0"/>
              <a:t> </a:t>
            </a:r>
            <a:r>
              <a:rPr lang="ko-KR" altLang="en-US" sz="1400" dirty="0"/>
              <a:t>위치</a:t>
            </a:r>
            <a:r>
              <a:rPr lang="en-US" altLang="ko-KR" sz="1400" dirty="0"/>
              <a:t> </a:t>
            </a:r>
            <a:r>
              <a:rPr lang="ko-KR" altLang="en-US" sz="1400" dirty="0"/>
              <a:t>결정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시스템은 현재 </a:t>
            </a:r>
            <a:r>
              <a:rPr lang="en-US" altLang="ko-KR" sz="1400" dirty="0"/>
              <a:t>GLONASS</a:t>
            </a:r>
            <a:r>
              <a:rPr lang="ko-KR" altLang="en-US" sz="1400" dirty="0"/>
              <a:t>와 함께 완전하게 운용되고 있는 범</a:t>
            </a:r>
            <a:r>
              <a:rPr lang="en-US" altLang="ko-KR" sz="1400" dirty="0"/>
              <a:t> </a:t>
            </a:r>
            <a:r>
              <a:rPr lang="ko-KR" altLang="en-US" sz="1400" dirty="0"/>
              <a:t>지구</a:t>
            </a:r>
            <a:r>
              <a:rPr lang="en-US" altLang="ko-KR" sz="1400" dirty="0"/>
              <a:t> </a:t>
            </a:r>
            <a:r>
              <a:rPr lang="ko-KR" altLang="en-US" sz="1400" dirty="0"/>
              <a:t>위성</a:t>
            </a:r>
            <a:r>
              <a:rPr lang="en-US" altLang="ko-KR" sz="1400" dirty="0"/>
              <a:t> </a:t>
            </a:r>
            <a:r>
              <a:rPr lang="ko-KR" altLang="en-US" sz="1400" dirty="0"/>
              <a:t>항법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 중 하나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미국 국방부에서 개발되었으며 공식 명칭은 </a:t>
            </a:r>
            <a:r>
              <a:rPr lang="en-US" altLang="ko-KR" sz="1400" dirty="0"/>
              <a:t>NAVSTAR GPS(NAVSTAR</a:t>
            </a:r>
            <a:r>
              <a:rPr lang="ko-KR" altLang="en-US" sz="1400" dirty="0"/>
              <a:t>는 약자가 아니지만 종종 </a:t>
            </a:r>
            <a:r>
              <a:rPr lang="en-US" altLang="ko-KR" sz="1400" dirty="0" err="1"/>
              <a:t>NAVigation</a:t>
            </a:r>
            <a:r>
              <a:rPr lang="en-US" altLang="ko-KR" sz="1400" dirty="0"/>
              <a:t> System with Timing And Ranging </a:t>
            </a:r>
            <a:r>
              <a:rPr lang="ko-KR" altLang="en-US" sz="1400" dirty="0"/>
              <a:t>이라고 하기도 한다</a:t>
            </a:r>
            <a:r>
              <a:rPr lang="en-US" altLang="ko-KR" sz="1400" dirty="0"/>
              <a:t>.)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무기 유도</a:t>
            </a:r>
            <a:r>
              <a:rPr lang="en-US" altLang="ko-KR" sz="1400" dirty="0"/>
              <a:t>, </a:t>
            </a:r>
            <a:r>
              <a:rPr lang="ko-KR" altLang="en-US" sz="1400" dirty="0"/>
              <a:t>항법</a:t>
            </a:r>
            <a:r>
              <a:rPr lang="en-US" altLang="ko-KR" sz="1400" dirty="0"/>
              <a:t>, </a:t>
            </a:r>
            <a:r>
              <a:rPr lang="ko-KR" altLang="en-US" sz="1400" dirty="0"/>
              <a:t>측량</a:t>
            </a:r>
            <a:r>
              <a:rPr lang="en-US" altLang="ko-KR" sz="1400" dirty="0"/>
              <a:t>, </a:t>
            </a:r>
            <a:r>
              <a:rPr lang="ko-KR" altLang="en-US" sz="1400" dirty="0"/>
              <a:t>지도 제작</a:t>
            </a:r>
            <a:r>
              <a:rPr lang="en-US" altLang="ko-KR" sz="1400" dirty="0"/>
              <a:t>, </a:t>
            </a:r>
            <a:r>
              <a:rPr lang="ko-KR" altLang="en-US" sz="1400" dirty="0"/>
              <a:t>측지</a:t>
            </a:r>
            <a:r>
              <a:rPr lang="en-US" altLang="ko-KR" sz="1400" dirty="0"/>
              <a:t>, </a:t>
            </a:r>
            <a:r>
              <a:rPr lang="ko-KR" altLang="en-US" sz="1400" dirty="0"/>
              <a:t>시각 동기 등의 군용 및 민간용 목적으로 사용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위치 기반 서비스</a:t>
            </a:r>
            <a:r>
              <a:rPr lang="en-US" altLang="ko-KR" sz="1400" dirty="0"/>
              <a:t>(Location-based service, LBS):</a:t>
            </a:r>
            <a:r>
              <a:rPr lang="ko-KR" altLang="en-US" sz="1400" dirty="0"/>
              <a:t> 무선 인터넷 사용자에게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변경되는 위치에 따르는 특정 정보를 제공하는 무선 콘텐츠 서비스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GIS(geographic information system):</a:t>
            </a:r>
            <a:r>
              <a:rPr lang="ko-KR" altLang="en-US" sz="1400" dirty="0"/>
              <a:t> 지리공간적으로 참조</a:t>
            </a:r>
            <a:r>
              <a:rPr lang="en-US" altLang="ko-KR" sz="1400" dirty="0"/>
              <a:t> </a:t>
            </a:r>
            <a:r>
              <a:rPr lang="ko-KR" altLang="en-US" sz="1400" dirty="0"/>
              <a:t>가능한 모든 형태의 정보를 효과적으로 수집</a:t>
            </a:r>
            <a:r>
              <a:rPr lang="en-US" altLang="ko-KR" sz="1400" dirty="0"/>
              <a:t>, </a:t>
            </a:r>
            <a:r>
              <a:rPr lang="ko-KR" altLang="en-US" sz="1400" dirty="0"/>
              <a:t>저장</a:t>
            </a:r>
            <a:r>
              <a:rPr lang="en-US" altLang="ko-KR" sz="1400" dirty="0"/>
              <a:t>, </a:t>
            </a:r>
            <a:r>
              <a:rPr lang="ko-KR" altLang="en-US" sz="1400" dirty="0"/>
              <a:t>갱신</a:t>
            </a:r>
            <a:r>
              <a:rPr lang="en-US" altLang="ko-KR" sz="1400" dirty="0"/>
              <a:t>, </a:t>
            </a:r>
            <a:r>
              <a:rPr lang="ko-KR" altLang="en-US" sz="1400" dirty="0"/>
              <a:t>조정</a:t>
            </a:r>
            <a:r>
              <a:rPr lang="en-US" altLang="ko-KR" sz="1400" dirty="0"/>
              <a:t>, </a:t>
            </a:r>
            <a:r>
              <a:rPr lang="ko-KR" altLang="en-US" sz="1400" dirty="0"/>
              <a:t>분석</a:t>
            </a:r>
            <a:r>
              <a:rPr lang="en-US" altLang="ko-KR" sz="1400" dirty="0"/>
              <a:t>, </a:t>
            </a:r>
            <a:r>
              <a:rPr lang="ko-KR" altLang="en-US" sz="1400" dirty="0"/>
              <a:t>표현할 수 있도록 설계된 컴퓨터의 하드웨어와 소프트웨어 및 지리적 자료</a:t>
            </a:r>
            <a:r>
              <a:rPr lang="en-US" altLang="ko-KR" sz="1400" dirty="0"/>
              <a:t>, </a:t>
            </a:r>
            <a:r>
              <a:rPr lang="ko-KR" altLang="en-US" sz="1400" dirty="0"/>
              <a:t>인적자원의 통합체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CDN(Content Delivery Network)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콘텐츠를 효율적으로 전달하기 위해 여러 노드를 가진 네트워크에 데이터를 저장하여 제공하는 시스템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인터넷 서비스 제공자에 직접 연결되어 데이터를 전송하므로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 병목을 피할 수 있는 장점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CCN(Content Centric Networking)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직접 주소 매기기 및 라우팅을 가능케 함으로써 콘텐츠를 강조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종단점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엔드포인트</a:t>
            </a:r>
            <a:r>
              <a:rPr lang="en-US" altLang="ko-KR" sz="1400" dirty="0"/>
              <a:t>)</a:t>
            </a:r>
            <a:r>
              <a:rPr lang="ko-KR" altLang="en-US" sz="1400" dirty="0"/>
              <a:t>들은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대신 이름을 가진 데이터에 기반하여 통신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CCN</a:t>
            </a:r>
            <a:r>
              <a:rPr lang="ko-KR" altLang="en-US" sz="1400" dirty="0"/>
              <a:t>의 특징은 콘텐츠 요청 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이른바 </a:t>
            </a:r>
            <a:r>
              <a:rPr lang="en-US" altLang="ko-KR" sz="1400" dirty="0"/>
              <a:t>"</a:t>
            </a:r>
            <a:r>
              <a:rPr lang="ko-KR" altLang="en-US" sz="1400" dirty="0"/>
              <a:t>관심사</a:t>
            </a:r>
            <a:r>
              <a:rPr lang="en-US" altLang="ko-KR" sz="1400" dirty="0"/>
              <a:t>")</a:t>
            </a:r>
            <a:r>
              <a:rPr lang="ko-KR" altLang="en-US" sz="1400" dirty="0"/>
              <a:t>와 콘텐츠 반환 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이른바 </a:t>
            </a:r>
            <a:r>
              <a:rPr lang="en-US" altLang="ko-KR" sz="1400" dirty="0"/>
              <a:t>"</a:t>
            </a:r>
            <a:r>
              <a:rPr lang="ko-KR" altLang="en-US" sz="1400" dirty="0"/>
              <a:t>콘텐츠 객체</a:t>
            </a:r>
            <a:r>
              <a:rPr lang="en-US" altLang="ko-KR" sz="1400" dirty="0"/>
              <a:t>")</a:t>
            </a:r>
            <a:r>
              <a:rPr lang="ko-KR" altLang="en-US" sz="1400" dirty="0"/>
              <a:t>의 기초적인 교환이다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정보 중심 네트워킹</a:t>
            </a:r>
            <a:r>
              <a:rPr lang="en-US" altLang="ko-KR" sz="1400" dirty="0"/>
              <a:t>(ICN) </a:t>
            </a:r>
            <a:r>
              <a:rPr lang="ko-KR" altLang="en-US" sz="1400" dirty="0"/>
              <a:t>아키텍처의 하나로 간주된다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39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SON(self-organizing network, SON)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모바일 무선 접속 네트워크의 계획</a:t>
            </a:r>
            <a:r>
              <a:rPr lang="en-US" altLang="ko-KR" sz="1400" dirty="0"/>
              <a:t>, </a:t>
            </a:r>
            <a:r>
              <a:rPr lang="ko-KR" altLang="en-US" sz="1400" dirty="0"/>
              <a:t>구성</a:t>
            </a:r>
            <a:r>
              <a:rPr lang="en-US" altLang="ko-KR" sz="1400" dirty="0"/>
              <a:t>, </a:t>
            </a:r>
            <a:r>
              <a:rPr lang="ko-KR" altLang="en-US" sz="1400" dirty="0"/>
              <a:t>관리</a:t>
            </a:r>
            <a:r>
              <a:rPr lang="en-US" altLang="ko-KR" sz="1400" dirty="0"/>
              <a:t>, </a:t>
            </a:r>
            <a:r>
              <a:rPr lang="ko-KR" altLang="en-US" sz="1400" dirty="0"/>
              <a:t>최적화</a:t>
            </a:r>
            <a:r>
              <a:rPr lang="en-US" altLang="ko-KR" sz="1400" dirty="0"/>
              <a:t>, </a:t>
            </a:r>
            <a:r>
              <a:rPr lang="ko-KR" altLang="en-US" sz="1400" dirty="0"/>
              <a:t>문제 수정을 더 간단하고 더 빠르게 만들기 위해 설계된 자동화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SON </a:t>
            </a:r>
            <a:r>
              <a:rPr lang="ko-KR" altLang="en-US" sz="1400" dirty="0"/>
              <a:t>기능과 동작은 </a:t>
            </a:r>
            <a:r>
              <a:rPr lang="en-US" altLang="ko-KR" sz="1400" dirty="0"/>
              <a:t>3GPP</a:t>
            </a:r>
            <a:r>
              <a:rPr lang="ko-KR" altLang="en-US" sz="1400" dirty="0"/>
              <a:t>와 </a:t>
            </a:r>
            <a:r>
              <a:rPr lang="en-US" altLang="ko-KR" sz="1400" dirty="0"/>
              <a:t>NGMN </a:t>
            </a:r>
            <a:r>
              <a:rPr lang="ko-KR" altLang="en-US" sz="1400" dirty="0"/>
              <a:t>등의 단체가 제시한</a:t>
            </a:r>
            <a:r>
              <a:rPr lang="en-US" altLang="ko-KR" sz="1400" dirty="0"/>
              <a:t>, </a:t>
            </a:r>
            <a:r>
              <a:rPr lang="ko-KR" altLang="en-US" sz="1400" dirty="0"/>
              <a:t>범용적으로 수용되는 모바일 산업 권고안에 정의</a:t>
            </a:r>
            <a:r>
              <a:rPr lang="en-US" altLang="ko-KR" sz="1400" dirty="0"/>
              <a:t>, </a:t>
            </a:r>
            <a:r>
              <a:rPr lang="ko-KR" altLang="en-US" sz="1400" dirty="0"/>
              <a:t>규정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Network Slicing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동일한 물리 네트워크 하부 구조에서 가상화된 독립적인 </a:t>
            </a:r>
            <a:r>
              <a:rPr lang="ko-KR" altLang="en-US" sz="1400" dirty="0" err="1"/>
              <a:t>논리망의</a:t>
            </a:r>
            <a:r>
              <a:rPr lang="ko-KR" altLang="en-US" sz="1400" dirty="0"/>
              <a:t> 다중화를 가능케 하는 네트워크 아키텍처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각 네트워크 슬라이스는 특정 애플리케이션이 요청한 다양한 요구사항들을 충족하기 위해 맞추어진 분리된 단</a:t>
            </a:r>
            <a:r>
              <a:rPr lang="en-US" altLang="ko-KR" sz="1400" dirty="0"/>
              <a:t> </a:t>
            </a:r>
            <a:r>
              <a:rPr lang="ko-KR" altLang="en-US" sz="1400" dirty="0"/>
              <a:t>대</a:t>
            </a:r>
            <a:r>
              <a:rPr lang="en-US" altLang="ko-KR" sz="1400" dirty="0"/>
              <a:t> </a:t>
            </a:r>
            <a:r>
              <a:rPr lang="ko-KR" altLang="en-US" sz="1400" dirty="0"/>
              <a:t>단 네트워크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네트워크 서비스 지향 관점을 실현시키는 일은 공통 네트워크 하부 구조 최상층에 유연하고 확장이 가능한 네트워크 슬라이스의 구현을 허용하는 소프트웨어 정의 네트워킹</a:t>
            </a:r>
            <a:r>
              <a:rPr lang="en-US" altLang="ko-KR" sz="1400" dirty="0"/>
              <a:t>(SDN)</a:t>
            </a:r>
            <a:r>
              <a:rPr lang="ko-KR" altLang="en-US" sz="1400" dirty="0"/>
              <a:t>과 네트워크 기능 가상화</a:t>
            </a:r>
            <a:r>
              <a:rPr lang="en-US" altLang="ko-KR" sz="1400" dirty="0"/>
              <a:t>(NFV)</a:t>
            </a:r>
            <a:r>
              <a:rPr lang="ko-KR" altLang="en-US" sz="1400" dirty="0"/>
              <a:t>의 개념에서 영향력을 발휘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블루투스 저전력 프로토콜</a:t>
            </a:r>
            <a:r>
              <a:rPr lang="en-US" altLang="ko-KR" sz="1400" dirty="0"/>
              <a:t>(Bluetooth Low Energy)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블루투스 </a:t>
            </a:r>
            <a:r>
              <a:rPr lang="en-US" altLang="ko-KR" sz="1400" dirty="0"/>
              <a:t>4.0(Bluetooth Smart) </a:t>
            </a:r>
            <a:r>
              <a:rPr lang="ko-KR" altLang="en-US" sz="1400" dirty="0"/>
              <a:t>스펙이 </a:t>
            </a:r>
            <a:r>
              <a:rPr lang="en-US" altLang="ko-KR" sz="1400" dirty="0"/>
              <a:t>2010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 </a:t>
            </a:r>
            <a:r>
              <a:rPr lang="en-US" altLang="ko-KR" sz="1400" dirty="0"/>
              <a:t>30</a:t>
            </a:r>
            <a:r>
              <a:rPr lang="ko-KR" altLang="en-US" sz="1400" dirty="0"/>
              <a:t>일에 채택된 이후로 배포되는 저전력 블루투스로 연결되지 않은 상태에서는 절전 모드를 유지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기존의 블루투스 통신 프로토콜은 </a:t>
            </a:r>
            <a:r>
              <a:rPr lang="en-US" altLang="ko-KR" sz="1400" dirty="0"/>
              <a:t>'</a:t>
            </a:r>
            <a:r>
              <a:rPr lang="ko-KR" altLang="en-US" sz="1400" dirty="0"/>
              <a:t>클래식 블루투스</a:t>
            </a:r>
            <a:r>
              <a:rPr lang="en-US" altLang="ko-KR" sz="1400" dirty="0"/>
              <a:t>'</a:t>
            </a:r>
            <a:r>
              <a:rPr lang="ko-KR" altLang="en-US" sz="1400" dirty="0"/>
              <a:t>라는 명칭으로 구별될</a:t>
            </a:r>
            <a:r>
              <a:rPr lang="en-US" altLang="ko-KR" sz="1400" dirty="0"/>
              <a:t> </a:t>
            </a:r>
            <a:r>
              <a:rPr lang="ko-KR" altLang="en-US" sz="1400" dirty="0"/>
              <a:t>뿐</a:t>
            </a:r>
            <a:r>
              <a:rPr lang="en-US" altLang="ko-KR" sz="1400" dirty="0"/>
              <a:t> </a:t>
            </a:r>
            <a:r>
              <a:rPr lang="ko-KR" altLang="en-US" sz="1400" dirty="0"/>
              <a:t>만</a:t>
            </a:r>
            <a:r>
              <a:rPr lang="en-US" altLang="ko-KR" sz="1400" dirty="0"/>
              <a:t> </a:t>
            </a:r>
            <a:r>
              <a:rPr lang="ko-KR" altLang="en-US" sz="1400" dirty="0"/>
              <a:t>아니라 사실상 또다른 블루투스 통신을 의미하기도하지만 통신 보안의 기술적 측면이나 데이터 처리의 호환성 측면에서는 역시 클래식 블루투스와 같은 계열의 버전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지능형 초 </a:t>
            </a:r>
            <a:r>
              <a:rPr lang="ko-KR" altLang="en-US" sz="1400" dirty="0" err="1"/>
              <a:t>연결망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차 산업혁명 및 스마트</a:t>
            </a:r>
            <a:r>
              <a:rPr lang="en-US" altLang="ko-KR" sz="1400" dirty="0"/>
              <a:t> </a:t>
            </a:r>
            <a:r>
              <a:rPr lang="ko-KR" altLang="en-US" sz="1400" dirty="0"/>
              <a:t>시티의 핵심인프라인 </a:t>
            </a:r>
            <a:r>
              <a:rPr lang="en-US" altLang="ko-KR" sz="1400" dirty="0"/>
              <a:t>5G, IoT, SDN </a:t>
            </a:r>
            <a:r>
              <a:rPr lang="ko-KR" altLang="en-US" sz="1400" dirty="0"/>
              <a:t>등 신기술을 아우르는 전천후 네트워크 환경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9094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구성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커널</a:t>
            </a:r>
            <a:r>
              <a:rPr lang="en-US" altLang="ko-KR" sz="1400" dirty="0"/>
              <a:t>(</a:t>
            </a:r>
            <a:r>
              <a:rPr lang="en" altLang="ko-KR" sz="1400" dirty="0"/>
              <a:t>Kernel)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운영체제의 가장 핵심적인 부분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하드웨어를 보호</a:t>
            </a:r>
            <a:r>
              <a:rPr lang="en-US" altLang="ko-KR" sz="1400" dirty="0"/>
              <a:t>(</a:t>
            </a:r>
            <a:r>
              <a:rPr lang="ko-KR" altLang="en-US" sz="1400" dirty="0"/>
              <a:t>캡슐화</a:t>
            </a:r>
            <a:r>
              <a:rPr lang="en-US" altLang="ko-KR" sz="1400" dirty="0"/>
              <a:t>)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프로그램들과 하드웨어 간의 인터페이스 역할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프로세스</a:t>
            </a:r>
            <a:r>
              <a:rPr lang="en-US" altLang="ko-KR" sz="1400" dirty="0"/>
              <a:t>, </a:t>
            </a:r>
            <a:r>
              <a:rPr lang="ko-KR" altLang="en-US" sz="1400" dirty="0"/>
              <a:t>기억장치</a:t>
            </a:r>
            <a:r>
              <a:rPr lang="en-US" altLang="ko-KR" sz="1400" dirty="0"/>
              <a:t>,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관리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 통신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전송 및 변환 등 을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컴퓨터 부팅 시 주기억장치에 적재되어 상주하면서 실행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쉘</a:t>
            </a:r>
            <a:r>
              <a:rPr lang="en-US" altLang="ko-KR" sz="1400" dirty="0"/>
              <a:t>(</a:t>
            </a:r>
            <a:r>
              <a:rPr lang="en" altLang="ko-KR" sz="1400" dirty="0"/>
              <a:t>Shell)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사용자의 명령어를 인식하여 프로그램을 호출하고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명령을 수행하는 명령어 해석기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시스템과 사용자 간의 인터페이스를 담당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/>
              <a:t>DOS</a:t>
            </a:r>
            <a:r>
              <a:rPr lang="ko-KR" altLang="en-US" sz="1400" dirty="0"/>
              <a:t>의 </a:t>
            </a:r>
            <a:r>
              <a:rPr lang="en" altLang="ko-KR" sz="1400" dirty="0"/>
              <a:t>COMMAND.COM</a:t>
            </a:r>
            <a:r>
              <a:rPr lang="ko-KR" altLang="en-US" sz="1400" dirty="0"/>
              <a:t>과 같은 기능을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주기억장치에 상주하지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명령어가 포함된 파일 형태로 존재하며 보조기억장치에서 교체 처리가 가능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/>
              <a:t>Bourne Shell, C Shell, Korn Shell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Utility: </a:t>
            </a:r>
            <a:r>
              <a:rPr lang="ko-KR" altLang="en-US" sz="1400" dirty="0"/>
              <a:t>사용자의 편리성을 향상하는 유용하고 실용적인 소프트웨어를 의미하는 것으로 광범위한 범위에서 실용적인 컴퓨터를 조작할 수 있는 기본 설정을 제어하는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환경 변수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소프트웨어의 동작에 영향을 미치는 동적인 값들의 모임으로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변수명과</a:t>
            </a:r>
            <a:r>
              <a:rPr lang="ko-KR" altLang="en-US" sz="1400" dirty="0"/>
              <a:t> 값으로 구성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54817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ALL-IP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인터넷 프로토콜인 </a:t>
            </a:r>
            <a:r>
              <a:rPr lang="en-US" altLang="ko-KR" sz="1400" dirty="0"/>
              <a:t>IP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서로 다른 네트워크가 통합된 구조를 갖는 차세대 네트워크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ALL-IP </a:t>
            </a:r>
            <a:r>
              <a:rPr lang="ko-KR" altLang="en-US" sz="1400" dirty="0"/>
              <a:t>네트워크에서는 </a:t>
            </a:r>
            <a:r>
              <a:rPr lang="en-US" altLang="ko-KR" sz="1400" dirty="0"/>
              <a:t>PSTN</a:t>
            </a:r>
            <a:r>
              <a:rPr lang="ko-KR" altLang="en-US" sz="1400" dirty="0"/>
              <a:t>과 같은 유선 전화망과 </a:t>
            </a:r>
            <a:r>
              <a:rPr lang="en-US" altLang="ko-KR" sz="1400" dirty="0"/>
              <a:t>IMT-2000 </a:t>
            </a:r>
            <a:r>
              <a:rPr lang="ko-KR" altLang="en-US" sz="1400" dirty="0"/>
              <a:t>망</a:t>
            </a:r>
            <a:r>
              <a:rPr lang="en-US" altLang="ko-KR" sz="1400" dirty="0"/>
              <a:t>, </a:t>
            </a:r>
            <a:r>
              <a:rPr lang="ko-KR" altLang="en-US" sz="1400" dirty="0"/>
              <a:t>무선 망</a:t>
            </a:r>
            <a:r>
              <a:rPr lang="en-US" altLang="ko-KR" sz="1400" dirty="0"/>
              <a:t>, </a:t>
            </a:r>
            <a:r>
              <a:rPr lang="ko-KR" altLang="en-US" sz="1400" dirty="0"/>
              <a:t>패킷 데이터 망과 같은 기존의 통신망이 모두 </a:t>
            </a:r>
            <a:r>
              <a:rPr lang="en-US" altLang="ko-KR" sz="1400" dirty="0"/>
              <a:t>IP </a:t>
            </a:r>
            <a:r>
              <a:rPr lang="ko-KR" altLang="en-US" sz="1400" dirty="0"/>
              <a:t>기반의 하나의 망으로 통합되므로 음성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멀티미디어 등을 패킷을 기반으로 처리하는 것이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패킷 네트워크와</a:t>
            </a:r>
            <a:r>
              <a:rPr lang="en-US" altLang="ko-KR" sz="1400" dirty="0"/>
              <a:t>, IP Telephony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하는 망 구조를 갖는 구조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WDM(Wavelength Division Multiplexing – </a:t>
            </a:r>
            <a:r>
              <a:rPr lang="ko-KR" altLang="en-US" sz="1400" dirty="0"/>
              <a:t>파장 분할 다중화</a:t>
            </a:r>
            <a:r>
              <a:rPr lang="en-US" altLang="ko-KR" sz="1400" dirty="0"/>
              <a:t>)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광섬유를 이용한 통신기술의 하나로 파장이 서로 다른 복수의 신호를 전송해서 여러 대의 단말기가 동시에 통신 회선을 사용할 수 있도록 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파장이 다른 광선은 서로 간섭을 일으키지 않는 성질을 이용한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LOD(Linked Open Data)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Linked Data </a:t>
            </a:r>
            <a:r>
              <a:rPr lang="ko-KR" altLang="en-US" sz="1400" dirty="0"/>
              <a:t>와 </a:t>
            </a:r>
            <a:r>
              <a:rPr lang="en-US" altLang="ko-KR" sz="1400" dirty="0"/>
              <a:t>Open Data</a:t>
            </a:r>
            <a:r>
              <a:rPr lang="ko-KR" altLang="en-US" sz="1400" dirty="0"/>
              <a:t>의 합성어로 누구나 사용할 수 있도록 웹 상에 공개된 연계 데이터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 상에 존재하는 데이터를 개별 </a:t>
            </a:r>
            <a:r>
              <a:rPr lang="en-US" altLang="ko-KR" sz="1400" dirty="0"/>
              <a:t>URI</a:t>
            </a:r>
            <a:r>
              <a:rPr lang="ko-KR" altLang="en-US" sz="1400" dirty="0"/>
              <a:t>로 식별하고 각 </a:t>
            </a:r>
            <a:r>
              <a:rPr lang="en-US" altLang="ko-KR" sz="1400" dirty="0"/>
              <a:t>URI</a:t>
            </a:r>
            <a:r>
              <a:rPr lang="ko-KR" altLang="en-US" sz="1400" dirty="0"/>
              <a:t>에 링크 정보를 부여함으로써 상호 연결된 웹을 지향하는 모형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SDDC(Software Defined Data Center)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센터의 모든 자원을 </a:t>
            </a:r>
            <a:r>
              <a:rPr lang="ko-KR" altLang="en-US" sz="1400" dirty="0" err="1"/>
              <a:t>가상화하여</a:t>
            </a:r>
            <a:r>
              <a:rPr lang="ko-KR" altLang="en-US" sz="1400" dirty="0"/>
              <a:t> 인력의 개입없이 소프트웨어 조작만으로 관리 및 제어되는 데이터 센터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44965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인공지능</a:t>
            </a:r>
            <a:r>
              <a:rPr lang="en-US" altLang="ko-KR" sz="1400" dirty="0"/>
              <a:t>(artificial Intelligence)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인간의 학습능력</a:t>
            </a:r>
            <a:r>
              <a:rPr lang="en-US" altLang="ko-KR" sz="1400" dirty="0"/>
              <a:t>, </a:t>
            </a:r>
            <a:r>
              <a:rPr lang="ko-KR" altLang="en-US" sz="1400" dirty="0"/>
              <a:t>추론능력</a:t>
            </a:r>
            <a:r>
              <a:rPr lang="en-US" altLang="ko-KR" sz="1400" dirty="0"/>
              <a:t>, </a:t>
            </a:r>
            <a:r>
              <a:rPr lang="ko-KR" altLang="en-US" sz="1400" dirty="0"/>
              <a:t>지각능력</a:t>
            </a:r>
            <a:r>
              <a:rPr lang="en-US" altLang="ko-KR" sz="1400" dirty="0"/>
              <a:t>, </a:t>
            </a:r>
            <a:r>
              <a:rPr lang="ko-KR" altLang="en-US" sz="1400" dirty="0"/>
              <a:t>자연언어의 이해</a:t>
            </a:r>
            <a:r>
              <a:rPr lang="en-US" altLang="ko-KR" sz="1400" dirty="0"/>
              <a:t> </a:t>
            </a:r>
            <a:r>
              <a:rPr lang="ko-KR" altLang="en-US" sz="1400" dirty="0"/>
              <a:t>능력 등을 컴퓨터 프로그램으로 실현한 기술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지능을 갖고 있는 기능을 갖춘 컴퓨터 시스템이며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인간의 지능을 기계 등에 인공적으로 시연</a:t>
            </a:r>
            <a:r>
              <a:rPr lang="en-US" altLang="ko-KR" sz="1400" dirty="0"/>
              <a:t>(</a:t>
            </a:r>
            <a:r>
              <a:rPr lang="ko-KR" altLang="en-US" sz="1400" dirty="0"/>
              <a:t>구현</a:t>
            </a:r>
            <a:r>
              <a:rPr lang="en-US" altLang="ko-KR" sz="1400" dirty="0"/>
              <a:t>)</a:t>
            </a:r>
            <a:r>
              <a:rPr lang="ko-KR" altLang="en-US" sz="1400" dirty="0"/>
              <a:t>한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경험을 통해 자동으로 개선하는 컴퓨터 알고리즘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인공지능의 한 분야로 간주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컴퓨터가 학습할 수 있도록 하는 알고리즘과 기술을 개발하는 분야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Deep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인간의 두뇌를 모델로 만들어진 인공 신경망을 기반으로 하는 기계 학습 알고리즘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여러 비선형 변환</a:t>
            </a:r>
            <a:r>
              <a:rPr lang="en-US" altLang="ko-KR" sz="1400" dirty="0"/>
              <a:t> </a:t>
            </a:r>
            <a:r>
              <a:rPr lang="ko-KR" altLang="en-US" sz="1400" dirty="0"/>
              <a:t>기법의 조합을 통해 높은 수준의 추상화</a:t>
            </a:r>
            <a:r>
              <a:rPr lang="en-US" altLang="ko-KR" sz="1400" dirty="0"/>
              <a:t>(abstractions, </a:t>
            </a:r>
            <a:r>
              <a:rPr lang="ko-KR" altLang="en-US" sz="1400" dirty="0"/>
              <a:t>다량의 데이터나 복잡한 자료들 속에서 핵심적인 내용 또는 기능을 요약하는 작업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시도하는 기계 학습 알고리즘의 집합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큰 틀에서 사람의 사고방식을 컴퓨터에게 가르치는 기계 학습의 한 분야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전문가 시스템</a:t>
            </a:r>
            <a:r>
              <a:rPr lang="en-US" altLang="ko-KR" sz="1400" dirty="0"/>
              <a:t>(experts system)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인간이 특정분야에 대하여 가지고 있는 전문적인 지식을 정리하고 표현하여 컴퓨터에 기억시킴으로써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일반인도 이 전문지식을 이용할 수 있도록 하는 시스템으로 인공지능의 한 분야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의료 진단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설계 시스템 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58503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63" y="258415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 err="1"/>
              <a:t>Neuralink</a:t>
            </a:r>
            <a:r>
              <a:rPr lang="en-US" altLang="ko-KR" sz="1400" dirty="0"/>
              <a:t>: Tesla</a:t>
            </a:r>
            <a:r>
              <a:rPr lang="ko-KR" altLang="en-US" sz="1400" dirty="0"/>
              <a:t> 의 </a:t>
            </a:r>
            <a:r>
              <a:rPr lang="en-US" altLang="ko-KR" sz="1400" dirty="0"/>
              <a:t>Elon Musk </a:t>
            </a:r>
            <a:r>
              <a:rPr lang="ko-KR" altLang="en-US" sz="1400" dirty="0"/>
              <a:t>가 사람의 뇌와 컴퓨터를 결합하는 기술을 개발하기 위해 설립한 회사로 작은 전극을 뇌에 이식함으로써 생각을 업로드하고 다운로드하는 것을 목표로 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가상 현실</a:t>
            </a:r>
            <a:r>
              <a:rPr lang="en-US" altLang="ko-KR" sz="1400" dirty="0"/>
              <a:t>(Virtual Reality, VR)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현실과 유사한 체험을 할 수 있도록 구현된 가상의 공간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컴퓨터로 생성된 가상의 공간에서 </a:t>
            </a:r>
            <a:r>
              <a:rPr lang="en-US" altLang="ko-KR" sz="1400" dirty="0"/>
              <a:t>VR </a:t>
            </a:r>
            <a:r>
              <a:rPr lang="ko-KR" altLang="en-US" sz="1400" dirty="0"/>
              <a:t>기술 사용자는 직접적으로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또는 간접적으로 움직이거나 상호 작용 가능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증강 현실</a:t>
            </a:r>
            <a:r>
              <a:rPr lang="en-US" altLang="ko-KR" sz="1400" dirty="0"/>
              <a:t>(Augmented Reality, AR)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Augemented</a:t>
            </a:r>
            <a:r>
              <a:rPr lang="en-US" altLang="ko-KR" sz="1400" dirty="0"/>
              <a:t> Reality</a:t>
            </a:r>
            <a:r>
              <a:rPr lang="ko-KR" altLang="en-US" sz="1400" dirty="0"/>
              <a:t>는 직역하면 </a:t>
            </a:r>
            <a:r>
              <a:rPr lang="en-US" altLang="ko-KR" sz="1400" dirty="0"/>
              <a:t>'</a:t>
            </a:r>
            <a:r>
              <a:rPr lang="ko-KR" altLang="en-US" sz="1400" dirty="0"/>
              <a:t>증가된 현실</a:t>
            </a:r>
            <a:r>
              <a:rPr lang="en-US" altLang="ko-KR" sz="1400" dirty="0"/>
              <a:t>', </a:t>
            </a:r>
            <a:r>
              <a:rPr lang="ko-KR" altLang="en-US" sz="1400" dirty="0"/>
              <a:t>실제 현실에 가상의 영상을 더했다는 의미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증강현실은 현실의 정보를 수집하고</a:t>
            </a:r>
            <a:r>
              <a:rPr lang="en-US" altLang="ko-KR" sz="1400" dirty="0"/>
              <a:t>(</a:t>
            </a:r>
            <a:r>
              <a:rPr lang="ko-KR" altLang="en-US" sz="1400" dirty="0"/>
              <a:t>위치 정보를 </a:t>
            </a:r>
            <a:r>
              <a:rPr lang="en-US" altLang="ko-KR" sz="1400" dirty="0"/>
              <a:t>GPS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얻고</a:t>
            </a:r>
            <a:r>
              <a:rPr lang="en-US" altLang="ko-KR" sz="1400" dirty="0"/>
              <a:t> </a:t>
            </a:r>
            <a:r>
              <a:rPr lang="ko-KR" altLang="en-US" sz="1400" dirty="0"/>
              <a:t>기울기나 기기가 움직이는 속도를 </a:t>
            </a:r>
            <a:r>
              <a:rPr lang="ko-KR" altLang="en-US" sz="1400" dirty="0" err="1"/>
              <a:t>자이로스코프를</a:t>
            </a:r>
            <a:r>
              <a:rPr lang="ko-KR" altLang="en-US" sz="1400" dirty="0"/>
              <a:t> 통해 얻는 등</a:t>
            </a:r>
            <a:r>
              <a:rPr lang="en-US" altLang="ko-KR" sz="1400" dirty="0"/>
              <a:t>)</a:t>
            </a:r>
            <a:r>
              <a:rPr lang="ko-KR" altLang="en-US" sz="1400" dirty="0"/>
              <a:t> 가상의 이미지를 보여주기 때문에 현실감이 높고 </a:t>
            </a:r>
            <a:r>
              <a:rPr lang="en-US" altLang="ko-KR" sz="1400" dirty="0"/>
              <a:t>VR</a:t>
            </a:r>
            <a:r>
              <a:rPr lang="ko-KR" altLang="en-US" sz="1400" dirty="0"/>
              <a:t> 기기를 착용했을 때 느끼는 어지러움이 없거나 덜하다는 특징이 있음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융합 현실</a:t>
            </a:r>
            <a:r>
              <a:rPr lang="en-US" altLang="ko-KR" sz="1400" dirty="0"/>
              <a:t>(Mixed Reality, MR)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VR</a:t>
            </a:r>
            <a:r>
              <a:rPr lang="ko-KR" altLang="en-US" sz="1400" dirty="0"/>
              <a:t>과 </a:t>
            </a:r>
            <a:r>
              <a:rPr lang="en-US" altLang="ko-KR" sz="1400" dirty="0"/>
              <a:t>AR</a:t>
            </a:r>
            <a:r>
              <a:rPr lang="ko-KR" altLang="en-US" sz="1400" dirty="0"/>
              <a:t>모두 해당 기기가 있어야 볼 수 있다</a:t>
            </a:r>
            <a:r>
              <a:rPr lang="en-US" altLang="ko-KR" sz="1400" dirty="0"/>
              <a:t>, </a:t>
            </a:r>
            <a:r>
              <a:rPr lang="ko-KR" altLang="en-US" sz="1400" dirty="0"/>
              <a:t>여러 </a:t>
            </a:r>
            <a:r>
              <a:rPr lang="ko-KR" altLang="en-US" sz="1400" dirty="0" err="1"/>
              <a:t>명이서</a:t>
            </a:r>
            <a:r>
              <a:rPr lang="ko-KR" altLang="en-US" sz="1400" dirty="0"/>
              <a:t> 함께 볼 수 없어서</a:t>
            </a:r>
            <a:r>
              <a:rPr lang="en-US" altLang="ko-KR" sz="1400" dirty="0"/>
              <a:t> </a:t>
            </a:r>
            <a:r>
              <a:rPr lang="ko-KR" altLang="en-US" sz="1400" dirty="0"/>
              <a:t>현실감이 떨어진다는 한계가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새로운 의미의 혼합 현실</a:t>
            </a:r>
            <a:r>
              <a:rPr lang="en-US" altLang="ko-KR" sz="1400" dirty="0"/>
              <a:t>, </a:t>
            </a:r>
            <a:r>
              <a:rPr lang="ko-KR" altLang="en-US" sz="1400" dirty="0"/>
              <a:t>또는 융합 현실</a:t>
            </a:r>
            <a:r>
              <a:rPr lang="en-US" altLang="ko-KR" sz="1400" dirty="0"/>
              <a:t>(Mixed Reality, MR)</a:t>
            </a:r>
            <a:r>
              <a:rPr lang="ko-KR" altLang="en-US" sz="1400" dirty="0"/>
              <a:t>은 </a:t>
            </a:r>
            <a:r>
              <a:rPr lang="en-US" altLang="ko-KR" sz="1400" dirty="0"/>
              <a:t>VR</a:t>
            </a:r>
            <a:r>
              <a:rPr lang="ko-KR" altLang="en-US" sz="1400" dirty="0"/>
              <a:t>과 </a:t>
            </a:r>
            <a:r>
              <a:rPr lang="en-US" altLang="ko-KR" sz="1400" dirty="0"/>
              <a:t>AR </a:t>
            </a:r>
            <a:r>
              <a:rPr lang="ko-KR" altLang="en-US" sz="1400" dirty="0"/>
              <a:t>기술의 한계를 보완하고자 하는 기술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2362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분산 원장</a:t>
            </a:r>
            <a:r>
              <a:rPr lang="en-US" altLang="ko-KR" sz="1400" dirty="0"/>
              <a:t>(</a:t>
            </a:r>
            <a:r>
              <a:rPr lang="ko-KR" altLang="en-US" sz="1400" dirty="0"/>
              <a:t>공유 원장</a:t>
            </a:r>
            <a:r>
              <a:rPr lang="en-US" altLang="ko-KR" sz="1400" dirty="0"/>
              <a:t>, </a:t>
            </a:r>
            <a:r>
              <a:rPr lang="ko-KR" altLang="en-US" sz="1400" dirty="0"/>
              <a:t>또는 분산 원장 기술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복제</a:t>
            </a:r>
            <a:r>
              <a:rPr lang="en-US" altLang="ko-KR" sz="1400" dirty="0"/>
              <a:t>, </a:t>
            </a:r>
            <a:r>
              <a:rPr lang="ko-KR" altLang="en-US" sz="1400" dirty="0"/>
              <a:t>공유 또는 동기화된 디지털 데이터에 대한 합의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거래 목록</a:t>
            </a:r>
            <a:r>
              <a:rPr lang="en-US" altLang="ko-KR" sz="1400" dirty="0"/>
              <a:t>)</a:t>
            </a:r>
            <a:r>
              <a:rPr lang="ko-KR" altLang="en-US" sz="1400" dirty="0"/>
              <a:t>들은 지리적으로 여러 사이트나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국가 또는 여러 기관에 분산되어 있으며 중앙집중적인 관리자나 중앙 집중의 데이터 저장소가 존재하지 않고 기능이 동작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개인간 직접 접속</a:t>
            </a:r>
            <a:r>
              <a:rPr lang="en-US" altLang="ko-KR" sz="1400" dirty="0"/>
              <a:t>(peer-to-peer) </a:t>
            </a:r>
            <a:r>
              <a:rPr lang="ko-KR" altLang="en-US" sz="1400" dirty="0"/>
              <a:t>네트워크가 필요하며 노드 간 복제 데이터에 대한 합의 알고리즘이 수행되어야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설계의 한가지로 블록 체인 시스템이 있는데</a:t>
            </a:r>
            <a:r>
              <a:rPr lang="en-US" altLang="ko-KR" sz="1400" dirty="0"/>
              <a:t> </a:t>
            </a:r>
            <a:r>
              <a:rPr lang="ko-KR" altLang="en-US" sz="1400" dirty="0"/>
              <a:t>공개적 형태와 사적 형태로 운영할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모든 분산 원장 기술이 분산 노드 간의 안전하고 올바른 합의를 달성하기 위해 블록의 체인을 만들 필요는 없으며</a:t>
            </a:r>
            <a:r>
              <a:rPr lang="en-US" altLang="ko-KR" sz="1400" dirty="0"/>
              <a:t> </a:t>
            </a:r>
            <a:r>
              <a:rPr lang="ko-KR" altLang="en-US" sz="1400" dirty="0"/>
              <a:t>블록 체인은 그런 분산 원장을 구현하기 위한 하나의 데이터 구조일 뿐임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블록 체인</a:t>
            </a:r>
            <a:r>
              <a:rPr lang="en-US" altLang="ko-KR" sz="1400" dirty="0"/>
              <a:t>(block chain)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P2P </a:t>
            </a:r>
            <a:r>
              <a:rPr lang="ko-KR" altLang="en-US" sz="1400" dirty="0"/>
              <a:t>네트워크를 이용하여 온라인 금융 거래 정보를 온라인 네트워크 참여자의 디지털 장비에 분산 저장하는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관리 대상 데이터를 </a:t>
            </a:r>
            <a:r>
              <a:rPr lang="en-US" altLang="ko-KR" sz="1400" dirty="0"/>
              <a:t>'</a:t>
            </a:r>
            <a:r>
              <a:rPr lang="ko-KR" altLang="en-US" sz="1400" dirty="0"/>
              <a:t>블록</a:t>
            </a:r>
            <a:r>
              <a:rPr lang="en-US" altLang="ko-KR" sz="1400" dirty="0"/>
              <a:t>'</a:t>
            </a:r>
            <a:r>
              <a:rPr lang="ko-KR" altLang="en-US" sz="1400" dirty="0"/>
              <a:t>이라고 하는 소규모 데이터들이 </a:t>
            </a:r>
            <a:r>
              <a:rPr lang="en-US" altLang="ko-KR" sz="1400" dirty="0"/>
              <a:t>P2P </a:t>
            </a:r>
            <a:r>
              <a:rPr lang="ko-KR" altLang="en-US" sz="1400" dirty="0"/>
              <a:t>방식을 기반으로 생성된 체인 형태의 연결고리 기반 분산 데이터 저장 환경에 저장하여 누구라도 임의로 수정할 수 없고 누구나 변경의 결과를 열람할 수 있는 분산 컴퓨팅 기술 기반의 원장 관리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근본적으로 분산 데이터 저장 기술의 한 형태로</a:t>
            </a:r>
            <a:r>
              <a:rPr lang="en-US" altLang="ko-KR" sz="1400" dirty="0"/>
              <a:t>, </a:t>
            </a:r>
            <a:r>
              <a:rPr lang="ko-KR" altLang="en-US" sz="1400" dirty="0"/>
              <a:t>지속적으로 변경되는 데이터를 모든 참여 노드에 기록한 변경 리스트로서 분산 노드의 운영자에 의한 임의 조작이 불가능하도록 고안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비트 코인을 비롯한 대부분의 암호 화폐 거래에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8842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Hash: </a:t>
            </a:r>
            <a:r>
              <a:rPr lang="ko-KR" altLang="en-US" sz="1400" dirty="0"/>
              <a:t>임의의 길이의 입력 데이터나 메시지를 고정된 길이의 값이나 키로 변환하는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양자 암호</a:t>
            </a:r>
            <a:r>
              <a:rPr lang="en-US" altLang="ko-KR" sz="1400" dirty="0"/>
              <a:t>Software</a:t>
            </a:r>
            <a:r>
              <a:rPr lang="ko-KR" altLang="en-US" sz="1400" dirty="0"/>
              <a:t>키 분배</a:t>
            </a:r>
            <a:r>
              <a:rPr lang="en-US" altLang="ko-KR" sz="1400" dirty="0"/>
              <a:t>(Quantum Key Distribution)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안전한 통신을 위한 암호 체계로 양자 통신을 위해 </a:t>
            </a:r>
            <a:r>
              <a:rPr lang="ko-KR" altLang="en-US" sz="1400" dirty="0" err="1"/>
              <a:t>비밀키를</a:t>
            </a:r>
            <a:r>
              <a:rPr lang="ko-KR" altLang="en-US" sz="1400" dirty="0"/>
              <a:t> 분배하여 관리하는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기존에 있던 대부분의 암호 체계가 대부분 수학적 복잡성에 기반하는데 비해</a:t>
            </a:r>
            <a:r>
              <a:rPr lang="en-US" altLang="ko-KR" sz="1400" dirty="0"/>
              <a:t> </a:t>
            </a:r>
            <a:r>
              <a:rPr lang="ko-KR" altLang="en-US" sz="1400" dirty="0"/>
              <a:t>양자 암호는 자연현상에 기반하고 있는 특징을 띄며</a:t>
            </a:r>
            <a:r>
              <a:rPr lang="en-US" altLang="ko-KR" sz="1400" dirty="0"/>
              <a:t>, </a:t>
            </a:r>
            <a:r>
              <a:rPr lang="ko-KR" altLang="en-US" sz="1400" dirty="0"/>
              <a:t>암호에 사용되는 </a:t>
            </a:r>
            <a:r>
              <a:rPr lang="ko-KR" altLang="en-US" sz="1400" dirty="0" err="1"/>
              <a:t>원타임</a:t>
            </a:r>
            <a:r>
              <a:rPr lang="ko-KR" altLang="en-US" sz="1400" dirty="0"/>
              <a:t> 패드를 생성하는 이상적인 방법 중 하나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중간에 도청자가 난입할 경우 그 존재가 드러나며</a:t>
            </a:r>
            <a:r>
              <a:rPr lang="en-US" altLang="ko-KR" sz="1400" dirty="0"/>
              <a:t> </a:t>
            </a:r>
            <a:r>
              <a:rPr lang="ko-KR" altLang="en-US" sz="1400" dirty="0"/>
              <a:t>신호가 왜곡되어 </a:t>
            </a:r>
            <a:r>
              <a:rPr lang="ko-KR" altLang="en-US" sz="1400" dirty="0" err="1"/>
              <a:t>도청자도</a:t>
            </a:r>
            <a:r>
              <a:rPr lang="ko-KR" altLang="en-US" sz="1400" dirty="0"/>
              <a:t> 정확한 정보를 얻을 수 없는 </a:t>
            </a:r>
            <a:r>
              <a:rPr lang="ko-KR" altLang="en-US" sz="1400" dirty="0" err="1"/>
              <a:t>보안성을</a:t>
            </a:r>
            <a:r>
              <a:rPr lang="ko-KR" altLang="en-US" sz="1400" dirty="0"/>
              <a:t> 가짐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디지털 워터마크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사진이나 동영상 같은 각종 디지털 데이터에 저작권 정보와 같은 비밀 정보를 삽입하여 관리하는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그림이나 문자를 디지털 데이터에 삽입하며 원본 출처 및 정보를 추적할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삽입된 워터마크는 재생이 어려운 형태로 보관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Privacy-enhancing technologies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개인 정보 침해 위험을 관리하기 위한 핵심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온라인 사용자가 서비스 또는 응용 프로그램에 제공되고 처리되는 개인 식별 정보의 개인 정보를 보호 할 수 있는데 직접 개인정보를 통제하기 위한 기술까지 다양한 사용자 프라이버시 보호 기술을 </a:t>
            </a:r>
            <a:r>
              <a:rPr lang="ko-KR" altLang="en-US" sz="1400" dirty="0" err="1"/>
              <a:t>통침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공통평가기준</a:t>
            </a:r>
            <a:r>
              <a:rPr lang="en-US" altLang="ko-KR" sz="1400" dirty="0"/>
              <a:t>(Common Criteria)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컴퓨터 보안을 위한 국제 표준이며 </a:t>
            </a:r>
            <a:r>
              <a:rPr lang="en-US" altLang="ko-KR" sz="1400" dirty="0"/>
              <a:t>ISO/IEC 15408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IT </a:t>
            </a:r>
            <a:r>
              <a:rPr lang="ko-KR" altLang="en-US" sz="1400" dirty="0"/>
              <a:t>제품이나 특정 사이트의 정보 시스템에 대해 정보 보안</a:t>
            </a:r>
            <a:r>
              <a:rPr lang="en-US" altLang="ko-KR" sz="1400" dirty="0"/>
              <a:t> </a:t>
            </a:r>
            <a:r>
              <a:rPr lang="ko-KR" altLang="en-US" sz="1400" dirty="0"/>
              <a:t>평가 인증을 위한 평가 기준</a:t>
            </a:r>
            <a:endParaRPr lang="en-US" altLang="ko-KR" sz="1400" dirty="0"/>
          </a:p>
          <a:p>
            <a:pPr lvl="1">
              <a:buFont typeface="Wingdings" pitchFamily="2" charset="2"/>
              <a:buChar char="l"/>
            </a:pPr>
            <a:endParaRPr lang="en-US" altLang="ko-KR" sz="1400" dirty="0"/>
          </a:p>
          <a:p>
            <a:pPr lvl="1">
              <a:buFont typeface="Wingdings" pitchFamily="2" charset="2"/>
              <a:buChar char="l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372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Privacy Impact Assessment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개인 정보를 활용하는 새로운 정보 시스템의 도입 및 기존 정보 시스템의 중요한 변경 시 시스템의 구축 및 운영이 기업의 고객은 물론 국민의 사생활에 미칠 영향에 대해 미리 조사</a:t>
            </a:r>
            <a:r>
              <a:rPr lang="en-US" altLang="ko-KR" sz="1400" dirty="0"/>
              <a:t>,</a:t>
            </a:r>
            <a:r>
              <a:rPr lang="ko-KR" altLang="en-US" sz="1400" dirty="0"/>
              <a:t> 분석</a:t>
            </a:r>
            <a:r>
              <a:rPr lang="en-US" altLang="ko-KR" sz="1400" dirty="0"/>
              <a:t>,</a:t>
            </a:r>
            <a:r>
              <a:rPr lang="ko-KR" altLang="en-US" sz="1400" dirty="0"/>
              <a:t> 평가하는 제도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프라이버시 영향 평가는 조직이 새로운 프로젝트</a:t>
            </a:r>
            <a:r>
              <a:rPr lang="en-US" altLang="ko-KR" sz="1400" dirty="0"/>
              <a:t>, </a:t>
            </a:r>
            <a:r>
              <a:rPr lang="ko-KR" altLang="en-US" sz="1400" dirty="0"/>
              <a:t>이니셔티브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, </a:t>
            </a:r>
            <a:r>
              <a:rPr lang="ko-KR" altLang="en-US" sz="1400" dirty="0"/>
              <a:t>정책</a:t>
            </a:r>
            <a:r>
              <a:rPr lang="en-US" altLang="ko-KR" sz="1400" dirty="0"/>
              <a:t>, </a:t>
            </a:r>
            <a:r>
              <a:rPr lang="ko-KR" altLang="en-US" sz="1400" dirty="0"/>
              <a:t>비즈니스 관계 등에서 발생하는 프라이버시 위험을 식별하고 관리하는 데 도움을</a:t>
            </a:r>
            <a:r>
              <a:rPr lang="en-US" altLang="ko-KR" sz="1400" dirty="0"/>
              <a:t> </a:t>
            </a:r>
            <a:r>
              <a:rPr lang="ko-KR" altLang="en-US" sz="1400" dirty="0"/>
              <a:t>주는 프로세스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Grayware: </a:t>
            </a:r>
            <a:r>
              <a:rPr lang="ko-KR" altLang="en-US" sz="1400" dirty="0"/>
              <a:t>소프트웨어를 제공하는 입장에서는 악의적이지 않은 유용한 소프트웨어라고 주장할 수 있지만 사용자 입장에서는 유용할 수 도 있고 악의적일 수도 있는 </a:t>
            </a:r>
            <a:r>
              <a:rPr lang="ko-KR" altLang="en-US" sz="1400" dirty="0" err="1"/>
              <a:t>애드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웨어</a:t>
            </a:r>
            <a:r>
              <a:rPr lang="en-US" altLang="ko-KR" sz="1400" dirty="0"/>
              <a:t>,</a:t>
            </a:r>
            <a:r>
              <a:rPr lang="ko-KR" altLang="en-US" sz="1400" dirty="0"/>
              <a:t> 트랙 </a:t>
            </a:r>
            <a:r>
              <a:rPr lang="ko-KR" altLang="en-US" sz="1400" dirty="0" err="1"/>
              <a:t>웨어</a:t>
            </a:r>
            <a:r>
              <a:rPr lang="en-US" altLang="ko-KR" sz="1400" dirty="0"/>
              <a:t>,</a:t>
            </a:r>
            <a:r>
              <a:rPr lang="ko-KR" altLang="en-US" sz="1400" dirty="0"/>
              <a:t> 기타 악성 코드나 악성 공유 </a:t>
            </a:r>
            <a:r>
              <a:rPr lang="ko-KR" altLang="en-US" sz="1400" dirty="0" err="1"/>
              <a:t>웨어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Mashup:</a:t>
            </a:r>
            <a:r>
              <a:rPr lang="ko-KR" altLang="en-US" sz="1400" dirty="0"/>
              <a:t> 웹으로 제공하고 있는 정보와 서비스를 이용하여 새로운 소프트웨어나 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 등을 만드는 기술로 다수의 정보원이 제공하는 콘텐츠를 조합하여 하나의 서비스로 제공하는 웹 사이트 또는 애플리케이션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RIA(Rich Internet Application):</a:t>
            </a:r>
            <a:r>
              <a:rPr lang="ko-KR" altLang="en-US" sz="1400" dirty="0"/>
              <a:t> 애니메이션 기술 과 웹 서버 애플리케이션 기술을 통합하여 기존의 </a:t>
            </a:r>
            <a:r>
              <a:rPr lang="en-US" altLang="ko-KR" sz="1400" dirty="0"/>
              <a:t>HTML</a:t>
            </a:r>
            <a:r>
              <a:rPr lang="ko-KR" altLang="en-US" sz="1400" dirty="0"/>
              <a:t> 보다 역동적이고 </a:t>
            </a:r>
            <a:r>
              <a:rPr lang="ko-KR" altLang="en-US" sz="1400" dirty="0" err="1"/>
              <a:t>인터랙티브한</a:t>
            </a:r>
            <a:r>
              <a:rPr lang="ko-KR" altLang="en-US" sz="1400" dirty="0"/>
              <a:t> 웹 페이지를 제공하는 웹 페이지 제작 기술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Semantic Web: </a:t>
            </a:r>
            <a:r>
              <a:rPr lang="ko-KR" altLang="en-US" sz="1400" dirty="0"/>
              <a:t>컴퓨터가 사람을 대신하여 정보를 읽고 이해하고 가공하여 새로운 정보를 만들어 낼 수 있도록 이해하기 쉬운 의미를 가진 차세대 지능형 웹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Vaporware(</a:t>
            </a:r>
            <a:r>
              <a:rPr lang="ko-KR" altLang="en-US" sz="1400" dirty="0" err="1"/>
              <a:t>증발폼</a:t>
            </a:r>
            <a:r>
              <a:rPr lang="en-US" altLang="ko-KR" sz="1400" dirty="0"/>
              <a:t>):</a:t>
            </a:r>
            <a:r>
              <a:rPr lang="ko-KR" altLang="en-US" sz="1400" dirty="0"/>
              <a:t> 판매 계획 또는 배포 계획은 발표되었으나 실제로 고객에게 판매되거나 배포되지 않고 있는 소프트웨어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r>
              <a:rPr lang="en-US" altLang="ko-KR" sz="1400" dirty="0"/>
              <a:t>Open Grid Service Architecture: </a:t>
            </a:r>
            <a:r>
              <a:rPr lang="ko-KR" altLang="en-US" sz="1400" dirty="0"/>
              <a:t>애플리케이션 공유를 위한 웹 서비스를 그리드 상에서 제공하기 위해 만든 개방형 표준</a:t>
            </a: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endParaRPr lang="en-US" altLang="ko-KR" sz="1400" dirty="0"/>
          </a:p>
          <a:p>
            <a:pPr indent="-285750"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Font typeface="Wingdings" pitchFamily="2" charset="2"/>
              <a:buChar char="l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45113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SOA(Service Oriented Architecture): </a:t>
            </a:r>
            <a:r>
              <a:rPr lang="ko-KR" altLang="en-US" sz="1400" dirty="0"/>
              <a:t>기업의 소프트웨어 인프라인 정보 시스템을 공유와 재사용이 가능한 서비스 단위나 컴포넌트 중심으로 구축하는 정보기술 </a:t>
            </a:r>
            <a:r>
              <a:rPr lang="ko-KR" altLang="en-US" sz="1400" dirty="0" err="1"/>
              <a:t>아키텍쳐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SaaS(Software as a Service): </a:t>
            </a:r>
            <a:r>
              <a:rPr lang="ko-KR" altLang="en-US" sz="1400" dirty="0"/>
              <a:t>소프트웨어의 여러 기능 중에서 사용자가 필요로 하는 서비스만 이용할 수 있도록 한 소프트웨어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Software Escrow: </a:t>
            </a:r>
            <a:r>
              <a:rPr lang="ko-KR" altLang="en-US" sz="1400" dirty="0"/>
              <a:t>소프트웨어 개발자의 지식 재산권을 보호하고 사용자는 저렴한 비용으로 소프트웨어를 안정적으로 사용 및 유지보수 할 수 있도록 소스 프로그램과 기술 정보 등을 제</a:t>
            </a:r>
            <a:r>
              <a:rPr lang="en-US" altLang="ko-KR" sz="1400" dirty="0"/>
              <a:t>3</a:t>
            </a:r>
            <a:r>
              <a:rPr lang="ko-KR" altLang="en-US" sz="1400" dirty="0"/>
              <a:t>의 기관에 보관하는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CEP(Complex Event Processing – </a:t>
            </a:r>
            <a:r>
              <a:rPr lang="ko-KR" altLang="en-US" sz="1400" dirty="0"/>
              <a:t>복잡 이벤트 처리</a:t>
            </a:r>
            <a:r>
              <a:rPr lang="en-US" altLang="ko-KR" sz="1400" dirty="0"/>
              <a:t>):</a:t>
            </a:r>
            <a:r>
              <a:rPr lang="ko-KR" altLang="en-US" sz="1400" dirty="0"/>
              <a:t> 실시간으로 발생하는 많은 사건들 중 의미가 있는 것만을 추출할 수 있도록 사건 발생 조건을 정의하는 데이터 처리 방법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Digital Twin: </a:t>
            </a:r>
            <a:r>
              <a:rPr lang="ko-KR" altLang="en-US" sz="1400" dirty="0"/>
              <a:t>현실 속의 사물을 소프트웨어로 가상화 한 모델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Secure OS: </a:t>
            </a:r>
            <a:r>
              <a:rPr lang="ko-KR" altLang="en-US" sz="1400" dirty="0"/>
              <a:t>보안 기능을 갖춘 커널을 이식하여 외부의 침입으로부터 시스템 자원을 보호하는 운영체제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참조 모니터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보호 대상 객체에 대한 접근 통제를 수행하는 추상 머신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실제로 구현한 것이 보안 커널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특징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 err="1"/>
              <a:t>격리성</a:t>
            </a:r>
            <a:r>
              <a:rPr lang="en-US" altLang="ko-KR" sz="1400" dirty="0"/>
              <a:t>:</a:t>
            </a:r>
            <a:r>
              <a:rPr lang="ko-KR" altLang="en-US" sz="1400" dirty="0"/>
              <a:t> 부정 조작이 불가능해야 함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검증 가능성</a:t>
            </a:r>
            <a:r>
              <a:rPr lang="en-US" altLang="ko-KR" sz="1400" dirty="0"/>
              <a:t>:</a:t>
            </a:r>
            <a:r>
              <a:rPr lang="ko-KR" altLang="en-US" sz="1400" dirty="0"/>
              <a:t> 적절히 구현되었다는 것을 확인할 수 있어야 함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완전성</a:t>
            </a:r>
            <a:r>
              <a:rPr lang="en-US" altLang="ko-KR" sz="1400" dirty="0"/>
              <a:t>:</a:t>
            </a:r>
            <a:r>
              <a:rPr lang="ko-KR" altLang="en-US" sz="1400" dirty="0"/>
              <a:t> 우회가 불가능해야 함</a:t>
            </a:r>
            <a:endParaRPr lang="en-US" altLang="ko-KR" sz="1400" dirty="0"/>
          </a:p>
          <a:p>
            <a:pPr lvl="1">
              <a:buFont typeface="Wingdings" pitchFamily="2" charset="2"/>
              <a:buChar char="l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57554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High Availability(</a:t>
            </a:r>
            <a:r>
              <a:rPr lang="ko-KR" altLang="en-US" sz="1400" dirty="0"/>
              <a:t>고 가용성</a:t>
            </a:r>
            <a:r>
              <a:rPr lang="en-US" altLang="ko-KR" sz="1400" dirty="0"/>
              <a:t>):</a:t>
            </a:r>
            <a:r>
              <a:rPr lang="ko-KR" altLang="en-US" sz="1400" dirty="0"/>
              <a:t> 긴 시간 동안 안정적인 서비스 운영을 위해 장애 발생 시 즉시 다른 시스템으로 대체 가능한 환경을 구축하는 메커니즘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3D Printing: </a:t>
            </a:r>
            <a:r>
              <a:rPr lang="ko-KR" altLang="en-US" sz="1400" dirty="0"/>
              <a:t>대상을 평면에 출력하지 않고 손으로 만질 수 잇는 실제 물체로 만들어 내는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4D Printing: </a:t>
            </a:r>
            <a:r>
              <a:rPr lang="ko-KR" altLang="en-US" sz="1400" dirty="0"/>
              <a:t>특정 시간이나 환경 조건이 갖추어지면 스스로 형태를 변화시키거나 제조되는 자가 조립 기술이 적용된 제품을 </a:t>
            </a:r>
            <a:r>
              <a:rPr lang="en-US" altLang="ko-KR" sz="1400" dirty="0"/>
              <a:t>3D Printing </a:t>
            </a:r>
            <a:r>
              <a:rPr lang="ko-KR" altLang="en-US" sz="1400" dirty="0"/>
              <a:t>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RAID:</a:t>
            </a:r>
            <a:r>
              <a:rPr lang="ko-KR" altLang="en-US" sz="1400" dirty="0"/>
              <a:t> 여러 개의 하드디스크로 디스크 배열을 구성하여 파일을 구성하고 있는 데이터 블록들을 서로 다른 디스크들에 분산 저장할 경우 그 블록들을 여러 디스크에서 동시에 읽거나 쓸 수 있으므로 디스크의 사용 속도가 매우 향상되는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4K </a:t>
            </a:r>
            <a:r>
              <a:rPr lang="ko-KR" altLang="en-US" sz="1400" dirty="0"/>
              <a:t>해상도</a:t>
            </a:r>
            <a:r>
              <a:rPr lang="en-US" altLang="ko-KR" sz="1400" dirty="0"/>
              <a:t>:</a:t>
            </a:r>
            <a:r>
              <a:rPr lang="ko-KR" altLang="en-US" sz="1400" dirty="0"/>
              <a:t> 차세대 고화질 모니터의 해상도로 가로 픽셀 수가 </a:t>
            </a:r>
            <a:r>
              <a:rPr lang="en-US" altLang="ko-KR" sz="1400" dirty="0"/>
              <a:t>3840</a:t>
            </a:r>
            <a:r>
              <a:rPr lang="ko-KR" altLang="en-US" sz="1400" dirty="0"/>
              <a:t>이고 세로 픽셀 수가 </a:t>
            </a:r>
            <a:r>
              <a:rPr lang="en-US" altLang="ko-KR" sz="1400" dirty="0"/>
              <a:t>2160</a:t>
            </a:r>
            <a:r>
              <a:rPr lang="ko-KR" altLang="en-US" sz="1400" dirty="0"/>
              <a:t> 인 영상의 해상도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N-Screen: N</a:t>
            </a:r>
            <a:r>
              <a:rPr lang="ko-KR" altLang="en-US" sz="1400" dirty="0"/>
              <a:t>개의 서로 다른 단말기에서 동일한 콘텐츠를 자유롭게 이용할 수 있는 서비스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Companion Screen: TV </a:t>
            </a:r>
            <a:r>
              <a:rPr lang="ko-KR" altLang="en-US" sz="1400" dirty="0"/>
              <a:t>방송 시청 시 방송 내용을 공유하며 추가적인 기능을 수행할 수 있는 스마트 폰</a:t>
            </a:r>
            <a:r>
              <a:rPr lang="en-US" altLang="ko-KR" sz="1400" dirty="0"/>
              <a:t>,</a:t>
            </a:r>
            <a:r>
              <a:rPr lang="ko-KR" altLang="en-US" sz="1400" dirty="0"/>
              <a:t> 태블릿 </a:t>
            </a:r>
            <a:r>
              <a:rPr lang="en-US" altLang="ko-KR" sz="1400" dirty="0"/>
              <a:t>PC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Thin Client PC: </a:t>
            </a:r>
            <a:r>
              <a:rPr lang="ko-KR" altLang="en-US" sz="1400" dirty="0"/>
              <a:t>하드디스크나 주변장치 없이 기본적인 메모리만 갖추고 서버와 네트워크로 운용되는 개인용 컴퓨터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Phablet: Phone </a:t>
            </a:r>
            <a:r>
              <a:rPr lang="ko-KR" altLang="en-US" sz="1400" dirty="0"/>
              <a:t>과 </a:t>
            </a:r>
            <a:r>
              <a:rPr lang="en-US" altLang="ko-KR" sz="1400" dirty="0"/>
              <a:t>Tablet</a:t>
            </a:r>
            <a:r>
              <a:rPr lang="ko-KR" altLang="en-US" sz="1400" dirty="0"/>
              <a:t>의 합성어로 </a:t>
            </a:r>
            <a:r>
              <a:rPr lang="ko-KR" altLang="en-US" sz="1400" dirty="0" err="1"/>
              <a:t>태플릿</a:t>
            </a:r>
            <a:r>
              <a:rPr lang="ko-KR" altLang="en-US" sz="1400" dirty="0"/>
              <a:t> 기능을 포함한 </a:t>
            </a:r>
            <a:r>
              <a:rPr lang="en-US" altLang="ko-KR" sz="1400" dirty="0"/>
              <a:t>5</a:t>
            </a:r>
            <a:r>
              <a:rPr lang="ko-KR" altLang="en-US" sz="1400" dirty="0"/>
              <a:t>인치 이상의 대화면 스마트 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MEMS(Micro-Electro Mechanical Systems): </a:t>
            </a:r>
            <a:r>
              <a:rPr lang="ko-KR" altLang="en-US" sz="1400" dirty="0"/>
              <a:t>초정밀 반도체 제조 기술을 바탕으로 센서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Actuator</a:t>
            </a:r>
            <a:r>
              <a:rPr lang="ko-KR" altLang="en-US" sz="1400" dirty="0"/>
              <a:t> 등 기계 구조를 다양한 기술로 미세 가공하여 전기 기계적 동작을 할 수 있도록 한 </a:t>
            </a:r>
            <a:r>
              <a:rPr lang="ko-KR" altLang="en-US" sz="1400" dirty="0" err="1"/>
              <a:t>초미세</a:t>
            </a:r>
            <a:r>
              <a:rPr lang="ko-KR" altLang="en-US" sz="1400" dirty="0"/>
              <a:t> 장치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88143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Trust Zone Technology: </a:t>
            </a:r>
            <a:r>
              <a:rPr lang="ko-KR" altLang="en-US" sz="1400" dirty="0"/>
              <a:t>하나의 프로세서 내에 일반 애플리케이션을 처리하는 일반 구역과 보안이 필요한 애플리케이션을 처리하는 보안 구역으로 분할하여 관리하는 하드웨어 기반의 보안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M-DISC(</a:t>
            </a:r>
            <a:r>
              <a:rPr lang="en-US" altLang="ko-KR" sz="1400" dirty="0" err="1"/>
              <a:t>Millenniata</a:t>
            </a:r>
            <a:r>
              <a:rPr lang="en-US" altLang="ko-KR" sz="1400" dirty="0"/>
              <a:t> DISC): </a:t>
            </a:r>
            <a:r>
              <a:rPr lang="ko-KR" altLang="en-US" sz="1400" dirty="0"/>
              <a:t>한 번의 기록만으로 자료를 영구 보관할 수 있는 광 저장장치로 디스크 표면의 무기물 층에 레이저를 이용해 자료를 조각해서 기록하는 디스크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Memristor: </a:t>
            </a:r>
            <a:r>
              <a:rPr lang="ko-KR" altLang="en-US" sz="1400" dirty="0"/>
              <a:t>메모리와 레지스터의 합성어로 전류의 방향과 양 등 기존의 경험을 모두 기억하는 특별한 소자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8594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Big Data: </a:t>
            </a:r>
            <a:r>
              <a:rPr lang="ko-KR" altLang="en-US" sz="1400" dirty="0"/>
              <a:t>기존의 관리 방법이나 분석 체계로는 처리하기 어려운 막대한 양의 정형 또는 비정형 데이터 집합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Broad Data: </a:t>
            </a:r>
            <a:r>
              <a:rPr lang="ko-KR" altLang="en-US" sz="1400" dirty="0"/>
              <a:t>다양한 채널에서 소비자와 상호 작용을 통해 생성된 것으로 기업 마케팅에 있어 효율적이고 다양한 데이터이며 이전에 사용하지 않거나 알지 못했던 새로운 데이터나 기존 데이터에 가치가 더해진 데이터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Meta Data: </a:t>
            </a:r>
            <a:r>
              <a:rPr lang="ko-KR" altLang="en-US" sz="1400" dirty="0"/>
              <a:t>데이터를 정의하고 설명해 주는 데이터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Digital Archiving: </a:t>
            </a:r>
            <a:r>
              <a:rPr lang="ko-KR" altLang="en-US" sz="1400" dirty="0"/>
              <a:t>디지털 정보 자원을 장기적으로 보존하기 위한 작업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Hadoop: </a:t>
            </a:r>
            <a:r>
              <a:rPr lang="ko-KR" altLang="en-US" sz="1400" dirty="0"/>
              <a:t>오픈 소스를 기반으로 한 분산 컴퓨팅 플랫폼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Map Reduce: </a:t>
            </a:r>
            <a:r>
              <a:rPr lang="ko-KR" altLang="en-US" sz="1400" dirty="0"/>
              <a:t>대용량 데이터를 분산 처리하기 위한 목적으로 개발된 프로그래밍 모델로 흩어져 있는 데이터를 </a:t>
            </a:r>
            <a:r>
              <a:rPr lang="ko-KR" altLang="en-US" sz="1400" dirty="0" err="1"/>
              <a:t>연관성있는</a:t>
            </a:r>
            <a:r>
              <a:rPr lang="ko-KR" altLang="en-US" sz="1400" dirty="0"/>
              <a:t> 데이터 분류로 묶는 </a:t>
            </a:r>
            <a:r>
              <a:rPr lang="en-US" altLang="ko-KR" sz="1400" dirty="0"/>
              <a:t>Map </a:t>
            </a:r>
            <a:r>
              <a:rPr lang="ko-KR" altLang="en-US" sz="1400" dirty="0"/>
              <a:t>작업을 수행한 후 중복 데이터를 제거하고 원하는 데이터를 추출하는 </a:t>
            </a:r>
            <a:r>
              <a:rPr lang="en-US" altLang="ko-KR" sz="1400" dirty="0"/>
              <a:t>Reduce </a:t>
            </a:r>
            <a:r>
              <a:rPr lang="ko-KR" altLang="en-US" sz="1400" dirty="0"/>
              <a:t>작업을 수행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Tajo: </a:t>
            </a:r>
            <a:r>
              <a:rPr lang="ko-KR" altLang="en-US" sz="1400" dirty="0"/>
              <a:t>오픈 소스 기반 분산 컴퓨팅 플랫폼인 </a:t>
            </a:r>
            <a:r>
              <a:rPr lang="en-US" altLang="ko-KR" sz="1400" dirty="0"/>
              <a:t>Apache Hadoop </a:t>
            </a:r>
            <a:r>
              <a:rPr lang="ko-KR" altLang="en-US" sz="1400" dirty="0"/>
              <a:t>기반의 분산 데이터 </a:t>
            </a:r>
            <a:r>
              <a:rPr lang="ko-KR" altLang="en-US" sz="1400" dirty="0" err="1"/>
              <a:t>웨어하우스</a:t>
            </a:r>
            <a:r>
              <a:rPr lang="ko-KR" altLang="en-US" sz="1400" dirty="0"/>
              <a:t> 프로젝트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Data Diet: </a:t>
            </a:r>
            <a:r>
              <a:rPr lang="ko-KR" altLang="en-US" sz="1400" dirty="0"/>
              <a:t>데이터를 삭제하는 것이 아니라 압축하고 중복된 정보를 중복을 배제하고 새로운 기분에 따라 나누어 저장하는 작업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Data Mining: </a:t>
            </a:r>
            <a:r>
              <a:rPr lang="ko-KR" altLang="en-US" sz="1400" dirty="0"/>
              <a:t>대량의 데이터를 분석하여 데이터에 내재된 변수 사이의 상호 관계를 규명하여 일정한 패턴을 찾아내는 기법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OLAP(Online Analytical Processing): </a:t>
            </a:r>
            <a:r>
              <a:rPr lang="ko-KR" altLang="en-US" sz="1400" dirty="0"/>
              <a:t>다차원으로 이루어진 데이터로부터 통계적인 요약 정보를 분석하여 의사결정에 활용하는 방식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566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환경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 소프트웨어의 동작에 영향을 미치는 동적인 값들의 모임으로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변수명과</a:t>
            </a:r>
            <a:r>
              <a:rPr lang="ko-KR" altLang="en-US" sz="1400" dirty="0"/>
              <a:t> 값으로 구성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시스템의 기본 정보를 저장하는 용도로 사용 가능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모든 유저에게 적용되는 시스템 환경 변수와 계정 별로 적용되는 사용자 환경 변수로 구분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Windows </a:t>
            </a:r>
            <a:r>
              <a:rPr lang="ko-KR" altLang="en-US" sz="1400" dirty="0"/>
              <a:t>주요 환경 변수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%HOMEDRIVE%: </a:t>
            </a:r>
            <a:r>
              <a:rPr lang="ko-KR" altLang="en-US" sz="1400" dirty="0"/>
              <a:t>로그인한 계정의 정보가 저장된 드라이브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%HOMEPATH%: </a:t>
            </a:r>
            <a:r>
              <a:rPr lang="ko-KR" altLang="en-US" sz="1400" dirty="0"/>
              <a:t>로그인 한 계정의 기본 폴더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%PATH%: </a:t>
            </a:r>
            <a:r>
              <a:rPr lang="ko-KR" altLang="en-US" sz="1400" dirty="0"/>
              <a:t>명령어를 입력했을 때 실행 파일을 찾는 경로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%PATHEXT%: </a:t>
            </a:r>
            <a:r>
              <a:rPr lang="ko-KR" altLang="en-US" sz="1400" dirty="0"/>
              <a:t>명령어를 입력했을 때 실행되는 파일의 </a:t>
            </a:r>
            <a:r>
              <a:rPr lang="ko-KR" altLang="en-US" sz="1400" dirty="0" err="1"/>
              <a:t>확장자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UNIX/LINUX </a:t>
            </a:r>
            <a:r>
              <a:rPr lang="ko-KR" altLang="en-US" sz="1400" dirty="0"/>
              <a:t>주요 환경 변수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$HOME:</a:t>
            </a:r>
            <a:r>
              <a:rPr lang="ko-KR" altLang="en-US" sz="1400" dirty="0"/>
              <a:t> 사용자 홈 디렉토리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$PATH: </a:t>
            </a:r>
            <a:r>
              <a:rPr lang="ko-KR" altLang="en-US" sz="1400" dirty="0"/>
              <a:t>명령어를 입력했을 때 실행 파일을 찾는 경로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$PWD: </a:t>
            </a:r>
            <a:r>
              <a:rPr lang="ko-KR" altLang="en-US" sz="1400" dirty="0"/>
              <a:t>현재 작업 디렉토리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$USER: </a:t>
            </a:r>
            <a:r>
              <a:rPr lang="ko-KR" altLang="en-US" sz="1400" dirty="0"/>
              <a:t>사용자 이름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65955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웨어하우스</a:t>
            </a:r>
            <a:r>
              <a:rPr lang="en-US" altLang="ko-KR" sz="1400" dirty="0"/>
              <a:t>(</a:t>
            </a:r>
            <a:r>
              <a:rPr lang="en" altLang="ko-KR" sz="1400" dirty="0"/>
              <a:t>Data Warehouse):</a:t>
            </a:r>
            <a:r>
              <a:rPr lang="ko-KR" altLang="en-US" sz="1400" dirty="0"/>
              <a:t> 급증하는 다량의 데이터를 효과적으로 분석하여 </a:t>
            </a:r>
            <a:r>
              <a:rPr lang="ko-KR" altLang="en-US" sz="1400" dirty="0" err="1"/>
              <a:t>정보화하고</a:t>
            </a:r>
            <a:r>
              <a:rPr lang="ko-KR" altLang="en-US" sz="1400" dirty="0"/>
              <a:t> 이를 여러 계층의 사용자들이 효율적으로 사용할 수 있도록 한 데이터베이스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마트</a:t>
            </a:r>
            <a:r>
              <a:rPr lang="en-US" altLang="ko-KR" sz="1400" dirty="0"/>
              <a:t>(</a:t>
            </a:r>
            <a:r>
              <a:rPr lang="en" altLang="ko-KR" sz="1400" dirty="0"/>
              <a:t>Data Mart) </a:t>
            </a:r>
            <a:r>
              <a:rPr lang="ko-KR" altLang="en-US" sz="1400" dirty="0"/>
              <a:t>전사적으로 구축된 데이터 </a:t>
            </a:r>
            <a:r>
              <a:rPr lang="ko-KR" altLang="en-US" sz="1400" dirty="0" err="1"/>
              <a:t>웨어하우스로부터</a:t>
            </a:r>
            <a:r>
              <a:rPr lang="ko-KR" altLang="en-US" sz="1400" dirty="0"/>
              <a:t> 특정 주제나 부서 중심으로 구축된 소규모 단일 주제의 데이터 </a:t>
            </a:r>
            <a:r>
              <a:rPr lang="ko-KR" altLang="en-US" sz="1400" dirty="0" err="1"/>
              <a:t>웨어하우스</a:t>
            </a:r>
            <a:endParaRPr lang="ko-KR" altLang="en-US" sz="1400" dirty="0"/>
          </a:p>
          <a:p>
            <a:pPr>
              <a:buFont typeface="Wingdings" pitchFamily="2" charset="2"/>
              <a:buChar char="v"/>
            </a:pPr>
            <a:r>
              <a:rPr lang="en" altLang="ko-KR" sz="1400"/>
              <a:t>OLTP</a:t>
            </a:r>
            <a:r>
              <a:rPr lang="en" altLang="ko-KR" sz="1400" dirty="0"/>
              <a:t>(Online Transaction Processing): </a:t>
            </a:r>
            <a:r>
              <a:rPr lang="ko-KR" altLang="en-US" sz="1400" dirty="0"/>
              <a:t>온라인 업무 처리 형태의 하나로 네트워크상의 여러 이용자가 </a:t>
            </a:r>
            <a:r>
              <a:rPr lang="ko-KR" altLang="en-US" sz="1400" dirty="0" err="1"/>
              <a:t>실시간으</a:t>
            </a:r>
            <a:r>
              <a:rPr lang="ko-KR" altLang="en-US" sz="1400" dirty="0"/>
              <a:t> 로 데이터베이스의 데이터를 갱신하거나 검색하는 등 의 단위 작업을 처리하는 방식</a:t>
            </a:r>
          </a:p>
        </p:txBody>
      </p:sp>
    </p:spTree>
    <p:extLst>
      <p:ext uri="{BB962C8B-B14F-4D97-AF65-F5344CB8AC3E}">
        <p14:creationId xmlns:p14="http://schemas.microsoft.com/office/powerpoint/2010/main" val="9122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Windows</a:t>
            </a:r>
            <a:r>
              <a:rPr lang="ko-KR" altLang="en-US" sz="1400" dirty="0"/>
              <a:t>의 </a:t>
            </a:r>
            <a:r>
              <a:rPr lang="en" altLang="ko-KR" sz="1400" dirty="0"/>
              <a:t>CLI </a:t>
            </a:r>
            <a:r>
              <a:rPr lang="ko-KR" altLang="en-US" sz="1400" dirty="0"/>
              <a:t>기본 명령어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dir</a:t>
            </a:r>
            <a:r>
              <a:rPr lang="en" altLang="ko-KR" sz="1400" dirty="0"/>
              <a:t> : </a:t>
            </a:r>
            <a:r>
              <a:rPr lang="ko-KR" altLang="en-US" sz="1400" dirty="0"/>
              <a:t>현재 디렉터리의 파일 목록 표시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copy : </a:t>
            </a:r>
            <a:r>
              <a:rPr lang="ko-KR" altLang="en-US" sz="1400" dirty="0"/>
              <a:t>파일 복사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del : </a:t>
            </a:r>
            <a:r>
              <a:rPr lang="ko-KR" altLang="en-US" sz="1400" dirty="0"/>
              <a:t>파일 삭제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type : </a:t>
            </a:r>
            <a:r>
              <a:rPr lang="ko-KR" altLang="en-US" sz="1400" dirty="0"/>
              <a:t>파일 내용 표시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ren : </a:t>
            </a:r>
            <a:r>
              <a:rPr lang="ko-KR" altLang="en-US" sz="1400" dirty="0"/>
              <a:t>파일 이름 변경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md : </a:t>
            </a:r>
            <a:r>
              <a:rPr lang="ko-KR" altLang="en-US" sz="1400" dirty="0"/>
              <a:t>디렉터리 생성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cd : </a:t>
            </a:r>
            <a:r>
              <a:rPr lang="ko-KR" altLang="en-US" sz="1400" dirty="0"/>
              <a:t>동일한 드라이브에서 디렉터리 위치 변경 </a:t>
            </a:r>
            <a:r>
              <a:rPr lang="en-US" altLang="ko-KR" sz="1400" dirty="0"/>
              <a:t>• </a:t>
            </a:r>
            <a:r>
              <a:rPr lang="en" altLang="ko-KR" sz="1400" dirty="0" err="1"/>
              <a:t>cls</a:t>
            </a:r>
            <a:r>
              <a:rPr lang="en" altLang="ko-KR" sz="1400" dirty="0"/>
              <a:t> : </a:t>
            </a:r>
            <a:r>
              <a:rPr lang="ko-KR" altLang="en-US" sz="1400" dirty="0"/>
              <a:t>화면 내용 지움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attrib</a:t>
            </a:r>
            <a:r>
              <a:rPr lang="en" altLang="ko-KR" sz="1400" dirty="0"/>
              <a:t> : </a:t>
            </a:r>
            <a:r>
              <a:rPr lang="ko-KR" altLang="en-US" sz="1400" dirty="0"/>
              <a:t>파일 속성 변경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find : </a:t>
            </a:r>
            <a:r>
              <a:rPr lang="ko-KR" altLang="en-US" sz="1400" dirty="0"/>
              <a:t>파일에서 문자열 찾음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chkdsk</a:t>
            </a:r>
            <a:r>
              <a:rPr lang="en" altLang="ko-KR" sz="1400" dirty="0"/>
              <a:t> : </a:t>
            </a:r>
            <a:r>
              <a:rPr lang="ko-KR" altLang="en-US" sz="1400" dirty="0"/>
              <a:t>디스크 상태 점검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format : </a:t>
            </a:r>
            <a:r>
              <a:rPr lang="ko-KR" altLang="en-US" sz="1400" dirty="0"/>
              <a:t>디스크 표면을 트랙과 섹터로 나누어 초기화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move : </a:t>
            </a:r>
            <a:r>
              <a:rPr lang="ko-KR" altLang="en-US" sz="1400" dirty="0"/>
              <a:t>파일 이동 </a:t>
            </a:r>
          </a:p>
        </p:txBody>
      </p:sp>
    </p:spTree>
    <p:extLst>
      <p:ext uri="{BB962C8B-B14F-4D97-AF65-F5344CB8AC3E}">
        <p14:creationId xmlns:p14="http://schemas.microsoft.com/office/powerpoint/2010/main" val="199150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UNIX / LINUX</a:t>
            </a:r>
            <a:r>
              <a:rPr lang="ko-KR" altLang="en-US" sz="1400" dirty="0"/>
              <a:t>의 </a:t>
            </a:r>
            <a:r>
              <a:rPr lang="en" altLang="ko-KR" sz="1400" dirty="0"/>
              <a:t>CLI </a:t>
            </a:r>
            <a:r>
              <a:rPr lang="ko-KR" altLang="en-US" sz="1400" dirty="0"/>
              <a:t>기본 명령어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cat : </a:t>
            </a:r>
            <a:r>
              <a:rPr lang="ko-KR" altLang="en-US" sz="1400" dirty="0"/>
              <a:t>파일 내용을 화면에 표시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cd : </a:t>
            </a:r>
            <a:r>
              <a:rPr lang="ko-KR" altLang="en-US" sz="1400" dirty="0"/>
              <a:t>디렉터리 위치 변경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chmod</a:t>
            </a:r>
            <a:r>
              <a:rPr lang="en" altLang="ko-KR" sz="1400" dirty="0"/>
              <a:t> : </a:t>
            </a:r>
            <a:r>
              <a:rPr lang="ko-KR" altLang="en-US" sz="1400" dirty="0"/>
              <a:t>파일의 보호 모드를 설정하여 파일 사용 허가 지정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 err="1"/>
              <a:t>chmod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rwx</a:t>
            </a:r>
            <a:r>
              <a:rPr lang="en-US" altLang="ko-KR" sz="1400" dirty="0"/>
              <a:t>(</a:t>
            </a:r>
            <a:r>
              <a:rPr lang="ko-KR" altLang="en-US" sz="1400" dirty="0"/>
              <a:t>소유자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rwx</a:t>
            </a:r>
            <a:r>
              <a:rPr lang="en-US" altLang="ko-KR" sz="1400" dirty="0"/>
              <a:t>(</a:t>
            </a:r>
            <a:r>
              <a:rPr lang="ko-KR" altLang="en-US" sz="1400" dirty="0"/>
              <a:t>그룹 사용자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rwx</a:t>
            </a:r>
            <a:r>
              <a:rPr lang="en-US" altLang="ko-KR" sz="1400" dirty="0"/>
              <a:t>(</a:t>
            </a:r>
            <a:r>
              <a:rPr lang="ko-KR" altLang="en-US" sz="1400" dirty="0"/>
              <a:t>기타 사용자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파일경로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권한이 없으면 </a:t>
            </a:r>
            <a:r>
              <a:rPr lang="en-US" altLang="ko-KR" sz="1400" dirty="0"/>
              <a:t>0</a:t>
            </a:r>
            <a:r>
              <a:rPr lang="ko-KR" altLang="en-US" sz="1400" dirty="0"/>
              <a:t> 있으면 </a:t>
            </a:r>
            <a:r>
              <a:rPr lang="en-US" altLang="ko-KR" sz="1400" dirty="0"/>
              <a:t>1</a:t>
            </a:r>
            <a:r>
              <a:rPr lang="ko-KR" altLang="en-US" sz="1400" dirty="0"/>
              <a:t>로 변경하고 </a:t>
            </a:r>
            <a:r>
              <a:rPr lang="en-US" altLang="ko-KR" sz="1400" dirty="0"/>
              <a:t>3</a:t>
            </a:r>
            <a:r>
              <a:rPr lang="ko-KR" altLang="en-US" sz="1400" dirty="0"/>
              <a:t>개씩 묶어서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설정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chown</a:t>
            </a:r>
            <a:r>
              <a:rPr lang="en" altLang="ko-KR" sz="1400" dirty="0"/>
              <a:t> : </a:t>
            </a:r>
            <a:r>
              <a:rPr lang="ko-KR" altLang="en-US" sz="1400" dirty="0"/>
              <a:t>파일 소유자와 그룹 변경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cp : </a:t>
            </a:r>
            <a:r>
              <a:rPr lang="ko-KR" altLang="en-US" sz="1400" dirty="0"/>
              <a:t>파일 복사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rm : </a:t>
            </a:r>
            <a:r>
              <a:rPr lang="ko-KR" altLang="en-US" sz="1400" dirty="0"/>
              <a:t>파일 삭제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find : </a:t>
            </a:r>
            <a:r>
              <a:rPr lang="ko-KR" altLang="en-US" sz="1400" dirty="0"/>
              <a:t>파일 찾음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fsck</a:t>
            </a:r>
            <a:r>
              <a:rPr lang="en" altLang="ko-KR" sz="1400" dirty="0"/>
              <a:t> : </a:t>
            </a:r>
            <a:r>
              <a:rPr lang="ko-KR" altLang="en-US" sz="1400" dirty="0"/>
              <a:t>파일 시스템 검사 및 보수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kill : PID(</a:t>
            </a:r>
            <a:r>
              <a:rPr lang="ko-KR" altLang="en-US" sz="1400" dirty="0"/>
              <a:t>프로세스 고유 번호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이용하여 프로세스 종료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killall</a:t>
            </a:r>
            <a:r>
              <a:rPr lang="en" altLang="ko-KR" sz="1400" dirty="0"/>
              <a:t> : </a:t>
            </a:r>
            <a:r>
              <a:rPr lang="ko-KR" altLang="en-US" sz="1400" dirty="0"/>
              <a:t>프로세스의 이름을 이용하여 프로세스 종료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ls : </a:t>
            </a:r>
            <a:r>
              <a:rPr lang="ko-KR" altLang="en-US" sz="1400" dirty="0"/>
              <a:t>현재 디렉터리의 파일 목록 표시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mkdir</a:t>
            </a:r>
            <a:r>
              <a:rPr lang="en" altLang="ko-KR" sz="1400" dirty="0"/>
              <a:t> : </a:t>
            </a:r>
            <a:r>
              <a:rPr lang="ko-KR" altLang="en-US" sz="1400" dirty="0"/>
              <a:t>디렉터리 생성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rmdir</a:t>
            </a:r>
            <a:r>
              <a:rPr lang="en" altLang="ko-KR" sz="1400" dirty="0"/>
              <a:t> : </a:t>
            </a:r>
            <a:r>
              <a:rPr lang="ko-KR" altLang="en-US" sz="1400" dirty="0"/>
              <a:t>디렉터리 삭제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mv : </a:t>
            </a:r>
            <a:r>
              <a:rPr lang="ko-KR" altLang="en-US" sz="1400" dirty="0"/>
              <a:t>파일 이동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ps</a:t>
            </a:r>
            <a:r>
              <a:rPr lang="en" altLang="ko-KR" sz="1400" dirty="0"/>
              <a:t> : </a:t>
            </a:r>
            <a:r>
              <a:rPr lang="ko-KR" altLang="en-US" sz="1400" dirty="0"/>
              <a:t>현재 실행 중 인 프로세스 표시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 err="1"/>
              <a:t>pwd</a:t>
            </a:r>
            <a:r>
              <a:rPr lang="en" altLang="ko-KR" sz="1400" dirty="0"/>
              <a:t> : </a:t>
            </a:r>
            <a:r>
              <a:rPr lang="ko-KR" altLang="en-US" sz="1400" dirty="0"/>
              <a:t>현재 작업중인 디렉터리 경로를 화면에 표시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top : </a:t>
            </a:r>
            <a:r>
              <a:rPr lang="ko-KR" altLang="en-US" sz="1400" dirty="0"/>
              <a:t>시스템의 프로세스와 메모리 사용 현황 표시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who : </a:t>
            </a:r>
            <a:r>
              <a:rPr lang="ko-KR" altLang="en-US" sz="1400" dirty="0"/>
              <a:t>현재 시스템에 접속해 있는 사용자 표시</a:t>
            </a:r>
          </a:p>
        </p:txBody>
      </p:sp>
    </p:spTree>
    <p:extLst>
      <p:ext uri="{BB962C8B-B14F-4D97-AF65-F5344CB8AC3E}">
        <p14:creationId xmlns:p14="http://schemas.microsoft.com/office/powerpoint/2010/main" val="4059718943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23939</TotalTime>
  <Words>9691</Words>
  <Application>Microsoft Macintosh PowerPoint</Application>
  <PresentationFormat>화면 슬라이드 쇼(4:3)</PresentationFormat>
  <Paragraphs>870</Paragraphs>
  <Slides>70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Gulim</vt:lpstr>
      <vt:lpstr>Arial</vt:lpstr>
      <vt:lpstr>Courier New</vt:lpstr>
      <vt:lpstr>Wingdings</vt:lpstr>
      <vt:lpstr>ms01_1</vt:lpstr>
      <vt:lpstr>Image</vt:lpstr>
      <vt:lpstr>운영체제</vt:lpstr>
      <vt:lpstr>운영체제</vt:lpstr>
      <vt:lpstr>운영체제</vt:lpstr>
      <vt:lpstr>운영체제</vt:lpstr>
      <vt:lpstr>운영체제</vt:lpstr>
      <vt:lpstr>운영체제</vt:lpstr>
      <vt:lpstr>운영체제</vt:lpstr>
      <vt:lpstr>운영체제</vt:lpstr>
      <vt:lpstr>운영체제</vt:lpstr>
      <vt:lpstr>프로세스</vt:lpstr>
      <vt:lpstr>프로세스</vt:lpstr>
      <vt:lpstr>프로세스</vt:lpstr>
      <vt:lpstr>CPU 스케쥴링</vt:lpstr>
      <vt:lpstr>CPU 스케쥴링</vt:lpstr>
      <vt:lpstr>CPU 스케쥴링</vt:lpstr>
      <vt:lpstr>CPU 스케쥴링</vt:lpstr>
      <vt:lpstr>CPU 스케쥴링</vt:lpstr>
      <vt:lpstr>교착 상태</vt:lpstr>
      <vt:lpstr>교착 상태</vt:lpstr>
      <vt:lpstr>주기억 장치 관리</vt:lpstr>
      <vt:lpstr>주기억 장치 관리</vt:lpstr>
      <vt:lpstr>가상 기억 장치</vt:lpstr>
      <vt:lpstr>가상 기억 장치</vt:lpstr>
      <vt:lpstr>가상 기억 장치</vt:lpstr>
      <vt:lpstr>디스크 스케쥴링</vt:lpstr>
      <vt:lpstr>네트워크</vt:lpstr>
      <vt:lpstr>PowerPoint 프레젠테이션</vt:lpstr>
      <vt:lpstr>PowerPoint 프레젠테이션</vt:lpstr>
      <vt:lpstr>PowerPoint 프레젠테이션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신기술 용어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네트워크</vt:lpstr>
      <vt:lpstr>Software</vt:lpstr>
      <vt:lpstr>Software</vt:lpstr>
      <vt:lpstr>Software</vt:lpstr>
      <vt:lpstr>Software</vt:lpstr>
      <vt:lpstr>Software</vt:lpstr>
      <vt:lpstr>Software</vt:lpstr>
      <vt:lpstr>Hardware</vt:lpstr>
      <vt:lpstr>Hardware</vt:lpstr>
      <vt:lpstr>Database</vt:lpstr>
      <vt:lpstr>데이터베이스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700</cp:revision>
  <cp:lastPrinted>2020-10-24T00:00:31Z</cp:lastPrinted>
  <dcterms:created xsi:type="dcterms:W3CDTF">2010-03-14T12:09:21Z</dcterms:created>
  <dcterms:modified xsi:type="dcterms:W3CDTF">2021-04-08T13:36:26Z</dcterms:modified>
</cp:coreProperties>
</file>