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9" r:id="rId3"/>
    <p:sldId id="329" r:id="rId4"/>
    <p:sldId id="321" r:id="rId5"/>
    <p:sldId id="326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299" r:id="rId14"/>
    <p:sldId id="300" r:id="rId15"/>
    <p:sldId id="337" r:id="rId16"/>
    <p:sldId id="301" r:id="rId17"/>
    <p:sldId id="338" r:id="rId18"/>
    <p:sldId id="339" r:id="rId19"/>
    <p:sldId id="343" r:id="rId20"/>
    <p:sldId id="340" r:id="rId21"/>
    <p:sldId id="317" r:id="rId22"/>
    <p:sldId id="318" r:id="rId23"/>
    <p:sldId id="319" r:id="rId24"/>
    <p:sldId id="320" r:id="rId25"/>
    <p:sldId id="341" r:id="rId26"/>
    <p:sldId id="325" r:id="rId27"/>
    <p:sldId id="34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/>
    <p:restoredTop sz="94741"/>
  </p:normalViewPr>
  <p:slideViewPr>
    <p:cSldViewPr>
      <p:cViewPr varScale="1">
        <p:scale>
          <a:sx n="107" d="100"/>
          <a:sy n="107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6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2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4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3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6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0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0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16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728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8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27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2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15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4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16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3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3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4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6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1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6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인터페이스 구현</a:t>
            </a:r>
          </a:p>
        </p:txBody>
      </p:sp>
    </p:spTree>
    <p:extLst>
      <p:ext uri="{BB962C8B-B14F-4D97-AF65-F5344CB8AC3E}">
        <p14:creationId xmlns:p14="http://schemas.microsoft.com/office/powerpoint/2010/main" val="206479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미들웨어</a:t>
            </a:r>
            <a:r>
              <a:rPr lang="ko-KR" altLang="en-US" dirty="0"/>
              <a:t> 솔루션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운영체제와 응용 프로그램 또는 서버와 클라이언트 사이에서 다양한 서비스를 제공하는 소프트웨어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표준화된 인터페이스를 제공함으로써 시스템 간의 데이터 교환에 일관성을 보장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DB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RPC(Remote Procedure Call): </a:t>
            </a:r>
            <a:r>
              <a:rPr lang="ko-KR" altLang="en-US" sz="1400" dirty="0"/>
              <a:t>원격 프로시저를 로컬 프로시저처럼 호출하는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MOM(Message Oriented Middleware):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비동기형</a:t>
            </a:r>
            <a:r>
              <a:rPr lang="ko-KR" altLang="en-US" sz="1400" dirty="0"/>
              <a:t> 메시지를 전달하는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TP-Monitor(Transaction Processing Monitor):</a:t>
            </a:r>
            <a:r>
              <a:rPr lang="ko-KR" altLang="en-US" sz="1400" dirty="0"/>
              <a:t> 트랜잭션 처리 및 감시하는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ORB(Object Request Broker):</a:t>
            </a:r>
            <a:r>
              <a:rPr lang="ko-KR" altLang="en-US" sz="1400" dirty="0"/>
              <a:t> </a:t>
            </a:r>
            <a:r>
              <a:rPr lang="en-US" altLang="ko-KR" sz="1400" dirty="0"/>
              <a:t>CORBA </a:t>
            </a:r>
            <a:r>
              <a:rPr lang="ko-KR" altLang="en-US" sz="1400" dirty="0"/>
              <a:t>표준 스펙을 구현한 객체 지향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WAS(Web Application Server):</a:t>
            </a:r>
            <a:r>
              <a:rPr lang="ko-KR" altLang="en-US" sz="1400" dirty="0"/>
              <a:t> 웹 서버에서 동적인 콘텐츠를 제공하기 위한 </a:t>
            </a:r>
            <a:r>
              <a:rPr lang="ko-KR" altLang="en-US" sz="1400" dirty="0" err="1"/>
              <a:t>미들웨어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63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모듈간</a:t>
            </a:r>
            <a:r>
              <a:rPr lang="ko-KR" altLang="en-US" dirty="0"/>
              <a:t> 공통 기능 및 데이터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모듈 간 공통 기능 및 데이터 인터페이스 확인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설계서를 통해 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기능을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외부 및 내부 모듈을 기반으로 공통으로 제공되는 기능과 각 데이터의 인터페이스를 확인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설계서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 기종 시스템 또는 컴포넌트 간 데이터 교환 및 처리를 위한 목적으로 인터페이스 목록에 있는 각 시스템의 교환 및 데이터 및 업무</a:t>
            </a:r>
            <a:r>
              <a:rPr lang="en-US" altLang="ko-KR" sz="1400" dirty="0"/>
              <a:t>, </a:t>
            </a:r>
            <a:r>
              <a:rPr lang="ko-KR" altLang="en-US" sz="1400" dirty="0"/>
              <a:t>송수신 주체 등을 정의한 문서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일반적인 인터페이스 설계서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인터페이스 설계서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시스템의 인터페이스 현황을 확인하기 위하여 시스템이 갖는 인터페이스 목록과 인터페이스 명세를 보여주는 설계 문서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상세 기능별 인터페이스 명세서</a:t>
            </a:r>
            <a:r>
              <a:rPr lang="en-US" altLang="ko-KR" sz="1400" dirty="0"/>
              <a:t>:</a:t>
            </a:r>
            <a:r>
              <a:rPr lang="ko-KR" altLang="en-US" sz="1400" dirty="0"/>
              <a:t> 인터페이스를 통한 각 세부 기능의 개요</a:t>
            </a:r>
            <a:r>
              <a:rPr lang="en-US" altLang="ko-KR" sz="1400" dirty="0"/>
              <a:t>, </a:t>
            </a:r>
            <a:r>
              <a:rPr lang="ko-KR" altLang="en-US" sz="1400" dirty="0"/>
              <a:t>세부 기능이 동작하기 전에 필요한 사전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사후 조건 및 인터페이스 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), </a:t>
            </a:r>
            <a:r>
              <a:rPr lang="ko-KR" altLang="en-US" sz="1400" dirty="0"/>
              <a:t>호출 이후 결과를 확인하기 위한 반환 값 등을 정의한 문서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정적･</a:t>
            </a:r>
            <a:r>
              <a:rPr lang="en-US" altLang="ko-KR" sz="1400" dirty="0"/>
              <a:t> </a:t>
            </a:r>
            <a:r>
              <a:rPr lang="ko-KR" altLang="en-US" sz="1400" dirty="0"/>
              <a:t>동적 모형을 통한 인터페이스 설계서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정적</a:t>
            </a:r>
            <a:r>
              <a:rPr lang="en-US" altLang="ko-KR" sz="1400" dirty="0"/>
              <a:t>, </a:t>
            </a:r>
            <a:r>
              <a:rPr lang="ko-KR" altLang="en-US" sz="1400" dirty="0"/>
              <a:t>동적 모형으로 각 시스템의 구성 요소를 표현한 다이어그램을 이용하여 만든 문서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시스템을 구성하는 주요 구성 요소 간 트랜잭션을 보여주고 해당 인터페이스가 시스템에서 어디에 속하고 해당 인터페이스를 통해 상호 교환되는 트랜잭션의 종류를 확인할 수 있다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95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모듈간</a:t>
            </a:r>
            <a:r>
              <a:rPr lang="ko-KR" altLang="en-US" dirty="0"/>
              <a:t> 공통 기능 및 데이터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모듈 간 공통 기능 및 데이터 인터페이스 확인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설계서를 통해 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기능을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외부 및 내부 모듈을 기반으로 공통으로 제공되는 기능과 각 데이터의 인터페이스를 확인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설계서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이 기종 시스템 또는 컴포넌트 간 데이터 교환 및 처리를 위한 목적으로 인터페이스 목록에 있는 각 시스템의 교환 및 데이터 및 업무</a:t>
            </a:r>
            <a:r>
              <a:rPr lang="en-US" altLang="ko-KR" sz="1400" dirty="0"/>
              <a:t>, </a:t>
            </a:r>
            <a:r>
              <a:rPr lang="ko-KR" altLang="en-US" sz="1400" dirty="0"/>
              <a:t>송수신 주체 등을 정의한 문서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일반적인 인터페이스 설계서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인터페이스 설계서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시스템의 인터페이스 현황을 확인하기 위하여 시스템이 갖는 인터페이스 목록과 인터페이스 명세를 보여주는 설계 문서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상세 기능별 인터페이스 명세서</a:t>
            </a:r>
            <a:r>
              <a:rPr lang="en-US" altLang="ko-KR" sz="1400" dirty="0"/>
              <a:t>:</a:t>
            </a:r>
            <a:r>
              <a:rPr lang="ko-KR" altLang="en-US" sz="1400" dirty="0"/>
              <a:t> 인터페이스를 통한 각 세부 기능의 개요</a:t>
            </a:r>
            <a:r>
              <a:rPr lang="en-US" altLang="ko-KR" sz="1400" dirty="0"/>
              <a:t>, </a:t>
            </a:r>
            <a:r>
              <a:rPr lang="ko-KR" altLang="en-US" sz="1400" dirty="0"/>
              <a:t>세부 기능이 동작하기 전에 필요한 사전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사후 조건 및 인터페이스 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</a:t>
            </a:r>
            <a:r>
              <a:rPr lang="en-US" altLang="ko-KR" sz="1400" dirty="0"/>
              <a:t>), </a:t>
            </a:r>
            <a:r>
              <a:rPr lang="ko-KR" altLang="en-US" sz="1400" dirty="0"/>
              <a:t>호출 이후 결과를 확인하기 위한 반환 값 등을 정의한 문서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정적･</a:t>
            </a:r>
            <a:r>
              <a:rPr lang="en-US" altLang="ko-KR" sz="1400" dirty="0"/>
              <a:t> </a:t>
            </a:r>
            <a:r>
              <a:rPr lang="ko-KR" altLang="en-US" sz="1400" dirty="0"/>
              <a:t>동적 모형을 통한 인터페이스 설계서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정적</a:t>
            </a:r>
            <a:r>
              <a:rPr lang="en-US" altLang="ko-KR" sz="1400" dirty="0"/>
              <a:t>, </a:t>
            </a:r>
            <a:r>
              <a:rPr lang="ko-KR" altLang="en-US" sz="1400" dirty="0"/>
              <a:t>동적 모형으로 각 시스템의 구성 요소를 표현한 다이어그램을 이용하여 만든 문서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시스템을 구성하는 주요 구성 요소 간 트랜잭션을 보여주고 해당 인터페이스가 시스템에서 어디에 속하고 해당 인터페이스를 통해 상호 교환되는 트랜잭션의 종류를 확인할 수 있다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098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외부 및 내부 모듈 연계를 위한 인터페이스 기능 식별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</a:t>
            </a:r>
            <a:r>
              <a:rPr lang="en-US" altLang="ko-KR" sz="1400" dirty="0"/>
              <a:t>, </a:t>
            </a:r>
            <a:r>
              <a:rPr lang="ko-KR" altLang="en-US" sz="1400" dirty="0"/>
              <a:t>외부 모듈 연계 방법</a:t>
            </a:r>
            <a:r>
              <a:rPr lang="en-US" altLang="ko-KR" sz="1400" dirty="0"/>
              <a:t>(EAI, ESB, Web Service)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EAI(Enterprise Application Integration)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기업에서 운영되는 플랫폼 및 애플리케이션들 간의 정보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연계</a:t>
            </a:r>
            <a:r>
              <a:rPr lang="en-US" altLang="ko-KR" sz="1400" dirty="0"/>
              <a:t>, </a:t>
            </a:r>
            <a:r>
              <a:rPr lang="ko-KR" altLang="en-US" sz="1400" dirty="0"/>
              <a:t>통합을 가능하게 해주는 솔루션으로</a:t>
            </a:r>
            <a:r>
              <a:rPr lang="en-US" altLang="ko-KR" sz="1400" dirty="0"/>
              <a:t> EAI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사용함으로써 각 비즈니스 간 통합 및 연계성을 증대시켜 효율성을 높여 줄 수 있으며 각 시스템 간의 확장성을 높여 줄 수 있음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EAI</a:t>
            </a:r>
            <a:r>
              <a:rPr lang="ko-KR" altLang="en-US" sz="1400" dirty="0"/>
              <a:t>는 크게 </a:t>
            </a:r>
            <a:r>
              <a:rPr lang="en-US" altLang="ko-KR" sz="1400" dirty="0"/>
              <a:t>Peer to Peer</a:t>
            </a:r>
            <a:r>
              <a:rPr lang="ko-KR" altLang="en-US" sz="1400" dirty="0"/>
              <a:t>형</a:t>
            </a:r>
            <a:r>
              <a:rPr lang="en-US" altLang="ko-KR" sz="1400" dirty="0"/>
              <a:t>, Hub &amp; Spoke </a:t>
            </a:r>
            <a:r>
              <a:rPr lang="ko-KR" altLang="en-US" sz="1400" dirty="0"/>
              <a:t>방식</a:t>
            </a:r>
            <a:r>
              <a:rPr lang="en-US" altLang="ko-KR" sz="1400" dirty="0"/>
              <a:t>, Bus </a:t>
            </a:r>
            <a:r>
              <a:rPr lang="ko-KR" altLang="en-US" sz="1400" dirty="0"/>
              <a:t>형태의 구성으로 분류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10CFD-7EA0-A346-ADFD-845D473F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6156176" cy="3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8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외부 및 내부 모듈 연계를 위한 인터페이스 기능 식별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</a:t>
            </a:r>
            <a:r>
              <a:rPr lang="en-US" altLang="ko-KR" sz="1400" dirty="0"/>
              <a:t>, </a:t>
            </a:r>
            <a:r>
              <a:rPr lang="ko-KR" altLang="en-US" sz="1400" dirty="0"/>
              <a:t>외부 모듈 연계 방법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ESB(Enterprise Service Bus)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애플리케이션 간 연계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 변환</a:t>
            </a:r>
            <a:r>
              <a:rPr lang="en-US" altLang="ko-KR" sz="1400" dirty="0"/>
              <a:t>,</a:t>
            </a:r>
            <a:r>
              <a:rPr lang="ko-KR" altLang="en-US" sz="1400" dirty="0"/>
              <a:t> 웹 서비스 지원 등 표준 기반의 인터페이스를 제공하는 솔루션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웹 서비스 중심으로 표준화된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버스를 통해 이 기종 애플리케이션을 유연 </a:t>
            </a:r>
            <a:r>
              <a:rPr lang="en-US" altLang="ko-KR" sz="1400" dirty="0"/>
              <a:t>(loosely-coupled)</a:t>
            </a:r>
            <a:r>
              <a:rPr lang="ko-KR" altLang="en-US" sz="1400" dirty="0"/>
              <a:t>하게 통합하는 핵심 플랫폼</a:t>
            </a:r>
            <a:r>
              <a:rPr lang="en-US" altLang="ko-KR" sz="1400" dirty="0"/>
              <a:t>(</a:t>
            </a:r>
            <a:r>
              <a:rPr lang="ko-KR" altLang="en-US" sz="1400" dirty="0"/>
              <a:t>기술</a:t>
            </a:r>
            <a:r>
              <a:rPr lang="en-US" altLang="ko-KR" sz="1400" dirty="0"/>
              <a:t>)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ESB</a:t>
            </a:r>
            <a:r>
              <a:rPr lang="ko-KR" altLang="en-US" sz="1400" dirty="0"/>
              <a:t>는 </a:t>
            </a:r>
            <a:r>
              <a:rPr lang="en-US" altLang="ko-KR" sz="1400" dirty="0"/>
              <a:t>Bus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중심으로 각각 프로토콜이 호환이 되게끔 변환이 가능하고 서비스 중심으로 메시지 이동을 라우팅 할 수 있다</a:t>
            </a:r>
            <a:r>
              <a:rPr lang="en-US" altLang="ko-KR" sz="1400" dirty="0"/>
              <a:t>.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관리 및 보안이 쉽고 높은 수준의 품질 지원이 가능하지만 표준화가 미비하고 특정 벤더 종속</a:t>
            </a:r>
            <a:r>
              <a:rPr lang="en-US" altLang="ko-KR" sz="1400" dirty="0"/>
              <a:t>, </a:t>
            </a:r>
            <a:r>
              <a:rPr lang="ko-KR" altLang="en-US" sz="1400" dirty="0"/>
              <a:t>성능 문제에서 개선되어야 할 부분이 남아 있다</a:t>
            </a:r>
            <a:r>
              <a:rPr lang="en-US" altLang="ko-KR" sz="1400" dirty="0"/>
              <a:t>.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AC490C-FFC6-254C-B2D7-E8C96704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65104"/>
            <a:ext cx="3775466" cy="21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외부 및 내부 모듈 연계를 위한 인터페이스 기능 식별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내부</a:t>
            </a:r>
            <a:r>
              <a:rPr lang="en-US" altLang="ko-KR" sz="1400" dirty="0"/>
              <a:t>, </a:t>
            </a:r>
            <a:r>
              <a:rPr lang="ko-KR" altLang="en-US" sz="1400" dirty="0"/>
              <a:t>외부 모듈 연계 방법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Web Service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SOAP: HTTP, HTTPS, SMTP </a:t>
            </a:r>
            <a:r>
              <a:rPr lang="ko-KR" altLang="en-US" sz="1400" dirty="0"/>
              <a:t>등을 활용하여 </a:t>
            </a:r>
            <a:r>
              <a:rPr lang="en-US" altLang="ko-KR" sz="1400" dirty="0"/>
              <a:t>XML </a:t>
            </a:r>
            <a:r>
              <a:rPr lang="ko-KR" altLang="en-US" sz="1400" dirty="0"/>
              <a:t>기반의 메시지를 네트워크 상에서 교환하는 프로토콜 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WSDL: </a:t>
            </a:r>
            <a:r>
              <a:rPr lang="ko-KR" altLang="en-US" sz="1400" dirty="0"/>
              <a:t>웹 </a:t>
            </a:r>
            <a:r>
              <a:rPr lang="ko-KR" altLang="en-US" sz="1400" dirty="0" err="1"/>
              <a:t>서비스명</a:t>
            </a:r>
            <a:r>
              <a:rPr lang="en-US" altLang="ko-KR" sz="1400" dirty="0"/>
              <a:t>,</a:t>
            </a:r>
            <a:r>
              <a:rPr lang="ko-KR" altLang="en-US" sz="1400" dirty="0"/>
              <a:t> 서비스 제공 위치</a:t>
            </a:r>
            <a:r>
              <a:rPr lang="en-US" altLang="ko-KR" sz="1400" dirty="0"/>
              <a:t>,</a:t>
            </a:r>
            <a:r>
              <a:rPr lang="ko-KR" altLang="en-US" sz="1400" dirty="0"/>
              <a:t> 프로토콜 등 웹 서비스에 대한 상세 정보를 </a:t>
            </a:r>
            <a:r>
              <a:rPr lang="en-US" altLang="ko-KR" sz="1400" dirty="0"/>
              <a:t>XML</a:t>
            </a:r>
            <a:r>
              <a:rPr lang="ko-KR" altLang="en-US" sz="1400" dirty="0"/>
              <a:t> 형식으로 구현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/>
              <a:t>UDDI:</a:t>
            </a:r>
            <a:r>
              <a:rPr lang="ko-KR" altLang="en-US" sz="1400" dirty="0"/>
              <a:t> </a:t>
            </a:r>
            <a:r>
              <a:rPr lang="en-US" altLang="ko-KR" sz="1400" dirty="0"/>
              <a:t>WSDL</a:t>
            </a:r>
            <a:r>
              <a:rPr lang="ko-KR" altLang="en-US" sz="1400" dirty="0"/>
              <a:t>을 등록하여 서비스와 서비스 제공자를 검색하고 접근하는데 사용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309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데이터 표준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모듈 간 인터페이스에 사용되는 데이터의 형식을 표준화하는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표준 확인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인터페이스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기능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데이터 표준 확인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177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구현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인터페이스를 실제로 구현하기 위해 인터페이스 기능에 대한 구현 방법을 기능별로 기술하는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기능 구현 정의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컴포넌트 명세서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명세서 확인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일관된 인터페이스 기능 구현 정의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정의된 인터페이스 기능 구현 정형화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모듈 세부 설계서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컴포넌트 명세서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명세서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9740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시스템 간의 데이터 교환 및 처리를 실현해 주는 작업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데이터 포맷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XML(</a:t>
            </a:r>
            <a:r>
              <a:rPr lang="en-US" altLang="ko-KR" sz="1400" dirty="0" err="1"/>
              <a:t>eXtensible</a:t>
            </a:r>
            <a:r>
              <a:rPr lang="en-US" altLang="ko-KR" sz="1400" dirty="0"/>
              <a:t> Markup Language)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다른 특수한 목적을 갖는 </a:t>
            </a:r>
            <a:r>
              <a:rPr lang="ko-KR" altLang="en-US" sz="1400" dirty="0" err="1"/>
              <a:t>마크업</a:t>
            </a:r>
            <a:r>
              <a:rPr lang="ko-KR" altLang="en-US" sz="1400" dirty="0"/>
              <a:t> 언어를 만드는 데 사용하도록 권장하는 다목적 마크 업 언어로 </a:t>
            </a:r>
            <a:r>
              <a:rPr lang="en-US" altLang="ko-KR" sz="1400" dirty="0"/>
              <a:t>SGML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간략화</a:t>
            </a:r>
            <a:r>
              <a:rPr lang="en-US" altLang="ko-KR" sz="1400" dirty="0"/>
              <a:t> </a:t>
            </a:r>
            <a:r>
              <a:rPr lang="ko-KR" altLang="en-US" sz="1400" dirty="0"/>
              <a:t>된 버전으로</a:t>
            </a:r>
            <a:r>
              <a:rPr lang="en-US" altLang="ko-KR" sz="1400" dirty="0"/>
              <a:t> </a:t>
            </a:r>
            <a:r>
              <a:rPr lang="ko-KR" altLang="en-US" sz="1400" dirty="0"/>
              <a:t>다른 많은 종류의 데이터를 기술하는 데 사용될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종류의 </a:t>
            </a:r>
            <a:r>
              <a:rPr lang="ko-KR" altLang="en-US" sz="1400" dirty="0" err="1"/>
              <a:t>시스템끼리</a:t>
            </a:r>
            <a:r>
              <a:rPr lang="ko-KR" altLang="en-US" sz="1400" dirty="0"/>
              <a:t> 데이터를 쉽게 주고받을 수 있게 하는 포맷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HTML, SGML(</a:t>
            </a:r>
            <a:r>
              <a:rPr lang="ko-KR" altLang="en-US" sz="1400" dirty="0"/>
              <a:t>멀티미디어 전자문서들을 이 기종 시스템에 전송하기 위한 기술</a:t>
            </a:r>
            <a:r>
              <a:rPr lang="en-US" altLang="ko-KR" sz="1400" dirty="0"/>
              <a:t>),</a:t>
            </a:r>
            <a:r>
              <a:rPr lang="ko-KR" altLang="en-US" sz="1400" dirty="0"/>
              <a:t> </a:t>
            </a:r>
            <a:r>
              <a:rPr lang="en-US" altLang="ko-KR" sz="1400" dirty="0"/>
              <a:t>VRML </a:t>
            </a:r>
            <a:r>
              <a:rPr lang="ko-KR" altLang="en-US" sz="1400" dirty="0"/>
              <a:t>등이 유사한 형태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JSON(JavaScript Object Notation)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JSON</a:t>
            </a:r>
            <a:r>
              <a:rPr lang="ko-KR" altLang="en-US" sz="1400" dirty="0"/>
              <a:t>은 속성</a:t>
            </a:r>
            <a:r>
              <a:rPr lang="en-US" altLang="ko-KR" sz="1400" dirty="0"/>
              <a:t>-</a:t>
            </a:r>
            <a:r>
              <a:rPr lang="ko-KR" altLang="en-US" sz="1400" dirty="0"/>
              <a:t>값 쌍</a:t>
            </a:r>
            <a:r>
              <a:rPr lang="en-US" altLang="ko-KR" sz="1400" dirty="0"/>
              <a:t>(attribute-value pairs)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이루어진 데이터 오브젝트를 전달하기 위해 사용하는 개방형 표준 포맷</a:t>
            </a:r>
            <a:r>
              <a:rPr lang="en-US" altLang="ko-KR" sz="1400" dirty="0"/>
              <a:t>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AJAX(Asynchronous JavaScript and XML)</a:t>
            </a:r>
            <a:r>
              <a:rPr lang="ko-KR" altLang="en-US" sz="1400" dirty="0"/>
              <a:t>에서 많이 사용되고 </a:t>
            </a:r>
            <a:r>
              <a:rPr lang="en-US" altLang="ko-KR" sz="1400" dirty="0"/>
              <a:t>XML</a:t>
            </a:r>
            <a:r>
              <a:rPr lang="ko-KR" altLang="en-US" sz="1400" dirty="0"/>
              <a:t>을 대체하는 주요 데이터 포맷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언어 </a:t>
            </a:r>
            <a:r>
              <a:rPr lang="ko-KR" altLang="en-US" sz="1400" dirty="0" err="1"/>
              <a:t>독립형</a:t>
            </a:r>
            <a:r>
              <a:rPr lang="ko-KR" altLang="en-US" sz="1400" dirty="0"/>
              <a:t> 데이터 포맷으로 다양한 프로그래밍 언어에서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261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데이터를 각 시스템 환경에 맞게 선택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포맷을 이용해 인터페이스 객체를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수신 측으로 전송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클라이언트에서 </a:t>
            </a:r>
            <a:r>
              <a:rPr lang="en-US" altLang="ko-KR" sz="1400" dirty="0"/>
              <a:t>AJAX </a:t>
            </a:r>
            <a:r>
              <a:rPr lang="ko-KR" altLang="en-US" sz="1400" dirty="0"/>
              <a:t>등의 기술을 이용해서 수신 한 후 </a:t>
            </a:r>
            <a:r>
              <a:rPr lang="ko-KR" altLang="en-US" sz="1400" dirty="0" err="1"/>
              <a:t>파싱</a:t>
            </a:r>
            <a:r>
              <a:rPr lang="ko-KR" altLang="en-US" sz="1400" dirty="0"/>
              <a:t> 한 후 처리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수신 측에서 처리 결과를 송신 측으로 전송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처리 유형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실시간 방식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사용자가 요청한 내용을 바로 처리해야 할 때 사용하는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지연 처리 방식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데이터를 매 건 단위로 처리할 경우 비용이 많이 발생할 때 사용하는 방식으로 나중에 처리하는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배치 방식</a:t>
            </a:r>
            <a:r>
              <a:rPr lang="en-US" altLang="ko-KR" sz="1400" dirty="0"/>
              <a:t>:</a:t>
            </a:r>
            <a:r>
              <a:rPr lang="ko-KR" altLang="en-US" sz="1400" dirty="0"/>
              <a:t> 대량의 데이터를 처리할 때 모아서 처리하는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AJAX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브라우저가 가지고있는 </a:t>
            </a:r>
            <a:r>
              <a:rPr lang="en-US" altLang="ko-KR" sz="1400" dirty="0" err="1"/>
              <a:t>XMLHttpRequest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이용해서 전체 페이지를 새로 고치지 않고도 페이지의 일부만을 위한 데이터를 </a:t>
            </a:r>
            <a:r>
              <a:rPr lang="ko-KR" altLang="en-US" sz="1400" dirty="0" err="1"/>
              <a:t>로드하는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JavaScript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사용한 비동기 통신</a:t>
            </a:r>
            <a:r>
              <a:rPr lang="en-US" altLang="ko-KR" sz="1400" dirty="0"/>
              <a:t>, </a:t>
            </a:r>
            <a:r>
              <a:rPr lang="ko-KR" altLang="en-US" sz="1400" dirty="0"/>
              <a:t>클라이언트와 서버간에 </a:t>
            </a:r>
            <a:r>
              <a:rPr lang="en-US" altLang="ko-KR" sz="1400" dirty="0"/>
              <a:t>XML </a:t>
            </a:r>
            <a:r>
              <a:rPr lang="ko-KR" altLang="en-US" sz="1400" dirty="0"/>
              <a:t>데이터를 주고받는 기술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106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시스템 인터페이스 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시스템 인터페이스</a:t>
            </a:r>
            <a:r>
              <a:rPr lang="en-US" altLang="ko-KR" sz="1400" dirty="0"/>
              <a:t>:</a:t>
            </a:r>
            <a:r>
              <a:rPr lang="ko-KR" altLang="en-US" sz="1400" dirty="0"/>
              <a:t>  독립적으로 떨어져 있는 </a:t>
            </a:r>
            <a:r>
              <a:rPr lang="ko-KR" altLang="en-US" sz="1400" dirty="0" err="1"/>
              <a:t>시스템끼리</a:t>
            </a:r>
            <a:r>
              <a:rPr lang="ko-KR" altLang="en-US" sz="1400" dirty="0"/>
              <a:t> 서로 연동하여 상호 작용하기 위한 접속 방법이나 규칙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시스템 인터페이스 요구사항 명세서의 구성 요소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이름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연계 대상 시스템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연계 범위 및 내용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연계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송신 데이터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주기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기타 고려사항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시스템 인터페이스 요구사항 분석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 인터페이스 요구사항 분석은 요구사항을 분류하고 구체적으로 명세 한 후 이해 관계자에게 전달하는 일련의 과정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소프트웨어 요구사항 분석 기법을 적절히 이용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요구사항의 분해가 필요한 경우 적절한 수준으로 세분화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 분석 시 누락한 요구사항이나 제한 조건을 추가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요구사항에 대한 상대적 중요도를 평가하여 우선순위를 부여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573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예외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예외 처리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통신을 이용한 방법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객체의 송</a:t>
            </a:r>
            <a:r>
              <a:rPr lang="en-US" altLang="ko-KR" sz="1400" dirty="0"/>
              <a:t>•</a:t>
            </a:r>
            <a:r>
              <a:rPr lang="ko-KR" altLang="en-US" sz="1400" dirty="0"/>
              <a:t>수신 시 발생할 수 있는 예외 케이스를 정의하고 각 예외 케이스 마다 예외 처리 방법을 기술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동작이 실패할 경우를 대비한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엔티티를 이용한 인터페이스 예외 처리</a:t>
            </a:r>
            <a:r>
              <a:rPr lang="en-US" altLang="ko-KR" sz="1400" dirty="0"/>
              <a:t>:</a:t>
            </a:r>
            <a:r>
              <a:rPr lang="ko-KR" altLang="en-US" sz="1400" dirty="0"/>
              <a:t> 엔티티에 인터페이스의 실패 상황과 원인 등을 기록하고 이에 대한 조치를 취할 수 있도록 사용자 및 관리자에게 알려주는 방식으로 예외 처리 방법을 정의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21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보안 기능 적용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네트워크 영역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인터페이스는 시스템 모듈 간 통신 및 정보 교환을 지원하므로 데이터 변조 ･ 탈취 및 인터페이스 모듈 자체의 보안 취약점이 있을 수 있음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스니핑</a:t>
            </a:r>
            <a:r>
              <a:rPr lang="en-US" altLang="ko-KR" sz="1400" dirty="0"/>
              <a:t>(Sniffing)</a:t>
            </a:r>
            <a:r>
              <a:rPr lang="ko-KR" altLang="en-US" sz="1400" dirty="0"/>
              <a:t>을 이용한 데이터 탈취 및 위협을 방지하기 위해 네트워크 트래픽에 대한 암호화를 설정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암호화는 </a:t>
            </a:r>
            <a:r>
              <a:rPr lang="en-US" altLang="ko-KR" sz="1400" dirty="0" err="1"/>
              <a:t>IPSec</a:t>
            </a:r>
            <a:r>
              <a:rPr lang="en-US" altLang="ko-KR" sz="1400" dirty="0"/>
              <a:t>, SSL, S-HTTP </a:t>
            </a:r>
            <a:r>
              <a:rPr lang="ko-KR" altLang="en-US" sz="1400" dirty="0"/>
              <a:t>등의 다양한 방식으로 적용</a:t>
            </a:r>
          </a:p>
        </p:txBody>
      </p:sp>
    </p:spTree>
    <p:extLst>
      <p:ext uri="{BB962C8B-B14F-4D97-AF65-F5344CB8AC3E}">
        <p14:creationId xmlns:p14="http://schemas.microsoft.com/office/powerpoint/2010/main" val="198609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보안 기능 적용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애플리케이션 영역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시큐어</a:t>
            </a:r>
            <a:r>
              <a:rPr lang="ko-KR" altLang="en-US" sz="1400" dirty="0"/>
              <a:t> 코딩 대표적인 웹 애플리케이션의 보안 취약점 발표 사례인 </a:t>
            </a:r>
            <a:r>
              <a:rPr lang="en-US" altLang="ko-KR" sz="1400" dirty="0"/>
              <a:t>OWASP(Open Web Application Security Project) Top 10</a:t>
            </a:r>
            <a:r>
              <a:rPr lang="ko-KR" altLang="en-US" sz="1400" dirty="0"/>
              <a:t>을 참고하여 </a:t>
            </a:r>
            <a:r>
              <a:rPr lang="en-US" altLang="ko-KR" sz="1400" dirty="0"/>
              <a:t>KISA(</a:t>
            </a:r>
            <a:r>
              <a:rPr lang="ko-KR" altLang="en-US" sz="1400" dirty="0"/>
              <a:t>한국 인터넷 진흥원</a:t>
            </a:r>
            <a:r>
              <a:rPr lang="en-US" altLang="ko-KR" sz="1400" dirty="0"/>
              <a:t>)</a:t>
            </a:r>
            <a:r>
              <a:rPr lang="ko-KR" altLang="en-US" sz="1400" dirty="0"/>
              <a:t>에서 </a:t>
            </a:r>
            <a:r>
              <a:rPr lang="en-US" altLang="ko-KR" sz="1400" dirty="0"/>
              <a:t>SW </a:t>
            </a:r>
            <a:r>
              <a:rPr lang="ko-KR" altLang="en-US" sz="1400" dirty="0"/>
              <a:t>보안 약점 가이드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발표하였고 </a:t>
            </a:r>
            <a:r>
              <a:rPr lang="en-US" altLang="ko-KR" sz="1400" dirty="0"/>
              <a:t>SW </a:t>
            </a:r>
            <a:r>
              <a:rPr lang="ko-KR" altLang="en-US" sz="1400" dirty="0"/>
              <a:t>보안 취약점</a:t>
            </a:r>
            <a:r>
              <a:rPr lang="en-US" altLang="ko-KR" sz="1400" dirty="0"/>
              <a:t>, </a:t>
            </a:r>
            <a:r>
              <a:rPr lang="ko-KR" altLang="en-US" sz="1400" dirty="0"/>
              <a:t>약점 및 대응 방안이 구체적으로 서술되어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C106F-E3D1-1044-841C-8605CBD82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68959"/>
            <a:ext cx="7023100" cy="34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보안 기능 적용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 영역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데이터베이스의 기밀성을 유지하기 위해 중요 민감 데이터는 암호화하는 기법을 사용</a:t>
            </a:r>
            <a:endParaRPr lang="en-US" altLang="ko-KR" sz="1400" dirty="0"/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데이터베이스 암호화 알고리즘은 대칭 키</a:t>
            </a:r>
            <a:r>
              <a:rPr lang="en-US" altLang="ko-KR" sz="1400" dirty="0"/>
              <a:t>, </a:t>
            </a:r>
            <a:r>
              <a:rPr lang="ko-KR" altLang="en-US" sz="1400" dirty="0"/>
              <a:t>해시</a:t>
            </a:r>
            <a:r>
              <a:rPr lang="en-US" altLang="ko-KR" sz="1400" dirty="0"/>
              <a:t>, </a:t>
            </a:r>
            <a:r>
              <a:rPr lang="ko-KR" altLang="en-US" sz="1400" dirty="0"/>
              <a:t>비대칭 키 알고리즘을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A624A-F00F-3744-AE33-5D9137F01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10817"/>
            <a:ext cx="5689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9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보안 기능 적용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데이터베이스 영역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데이터베이스 암호화 기법으로는 애플리케이션에서 암호화를 수행하는 </a:t>
            </a:r>
            <a:r>
              <a:rPr lang="en-US" altLang="ko-KR" sz="1400" dirty="0"/>
              <a:t>API </a:t>
            </a:r>
            <a:r>
              <a:rPr lang="ko-KR" altLang="en-US" sz="1400" dirty="0"/>
              <a:t>방식과 데이터베이스에서 암호화를 수행하는 </a:t>
            </a:r>
            <a:r>
              <a:rPr lang="en-US" altLang="ko-KR" sz="1400" dirty="0" err="1"/>
              <a:t>Flug</a:t>
            </a:r>
            <a:r>
              <a:rPr lang="en-US" altLang="ko-KR" sz="1400" dirty="0"/>
              <a:t>-in </a:t>
            </a:r>
            <a:r>
              <a:rPr lang="ko-KR" altLang="en-US" sz="1400" dirty="0"/>
              <a:t>방식</a:t>
            </a:r>
            <a:r>
              <a:rPr lang="en-US" altLang="ko-KR" sz="1400" dirty="0"/>
              <a:t>, API </a:t>
            </a:r>
            <a:r>
              <a:rPr lang="ko-KR" altLang="en-US" sz="1400" dirty="0"/>
              <a:t>방식</a:t>
            </a:r>
            <a:r>
              <a:rPr lang="en-US" altLang="ko-KR" sz="1400" dirty="0"/>
              <a:t>,</a:t>
            </a:r>
            <a:r>
              <a:rPr lang="ko-KR" altLang="en-US" sz="1400" dirty="0"/>
              <a:t> 두가지</a:t>
            </a:r>
            <a:r>
              <a:rPr lang="en-US" altLang="ko-KR" sz="1400" dirty="0"/>
              <a:t> </a:t>
            </a:r>
            <a:r>
              <a:rPr lang="ko-KR" altLang="en-US" sz="1400" dirty="0"/>
              <a:t>방식을 혼합한 </a:t>
            </a:r>
            <a:r>
              <a:rPr lang="en-US" altLang="ko-KR" sz="1400" dirty="0"/>
              <a:t>Hybrid </a:t>
            </a:r>
            <a:r>
              <a:rPr lang="ko-KR" altLang="en-US" sz="1400" dirty="0"/>
              <a:t>방식이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F0703A-54CE-8643-A304-C084A46E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78" y="2996952"/>
            <a:ext cx="4941044" cy="339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데이터 무결성 검사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보안 취약점을 분석하는데 사용하는 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시스템 파일의 변경 유무를 확인하고 파일이 변경되었을 경우 관리자에게 알려줌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Tripwire, AIDE, Samhain, Claymore, </a:t>
            </a:r>
            <a:r>
              <a:rPr lang="en-US" altLang="ko-KR" sz="1400" dirty="0" err="1"/>
              <a:t>Slipwire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Fcheck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600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구현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 검증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구현을 검증하기 위해서는 인터페이스 단위 기능 및 시나리오에 기반한 통합 테스트가 필요한데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 자동화 도구를 이용하여 단위 및 통합 테스트의 효율성을 높일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E9653-2EC6-5341-AA1E-EDCE2DEF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20888"/>
            <a:ext cx="745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기능 구현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구현 감시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동적 상태는 </a:t>
            </a:r>
            <a:r>
              <a:rPr lang="en-US" altLang="ko-KR" sz="1400" dirty="0"/>
              <a:t>APM(Application Performance Management/Monitoring, </a:t>
            </a:r>
            <a:r>
              <a:rPr lang="ko-KR" altLang="en-US" sz="1400" dirty="0"/>
              <a:t>애플리케이션 성능 관리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사용하여 감시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APM</a:t>
            </a:r>
            <a:r>
              <a:rPr lang="ko-KR" altLang="en-US" sz="1400" dirty="0"/>
              <a:t>을 통해 데이터베이스와 웹 애플리케이션의 트랜잭션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변수값</a:t>
            </a:r>
            <a:r>
              <a:rPr lang="en-US" altLang="ko-KR" sz="1400" dirty="0"/>
              <a:t>,</a:t>
            </a:r>
            <a:r>
              <a:rPr lang="ko-KR" altLang="en-US" sz="1400" dirty="0"/>
              <a:t> 호출 함수</a:t>
            </a:r>
            <a:r>
              <a:rPr lang="en-US" altLang="ko-KR" sz="1400" dirty="0"/>
              <a:t>,</a:t>
            </a:r>
            <a:r>
              <a:rPr lang="ko-KR" altLang="en-US" sz="1400" dirty="0"/>
              <a:t> 로그 및 시스템 부하 등 종합적인 정보를 조회하고 분석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리소스 방식과 </a:t>
            </a:r>
            <a:r>
              <a:rPr lang="en-US" altLang="ko-KR" sz="1400" dirty="0"/>
              <a:t>End-To-End </a:t>
            </a:r>
            <a:r>
              <a:rPr lang="ko-KR" altLang="en-US" sz="1400" dirty="0"/>
              <a:t>방식이 있음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APM </a:t>
            </a:r>
            <a:r>
              <a:rPr lang="ko-KR" altLang="en-US" sz="1400" dirty="0"/>
              <a:t>도구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리소스 방식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Nagios, Zabbix, Cacti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End-To-End </a:t>
            </a:r>
            <a:r>
              <a:rPr lang="ko-KR" altLang="en-US" sz="1400" dirty="0"/>
              <a:t>방식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VisualVM</a:t>
            </a:r>
            <a:r>
              <a:rPr lang="en-US" altLang="ko-KR" sz="1400" dirty="0"/>
              <a:t>, Scouter,</a:t>
            </a:r>
            <a:r>
              <a:rPr lang="ko-KR" altLang="en-US" sz="1400" dirty="0"/>
              <a:t> </a:t>
            </a:r>
            <a:r>
              <a:rPr lang="en-US" altLang="ko-KR" sz="1400" dirty="0"/>
              <a:t>Jennifer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632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시스템 인터페이스 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시스템 인터페이스 요구사항 분석 절차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요구사항을 선별하여 별도로 요구사항 목록을 생성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요구사항과 관련된 자료를 준비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기능적인 요구사항과 비기능적인 요구사항을 분류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요구사항을 분석하고 요구사항 명세서에 내용을 추가하거나 수정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추가 수정한 요구사항 명세서와 요구사항 목록을 관련 이해관계자에게 전달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46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요구사항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요구 사항 검증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인터페이스의 설계 및 구현 전에 사용자들의 요구사항이 요구사항 명세서에 정확하고 완전하게 기술되었는지 검토하고 개발 범위의 기준인 베이스라인을 설정하는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인터페이스의 설계 및 구현 중에 요구사항 명세서의 오류가 발견되어 이를 수정할 경우 많은 비용이 소요되므로 프로젝트에서 매우 중요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검증 수행 순서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요구사항 검토 계획 수립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검토 및 오류 수정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베이스라인 설정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요구 사항 검증 방법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요구사항 검토</a:t>
            </a:r>
            <a:r>
              <a:rPr lang="en-US" altLang="ko-KR" sz="1400" dirty="0"/>
              <a:t>:</a:t>
            </a:r>
            <a:r>
              <a:rPr lang="ko-KR" altLang="en-US" sz="1400" dirty="0"/>
              <a:t> 요구사항 명세서의 오류 확인 및 표준 준수 여부 등의 결함 여부를 검토 담당자들이 수작업으로 분석하는 방법으로</a:t>
            </a:r>
            <a:r>
              <a:rPr lang="en-US" altLang="ko-KR" sz="1400" dirty="0"/>
              <a:t> </a:t>
            </a:r>
            <a:r>
              <a:rPr lang="ko-KR" altLang="en-US" sz="1400" dirty="0"/>
              <a:t>동료 검토</a:t>
            </a:r>
            <a:r>
              <a:rPr lang="en-US" altLang="ko-KR" sz="1400" dirty="0"/>
              <a:t>(Peer Review), </a:t>
            </a:r>
            <a:r>
              <a:rPr lang="ko-KR" altLang="en-US" sz="1400" dirty="0"/>
              <a:t>워크</a:t>
            </a:r>
            <a:r>
              <a:rPr lang="en-US" altLang="ko-KR" sz="1400" dirty="0"/>
              <a:t> </a:t>
            </a:r>
            <a:r>
              <a:rPr lang="ko-KR" altLang="en-US" sz="1400" dirty="0"/>
              <a:t>스루</a:t>
            </a:r>
            <a:r>
              <a:rPr lang="en-US" altLang="ko-KR" sz="1400" dirty="0"/>
              <a:t>(Walk Through),</a:t>
            </a:r>
            <a:r>
              <a:rPr lang="ko-KR" altLang="en-US" sz="1400" dirty="0"/>
              <a:t> </a:t>
            </a:r>
            <a:r>
              <a:rPr lang="en-US" altLang="ko-KR" sz="1400" dirty="0"/>
              <a:t> Inspection </a:t>
            </a:r>
            <a:r>
              <a:rPr lang="ko-KR" altLang="en-US" sz="1400" dirty="0"/>
              <a:t>등이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프로토타이핑 </a:t>
            </a:r>
            <a:r>
              <a:rPr lang="en-US" altLang="ko-KR" sz="1400" dirty="0"/>
              <a:t>(Prototyping):</a:t>
            </a:r>
            <a:r>
              <a:rPr lang="ko-KR" altLang="en-US" sz="1400" dirty="0"/>
              <a:t> 사용자의 요구사항을 정확히 파악하기 위해 실제 개발될 소프트웨어에 대한 견본품 </a:t>
            </a:r>
            <a:r>
              <a:rPr lang="en-US" altLang="ko-KR" sz="1400" dirty="0"/>
              <a:t>(Prototype)</a:t>
            </a:r>
            <a:r>
              <a:rPr lang="ko-KR" altLang="en-US" sz="1400" dirty="0"/>
              <a:t>을 만들어 최종 결과물을 예측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테스트 설계</a:t>
            </a:r>
            <a:r>
              <a:rPr lang="en-US" altLang="ko-KR" sz="1400" dirty="0"/>
              <a:t>:</a:t>
            </a:r>
            <a:r>
              <a:rPr lang="ko-KR" altLang="en-US" sz="1400" dirty="0"/>
              <a:t> 요구사항은 테스트할 수 있도록 작성되어야 하며</a:t>
            </a:r>
            <a:r>
              <a:rPr lang="en-US" altLang="ko-KR" sz="1400" dirty="0"/>
              <a:t> </a:t>
            </a:r>
            <a:r>
              <a:rPr lang="ko-KR" altLang="en-US" sz="1400" dirty="0"/>
              <a:t>이를 위해 테스트 케이스</a:t>
            </a:r>
            <a:r>
              <a:rPr lang="en-US" altLang="ko-KR" sz="1400" dirty="0"/>
              <a:t>(Test Case)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생성하여 이후에 요구사항이 현실적으로 테스트 가능한지를 검토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CASE </a:t>
            </a:r>
            <a:r>
              <a:rPr lang="ko-KR" altLang="en-US" sz="1400" dirty="0"/>
              <a:t>도구 활용</a:t>
            </a:r>
            <a:r>
              <a:rPr lang="en-US" altLang="ko-KR" sz="1400" dirty="0"/>
              <a:t>:</a:t>
            </a:r>
            <a:r>
              <a:rPr lang="ko-KR" altLang="en-US" sz="1400" dirty="0"/>
              <a:t> 일관성 분석</a:t>
            </a:r>
            <a:r>
              <a:rPr lang="en-US" altLang="ko-KR" sz="1400" dirty="0"/>
              <a:t>(Consistency Analysis)</a:t>
            </a:r>
            <a:r>
              <a:rPr lang="ko-KR" altLang="en-US" sz="1400" dirty="0"/>
              <a:t>을 통해 요구사항 변경사항의 추적 및 분석</a:t>
            </a:r>
            <a:r>
              <a:rPr lang="en-US" altLang="ko-KR" sz="1400" dirty="0"/>
              <a:t>, </a:t>
            </a:r>
            <a:r>
              <a:rPr lang="ko-KR" altLang="en-US" sz="1400" dirty="0"/>
              <a:t>관리</a:t>
            </a:r>
            <a:r>
              <a:rPr lang="en-US" altLang="ko-KR" sz="1400" dirty="0"/>
              <a:t>, </a:t>
            </a:r>
            <a:r>
              <a:rPr lang="ko-KR" altLang="en-US" sz="1400" dirty="0"/>
              <a:t>표준 준수 여부를 확인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955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요구사항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 시스템 인터페이스 요구사항 명세서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 사항 검토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동료</a:t>
            </a:r>
            <a:r>
              <a:rPr lang="en-US" altLang="ko-KR" sz="1400" dirty="0"/>
              <a:t> </a:t>
            </a:r>
            <a:r>
              <a:rPr lang="ko-KR" altLang="en-US" sz="1400" dirty="0"/>
              <a:t>검토</a:t>
            </a:r>
            <a:r>
              <a:rPr lang="en-US" altLang="ko-KR" sz="1400" dirty="0"/>
              <a:t>(Peer Review): </a:t>
            </a:r>
            <a:r>
              <a:rPr lang="ko-KR" altLang="en-US" sz="1400" dirty="0"/>
              <a:t>요구사항 명세서 작성자가 명세서 내용을 직접 설명하고 동료들이 이를 들으면서 결함을 발견하는 형태의 검토 방법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Walk Through: </a:t>
            </a:r>
            <a:r>
              <a:rPr lang="ko-KR" altLang="en-US" sz="1400" dirty="0"/>
              <a:t>검토 회의 전에 요구사항 명세서를 미리 배포하여 사전 검토한 후에 짧은 검토 회의를 통해 결함을 발견하는 형태의 검토 방법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Inspection: </a:t>
            </a:r>
            <a:r>
              <a:rPr lang="ko-KR" altLang="en-US" sz="1400" dirty="0"/>
              <a:t>요구사항 명세서 작성자를 제외한 다른 검토 전문가들이 요구사항 명세서를 확인하면서 결함을 발견하는 형태의 검토 방법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요구 사항 검토 항목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완전성</a:t>
            </a:r>
            <a:r>
              <a:rPr lang="en-US" altLang="ko-KR" sz="1400" dirty="0"/>
              <a:t>(Completeness): </a:t>
            </a:r>
            <a:r>
              <a:rPr lang="ko-KR" altLang="en-US" sz="1400" dirty="0"/>
              <a:t>사용자의 모든 요구사항이 누락되지 않고 완전하게 반영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일관성</a:t>
            </a:r>
            <a:r>
              <a:rPr lang="en-US" altLang="ko-KR" sz="1400" dirty="0"/>
              <a:t>(Consistency): </a:t>
            </a:r>
            <a:r>
              <a:rPr lang="ko-KR" altLang="en-US" sz="1400" dirty="0"/>
              <a:t>요구사항이 모순되거나 충돌되는 점 없이 일관성을 유지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명확성</a:t>
            </a:r>
            <a:r>
              <a:rPr lang="en-US" altLang="ko-KR" sz="1400" dirty="0"/>
              <a:t>(Unambiguity): </a:t>
            </a:r>
            <a:r>
              <a:rPr lang="ko-KR" altLang="en-US" sz="1400" dirty="0"/>
              <a:t>모든 참여자가 요구사항을 명확히 이해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기능성</a:t>
            </a:r>
            <a:r>
              <a:rPr lang="en-US" altLang="ko-KR" sz="1400" dirty="0"/>
              <a:t>(Functionality):</a:t>
            </a:r>
            <a:r>
              <a:rPr lang="ko-KR" altLang="en-US" sz="1400" dirty="0"/>
              <a:t> 요구사항이 ‘어떻게</a:t>
            </a:r>
            <a:r>
              <a:rPr lang="en-US" altLang="ko-KR" sz="1400" dirty="0"/>
              <a:t>(How to)’ </a:t>
            </a:r>
            <a:r>
              <a:rPr lang="ko-KR" altLang="en-US" sz="1400" dirty="0"/>
              <a:t>보다 ‘무엇을</a:t>
            </a:r>
            <a:r>
              <a:rPr lang="en-US" altLang="ko-KR" sz="1400" dirty="0"/>
              <a:t>(What)’</a:t>
            </a:r>
            <a:r>
              <a:rPr lang="ko-KR" altLang="en-US" sz="1400" dirty="0"/>
              <a:t>에 중점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검증 가능성</a:t>
            </a:r>
            <a:r>
              <a:rPr lang="en-US" altLang="ko-KR" sz="1400" dirty="0"/>
              <a:t>(Verifiability): </a:t>
            </a:r>
            <a:r>
              <a:rPr lang="ko-KR" altLang="en-US" sz="1400" dirty="0"/>
              <a:t>요구사항이 사용자의 요구를 모두 만족하고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개발된 소프트웨어가 사용자의 요구 내용과 일치하는지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추적 가능성</a:t>
            </a:r>
            <a:r>
              <a:rPr lang="en-US" altLang="ko-KR" sz="1400" dirty="0"/>
              <a:t>(Traceability): </a:t>
            </a:r>
            <a:r>
              <a:rPr lang="ko-KR" altLang="en-US" sz="1400" dirty="0"/>
              <a:t>요구사항 명세서와 설계서를 추적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변경 용이성</a:t>
            </a:r>
            <a:r>
              <a:rPr lang="en-US" altLang="ko-KR" sz="1400" dirty="0"/>
              <a:t>(Easily Changeable): </a:t>
            </a:r>
            <a:r>
              <a:rPr lang="ko-KR" altLang="en-US" sz="1400" dirty="0"/>
              <a:t>요구사항 명세서의 변경이 쉽도록 </a:t>
            </a:r>
          </a:p>
        </p:txBody>
      </p:sp>
    </p:spTree>
    <p:extLst>
      <p:ext uri="{BB962C8B-B14F-4D97-AF65-F5344CB8AC3E}">
        <p14:creationId xmlns:p14="http://schemas.microsoft.com/office/powerpoint/2010/main" val="410475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시스템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시스템 식별은 인터페이스별로 인터페이스에 참여하는 시스템들을 송신 시스템과 수신 시스템으로 구분하여 작성하는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시스템 식별을 위한 선행 작업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개발 시스템과 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 식별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 환경 및 관리 주체 식별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시스템의 실제 운용 환경과 하드웨어 관리 주체를 확인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 환경</a:t>
            </a:r>
            <a:r>
              <a:rPr lang="en-US" altLang="ko-KR" sz="1400" dirty="0"/>
              <a:t>:</a:t>
            </a:r>
            <a:r>
              <a:rPr lang="ko-KR" altLang="en-US" sz="1400" dirty="0"/>
              <a:t> 연계할 시스템 접속에 필요한 </a:t>
            </a:r>
            <a:r>
              <a:rPr lang="en-US" altLang="ko-KR" sz="1400" dirty="0"/>
              <a:t>IP </a:t>
            </a:r>
            <a:r>
              <a:rPr lang="ko-KR" altLang="en-US" sz="1400" dirty="0"/>
              <a:t>또는</a:t>
            </a:r>
            <a:r>
              <a:rPr lang="en-US" altLang="ko-KR" sz="1400" dirty="0"/>
              <a:t> URL, Port </a:t>
            </a:r>
            <a:r>
              <a:rPr lang="ko-KR" altLang="en-US" sz="1400" dirty="0"/>
              <a:t>정보 등 시스템의 실제 운용 환경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 관리 주체</a:t>
            </a:r>
            <a:r>
              <a:rPr lang="en-US" altLang="ko-KR" sz="1400" dirty="0"/>
              <a:t>:</a:t>
            </a:r>
            <a:r>
              <a:rPr lang="ko-KR" altLang="en-US" sz="1400" dirty="0"/>
              <a:t> 하드웨어 관리 담당자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 </a:t>
            </a:r>
            <a:r>
              <a:rPr lang="en-US" altLang="ko-KR" sz="1400" dirty="0"/>
              <a:t>•</a:t>
            </a:r>
            <a:r>
              <a:rPr lang="ko-KR" altLang="en-US" sz="1400" dirty="0"/>
              <a:t> 외부 시스템 네트워크 연결 정보 식별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식별</a:t>
            </a:r>
          </a:p>
        </p:txBody>
      </p:sp>
    </p:spTree>
    <p:extLst>
      <p:ext uri="{BB962C8B-B14F-4D97-AF65-F5344CB8AC3E}">
        <p14:creationId xmlns:p14="http://schemas.microsoft.com/office/powerpoint/2010/main" val="16089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송 </a:t>
            </a:r>
            <a:r>
              <a:rPr lang="en-US" altLang="ko-KR" dirty="0"/>
              <a:t>•</a:t>
            </a:r>
            <a:r>
              <a:rPr lang="ko-KR" altLang="en-US" dirty="0"/>
              <a:t> 수신 데이터 식별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식별 대상 데이터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시스템 사이에서 교환되는 데이터로 규격화된 표준 형식에 따라 전송되는 데이터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교환되는 데이터 종류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표준 항목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데이터 항목</a:t>
            </a:r>
            <a:r>
              <a:rPr lang="en-US" altLang="ko-KR" sz="1400" dirty="0"/>
              <a:t>:</a:t>
            </a:r>
            <a:r>
              <a:rPr lang="ko-KR" altLang="en-US" sz="1400" dirty="0"/>
              <a:t> 업무를 수행하는 데 사용하는 데이터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공통 코드</a:t>
            </a:r>
            <a:r>
              <a:rPr lang="en-US" altLang="ko-KR" sz="1400" dirty="0"/>
              <a:t>:</a:t>
            </a:r>
            <a:r>
              <a:rPr lang="ko-KR" altLang="en-US" sz="1400" dirty="0"/>
              <a:t>시스템에서 공통으로 사용하는 코드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표준 항목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시스템을 연계하는데 표준적으로 필요한 데이터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시스템 </a:t>
            </a:r>
            <a:r>
              <a:rPr lang="ko-KR" altLang="en-US" sz="1400" dirty="0" err="1"/>
              <a:t>공통부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간 연동 시 필요한 공통 정보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거래 </a:t>
            </a:r>
            <a:r>
              <a:rPr lang="ko-KR" altLang="en-US" sz="1400" dirty="0" err="1"/>
              <a:t>공통부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시스템들이 연동된 후 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수신되는 데이터를 처리할 때 필요한 정보</a:t>
            </a:r>
          </a:p>
        </p:txBody>
      </p:sp>
    </p:spTree>
    <p:extLst>
      <p:ext uri="{BB962C8B-B14F-4D97-AF65-F5344CB8AC3E}">
        <p14:creationId xmlns:p14="http://schemas.microsoft.com/office/powerpoint/2010/main" val="290989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방법 </a:t>
            </a:r>
            <a:r>
              <a:rPr lang="ko-KR" altLang="en-US" dirty="0" err="1"/>
              <a:t>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방법 </a:t>
            </a:r>
            <a:r>
              <a:rPr lang="ko-KR" altLang="en-US" sz="1400" dirty="0" err="1"/>
              <a:t>명세화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인터페이스 </a:t>
            </a:r>
            <a:r>
              <a:rPr lang="ko-KR" altLang="en-US" sz="1400" dirty="0" err="1"/>
              <a:t>명세화</a:t>
            </a:r>
            <a:r>
              <a:rPr lang="ko-KR" altLang="en-US" sz="1400" dirty="0"/>
              <a:t> 내용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방법 </a:t>
            </a:r>
            <a:r>
              <a:rPr lang="ko-KR" altLang="en-US" sz="1400" dirty="0" err="1"/>
              <a:t>명세화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데이터 </a:t>
            </a:r>
            <a:r>
              <a:rPr lang="ko-KR" altLang="en-US" sz="1400" dirty="0" err="1"/>
              <a:t>명세화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오류 식별 및 처리 방안 </a:t>
            </a:r>
            <a:r>
              <a:rPr lang="ko-KR" altLang="en-US" sz="1400" dirty="0" err="1"/>
              <a:t>명세화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필요 정보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시스템 연계 기술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통신 유형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처리 유형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발생 주기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시스템 연계 기술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DB Link:</a:t>
            </a:r>
            <a:r>
              <a:rPr lang="ko-KR" altLang="en-US" sz="1400" dirty="0"/>
              <a:t> 데이터베이스에서 제공하는 </a:t>
            </a:r>
            <a:r>
              <a:rPr lang="en-US" altLang="ko-KR" sz="1400" dirty="0"/>
              <a:t>Link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API/Open API: </a:t>
            </a:r>
            <a:r>
              <a:rPr lang="ko-KR" altLang="en-US" sz="1400" dirty="0"/>
              <a:t>송신 시스템의 데이터베이스에서 데이터를 읽어와 제공하는 애플리케이션 프로그래밍 인터페이스 프로그램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연계 솔루션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EAI </a:t>
            </a:r>
            <a:r>
              <a:rPr lang="ko-KR" altLang="en-US" sz="1400" dirty="0"/>
              <a:t>서버와 송 </a:t>
            </a:r>
            <a:r>
              <a:rPr lang="en-US" altLang="ko-KR" sz="1400" dirty="0"/>
              <a:t>•</a:t>
            </a:r>
            <a:r>
              <a:rPr lang="ko-KR" altLang="en-US" sz="1400" dirty="0"/>
              <a:t> 수신 시스템에 설치되는 클라이언트를 이용하는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Socket: </a:t>
            </a:r>
            <a:r>
              <a:rPr lang="ko-KR" altLang="en-US" sz="1400" dirty="0"/>
              <a:t>소켓을 생성하여 포트를 할당하고 클라이언트의 통신 요청 시 클라이언트와 연결하여 통신하는 네트워크 기술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Web Service: WSDL,</a:t>
            </a:r>
            <a:r>
              <a:rPr lang="ko-KR" altLang="en-US" sz="1400" dirty="0"/>
              <a:t> </a:t>
            </a:r>
            <a:r>
              <a:rPr lang="en-US" altLang="ko-KR" sz="1400" dirty="0"/>
              <a:t>UDDI,</a:t>
            </a:r>
            <a:r>
              <a:rPr lang="ko-KR" altLang="en-US" sz="1400" dirty="0"/>
              <a:t> </a:t>
            </a:r>
            <a:r>
              <a:rPr lang="en-US" altLang="ko-KR" sz="1400" dirty="0"/>
              <a:t>SOAP </a:t>
            </a:r>
            <a:r>
              <a:rPr lang="ko-KR" altLang="en-US" sz="1400" dirty="0"/>
              <a:t>프로토콜을 이용하여 연계하는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19449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인터페이스 방법 </a:t>
            </a:r>
            <a:r>
              <a:rPr lang="ko-KR" altLang="en-US" dirty="0" err="1"/>
              <a:t>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인터페이스 통신 유형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단방향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비동기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처리 유형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실시간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지연 처리 방식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배치 방식</a:t>
            </a:r>
          </a:p>
        </p:txBody>
      </p:sp>
    </p:spTree>
    <p:extLst>
      <p:ext uri="{BB962C8B-B14F-4D97-AF65-F5344CB8AC3E}">
        <p14:creationId xmlns:p14="http://schemas.microsoft.com/office/powerpoint/2010/main" val="1896753674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17022</TotalTime>
  <Words>2145</Words>
  <Application>Microsoft Macintosh PowerPoint</Application>
  <PresentationFormat>화면 슬라이드 쇼(4:3)</PresentationFormat>
  <Paragraphs>276</Paragraphs>
  <Slides>27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Courier New</vt:lpstr>
      <vt:lpstr>Wingdings</vt:lpstr>
      <vt:lpstr>ms01_1</vt:lpstr>
      <vt:lpstr>Image</vt:lpstr>
      <vt:lpstr>인터페이스 구현</vt:lpstr>
      <vt:lpstr>시스템 인터페이스 요구사항 분석</vt:lpstr>
      <vt:lpstr>시스템 인터페이스 요구사항 분석</vt:lpstr>
      <vt:lpstr>인터페이스 요구사항 검증</vt:lpstr>
      <vt:lpstr>인터페이스 요구사항 검증</vt:lpstr>
      <vt:lpstr>인터페이스 시스템 식별</vt:lpstr>
      <vt:lpstr>송 • 수신 데이터 식별</vt:lpstr>
      <vt:lpstr>인터페이스 방법 명세화</vt:lpstr>
      <vt:lpstr>인터페이스 방법 명세화</vt:lpstr>
      <vt:lpstr>미들웨어 솔루션</vt:lpstr>
      <vt:lpstr>모듈간 공통 기능 및 데이터 인터페이스</vt:lpstr>
      <vt:lpstr>모듈간 공통 기능 및 데이터 인터페이스</vt:lpstr>
      <vt:lpstr>인터페이스 기능 식별</vt:lpstr>
      <vt:lpstr>인터페이스 기능 식별</vt:lpstr>
      <vt:lpstr>인터페이스 기능 식별</vt:lpstr>
      <vt:lpstr>인터페이스 데이터 표준 확인</vt:lpstr>
      <vt:lpstr>인터페이스 기능 구현 정의</vt:lpstr>
      <vt:lpstr>인터페이스 구현</vt:lpstr>
      <vt:lpstr>인터페이스 구현</vt:lpstr>
      <vt:lpstr>인터페이스 예외 처리</vt:lpstr>
      <vt:lpstr>인터페이스 보안</vt:lpstr>
      <vt:lpstr>인터페이스 보안</vt:lpstr>
      <vt:lpstr>인터페이스 보안</vt:lpstr>
      <vt:lpstr>인터페이스 보안</vt:lpstr>
      <vt:lpstr>인터페이스 보안</vt:lpstr>
      <vt:lpstr>인터페이스 기능 구현 검증</vt:lpstr>
      <vt:lpstr>인터페이스 기능 구현 검증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558</cp:revision>
  <dcterms:created xsi:type="dcterms:W3CDTF">2010-03-14T12:09:21Z</dcterms:created>
  <dcterms:modified xsi:type="dcterms:W3CDTF">2021-04-03T14:15:04Z</dcterms:modified>
</cp:coreProperties>
</file>