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318" r:id="rId3"/>
    <p:sldId id="319" r:id="rId4"/>
    <p:sldId id="320" r:id="rId5"/>
    <p:sldId id="321" r:id="rId6"/>
    <p:sldId id="311" r:id="rId7"/>
    <p:sldId id="312" r:id="rId8"/>
    <p:sldId id="313" r:id="rId9"/>
    <p:sldId id="314" r:id="rId10"/>
    <p:sldId id="315" r:id="rId11"/>
    <p:sldId id="316" r:id="rId12"/>
    <p:sldId id="322" r:id="rId13"/>
    <p:sldId id="31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94654"/>
  </p:normalViewPr>
  <p:slideViewPr>
    <p:cSldViewPr>
      <p:cViewPr varScale="1">
        <p:scale>
          <a:sx n="104" d="100"/>
          <a:sy n="104" d="100"/>
        </p:scale>
        <p:origin x="193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83E55A8-D5CF-4CB6-A127-D1933B95FA4A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1pPr>
    <a:lvl2pPr marL="4572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2pPr>
    <a:lvl3pPr marL="9144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3pPr>
    <a:lvl4pPr marL="13716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4pPr>
    <a:lvl5pPr marL="1828800" algn="l" defTabSz="914400" rtl="0" eaLnBrk="1" latinLnBrk="1" hangingPunct="1">
      <a:defRPr sz="1200" b="0" i="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094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48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74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1351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96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61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081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379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335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334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006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17949-EA51-4397-99D6-3B2F4099EE7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8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0" i="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altLang="ko-K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b="0" i="0" smtClean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b="0" i="0" smtClean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b="0" i="0" smtClean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0" i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 userDrawn="1"/>
        </p:nvGraphicFramePr>
        <p:xfrm>
          <a:off x="2987675" y="2736850"/>
          <a:ext cx="61563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Image" r:id="rId15" imgW="7949206" imgH="5320635" progId="">
                  <p:embed/>
                </p:oleObj>
              </mc:Choice>
              <mc:Fallback>
                <p:oleObj name="Image" r:id="rId15" imgW="7949206" imgH="5320635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36850"/>
                        <a:ext cx="6156325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2021. 4. 7.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0" i="0">
          <a:solidFill>
            <a:schemeClr val="bg1"/>
          </a:solidFill>
          <a:latin typeface="Gulim" panose="020B0600000101010101" pitchFamily="34" charset="-127"/>
          <a:ea typeface="Gulim" panose="020B0600000101010101" pitchFamily="34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 b="0" i="0">
          <a:solidFill>
            <a:srgbClr val="000000"/>
          </a:solidFill>
          <a:latin typeface="Gulim" panose="020B0600000101010101" pitchFamily="34" charset="-127"/>
          <a:ea typeface="Gulim" panose="020B0600000101010101" pitchFamily="34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/>
          <a:p>
            <a:r>
              <a:rPr lang="ko-KR" altLang="en-US" dirty="0"/>
              <a:t>제품 소프트웨어 </a:t>
            </a:r>
            <a:r>
              <a:rPr lang="ko-KR" altLang="en-US" dirty="0" err="1"/>
              <a:t>패키징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5970-03A6-496F-978B-4258F7D373A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660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형상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소프트웨어 버전 등록 과정 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가져오기</a:t>
            </a:r>
            <a:r>
              <a:rPr lang="en-US" altLang="ko-KR" sz="1400" dirty="0"/>
              <a:t>(</a:t>
            </a:r>
            <a:r>
              <a:rPr lang="en" altLang="ko-KR" sz="1400" dirty="0"/>
              <a:t>Import) : </a:t>
            </a:r>
            <a:r>
              <a:rPr lang="ko-KR" altLang="en-US" sz="1400" dirty="0"/>
              <a:t>개발자가 저장소에 신규로 파일을 추가함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인출</a:t>
            </a:r>
            <a:r>
              <a:rPr lang="en-US" altLang="ko-KR" sz="1400" dirty="0"/>
              <a:t>(</a:t>
            </a:r>
            <a:r>
              <a:rPr lang="en" altLang="ko-KR" sz="1400" dirty="0"/>
              <a:t>Check-Out)  : </a:t>
            </a:r>
            <a:r>
              <a:rPr lang="ko-KR" altLang="en-US" sz="1400" dirty="0"/>
              <a:t>수정 작업을 진행할 개발자가 저장소에 추가된 파일을 자신의 작업 공간으로 인출함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예치</a:t>
            </a:r>
            <a:r>
              <a:rPr lang="en-US" altLang="ko-KR" sz="1400" dirty="0"/>
              <a:t>(</a:t>
            </a:r>
            <a:r>
              <a:rPr lang="en" altLang="ko-KR" sz="1400" dirty="0"/>
              <a:t>Commit) : </a:t>
            </a:r>
            <a:r>
              <a:rPr lang="ko-KR" altLang="en-US" sz="1400" dirty="0"/>
              <a:t>인출한 파일을 수정한 후 설명을 붙여 저장소에 예치함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동기화</a:t>
            </a:r>
            <a:r>
              <a:rPr lang="en-US" altLang="ko-KR" sz="1400" dirty="0"/>
              <a:t>(</a:t>
            </a:r>
            <a:r>
              <a:rPr lang="en" altLang="ko-KR" sz="1400" dirty="0"/>
              <a:t>Update) : </a:t>
            </a:r>
            <a:r>
              <a:rPr lang="ko-KR" altLang="en-US" sz="1400" dirty="0" err="1"/>
              <a:t>커밋</a:t>
            </a:r>
            <a:r>
              <a:rPr lang="en-US" altLang="ko-KR" sz="1400" dirty="0"/>
              <a:t>(</a:t>
            </a:r>
            <a:r>
              <a:rPr lang="en" altLang="ko-KR" sz="1400" dirty="0"/>
              <a:t>Commit) </a:t>
            </a:r>
            <a:r>
              <a:rPr lang="ko-KR" altLang="en-US" sz="1400" dirty="0"/>
              <a:t>후 새로운 개발자가 자 신의 작업 공간을 동기화</a:t>
            </a:r>
            <a:r>
              <a:rPr lang="en-US" altLang="ko-KR" sz="1400" dirty="0"/>
              <a:t>(</a:t>
            </a:r>
            <a:r>
              <a:rPr lang="en" altLang="ko-KR" sz="1400" dirty="0"/>
              <a:t>Update)</a:t>
            </a:r>
            <a:r>
              <a:rPr lang="ko-KR" altLang="en-US" sz="1400" dirty="0"/>
              <a:t>함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차이</a:t>
            </a:r>
            <a:r>
              <a:rPr lang="en-US" altLang="ko-KR" sz="1400" dirty="0"/>
              <a:t>(</a:t>
            </a:r>
            <a:r>
              <a:rPr lang="en" altLang="ko-KR" sz="1400" dirty="0"/>
              <a:t>Diff) : </a:t>
            </a:r>
            <a:r>
              <a:rPr lang="ko-KR" altLang="en-US" sz="1400" dirty="0"/>
              <a:t>새로운 개발자가 추가된 파일의 수정 기록 </a:t>
            </a:r>
            <a:r>
              <a:rPr lang="en-US" altLang="ko-KR" sz="1400" dirty="0"/>
              <a:t>(</a:t>
            </a:r>
            <a:r>
              <a:rPr lang="en" altLang="ko-KR" sz="1400" dirty="0"/>
              <a:t>Change Log)</a:t>
            </a:r>
            <a:r>
              <a:rPr lang="ko-KR" altLang="en-US" sz="1400" dirty="0"/>
              <a:t>을 확인하면서 이전 개발자가 처음 추가 한 파일과 이후 변경된 파일의 차이를 확인함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5159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형상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소프트웨어 버전 관리 도구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공유 폴더 방식</a:t>
            </a:r>
            <a:r>
              <a:rPr lang="en-US" altLang="ko-KR" sz="1400" dirty="0"/>
              <a:t>: </a:t>
            </a:r>
            <a:r>
              <a:rPr lang="ko-KR" altLang="en-US" sz="1400" dirty="0"/>
              <a:t>버전 관리 자료가 로컬 컴퓨터의 공유 폴더에 저장되어 관리되는 방식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클라이언트</a:t>
            </a:r>
            <a:r>
              <a:rPr lang="en-US" altLang="ko-KR" sz="1400" dirty="0"/>
              <a:t>/</a:t>
            </a:r>
            <a:r>
              <a:rPr lang="ko-KR" altLang="en-US" sz="1400" dirty="0"/>
              <a:t>서버 방식</a:t>
            </a:r>
            <a:r>
              <a:rPr lang="en-US" altLang="ko-KR" sz="1400" dirty="0"/>
              <a:t>: </a:t>
            </a:r>
            <a:r>
              <a:rPr lang="ko-KR" altLang="en-US" sz="1400" dirty="0"/>
              <a:t>버전 관리 자료가 중앙 시스템</a:t>
            </a:r>
            <a:r>
              <a:rPr lang="en-US" altLang="ko-KR" sz="1400" dirty="0"/>
              <a:t>(</a:t>
            </a:r>
            <a:r>
              <a:rPr lang="ko-KR" altLang="en-US" sz="1400" dirty="0"/>
              <a:t>서버</a:t>
            </a:r>
            <a:r>
              <a:rPr lang="en-US" altLang="ko-KR" sz="1400" dirty="0"/>
              <a:t>)</a:t>
            </a:r>
            <a:r>
              <a:rPr lang="ko-KR" altLang="en-US" sz="1400" dirty="0"/>
              <a:t>에 저장되어 관리되는 방식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분산 저장소 방식</a:t>
            </a:r>
            <a:r>
              <a:rPr lang="en-US" altLang="ko-KR" sz="1400" dirty="0"/>
              <a:t>: </a:t>
            </a:r>
            <a:r>
              <a:rPr lang="ko-KR" altLang="en-US" sz="1400" dirty="0"/>
              <a:t>버전 관리 자료가 하나의 원격 저장소와 분산된 개발자 </a:t>
            </a:r>
            <a:r>
              <a:rPr lang="en" altLang="ko-KR" sz="1400" dirty="0"/>
              <a:t>PC</a:t>
            </a:r>
            <a:r>
              <a:rPr lang="ko-KR" altLang="en-US" sz="1400" dirty="0"/>
              <a:t>의 로컬 저장소에 함께 저장되어 관리되는 방식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실례</a:t>
            </a:r>
          </a:p>
          <a:p>
            <a:pPr lvl="2">
              <a:buFont typeface="Wingdings" pitchFamily="2" charset="2"/>
              <a:buChar char="ü"/>
            </a:pPr>
            <a:r>
              <a:rPr lang="en" altLang="ko-KR" sz="1400" dirty="0"/>
              <a:t>Subversion(SVN): CVS(Concurrent Version System)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개선한 것으로</a:t>
            </a:r>
            <a:r>
              <a:rPr lang="en-US" altLang="ko-KR" sz="1400" dirty="0"/>
              <a:t>, 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/</a:t>
            </a:r>
            <a:r>
              <a:rPr lang="ko-KR" altLang="en-US" sz="1400" dirty="0"/>
              <a:t>서버 구조이며</a:t>
            </a:r>
            <a:r>
              <a:rPr lang="en-US" altLang="ko-KR" sz="1400" dirty="0"/>
              <a:t> </a:t>
            </a:r>
            <a:r>
              <a:rPr lang="ko-KR" altLang="en-US" sz="1400" dirty="0"/>
              <a:t>아파치 소프트웨어 재단에서 </a:t>
            </a:r>
            <a:r>
              <a:rPr lang="en-US" altLang="ko-KR" sz="1400" dirty="0"/>
              <a:t>2000</a:t>
            </a:r>
            <a:r>
              <a:rPr lang="ko-KR" altLang="en-US" sz="1400" dirty="0"/>
              <a:t>년에 발표하였음</a:t>
            </a:r>
          </a:p>
          <a:p>
            <a:pPr lvl="3">
              <a:buFont typeface="Wingdings" pitchFamily="2" charset="2"/>
              <a:buChar char="l"/>
            </a:pPr>
            <a:r>
              <a:rPr lang="en-US" altLang="ko-KR" sz="1400" dirty="0"/>
              <a:t>add: </a:t>
            </a:r>
            <a:r>
              <a:rPr lang="ko-KR" altLang="en-US" sz="1400" dirty="0"/>
              <a:t>새로운 파일이나 디렉토리 등록</a:t>
            </a:r>
            <a:endParaRPr lang="en-US" altLang="ko-KR" sz="1400" dirty="0"/>
          </a:p>
          <a:p>
            <a:pPr lvl="3">
              <a:buFont typeface="Wingdings" pitchFamily="2" charset="2"/>
              <a:buChar char="l"/>
            </a:pPr>
            <a:r>
              <a:rPr lang="en-US" altLang="ko-KR" sz="1400" dirty="0"/>
              <a:t>commit: </a:t>
            </a:r>
            <a:r>
              <a:rPr lang="ko-KR" altLang="en-US" sz="1400" dirty="0"/>
              <a:t>클라이언트의 소스 파일을 서버의 소스 파일에 적용</a:t>
            </a:r>
            <a:endParaRPr lang="en-US" altLang="ko-KR" sz="1400" dirty="0"/>
          </a:p>
          <a:p>
            <a:pPr lvl="3">
              <a:buFont typeface="Wingdings" pitchFamily="2" charset="2"/>
              <a:buChar char="l"/>
            </a:pPr>
            <a:r>
              <a:rPr lang="en-US" altLang="ko-KR" sz="1400" dirty="0"/>
              <a:t>update: </a:t>
            </a:r>
            <a:r>
              <a:rPr lang="ko-KR" altLang="en-US" sz="1400" dirty="0"/>
              <a:t>서버의 최근 </a:t>
            </a:r>
            <a:r>
              <a:rPr lang="en-US" altLang="ko-KR" sz="1400" dirty="0"/>
              <a:t>commit </a:t>
            </a:r>
            <a:r>
              <a:rPr lang="ko-KR" altLang="en-US" sz="1400" dirty="0"/>
              <a:t>이력을 클라이언트의 소스 파일에 적용</a:t>
            </a:r>
            <a:endParaRPr lang="en-US" altLang="ko-KR" sz="1400" dirty="0"/>
          </a:p>
          <a:p>
            <a:pPr lvl="3">
              <a:buFont typeface="Wingdings" pitchFamily="2" charset="2"/>
              <a:buChar char="l"/>
            </a:pPr>
            <a:r>
              <a:rPr lang="en-US" altLang="ko-KR" sz="1400" dirty="0"/>
              <a:t>checkout: </a:t>
            </a:r>
            <a:r>
              <a:rPr lang="ko-KR" altLang="en-US" sz="1400" dirty="0"/>
              <a:t>버전 관리 정보와 소스 파일을 서버에서 클라이언트로 </a:t>
            </a:r>
            <a:r>
              <a:rPr lang="ko-KR" altLang="en-US" sz="1400" dirty="0" err="1"/>
              <a:t>받아옴</a:t>
            </a:r>
            <a:endParaRPr lang="en-US" altLang="ko-KR" sz="1400" dirty="0"/>
          </a:p>
          <a:p>
            <a:pPr lvl="3">
              <a:buFont typeface="Wingdings" pitchFamily="2" charset="2"/>
              <a:buChar char="l"/>
            </a:pPr>
            <a:r>
              <a:rPr lang="en-US" altLang="ko-KR" sz="1400" dirty="0"/>
              <a:t>lock/unlock:</a:t>
            </a:r>
            <a:r>
              <a:rPr lang="ko-KR" altLang="en-US" sz="1400" dirty="0"/>
              <a:t> 서버의 소스 파일이나 디렉토리를 잠그거나 해제</a:t>
            </a:r>
            <a:endParaRPr lang="en-US" altLang="ko-KR" sz="1400" dirty="0"/>
          </a:p>
          <a:p>
            <a:pPr lvl="3">
              <a:buFont typeface="Wingdings" pitchFamily="2" charset="2"/>
              <a:buChar char="l"/>
            </a:pPr>
            <a:r>
              <a:rPr lang="en-US" altLang="ko-KR" sz="1400" dirty="0"/>
              <a:t>import:</a:t>
            </a:r>
            <a:r>
              <a:rPr lang="ko-KR" altLang="en-US" sz="1400" dirty="0"/>
              <a:t> 아무것도 없는 서버의 저장소에 맨 처음 소스 파일을 저장</a:t>
            </a:r>
            <a:endParaRPr lang="en-US" altLang="ko-KR" sz="1400" dirty="0"/>
          </a:p>
          <a:p>
            <a:pPr lvl="3">
              <a:buFont typeface="Wingdings" pitchFamily="2" charset="2"/>
              <a:buChar char="l"/>
            </a:pPr>
            <a:r>
              <a:rPr lang="en-US" altLang="ko-KR" sz="1400" dirty="0"/>
              <a:t>export:</a:t>
            </a:r>
            <a:r>
              <a:rPr lang="ko-KR" altLang="en-US" sz="1400" dirty="0"/>
              <a:t> 버전 관리에 대한 정보를 제외한 순수한 소스 파일만을 서버에서 </a:t>
            </a:r>
            <a:r>
              <a:rPr lang="ko-KR" altLang="en-US" sz="1400" dirty="0" err="1"/>
              <a:t>받아옴</a:t>
            </a:r>
            <a:endParaRPr lang="en-US" altLang="ko-KR" sz="1400" dirty="0"/>
          </a:p>
          <a:p>
            <a:pPr lvl="3">
              <a:buFont typeface="Wingdings" pitchFamily="2" charset="2"/>
              <a:buChar char="l"/>
            </a:pPr>
            <a:r>
              <a:rPr lang="en-US" altLang="ko-KR" sz="1400" dirty="0"/>
              <a:t>info:</a:t>
            </a:r>
            <a:r>
              <a:rPr lang="ko-KR" altLang="en-US" sz="1400" dirty="0"/>
              <a:t> 파일에 대한 위치나 마지막 수정 일자 등에 대한 정보를 표시</a:t>
            </a:r>
            <a:endParaRPr lang="en-US" altLang="ko-KR" sz="1400" dirty="0"/>
          </a:p>
          <a:p>
            <a:pPr lvl="3">
              <a:buFont typeface="Wingdings" pitchFamily="2" charset="2"/>
              <a:buChar char="l"/>
            </a:pPr>
            <a:r>
              <a:rPr lang="en-US" altLang="ko-KR" sz="1400" dirty="0"/>
              <a:t>diff: </a:t>
            </a:r>
            <a:r>
              <a:rPr lang="ko-KR" altLang="en-US" sz="1400" dirty="0"/>
              <a:t>파일이나 경로에 대하여 이전 </a:t>
            </a:r>
            <a:r>
              <a:rPr lang="ko-KR" altLang="en-US" sz="1400" dirty="0" err="1"/>
              <a:t>리비전과의</a:t>
            </a:r>
            <a:r>
              <a:rPr lang="ko-KR" altLang="en-US" sz="1400" dirty="0"/>
              <a:t> 차이를 표시</a:t>
            </a:r>
            <a:endParaRPr lang="en-US" altLang="ko-KR" sz="1400" dirty="0"/>
          </a:p>
          <a:p>
            <a:pPr lvl="3">
              <a:buFont typeface="Wingdings" pitchFamily="2" charset="2"/>
              <a:buChar char="l"/>
            </a:pPr>
            <a:r>
              <a:rPr lang="en-US" altLang="ko-KR" sz="1400" dirty="0"/>
              <a:t>merge:</a:t>
            </a:r>
            <a:r>
              <a:rPr lang="ko-KR" altLang="en-US" sz="1400" dirty="0"/>
              <a:t> 다른 디렉토리에서 작업된 버전 관리 내역을 기본 개발 작업과 병합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8617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형상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소프트웨어 버전 관리 도구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실례</a:t>
            </a:r>
          </a:p>
          <a:p>
            <a:pPr lvl="2">
              <a:buFont typeface="Wingdings" pitchFamily="2" charset="2"/>
              <a:buChar char="q"/>
            </a:pPr>
            <a:r>
              <a:rPr lang="en" altLang="ko-KR" sz="1400" dirty="0"/>
              <a:t>Git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ko-KR" altLang="en-US" sz="1400" dirty="0" err="1"/>
              <a:t>리누스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토발즈</a:t>
            </a:r>
            <a:r>
              <a:rPr lang="en-US" altLang="ko-KR" sz="1400" dirty="0"/>
              <a:t>(</a:t>
            </a:r>
            <a:r>
              <a:rPr lang="en" altLang="ko-KR" sz="1400" dirty="0"/>
              <a:t>Linus Torvalds)</a:t>
            </a:r>
            <a:r>
              <a:rPr lang="ko-KR" altLang="en-US" sz="1400" dirty="0"/>
              <a:t>가 </a:t>
            </a:r>
            <a:r>
              <a:rPr lang="en-US" altLang="ko-KR" sz="1400" dirty="0"/>
              <a:t>2005</a:t>
            </a:r>
            <a:r>
              <a:rPr lang="ko-KR" altLang="en-US" sz="1400" dirty="0"/>
              <a:t>년 리눅스 커널 개발에 사용할 관리 도구로 개발한 이후 </a:t>
            </a:r>
            <a:r>
              <a:rPr lang="ko-KR" altLang="en-US" sz="1400" dirty="0" err="1"/>
              <a:t>주니오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하마노</a:t>
            </a:r>
            <a:r>
              <a:rPr lang="en-US" altLang="ko-KR" sz="1400" dirty="0"/>
              <a:t>(</a:t>
            </a:r>
            <a:r>
              <a:rPr lang="en" altLang="ko-KR" sz="1400" dirty="0"/>
              <a:t>Junio Hamano)</a:t>
            </a:r>
            <a:r>
              <a:rPr lang="ko-KR" altLang="en-US" sz="1400" dirty="0"/>
              <a:t>에 의해 유지 보수되고 있음</a:t>
            </a:r>
            <a:endParaRPr lang="en-US" altLang="ko-KR" sz="14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ko-KR" altLang="en-US" sz="1400" dirty="0"/>
              <a:t>분산 버전 관리 시스템으로 </a:t>
            </a:r>
            <a:r>
              <a:rPr lang="en-US" altLang="ko-KR" sz="1400" dirty="0"/>
              <a:t>2</a:t>
            </a:r>
            <a:r>
              <a:rPr lang="ko-KR" altLang="en-US" sz="1400" dirty="0"/>
              <a:t>개의 저장소</a:t>
            </a:r>
            <a:r>
              <a:rPr lang="en-US" altLang="ko-KR" sz="1400" dirty="0"/>
              <a:t>(</a:t>
            </a:r>
            <a:r>
              <a:rPr lang="ko-KR" altLang="en-US" sz="1400" dirty="0"/>
              <a:t>지역 저장소</a:t>
            </a:r>
            <a:r>
              <a:rPr lang="en-US" altLang="ko-KR" sz="1400" dirty="0"/>
              <a:t>,</a:t>
            </a:r>
            <a:r>
              <a:rPr lang="ko-KR" altLang="en-US" sz="1400" dirty="0"/>
              <a:t> 원격 저장소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이용하고 버전 관리는 지역 저장소에서 진행하므로 버전 관리가 빠르게 처리되고 원격 저장소나 네트워크에 문제가 발생해도 작업이 가능</a:t>
            </a:r>
            <a:endParaRPr lang="en-US" altLang="ko-KR" sz="14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ko-KR" altLang="en-US" sz="1400" dirty="0"/>
              <a:t>명령어</a:t>
            </a:r>
            <a:endParaRPr lang="en-US" altLang="ko-KR" sz="1400" dirty="0"/>
          </a:p>
          <a:p>
            <a:pPr lvl="4">
              <a:buFont typeface="Wingdings" pitchFamily="2" charset="2"/>
              <a:buChar char="§"/>
            </a:pPr>
            <a:r>
              <a:rPr lang="en-US" altLang="ko-KR" sz="1400" dirty="0"/>
              <a:t>add: </a:t>
            </a:r>
            <a:r>
              <a:rPr lang="ko-KR" altLang="en-US" sz="1400" dirty="0"/>
              <a:t>작업 내역을 지역 저장소에 저장하기 위해 </a:t>
            </a:r>
            <a:r>
              <a:rPr lang="ko-KR" altLang="en-US" sz="1400" dirty="0" err="1"/>
              <a:t>스테이징</a:t>
            </a:r>
            <a:r>
              <a:rPr lang="ko-KR" altLang="en-US" sz="1400" dirty="0"/>
              <a:t> 영역</a:t>
            </a:r>
            <a:r>
              <a:rPr lang="en-US" altLang="ko-KR" sz="1400" dirty="0"/>
              <a:t>(Staging Area)</a:t>
            </a:r>
            <a:r>
              <a:rPr lang="ko-KR" altLang="en-US" sz="1400" dirty="0"/>
              <a:t>에 추가</a:t>
            </a:r>
          </a:p>
          <a:p>
            <a:pPr lvl="4">
              <a:buFont typeface="Wingdings" pitchFamily="2" charset="2"/>
              <a:buChar char="§"/>
            </a:pPr>
            <a:r>
              <a:rPr lang="en-US" altLang="ko-KR" sz="1400" dirty="0"/>
              <a:t>commit : </a:t>
            </a:r>
            <a:r>
              <a:rPr lang="ko-KR" altLang="en-US" sz="1400" dirty="0"/>
              <a:t>작업 내역을 지역 저장소에 저장</a:t>
            </a:r>
          </a:p>
          <a:p>
            <a:pPr lvl="4">
              <a:buFont typeface="Wingdings" pitchFamily="2" charset="2"/>
              <a:buChar char="§"/>
            </a:pPr>
            <a:r>
              <a:rPr lang="en-US" altLang="ko-KR" sz="1400" dirty="0"/>
              <a:t>branch : </a:t>
            </a:r>
            <a:r>
              <a:rPr lang="ko-KR" altLang="en-US" sz="1400" dirty="0"/>
              <a:t>새로운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생성</a:t>
            </a:r>
          </a:p>
          <a:p>
            <a:pPr lvl="4">
              <a:buFont typeface="Wingdings" pitchFamily="2" charset="2"/>
              <a:buChar char="§"/>
            </a:pPr>
            <a:r>
              <a:rPr lang="en-US" altLang="ko-KR" sz="1400" dirty="0"/>
              <a:t>checkout : </a:t>
            </a:r>
            <a:r>
              <a:rPr lang="ko-KR" altLang="en-US" sz="1400" dirty="0"/>
              <a:t>지정한 </a:t>
            </a:r>
            <a:r>
              <a:rPr lang="ko-KR" altLang="en-US" sz="1400" dirty="0" err="1"/>
              <a:t>브랜치로</a:t>
            </a:r>
            <a:r>
              <a:rPr lang="ko-KR" altLang="en-US" sz="1400" dirty="0"/>
              <a:t> 이동</a:t>
            </a:r>
          </a:p>
          <a:p>
            <a:pPr lvl="4">
              <a:buFont typeface="Wingdings" pitchFamily="2" charset="2"/>
              <a:buChar char="§"/>
            </a:pPr>
            <a:r>
              <a:rPr lang="en-US" altLang="ko-KR" sz="1400" dirty="0"/>
              <a:t>merge : </a:t>
            </a:r>
            <a:r>
              <a:rPr lang="ko-KR" altLang="en-US" sz="1400" dirty="0"/>
              <a:t>지정한 </a:t>
            </a:r>
            <a:r>
              <a:rPr lang="ko-KR" altLang="en-US" sz="1400" dirty="0" err="1"/>
              <a:t>브랜치의</a:t>
            </a:r>
            <a:r>
              <a:rPr lang="ko-KR" altLang="en-US" sz="1400" dirty="0"/>
              <a:t> 변경 내역을 현재 </a:t>
            </a:r>
            <a:r>
              <a:rPr lang="en-US" altLang="ko-KR" sz="1400" dirty="0"/>
              <a:t>HEAD </a:t>
            </a:r>
            <a:r>
              <a:rPr lang="ko-KR" altLang="en-US" sz="1400" dirty="0"/>
              <a:t>포인터가 가리키는 </a:t>
            </a:r>
            <a:r>
              <a:rPr lang="ko-KR" altLang="en-US" sz="1400" dirty="0" err="1"/>
              <a:t>브랜치에</a:t>
            </a:r>
            <a:r>
              <a:rPr lang="ko-KR" altLang="en-US" sz="1400" dirty="0"/>
              <a:t> 반영함으로써 두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병합</a:t>
            </a:r>
          </a:p>
          <a:p>
            <a:pPr lvl="4">
              <a:buFont typeface="Wingdings" pitchFamily="2" charset="2"/>
              <a:buChar char="§"/>
            </a:pPr>
            <a:r>
              <a:rPr lang="en-US" altLang="ko-KR" sz="1400" dirty="0" err="1"/>
              <a:t>init</a:t>
            </a:r>
            <a:r>
              <a:rPr lang="en-US" altLang="ko-KR" sz="1400" dirty="0"/>
              <a:t> : </a:t>
            </a:r>
            <a:r>
              <a:rPr lang="ko-KR" altLang="en-US" sz="1400" dirty="0"/>
              <a:t>지역 저장소 생성</a:t>
            </a:r>
          </a:p>
          <a:p>
            <a:pPr lvl="4">
              <a:buFont typeface="Wingdings" pitchFamily="2" charset="2"/>
              <a:buChar char="§"/>
            </a:pPr>
            <a:r>
              <a:rPr lang="en-US" altLang="ko-KR" sz="1400" dirty="0"/>
              <a:t>remote add : </a:t>
            </a:r>
            <a:r>
              <a:rPr lang="ko-KR" altLang="en-US" sz="1400" dirty="0"/>
              <a:t>원격 저장소에 연결</a:t>
            </a:r>
          </a:p>
          <a:p>
            <a:pPr lvl="4">
              <a:buFont typeface="Wingdings" pitchFamily="2" charset="2"/>
              <a:buChar char="§"/>
            </a:pPr>
            <a:r>
              <a:rPr lang="en-US" altLang="ko-KR" sz="1400" dirty="0"/>
              <a:t>push : </a:t>
            </a:r>
            <a:r>
              <a:rPr lang="ko-KR" altLang="en-US" sz="1400" dirty="0"/>
              <a:t>로컬 저장소의 변경 내역을 원격 저장소에 반영 </a:t>
            </a:r>
            <a:r>
              <a:rPr lang="en-US" altLang="ko-KR" sz="1400" dirty="0"/>
              <a:t>•fetch : </a:t>
            </a:r>
            <a:r>
              <a:rPr lang="ko-KR" altLang="en-US" sz="1400" dirty="0"/>
              <a:t>원격 저장소의 변경 </a:t>
            </a:r>
            <a:r>
              <a:rPr lang="ko-KR" altLang="en-US" sz="1400" dirty="0" err="1"/>
              <a:t>이력만을</a:t>
            </a:r>
            <a:r>
              <a:rPr lang="ko-KR" altLang="en-US" sz="1400" dirty="0"/>
              <a:t> 지역 저장소로 가져와 반영</a:t>
            </a:r>
          </a:p>
          <a:p>
            <a:pPr lvl="4">
              <a:buFont typeface="Wingdings" pitchFamily="2" charset="2"/>
              <a:buChar char="§"/>
            </a:pPr>
            <a:r>
              <a:rPr lang="en-US" altLang="ko-KR" sz="1400" dirty="0"/>
              <a:t>clone : </a:t>
            </a:r>
            <a:r>
              <a:rPr lang="ko-KR" altLang="en-US" sz="1400" dirty="0"/>
              <a:t>원격 저장소의 전체 내용을 지역 저장소로 복제</a:t>
            </a:r>
          </a:p>
          <a:p>
            <a:pPr lvl="4">
              <a:buFont typeface="Wingdings" pitchFamily="2" charset="2"/>
              <a:buChar char="§"/>
            </a:pPr>
            <a:r>
              <a:rPr lang="en-US" altLang="ko-KR" sz="1400" dirty="0"/>
              <a:t>fork : </a:t>
            </a:r>
            <a:r>
              <a:rPr lang="ko-KR" altLang="en-US" sz="1400" dirty="0"/>
              <a:t>지정한 원격 저장소의 내용을 자신의 원격 저장소로 복제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81602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빌드 자동화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6222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빌드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빌드는 소스 코드 파일들을 컴파일한 후 여러 개의 모듈을 묶어 실행 파일로 만드는 과정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빌드 자동화 도구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en" altLang="ko-KR" sz="1400" dirty="0"/>
              <a:t>Jenkins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" altLang="ko-KR" sz="1400" dirty="0"/>
              <a:t>Java </a:t>
            </a:r>
            <a:r>
              <a:rPr lang="ko-KR" altLang="en-US" sz="1400" dirty="0"/>
              <a:t>기반의 오픈 소스 형태로</a:t>
            </a:r>
            <a:r>
              <a:rPr lang="en-US" altLang="ko-KR" sz="1400" dirty="0"/>
              <a:t> </a:t>
            </a:r>
            <a:r>
              <a:rPr lang="ko-KR" altLang="en-US" sz="1400" dirty="0"/>
              <a:t>가장 많이 사용되는 빌드 자동화 도구</a:t>
            </a:r>
            <a:endParaRPr lang="en-US" altLang="ko-KR" sz="14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ko-KR" altLang="en-US" sz="1400" dirty="0" err="1"/>
              <a:t>서블릿</a:t>
            </a:r>
            <a:r>
              <a:rPr lang="ko-KR" altLang="en-US" sz="1400" dirty="0"/>
              <a:t> 컨테이너에서 실행되는 서버 기반 도구</a:t>
            </a:r>
            <a:endParaRPr lang="en-US" altLang="ko-KR" sz="14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" altLang="ko-KR" sz="1400" dirty="0"/>
              <a:t>SVN, Git </a:t>
            </a:r>
            <a:r>
              <a:rPr lang="ko-KR" altLang="en-US" sz="1400" dirty="0"/>
              <a:t>등 대부분의 형상 관리 도구와 연동이 가능</a:t>
            </a:r>
            <a:endParaRPr lang="en-US" altLang="ko-KR" sz="14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ko-KR" altLang="en-US" sz="1400" dirty="0"/>
              <a:t>여러 대의 컴퓨터를 이용한 분산 빌드나 테스트가 가능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en-US" altLang="ko-KR" sz="1400" dirty="0"/>
              <a:t>Gradle</a:t>
            </a:r>
          </a:p>
          <a:p>
            <a:pPr lvl="3">
              <a:buFont typeface="Wingdings" pitchFamily="2" charset="2"/>
              <a:buChar char="q"/>
            </a:pPr>
            <a:r>
              <a:rPr lang="en-US" altLang="ko-KR" sz="1400" dirty="0"/>
              <a:t>Groovy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기반으로 한 오픈 소스 형태의 자동화 도구로</a:t>
            </a:r>
            <a:r>
              <a:rPr lang="en-US" altLang="ko-KR" sz="1400" dirty="0"/>
              <a:t> </a:t>
            </a:r>
            <a:r>
              <a:rPr lang="ko-KR" altLang="en-US" sz="1400" dirty="0"/>
              <a:t>안드로이드 앱 개발 환경에서 사용</a:t>
            </a:r>
            <a:endParaRPr lang="en-US" altLang="ko-KR" sz="1400" dirty="0"/>
          </a:p>
          <a:p>
            <a:pPr lvl="3">
              <a:buFont typeface="Wingdings" pitchFamily="2" charset="2"/>
              <a:buChar char="q"/>
            </a:pPr>
            <a:r>
              <a:rPr lang="ko-KR" altLang="en-US" sz="1400" dirty="0"/>
              <a:t>안드로이드 뿐만 아니라 플러그 인을 설치하면</a:t>
            </a:r>
            <a:r>
              <a:rPr lang="en-US" altLang="ko-KR" sz="1400" dirty="0"/>
              <a:t> Java, C/C++,</a:t>
            </a:r>
            <a:r>
              <a:rPr lang="ko-KR" altLang="en-US" sz="1400" dirty="0"/>
              <a:t> </a:t>
            </a:r>
            <a:r>
              <a:rPr lang="en-US" altLang="ko-KR" sz="1400" dirty="0"/>
              <a:t>Python </a:t>
            </a:r>
            <a:r>
              <a:rPr lang="ko-KR" altLang="en-US" sz="1400" dirty="0"/>
              <a:t>등의 언어도 빌드가 가능</a:t>
            </a:r>
            <a:endParaRPr lang="en-US" altLang="ko-KR" sz="1400" dirty="0"/>
          </a:p>
          <a:p>
            <a:pPr lvl="3">
              <a:buFont typeface="Wingdings" pitchFamily="2" charset="2"/>
              <a:buChar char="q"/>
            </a:pPr>
            <a:r>
              <a:rPr lang="en-US" altLang="ko-KR" sz="1400" dirty="0"/>
              <a:t>Groovy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 사용해서 만든 </a:t>
            </a:r>
            <a:r>
              <a:rPr lang="en-US" altLang="ko-KR" sz="1400" dirty="0"/>
              <a:t>DSL(Domain Specific Language)</a:t>
            </a:r>
            <a:r>
              <a:rPr lang="ko-KR" altLang="en-US" sz="1400" dirty="0"/>
              <a:t>을 스크립트 언어로 사용</a:t>
            </a:r>
            <a:endParaRPr lang="en-US" altLang="ko-KR" sz="1400" dirty="0"/>
          </a:p>
          <a:p>
            <a:pPr lvl="3">
              <a:buFont typeface="Wingdings" pitchFamily="2" charset="2"/>
              <a:buChar char="q"/>
            </a:pPr>
            <a:r>
              <a:rPr lang="en-US" altLang="ko-KR" sz="1400" dirty="0"/>
              <a:t>Gradle</a:t>
            </a:r>
            <a:r>
              <a:rPr lang="ko-KR" altLang="en-US" sz="1400" dirty="0"/>
              <a:t>은 실행할 처리 명령들을 모아 태스크</a:t>
            </a:r>
            <a:r>
              <a:rPr lang="en-US" altLang="ko-KR" sz="1400" dirty="0"/>
              <a:t>(Task)</a:t>
            </a:r>
            <a:r>
              <a:rPr lang="ko-KR" altLang="en-US" sz="1400" dirty="0"/>
              <a:t>로  만든 후 태스크 단위로 실행</a:t>
            </a:r>
            <a:endParaRPr lang="en-US" altLang="ko-KR" sz="1400" dirty="0"/>
          </a:p>
          <a:p>
            <a:pPr lvl="2">
              <a:buFont typeface="Wingdings" pitchFamily="2" charset="2"/>
              <a:buChar char="q"/>
            </a:pPr>
            <a:r>
              <a:rPr lang="en-US" altLang="ko-KR" sz="1400" dirty="0"/>
              <a:t>Maven</a:t>
            </a:r>
          </a:p>
          <a:p>
            <a:pPr lvl="3">
              <a:buFont typeface="Wingdings" pitchFamily="2" charset="2"/>
              <a:buChar char="q"/>
            </a:pPr>
            <a:r>
              <a:rPr lang="ko-KR" altLang="en-US" sz="1400" dirty="0"/>
              <a:t>자바 용 프로젝트 관리 도구</a:t>
            </a:r>
            <a:endParaRPr lang="en-US" altLang="ko-KR" sz="1400" dirty="0"/>
          </a:p>
          <a:p>
            <a:pPr lvl="3">
              <a:buFont typeface="Wingdings" pitchFamily="2" charset="2"/>
              <a:buChar char="q"/>
            </a:pPr>
            <a:r>
              <a:rPr lang="ko-KR" altLang="en-US" sz="1400" dirty="0"/>
              <a:t>아파치 </a:t>
            </a:r>
            <a:r>
              <a:rPr lang="en-US" altLang="ko-KR" sz="1400" dirty="0"/>
              <a:t>Ant</a:t>
            </a:r>
            <a:r>
              <a:rPr lang="ko-KR" altLang="en-US" sz="1400" dirty="0"/>
              <a:t>의 대안으로 만들어 짐</a:t>
            </a:r>
            <a:endParaRPr lang="en-US" altLang="ko-KR" sz="1400" dirty="0"/>
          </a:p>
          <a:p>
            <a:pPr lvl="3">
              <a:buFont typeface="Wingdings" pitchFamily="2" charset="2"/>
              <a:buChar char="q"/>
            </a:pPr>
            <a:r>
              <a:rPr lang="ko-KR" altLang="en-US" sz="1400" dirty="0"/>
              <a:t>아파치 라이선스로 배포되는 오픈 소스 소프트웨어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3755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제품 소프트웨어 </a:t>
            </a:r>
            <a:r>
              <a:rPr lang="ko-KR" altLang="en-US" dirty="0" err="1"/>
              <a:t>패키징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 err="1"/>
              <a:t>패키징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모듈 별로 생성한 실행 파일들을 묶어 배포용 설치 파일을 만드는 것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개발자가 아니라 사용자를 중심으로 진행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소스 코드는 향후 관리를 고려하여 </a:t>
            </a:r>
            <a:r>
              <a:rPr lang="ko-KR" altLang="en-US" sz="1400" dirty="0" err="1"/>
              <a:t>모듈화하여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패키징</a:t>
            </a:r>
            <a:endParaRPr lang="en-US" altLang="ko-KR" sz="1400" dirty="0"/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/>
              <a:t>소프트웨어 </a:t>
            </a:r>
            <a:r>
              <a:rPr lang="ko-KR" altLang="en-US" sz="1400" dirty="0" err="1"/>
              <a:t>패키징</a:t>
            </a:r>
            <a:r>
              <a:rPr lang="ko-KR" altLang="en-US" sz="1400" dirty="0"/>
              <a:t> 작업 순서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기능 식별 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모듈화</a:t>
            </a:r>
            <a:r>
              <a:rPr lang="en-US" altLang="ko-KR" sz="1400" dirty="0"/>
              <a:t>(</a:t>
            </a:r>
            <a:r>
              <a:rPr lang="en" altLang="ko-KR" sz="1400" dirty="0"/>
              <a:t>Modularity)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빌드</a:t>
            </a:r>
            <a:r>
              <a:rPr lang="en-US" altLang="ko-KR" sz="1400" dirty="0"/>
              <a:t>(</a:t>
            </a:r>
            <a:r>
              <a:rPr lang="en" altLang="ko-KR" sz="1400" dirty="0"/>
              <a:t>Build) </a:t>
            </a:r>
            <a:r>
              <a:rPr lang="ko-KR" altLang="en-US" sz="1400" dirty="0"/>
              <a:t>진행 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사용자 환경 분석 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패키징</a:t>
            </a:r>
            <a:r>
              <a:rPr lang="ko-KR" altLang="en-US" sz="1400" dirty="0"/>
              <a:t> 및 적용 시험 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패키징</a:t>
            </a:r>
            <a:r>
              <a:rPr lang="ko-KR" altLang="en-US" sz="1400" dirty="0"/>
              <a:t> 변경 개선 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배포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9134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 err="1"/>
              <a:t>릴리즈</a:t>
            </a:r>
            <a:r>
              <a:rPr lang="ko-KR" altLang="en-US" dirty="0"/>
              <a:t> 노트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 err="1"/>
              <a:t>릴리즈</a:t>
            </a:r>
            <a:r>
              <a:rPr lang="ko-KR" altLang="en-US" sz="1400" dirty="0"/>
              <a:t> 노트</a:t>
            </a:r>
            <a:r>
              <a:rPr lang="en-US" altLang="ko-KR" sz="1400" dirty="0"/>
              <a:t>(</a:t>
            </a:r>
            <a:r>
              <a:rPr lang="en" altLang="ko-KR" sz="1400" dirty="0"/>
              <a:t>Release Note)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개발 과정에서 정리된 </a:t>
            </a:r>
            <a:r>
              <a:rPr lang="ko-KR" altLang="en-US" sz="1400" dirty="0" err="1"/>
              <a:t>릴리즈</a:t>
            </a:r>
            <a:r>
              <a:rPr lang="ko-KR" altLang="en-US" sz="1400" dirty="0"/>
              <a:t> 정보를 최종 사용자인 고객과 공유하기 위한 문서</a:t>
            </a:r>
            <a:r>
              <a:rPr lang="en-US" altLang="ko-KR" sz="1400" dirty="0"/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/>
              <a:t>작성 항목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" altLang="ko-KR" sz="1400" dirty="0"/>
              <a:t>Header(</a:t>
            </a:r>
            <a:r>
              <a:rPr lang="ko-KR" altLang="en-US" sz="1400" dirty="0" err="1"/>
              <a:t>머릿말</a:t>
            </a:r>
            <a:r>
              <a:rPr lang="en-US" altLang="ko-KR" sz="1400" dirty="0"/>
              <a:t>): </a:t>
            </a:r>
            <a:r>
              <a:rPr lang="ko-KR" altLang="en-US" sz="1400" dirty="0" err="1"/>
              <a:t>릴리즈</a:t>
            </a:r>
            <a:r>
              <a:rPr lang="ko-KR" altLang="en-US" sz="1400" dirty="0"/>
              <a:t> 노트 이름</a:t>
            </a:r>
            <a:r>
              <a:rPr lang="en-US" altLang="ko-KR" sz="1400" dirty="0"/>
              <a:t>, </a:t>
            </a:r>
            <a:r>
              <a:rPr lang="ko-KR" altLang="en-US" sz="1400" dirty="0"/>
              <a:t>소프트웨어 이름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릴리즈</a:t>
            </a:r>
            <a:r>
              <a:rPr lang="ko-KR" altLang="en-US" sz="1400" dirty="0"/>
              <a:t> 버전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릴리즈</a:t>
            </a:r>
            <a:r>
              <a:rPr lang="ko-KR" altLang="en-US" sz="1400" dirty="0"/>
              <a:t> 날짜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릴리즈</a:t>
            </a:r>
            <a:r>
              <a:rPr lang="ko-KR" altLang="en-US" sz="1400" dirty="0"/>
              <a:t> 노트 날짜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릴리즈</a:t>
            </a:r>
            <a:r>
              <a:rPr lang="ko-KR" altLang="en-US" sz="1400" dirty="0"/>
              <a:t> 노트 버전 등을 표시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개요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목적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문제 요약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재현 항목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수정</a:t>
            </a:r>
            <a:r>
              <a:rPr lang="en-US" altLang="ko-KR" sz="1400" dirty="0"/>
              <a:t>/</a:t>
            </a:r>
            <a:r>
              <a:rPr lang="ko-KR" altLang="en-US" sz="1400" dirty="0"/>
              <a:t>개선 내용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사용자 영향도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altLang="ko-KR" sz="1400" dirty="0"/>
              <a:t>SW </a:t>
            </a:r>
            <a:r>
              <a:rPr lang="ko-KR" altLang="en-US" sz="1400" dirty="0"/>
              <a:t>지원 영향도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노트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면책 조항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ko-KR" altLang="en-US" sz="1400" dirty="0"/>
              <a:t>연락처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q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937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 err="1"/>
              <a:t>릴리즈</a:t>
            </a:r>
            <a:r>
              <a:rPr lang="ko-KR" altLang="en-US" dirty="0"/>
              <a:t> 노트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dirty="0" err="1"/>
              <a:t>릴리즈</a:t>
            </a:r>
            <a:r>
              <a:rPr lang="ko-KR" altLang="en-US" sz="1400" dirty="0"/>
              <a:t> 노트</a:t>
            </a:r>
            <a:r>
              <a:rPr lang="en-US" altLang="ko-KR" sz="1400" dirty="0"/>
              <a:t>(</a:t>
            </a:r>
            <a:r>
              <a:rPr lang="en" altLang="ko-KR" sz="1400" dirty="0"/>
              <a:t>Release Note)</a:t>
            </a:r>
            <a:endParaRPr lang="en-US" altLang="ko-KR" sz="1400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400" dirty="0" err="1"/>
              <a:t>릴리즈</a:t>
            </a:r>
            <a:r>
              <a:rPr lang="ko-KR" altLang="en-US" sz="1400" dirty="0"/>
              <a:t> 노트 작성 순서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모듈 식별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모듈별</a:t>
            </a:r>
            <a:r>
              <a:rPr lang="ko-KR" altLang="en-US" sz="1400" dirty="0"/>
              <a:t> 빌드 수행 후 </a:t>
            </a:r>
            <a:r>
              <a:rPr lang="ko-KR" altLang="en-US" sz="1400" dirty="0" err="1"/>
              <a:t>릴리즈</a:t>
            </a:r>
            <a:r>
              <a:rPr lang="ko-KR" altLang="en-US" sz="1400" dirty="0"/>
              <a:t> 노트에 작성 될 내용 확인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 err="1"/>
              <a:t>릴리즈</a:t>
            </a:r>
            <a:r>
              <a:rPr lang="ko-KR" altLang="en-US" sz="1400" dirty="0"/>
              <a:t> 정보 확인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릴리즈</a:t>
            </a:r>
            <a:r>
              <a:rPr lang="ko-KR" altLang="en-US" sz="1400" dirty="0"/>
              <a:t> 노트 및 소프트웨어 이름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릴리즈</a:t>
            </a:r>
            <a:r>
              <a:rPr lang="ko-KR" altLang="en-US" sz="1400" dirty="0"/>
              <a:t> 버전 및 날짜</a:t>
            </a:r>
            <a:r>
              <a:rPr lang="en-US" altLang="ko-KR" sz="1400" dirty="0"/>
              <a:t>, </a:t>
            </a:r>
            <a:r>
              <a:rPr lang="ko-KR" altLang="en-US" sz="1400" dirty="0"/>
              <a:t>노트 날짜 및 버전 등 확인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 err="1"/>
              <a:t>릴리즈</a:t>
            </a:r>
            <a:r>
              <a:rPr lang="ko-KR" altLang="en-US" sz="1400" dirty="0"/>
              <a:t> 노트 개요 작성 </a:t>
            </a:r>
            <a:r>
              <a:rPr lang="en-US" altLang="ko-KR" sz="1400" dirty="0"/>
              <a:t>: </a:t>
            </a:r>
            <a:r>
              <a:rPr lang="ko-KR" altLang="en-US" sz="1400" dirty="0"/>
              <a:t>소프트웨어 및 변경사항 전 체에 대한 간략한 내용 작성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영향도 체크 </a:t>
            </a:r>
            <a:r>
              <a:rPr lang="en-US" altLang="ko-KR" sz="1400" dirty="0"/>
              <a:t>: </a:t>
            </a:r>
            <a:r>
              <a:rPr lang="ko-KR" altLang="en-US" sz="1400" dirty="0"/>
              <a:t>버그나 이슈 관련 내용 또는 해당 </a:t>
            </a:r>
            <a:r>
              <a:rPr lang="ko-KR" altLang="en-US" sz="1400" dirty="0" err="1"/>
              <a:t>릴리즈</a:t>
            </a:r>
            <a:r>
              <a:rPr lang="ko-KR" altLang="en-US" sz="1400" dirty="0"/>
              <a:t> 버전에서의 기능 변화가 다른 소프트웨어나 기능 을 사용하는데 미칠 수 있는 영향 기술</a:t>
            </a:r>
            <a:endParaRPr lang="en-US" altLang="ko-KR" sz="1400" dirty="0"/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정식 </a:t>
            </a:r>
            <a:r>
              <a:rPr lang="ko-KR" altLang="en-US" sz="1400" dirty="0" err="1"/>
              <a:t>릴리즈</a:t>
            </a:r>
            <a:r>
              <a:rPr lang="ko-KR" altLang="en-US" sz="1400" dirty="0"/>
              <a:t> 노트 작성</a:t>
            </a:r>
            <a:r>
              <a:rPr lang="en-US" altLang="ko-KR" sz="1400" dirty="0"/>
              <a:t>: </a:t>
            </a:r>
            <a:r>
              <a:rPr lang="en" altLang="ko-KR" sz="1400" dirty="0"/>
              <a:t>Header(</a:t>
            </a:r>
            <a:r>
              <a:rPr lang="ko-KR" altLang="en-US" sz="1400" dirty="0" err="1"/>
              <a:t>머릿말</a:t>
            </a:r>
            <a:r>
              <a:rPr lang="en-US" altLang="ko-KR" sz="1400" dirty="0"/>
              <a:t>), </a:t>
            </a:r>
            <a:r>
              <a:rPr lang="ko-KR" altLang="en-US" sz="1400" dirty="0"/>
              <a:t>개요</a:t>
            </a:r>
            <a:r>
              <a:rPr lang="en-US" altLang="ko-KR" sz="1400" dirty="0"/>
              <a:t>, </a:t>
            </a:r>
            <a:r>
              <a:rPr lang="ko-KR" altLang="en-US" sz="1400" dirty="0"/>
              <a:t>영향 도 체크 항목을 포함하여 정식 </a:t>
            </a:r>
            <a:r>
              <a:rPr lang="ko-KR" altLang="en-US" sz="1400" dirty="0" err="1"/>
              <a:t>릴리즈</a:t>
            </a:r>
            <a:r>
              <a:rPr lang="ko-KR" altLang="en-US" sz="1400" dirty="0"/>
              <a:t> 노트에 작성 될 기본 사항 작성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/>
              <a:t>추가 개선 항목 식별</a:t>
            </a:r>
            <a:r>
              <a:rPr lang="en-US" altLang="ko-KR" sz="1400" dirty="0"/>
              <a:t>: </a:t>
            </a:r>
            <a:r>
              <a:rPr lang="ko-KR" altLang="en-US" sz="1400" dirty="0"/>
              <a:t>추가 버전 </a:t>
            </a:r>
            <a:r>
              <a:rPr lang="ko-KR" altLang="en-US" sz="1400" dirty="0" err="1"/>
              <a:t>릴리즈</a:t>
            </a:r>
            <a:r>
              <a:rPr lang="ko-KR" altLang="en-US" sz="1400" dirty="0"/>
              <a:t> 노트 작성이 필요한 경우 추가 </a:t>
            </a:r>
            <a:r>
              <a:rPr lang="ko-KR" altLang="en-US" sz="1400" dirty="0" err="1"/>
              <a:t>릴리즈</a:t>
            </a:r>
            <a:r>
              <a:rPr lang="ko-KR" altLang="en-US" sz="1400" dirty="0"/>
              <a:t> 노트 작성</a:t>
            </a:r>
          </a:p>
        </p:txBody>
      </p:sp>
    </p:spTree>
    <p:extLst>
      <p:ext uri="{BB962C8B-B14F-4D97-AF65-F5344CB8AC3E}">
        <p14:creationId xmlns:p14="http://schemas.microsoft.com/office/powerpoint/2010/main" val="417615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디지털 저작권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디지털 저작권 관리</a:t>
            </a:r>
            <a:r>
              <a:rPr lang="en-US" altLang="ko-KR" sz="1400" dirty="0"/>
              <a:t>(</a:t>
            </a:r>
            <a:r>
              <a:rPr lang="en" altLang="ko-KR" sz="1400" dirty="0"/>
              <a:t>DRM)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저작권자가 배포한 디지털 콘텐츠가 저작권자가 의도 한 용도로만 사용되도록 디지털 콘텐츠의 생성</a:t>
            </a:r>
            <a:r>
              <a:rPr lang="en-US" altLang="ko-KR" sz="1400" dirty="0"/>
              <a:t>, </a:t>
            </a:r>
            <a:r>
              <a:rPr lang="ko-KR" altLang="en-US" sz="1400" dirty="0"/>
              <a:t>유통</a:t>
            </a:r>
            <a:r>
              <a:rPr lang="en-US" altLang="ko-KR" sz="1400" dirty="0"/>
              <a:t>, </a:t>
            </a:r>
            <a:r>
              <a:rPr lang="ko-KR" altLang="en-US" sz="1400" dirty="0"/>
              <a:t>이용까지의 전 과정에 걸쳐 사용되는 디지털 콘텐츠 관리 및 보호 기술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창작자가 가지는 배타적 독점적 권리로 타인의 침해를 받지 않을 고유한 권한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디지털 저작권 관리의 구성 요소</a:t>
            </a:r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Clearing House: </a:t>
            </a:r>
            <a:r>
              <a:rPr lang="ko-KR" altLang="en-US" sz="1400" dirty="0"/>
              <a:t>저작권에 대한 사용 권한</a:t>
            </a:r>
            <a:r>
              <a:rPr lang="en-US" altLang="ko-KR" sz="1400" dirty="0"/>
              <a:t>,</a:t>
            </a:r>
            <a:r>
              <a:rPr lang="ko-KR" altLang="en-US" sz="1400" dirty="0"/>
              <a:t> 라이선스 발급</a:t>
            </a:r>
            <a:r>
              <a:rPr lang="en-US" altLang="ko-KR" sz="1400" dirty="0"/>
              <a:t>,</a:t>
            </a:r>
            <a:r>
              <a:rPr lang="ko-KR" altLang="en-US" sz="1400" dirty="0"/>
              <a:t> 암호화된 키 관리</a:t>
            </a:r>
            <a:r>
              <a:rPr lang="en-US" altLang="ko-KR" sz="1400" dirty="0"/>
              <a:t>,</a:t>
            </a:r>
            <a:r>
              <a:rPr lang="ko-KR" altLang="en-US" sz="1400" dirty="0"/>
              <a:t> 사용량에 따른 결제 관리 등을 수행하는 곳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Contents Provider:</a:t>
            </a:r>
            <a:r>
              <a:rPr lang="ko-KR" altLang="en-US" sz="1400" dirty="0"/>
              <a:t> 콘텐츠를 제공하는 제공자 또는 저작권자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Packager:</a:t>
            </a:r>
            <a:r>
              <a:rPr lang="ko-KR" altLang="en-US" sz="1400" dirty="0"/>
              <a:t> 콘텐츠를 메타 데이터와 함께 배포 가능한 형태로 묶어 암호화하는 프로그램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Contents Distributor:</a:t>
            </a:r>
            <a:r>
              <a:rPr lang="ko-KR" altLang="en-US" sz="1400" dirty="0"/>
              <a:t> 콘텐츠를 유통하는 곳이나 사람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Customer:</a:t>
            </a:r>
            <a:r>
              <a:rPr lang="ko-KR" altLang="en-US" sz="1400" dirty="0"/>
              <a:t> 콘텐츠를 구매해서 사용하는 주체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DRM Controller:</a:t>
            </a:r>
            <a:r>
              <a:rPr lang="ko-KR" altLang="en-US" sz="1400" dirty="0"/>
              <a:t> 배포된 콘텐츠의 이용 권한을 통제하는 프로그램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en-US" altLang="ko-KR" sz="1400" dirty="0"/>
              <a:t>Security Container:</a:t>
            </a:r>
            <a:r>
              <a:rPr lang="ko-KR" altLang="en-US" sz="1400" dirty="0"/>
              <a:t> 콘텐츠 원본을 안전하게 유통하기 위한 전자적 보안 장치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0111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디지털 저작권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디지털 저작권 관리</a:t>
            </a:r>
            <a:r>
              <a:rPr lang="en-US" altLang="ko-KR" sz="1400" dirty="0"/>
              <a:t>(</a:t>
            </a:r>
            <a:r>
              <a:rPr lang="en" altLang="ko-KR" sz="1400" dirty="0"/>
              <a:t>DRM)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디지털 저작권 관리의 기술 요소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암호화</a:t>
            </a:r>
            <a:r>
              <a:rPr lang="en-US" altLang="ko-KR" sz="1400" dirty="0"/>
              <a:t>(</a:t>
            </a:r>
            <a:r>
              <a:rPr lang="en" altLang="ko-KR" sz="1400" dirty="0"/>
              <a:t>Encryption): </a:t>
            </a:r>
            <a:r>
              <a:rPr lang="ko-KR" altLang="en-US" sz="1400" dirty="0"/>
              <a:t>콘텐츠 및 라이선스를 암호화하고 전자 서명을 할 수 있는 기술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키 관리</a:t>
            </a:r>
            <a:r>
              <a:rPr lang="en-US" altLang="ko-KR" sz="1400" dirty="0"/>
              <a:t>(</a:t>
            </a:r>
            <a:r>
              <a:rPr lang="en" altLang="ko-KR" sz="1400" dirty="0"/>
              <a:t>Key Management): </a:t>
            </a:r>
            <a:r>
              <a:rPr lang="ko-KR" altLang="en-US" sz="1400" dirty="0"/>
              <a:t>콘텐츠를 암호화한 키에 대한 저장 및 분배 기술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암호화 파일 생성</a:t>
            </a:r>
            <a:r>
              <a:rPr lang="en-US" altLang="ko-KR" sz="1400" dirty="0"/>
              <a:t>(</a:t>
            </a:r>
            <a:r>
              <a:rPr lang="en" altLang="ko-KR" sz="1400" dirty="0"/>
              <a:t>Packager</a:t>
            </a:r>
            <a:r>
              <a:rPr lang="en-US" altLang="ko-KR" sz="1400" dirty="0"/>
              <a:t>)</a:t>
            </a:r>
            <a:r>
              <a:rPr lang="en" altLang="ko-KR" sz="1400" dirty="0"/>
              <a:t>: </a:t>
            </a:r>
            <a:r>
              <a:rPr lang="ko-KR" altLang="en-US" sz="1400" dirty="0"/>
              <a:t>콘텐츠를 암호화된 콘텐츠로 생성하기 위한 기술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식별 기술</a:t>
            </a:r>
            <a:r>
              <a:rPr lang="en-US" altLang="ko-KR" sz="1400" dirty="0"/>
              <a:t>(</a:t>
            </a:r>
            <a:r>
              <a:rPr lang="en" altLang="ko-KR" sz="1400" dirty="0"/>
              <a:t>Identification): </a:t>
            </a:r>
            <a:r>
              <a:rPr lang="ko-KR" altLang="en-US" sz="1400" dirty="0"/>
              <a:t>콘텐츠에 대한 식별 체계 표현 기술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저작권 표현</a:t>
            </a:r>
            <a:r>
              <a:rPr lang="en-US" altLang="ko-KR" sz="1400" dirty="0"/>
              <a:t>(</a:t>
            </a:r>
            <a:r>
              <a:rPr lang="en" altLang="ko-KR" sz="1400" dirty="0"/>
              <a:t>Right Expression): </a:t>
            </a:r>
            <a:r>
              <a:rPr lang="ko-KR" altLang="en-US" sz="1400" dirty="0"/>
              <a:t>라이선스의 내용 표현 기술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정책 관리</a:t>
            </a:r>
            <a:r>
              <a:rPr lang="en-US" altLang="ko-KR" sz="1400" dirty="0"/>
              <a:t>(</a:t>
            </a:r>
            <a:r>
              <a:rPr lang="en" altLang="ko-KR" sz="1400" dirty="0"/>
              <a:t>Policy Management): </a:t>
            </a:r>
            <a:r>
              <a:rPr lang="ko-KR" altLang="en-US" sz="1400" dirty="0"/>
              <a:t>라이선스 발급 및 사용 에 대한 정책 표현 및 관리 기술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크랙 방지</a:t>
            </a:r>
            <a:r>
              <a:rPr lang="en-US" altLang="ko-KR" sz="1400" dirty="0"/>
              <a:t>(</a:t>
            </a:r>
            <a:r>
              <a:rPr lang="en" altLang="ko-KR" sz="1400" dirty="0"/>
              <a:t>Tamper Resistance): </a:t>
            </a:r>
            <a:r>
              <a:rPr lang="ko-KR" altLang="en-US" sz="1400" dirty="0"/>
              <a:t>크랙에 의한 콘텐츠 사용 방지 기술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인증</a:t>
            </a:r>
            <a:r>
              <a:rPr lang="en-US" altLang="ko-KR" sz="1400" dirty="0"/>
              <a:t>(</a:t>
            </a:r>
            <a:r>
              <a:rPr lang="en" altLang="ko-KR" sz="1400" dirty="0"/>
              <a:t>Authentication): </a:t>
            </a:r>
            <a:r>
              <a:rPr lang="ko-KR" altLang="en-US" sz="1400" dirty="0"/>
              <a:t>라이선스 발급 및 사용의 기준이 되는 사용자 인증 기술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004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소프트웨어 설치 </a:t>
            </a:r>
            <a:r>
              <a:rPr lang="ko-KR" altLang="en-US" dirty="0" err="1"/>
              <a:t>메뉴얼</a:t>
            </a:r>
            <a:r>
              <a:rPr lang="ko-KR" altLang="en-US" dirty="0"/>
              <a:t>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소프트웨어 설치 매뉴얼 작성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소프트웨어 설치 매뉴얼은 개발 초기에서부터 적용된 기준이나 사용자가 소프트웨어를 설치하는 과정에 필요한 내용을 기록한 설명서와 안내서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설치 매뉴얼 작성 순서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기능 식별 </a:t>
            </a:r>
            <a:r>
              <a:rPr lang="en-US" altLang="ko-KR" sz="1400" dirty="0"/>
              <a:t>: </a:t>
            </a:r>
            <a:r>
              <a:rPr lang="ko-KR" altLang="en-US" sz="1400" dirty="0"/>
              <a:t>소프트웨어의 개발 목적과 주요 기능을 흐름 순으로 정리하여 기록</a:t>
            </a:r>
          </a:p>
          <a:p>
            <a:pPr lvl="2">
              <a:buFont typeface="Wingdings" pitchFamily="2" charset="2"/>
              <a:buChar char="l"/>
            </a:pPr>
            <a:r>
              <a:rPr lang="en" altLang="ko-KR" sz="1400" dirty="0"/>
              <a:t>UI </a:t>
            </a:r>
            <a:r>
              <a:rPr lang="ko-KR" altLang="en-US" sz="1400" dirty="0"/>
              <a:t>분류 </a:t>
            </a:r>
            <a:r>
              <a:rPr lang="en-US" altLang="ko-KR" sz="1400" dirty="0"/>
              <a:t>: </a:t>
            </a:r>
            <a:r>
              <a:rPr lang="ko-KR" altLang="en-US" sz="1400" dirty="0"/>
              <a:t>설치 매뉴얼을 작성할 순서대로 </a:t>
            </a:r>
            <a:r>
              <a:rPr lang="en" altLang="ko-KR" sz="1400" dirty="0"/>
              <a:t>UI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분류 한 후 기록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설치 파일</a:t>
            </a:r>
            <a:r>
              <a:rPr lang="en-US" altLang="ko-KR" sz="1400" dirty="0"/>
              <a:t>/</a:t>
            </a:r>
            <a:r>
              <a:rPr lang="ko-KR" altLang="en-US" sz="1400" dirty="0"/>
              <a:t>백업 파일 확인 </a:t>
            </a:r>
            <a:r>
              <a:rPr lang="en-US" altLang="ko-KR" sz="1400" dirty="0"/>
              <a:t>: </a:t>
            </a:r>
            <a:r>
              <a:rPr lang="ko-KR" altLang="en-US" sz="1400" dirty="0"/>
              <a:t>폴더 위치</a:t>
            </a:r>
            <a:r>
              <a:rPr lang="en-US" altLang="ko-KR" sz="1400" dirty="0"/>
              <a:t>, </a:t>
            </a:r>
            <a:r>
              <a:rPr lang="ko-KR" altLang="en-US" sz="1400" dirty="0"/>
              <a:t>설치 파일</a:t>
            </a:r>
            <a:r>
              <a:rPr lang="en-US" altLang="ko-KR" sz="1400" dirty="0"/>
              <a:t>, </a:t>
            </a:r>
            <a:r>
              <a:rPr lang="ko-KR" altLang="en-US" sz="1400" dirty="0"/>
              <a:t>백 업 파일 등의 개별적인 기능을 확인하여 기록</a:t>
            </a:r>
          </a:p>
          <a:p>
            <a:pPr lvl="2">
              <a:buFont typeface="Wingdings" pitchFamily="2" charset="2"/>
              <a:buChar char="l"/>
            </a:pPr>
            <a:r>
              <a:rPr lang="en" altLang="ko-KR" sz="1400" dirty="0"/>
              <a:t>Uninstall </a:t>
            </a:r>
            <a:r>
              <a:rPr lang="ko-KR" altLang="en-US" sz="1400" dirty="0"/>
              <a:t>절차 확인 </a:t>
            </a:r>
            <a:r>
              <a:rPr lang="en-US" altLang="ko-KR" sz="1400" dirty="0"/>
              <a:t>: </a:t>
            </a:r>
            <a:r>
              <a:rPr lang="ko-KR" altLang="en-US" sz="1400" dirty="0"/>
              <a:t>직접 </a:t>
            </a:r>
            <a:r>
              <a:rPr lang="en" altLang="ko-KR" sz="1400" dirty="0"/>
              <a:t>Uninstall</a:t>
            </a:r>
            <a:r>
              <a:rPr lang="ko-KR" altLang="en-US" sz="1400" dirty="0"/>
              <a:t>을 수행하면서 그 순서를 단계별로 자세히 기록</a:t>
            </a:r>
            <a:endParaRPr lang="en-US" altLang="ko-KR" sz="1400" dirty="0"/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이상 </a:t>
            </a:r>
            <a:r>
              <a:rPr lang="en-US" altLang="ko-KR" sz="1400" dirty="0"/>
              <a:t>Case </a:t>
            </a:r>
            <a:r>
              <a:rPr lang="ko-KR" altLang="en-US" sz="1400" dirty="0"/>
              <a:t>확인 </a:t>
            </a:r>
            <a:r>
              <a:rPr lang="en-US" altLang="ko-KR" sz="1400" dirty="0"/>
              <a:t>: </a:t>
            </a:r>
            <a:r>
              <a:rPr lang="ko-KR" altLang="en-US" sz="1400" dirty="0"/>
              <a:t>설치 과정에서 발생할 수 있는 다양한 </a:t>
            </a:r>
            <a:r>
              <a:rPr lang="en-US" altLang="ko-KR" sz="1400" dirty="0"/>
              <a:t>Case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만들어 확인하고 해당 </a:t>
            </a:r>
            <a:r>
              <a:rPr lang="en-US" altLang="ko-KR" sz="1400" dirty="0"/>
              <a:t>Case</a:t>
            </a:r>
            <a:r>
              <a:rPr lang="ko-KR" altLang="en-US" sz="1400" dirty="0"/>
              <a:t>에 대한 </a:t>
            </a:r>
            <a:r>
              <a:rPr lang="ko-KR" altLang="en-US" sz="1400" dirty="0" err="1"/>
              <a:t>대처법을</a:t>
            </a:r>
            <a:r>
              <a:rPr lang="ko-KR" altLang="en-US" sz="1400" dirty="0"/>
              <a:t> 자세하게 기록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최종 매뉴얼 적용 </a:t>
            </a:r>
            <a:r>
              <a:rPr lang="en-US" altLang="ko-KR" sz="1400" dirty="0"/>
              <a:t>: </a:t>
            </a:r>
            <a:r>
              <a:rPr lang="ko-KR" altLang="en-US" sz="1400" dirty="0"/>
              <a:t>설치가 완료된 화면과 메시지를 </a:t>
            </a:r>
            <a:r>
              <a:rPr lang="ko-KR" altLang="en-US" sz="1400" dirty="0" err="1"/>
              <a:t>캡쳐하여</a:t>
            </a:r>
            <a:r>
              <a:rPr lang="ko-KR" altLang="en-US" sz="1400" dirty="0"/>
              <a:t> 추가한 후 완성된 매뉴얼을 검토하고 고객 지원에 대한 내용 기록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1887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소프트웨어 사용자 매뉴얼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소프트웨어 사용자 매뉴얼 작성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소프트웨어 사용자 매뉴얼은 사용자가 소프트웨어를 사용하는 과정에서 필요한 내용을 문서로 기록한 설명서와 안내서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사용자가 소프트웨어 사용에 필요한 절차</a:t>
            </a:r>
            <a:r>
              <a:rPr lang="en-US" altLang="ko-KR" sz="1400" dirty="0"/>
              <a:t>,</a:t>
            </a:r>
            <a:r>
              <a:rPr lang="ko-KR" altLang="en-US" sz="1400" dirty="0"/>
              <a:t> 환경 등의 제반 사항이 모두 포함되도록 작성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배포 후 발생할 수 있는 오류에 대한 패치나 기능에 대한 업그레이드를 위한 </a:t>
            </a:r>
            <a:r>
              <a:rPr lang="ko-KR" altLang="en-US" sz="1400" dirty="0" err="1"/>
              <a:t>메뉴얼의</a:t>
            </a:r>
            <a:r>
              <a:rPr lang="ko-KR" altLang="en-US" sz="1400" dirty="0"/>
              <a:t> 버전을 관리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가능한 개별적으로 동작이 가능한 컴포넌트 단위로 작성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컴포넌트 명세서와 컴포넌트 구현 설계서를 토대로 작성</a:t>
            </a:r>
            <a:endParaRPr lang="en-US" altLang="ko-KR" sz="1400" dirty="0"/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사용자 매뉴얼 작성 순서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기능 식별 </a:t>
            </a:r>
            <a:r>
              <a:rPr lang="en-US" altLang="ko-KR" sz="1400" dirty="0"/>
              <a:t>: </a:t>
            </a:r>
            <a:r>
              <a:rPr lang="ko-KR" altLang="en-US" sz="1400" dirty="0"/>
              <a:t>소프트웨어의 개발 목적과 사용자 활용 기능을 흐름 순으로 정리하여 기록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사용자 화면 분류 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 화면을 메뉴 별로 분류하여 기록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사용자 환경 파일 확인 </a:t>
            </a:r>
            <a:r>
              <a:rPr lang="en-US" altLang="ko-KR" sz="1400" dirty="0"/>
              <a:t>: </a:t>
            </a:r>
            <a:r>
              <a:rPr lang="ko-KR" altLang="en-US" sz="1400" dirty="0"/>
              <a:t>폴더 위치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 로그 파 일</a:t>
            </a:r>
            <a:r>
              <a:rPr lang="en-US" altLang="ko-KR" sz="1400" dirty="0"/>
              <a:t>, </a:t>
            </a:r>
            <a:r>
              <a:rPr lang="ko-KR" altLang="en-US" sz="1400" dirty="0"/>
              <a:t>백업 파일 등의 개별적인 기능을 확인하여 기록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초기화 절차 확인 </a:t>
            </a:r>
            <a:r>
              <a:rPr lang="en-US" altLang="ko-KR" sz="1400" dirty="0"/>
              <a:t>: </a:t>
            </a:r>
            <a:r>
              <a:rPr lang="ko-KR" altLang="en-US" sz="1400" dirty="0"/>
              <a:t>프로그램을 사용하기 위한 초기화 절차를 확인하고 그 단계를 순서대로 기록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이상 </a:t>
            </a:r>
            <a:r>
              <a:rPr lang="en" altLang="ko-KR" sz="1400" dirty="0"/>
              <a:t>Case </a:t>
            </a:r>
            <a:r>
              <a:rPr lang="ko-KR" altLang="en-US" sz="1400" dirty="0"/>
              <a:t>확인 </a:t>
            </a:r>
            <a:r>
              <a:rPr lang="en-US" altLang="ko-KR" sz="1400" dirty="0"/>
              <a:t>: </a:t>
            </a:r>
            <a:r>
              <a:rPr lang="ko-KR" altLang="en-US" sz="1400" dirty="0"/>
              <a:t>소프트웨어 사용 과정에서 발생할 수 있는 다양한 이상 </a:t>
            </a:r>
            <a:r>
              <a:rPr lang="en" altLang="ko-KR" sz="1400" dirty="0"/>
              <a:t>Case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만들어 확인하고 해당 </a:t>
            </a:r>
            <a:r>
              <a:rPr lang="en" altLang="ko-KR" sz="1400" dirty="0"/>
              <a:t>Case</a:t>
            </a:r>
            <a:r>
              <a:rPr lang="ko-KR" altLang="en-US" sz="1400" dirty="0"/>
              <a:t>에 대한 </a:t>
            </a:r>
            <a:r>
              <a:rPr lang="ko-KR" altLang="en-US" sz="1400" dirty="0" err="1"/>
              <a:t>대처법을</a:t>
            </a:r>
            <a:r>
              <a:rPr lang="ko-KR" altLang="en-US" sz="1400" dirty="0"/>
              <a:t> 자세하게 기록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최종 매뉴얼 적용 </a:t>
            </a:r>
            <a:r>
              <a:rPr lang="en-US" altLang="ko-KR" sz="1400" dirty="0"/>
              <a:t>: </a:t>
            </a:r>
            <a:r>
              <a:rPr lang="ko-KR" altLang="en-US" sz="1400" dirty="0"/>
              <a:t>사용과 관련된 문의 답변</a:t>
            </a:r>
            <a:r>
              <a:rPr lang="en-US" altLang="ko-KR" sz="1400" dirty="0"/>
              <a:t>(</a:t>
            </a:r>
            <a:r>
              <a:rPr lang="en" altLang="ko-KR" sz="1400" dirty="0"/>
              <a:t>FAQ)</a:t>
            </a:r>
            <a:r>
              <a:rPr lang="ko-KR" altLang="en-US" sz="1400" dirty="0"/>
              <a:t>을 기록한 후 완성된 매뉴얼을 검토하고 고객 지원에 대한 내용 기록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9985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/>
          <a:p>
            <a:pPr algn="ctr"/>
            <a:r>
              <a:rPr lang="ko-KR" altLang="en-US" dirty="0"/>
              <a:t>형상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498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z="1400" dirty="0"/>
              <a:t>소프트웨어 </a:t>
            </a:r>
            <a:r>
              <a:rPr lang="ko-KR" altLang="en-US" sz="1400" dirty="0" err="1"/>
              <a:t>패키징의</a:t>
            </a:r>
            <a:r>
              <a:rPr lang="ko-KR" altLang="en-US" sz="1400" dirty="0"/>
              <a:t> 형상 관리</a:t>
            </a:r>
            <a:r>
              <a:rPr lang="en-US" altLang="ko-KR" sz="1400" dirty="0"/>
              <a:t>(</a:t>
            </a:r>
            <a:r>
              <a:rPr lang="en" altLang="ko-KR" sz="1400" dirty="0"/>
              <a:t>SCM)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형상 관리</a:t>
            </a:r>
            <a:r>
              <a:rPr lang="en-US" altLang="ko-KR" sz="1400" dirty="0"/>
              <a:t>(</a:t>
            </a:r>
            <a:r>
              <a:rPr lang="en" altLang="ko-KR" sz="1400" dirty="0"/>
              <a:t>SCM; Software Configuration Management) </a:t>
            </a:r>
            <a:r>
              <a:rPr lang="ko-KR" altLang="en-US" sz="1400" dirty="0"/>
              <a:t>는 소프트웨어의 개발 과정에서 소프트웨어의 변경 사항을 관리하기 위해 개발된 일련의 활동이다</a:t>
            </a:r>
            <a:r>
              <a:rPr lang="en-US" altLang="ko-KR" sz="1400" dirty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ko-KR" altLang="en-US" sz="1400" dirty="0"/>
              <a:t>형상 관리 기능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형상 식별</a:t>
            </a:r>
            <a:r>
              <a:rPr lang="en-US" altLang="ko-KR" sz="1400" dirty="0"/>
              <a:t>: </a:t>
            </a:r>
            <a:r>
              <a:rPr lang="ko-KR" altLang="en-US" sz="1400" dirty="0"/>
              <a:t>형상 관리 대상에 이름과 관리 번호를 부여하고</a:t>
            </a:r>
            <a:r>
              <a:rPr lang="en-US" altLang="ko-KR" sz="1400" dirty="0"/>
              <a:t> </a:t>
            </a:r>
            <a:r>
              <a:rPr lang="ko-KR" altLang="en-US" sz="1400" dirty="0"/>
              <a:t>계층</a:t>
            </a:r>
            <a:r>
              <a:rPr lang="en-US" altLang="ko-KR" sz="1400" dirty="0"/>
              <a:t>(</a:t>
            </a:r>
            <a:r>
              <a:rPr lang="en" altLang="ko-KR" sz="1400" dirty="0"/>
              <a:t>Tree) </a:t>
            </a:r>
            <a:r>
              <a:rPr lang="ko-KR" altLang="en-US" sz="1400" dirty="0"/>
              <a:t>구조로 구분하여 수정 및 추적이 용이하도록 하는 작업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버전 제어</a:t>
            </a:r>
            <a:r>
              <a:rPr lang="en-US" altLang="ko-KR" sz="1400" dirty="0"/>
              <a:t>: </a:t>
            </a:r>
            <a:r>
              <a:rPr lang="ko-KR" altLang="en-US" sz="1400" dirty="0"/>
              <a:t>소프트웨어 업그레이드나 유지 보수 과정 에서 생성된 다른 버전의 형상 항목을 관리하고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이를 위해 특정 절차와 도구</a:t>
            </a:r>
            <a:r>
              <a:rPr lang="en-US" altLang="ko-KR" sz="1400" dirty="0"/>
              <a:t>(</a:t>
            </a:r>
            <a:r>
              <a:rPr lang="en" altLang="ko-KR" sz="1400" dirty="0"/>
              <a:t>Tool)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결합시키는 작업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형상 통제</a:t>
            </a:r>
            <a:r>
              <a:rPr lang="en-US" altLang="ko-KR" sz="1400" dirty="0"/>
              <a:t>(</a:t>
            </a:r>
            <a:r>
              <a:rPr lang="ko-KR" altLang="en-US" sz="1400" dirty="0"/>
              <a:t>변경 관리</a:t>
            </a:r>
            <a:r>
              <a:rPr lang="en-US" altLang="ko-KR" sz="1400" dirty="0"/>
              <a:t>): </a:t>
            </a:r>
            <a:r>
              <a:rPr lang="ko-KR" altLang="en-US" sz="1400" dirty="0"/>
              <a:t>식별된 형상 항목에 대한 변경 요구를 검토하여 현재의 기준선</a:t>
            </a:r>
            <a:r>
              <a:rPr lang="en-US" altLang="ko-KR" sz="1400" dirty="0"/>
              <a:t>(</a:t>
            </a:r>
            <a:r>
              <a:rPr lang="en" altLang="ko-KR" sz="1400" dirty="0"/>
              <a:t>Base Line)</a:t>
            </a:r>
            <a:r>
              <a:rPr lang="ko-KR" altLang="en-US" sz="1400" dirty="0"/>
              <a:t>이 잘 반영될 수 있도록 조정하는 작업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형상 감사</a:t>
            </a:r>
            <a:r>
              <a:rPr lang="en-US" altLang="ko-KR" sz="1400" dirty="0"/>
              <a:t>: </a:t>
            </a:r>
            <a:r>
              <a:rPr lang="ko-KR" altLang="en-US" sz="1400" dirty="0"/>
              <a:t>기준선의 무결성을 평가하기 위해 확인</a:t>
            </a:r>
            <a:r>
              <a:rPr lang="en-US" altLang="ko-KR" sz="1400" dirty="0"/>
              <a:t>, </a:t>
            </a:r>
            <a:r>
              <a:rPr lang="ko-KR" altLang="en-US" sz="1400" dirty="0"/>
              <a:t>검증</a:t>
            </a:r>
            <a:r>
              <a:rPr lang="en-US" altLang="ko-KR" sz="1400" dirty="0"/>
              <a:t>, </a:t>
            </a:r>
            <a:r>
              <a:rPr lang="ko-KR" altLang="en-US" sz="1400" dirty="0"/>
              <a:t>검열 과정을 통해 공식적으로 승인하는 작업</a:t>
            </a:r>
          </a:p>
          <a:p>
            <a:pPr lvl="2">
              <a:buFont typeface="Wingdings" pitchFamily="2" charset="2"/>
              <a:buChar char="l"/>
            </a:pPr>
            <a:r>
              <a:rPr lang="ko-KR" altLang="en-US" sz="1400" dirty="0"/>
              <a:t>형상 기록</a:t>
            </a:r>
            <a:r>
              <a:rPr lang="en-US" altLang="ko-KR" sz="1400" dirty="0"/>
              <a:t>(</a:t>
            </a:r>
            <a:r>
              <a:rPr lang="ko-KR" altLang="en-US" sz="1400" dirty="0"/>
              <a:t>상태 보고</a:t>
            </a:r>
            <a:r>
              <a:rPr lang="en-US" altLang="ko-KR" sz="1400" dirty="0"/>
              <a:t>): </a:t>
            </a:r>
            <a:r>
              <a:rPr lang="ko-KR" altLang="en-US" sz="1400" dirty="0"/>
              <a:t>형상의 식별</a:t>
            </a:r>
            <a:r>
              <a:rPr lang="en-US" altLang="ko-KR" sz="1400" dirty="0"/>
              <a:t>, </a:t>
            </a:r>
            <a:r>
              <a:rPr lang="ko-KR" altLang="en-US" sz="1400" dirty="0"/>
              <a:t>통제</a:t>
            </a:r>
            <a:r>
              <a:rPr lang="en-US" altLang="ko-KR" sz="1400" dirty="0"/>
              <a:t>, </a:t>
            </a:r>
            <a:r>
              <a:rPr lang="ko-KR" altLang="en-US" sz="1400" dirty="0"/>
              <a:t>감사 작업 의 결과를 기록</a:t>
            </a:r>
            <a:r>
              <a:rPr lang="en-US" altLang="ko-KR" sz="1400" dirty="0"/>
              <a:t>·</a:t>
            </a:r>
            <a:r>
              <a:rPr lang="ko-KR" altLang="en-US" sz="1400" dirty="0"/>
              <a:t>관리하고 보고서를 작성하는 작업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15277064"/>
      </p:ext>
    </p:extLst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17222</TotalTime>
  <Words>1526</Words>
  <Application>Microsoft Macintosh PowerPoint</Application>
  <PresentationFormat>화면 슬라이드 쇼(4:3)</PresentationFormat>
  <Paragraphs>166</Paragraphs>
  <Slides>13</Slides>
  <Notes>12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Gulim</vt:lpstr>
      <vt:lpstr>Arial</vt:lpstr>
      <vt:lpstr>Courier New</vt:lpstr>
      <vt:lpstr>Wingdings</vt:lpstr>
      <vt:lpstr>ms01_1</vt:lpstr>
      <vt:lpstr>Image</vt:lpstr>
      <vt:lpstr>제품 소프트웨어 패키징</vt:lpstr>
      <vt:lpstr>제품 소프트웨어 패키징</vt:lpstr>
      <vt:lpstr>릴리즈 노트</vt:lpstr>
      <vt:lpstr>릴리즈 노트</vt:lpstr>
      <vt:lpstr>디지털 저작권 관리</vt:lpstr>
      <vt:lpstr>디지털 저작권 관리</vt:lpstr>
      <vt:lpstr>소프트웨어 설치 메뉴얼 작성</vt:lpstr>
      <vt:lpstr>소프트웨어 사용자 매뉴얼 작성</vt:lpstr>
      <vt:lpstr>형상 관리</vt:lpstr>
      <vt:lpstr>형상 관리</vt:lpstr>
      <vt:lpstr>형상 관리</vt:lpstr>
      <vt:lpstr>형상 관리</vt:lpstr>
      <vt:lpstr>빌드 자동화 도구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Microsoft Office User</cp:lastModifiedBy>
  <cp:revision>628</cp:revision>
  <dcterms:created xsi:type="dcterms:W3CDTF">2010-03-14T12:09:21Z</dcterms:created>
  <dcterms:modified xsi:type="dcterms:W3CDTF">2021-04-07T06:42:34Z</dcterms:modified>
</cp:coreProperties>
</file>