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288" r:id="rId3"/>
    <p:sldId id="310" r:id="rId4"/>
    <p:sldId id="289" r:id="rId5"/>
    <p:sldId id="306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8" r:id="rId17"/>
    <p:sldId id="309" r:id="rId18"/>
    <p:sldId id="300" r:id="rId19"/>
    <p:sldId id="307" r:id="rId20"/>
    <p:sldId id="301" r:id="rId21"/>
    <p:sldId id="302" r:id="rId22"/>
    <p:sldId id="303" r:id="rId23"/>
    <p:sldId id="304" r:id="rId24"/>
    <p:sldId id="311" r:id="rId25"/>
    <p:sldId id="30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94656"/>
  </p:normalViewPr>
  <p:slideViewPr>
    <p:cSldViewPr>
      <p:cViewPr varScale="1">
        <p:scale>
          <a:sx n="107" d="100"/>
          <a:sy n="107" d="100"/>
        </p:scale>
        <p:origin x="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404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33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11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272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30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7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900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5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2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2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28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03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4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07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30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55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통합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메커니즘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간접 연계 방식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구현 방식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연계 솔루션</a:t>
            </a:r>
            <a:endParaRPr lang="en-US" altLang="ko-KR" sz="1400" dirty="0"/>
          </a:p>
          <a:p>
            <a:pPr lvl="4">
              <a:buFont typeface="Wingdings" pitchFamily="2" charset="2"/>
              <a:buChar char="q"/>
            </a:pPr>
            <a:r>
              <a:rPr lang="en" altLang="ko-KR" sz="1400" dirty="0"/>
              <a:t>EAI </a:t>
            </a:r>
            <a:r>
              <a:rPr lang="ko-KR" altLang="en-US" sz="1400" dirty="0"/>
              <a:t>서버와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시스템에 설치되는 클라이언트</a:t>
            </a:r>
            <a:r>
              <a:rPr lang="en-US" altLang="ko-KR" sz="1400" dirty="0"/>
              <a:t>(</a:t>
            </a:r>
            <a:r>
              <a:rPr lang="en" altLang="ko-KR" sz="1400" dirty="0"/>
              <a:t>Client)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이용하는 방식</a:t>
            </a:r>
            <a:endParaRPr lang="en-US" altLang="ko-KR" sz="1400" dirty="0"/>
          </a:p>
          <a:p>
            <a:pPr lvl="4">
              <a:buFont typeface="Wingdings" pitchFamily="2" charset="2"/>
              <a:buChar char="q"/>
            </a:pPr>
            <a:r>
              <a:rPr lang="en" altLang="ko-KR" sz="1400" dirty="0"/>
              <a:t>EAI:</a:t>
            </a:r>
            <a:r>
              <a:rPr lang="ko-KR" altLang="en-US" sz="1400" dirty="0"/>
              <a:t>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데이터를 식별하기 위해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처리 및 진행 현황을 모니터링하고 통제하는 시스템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ESB(Enterprise Service Bus):</a:t>
            </a:r>
            <a:r>
              <a:rPr lang="ko-KR" altLang="en-US" sz="1400" dirty="0"/>
              <a:t> 애플리케이션 간 연계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변환</a:t>
            </a:r>
            <a:r>
              <a:rPr lang="en-US" altLang="ko-KR" sz="1400" dirty="0"/>
              <a:t>, </a:t>
            </a:r>
            <a:r>
              <a:rPr lang="ko-KR" altLang="en-US" sz="1400" dirty="0"/>
              <a:t>웹 서비스 지원 등 표준 기반의 인터페이스를 제공하는 방식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Socket:</a:t>
            </a:r>
            <a:r>
              <a:rPr lang="ko-KR" altLang="en-US" sz="1400" dirty="0"/>
              <a:t> 서버는 통신을 위한 소켓</a:t>
            </a:r>
            <a:r>
              <a:rPr lang="en-US" altLang="ko-KR" sz="1400" dirty="0"/>
              <a:t>(</a:t>
            </a:r>
            <a:r>
              <a:rPr lang="en" altLang="ko-KR" sz="1400" dirty="0"/>
              <a:t>Socket)</a:t>
            </a:r>
            <a:r>
              <a:rPr lang="ko-KR" altLang="en-US" sz="1400" dirty="0"/>
              <a:t>을 생성하여 포트를 할당하고 클라이언트의 통신 요청 시 클라이언트와 연결하여 통신하는 네트워크 기술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Web Service:</a:t>
            </a:r>
            <a:r>
              <a:rPr lang="ko-KR" altLang="en-US" sz="1400" dirty="0"/>
              <a:t> 웹 서비스</a:t>
            </a:r>
            <a:r>
              <a:rPr lang="en-US" altLang="ko-KR" sz="1400" dirty="0"/>
              <a:t>(</a:t>
            </a:r>
            <a:r>
              <a:rPr lang="en" altLang="ko-KR" sz="1400" dirty="0"/>
              <a:t>Web Service)</a:t>
            </a:r>
            <a:r>
              <a:rPr lang="ko-KR" altLang="en-US" sz="1400" dirty="0"/>
              <a:t>에서 </a:t>
            </a:r>
            <a:r>
              <a:rPr lang="en" altLang="ko-KR" sz="1400" dirty="0"/>
              <a:t>WSDL</a:t>
            </a:r>
            <a:r>
              <a:rPr lang="ko-KR" altLang="en-US" sz="1400" dirty="0"/>
              <a:t>과 </a:t>
            </a:r>
            <a:r>
              <a:rPr lang="en" altLang="ko-KR" sz="1400" dirty="0"/>
              <a:t>UDDI, SOAP </a:t>
            </a:r>
            <a:r>
              <a:rPr lang="ko-KR" altLang="en-US" sz="1400" dirty="0"/>
              <a:t>프로토콜을 이용하여 연계하는 방식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638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메커니즘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메커니즘 구성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845E47-2441-9741-B363-3E15FCE0D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88840"/>
            <a:ext cx="5016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6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메커니즘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메커니즘 구성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데이터 생성 및 추출</a:t>
            </a:r>
            <a:r>
              <a:rPr lang="en-US" altLang="ko-KR" sz="1400" dirty="0"/>
              <a:t>:</a:t>
            </a:r>
            <a:r>
              <a:rPr lang="ko-KR" altLang="en-US" sz="1400" dirty="0"/>
              <a:t> 연계 솔루션과 관계없이 응용 프로그램이나 </a:t>
            </a:r>
            <a:r>
              <a:rPr lang="en" altLang="ko-KR" sz="1400" dirty="0"/>
              <a:t>DB </a:t>
            </a:r>
            <a:r>
              <a:rPr lang="ko-KR" altLang="en-US" sz="1400" dirty="0"/>
              <a:t>등 응용 시스템에서 연계 데이터를 생성하고 추출하는 것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코드 매핑 및 데이터 변환</a:t>
            </a:r>
            <a:r>
              <a:rPr lang="en-US" altLang="ko-KR" sz="1400" dirty="0"/>
              <a:t>:</a:t>
            </a:r>
            <a:r>
              <a:rPr lang="ko-KR" altLang="en-US" sz="1400" dirty="0"/>
              <a:t> 송신 시스템에서 사용하는 코드를 수신 시스템에서 사용하는 코드로 매핑 및 변환하는 것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인터페이스 테이블 또는 파일 생성</a:t>
            </a:r>
            <a:r>
              <a:rPr lang="en-US" altLang="ko-KR" sz="1400" dirty="0"/>
              <a:t>:</a:t>
            </a:r>
            <a:r>
              <a:rPr lang="ko-KR" altLang="en-US" sz="1400" dirty="0"/>
              <a:t> 연계 데이터를 인터페이스 테이블이나 파일 형식으로 생성하는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로그 기록</a:t>
            </a:r>
            <a:r>
              <a:rPr lang="en-US" altLang="ko-KR" sz="1400" dirty="0"/>
              <a:t>:</a:t>
            </a:r>
            <a:r>
              <a:rPr lang="ko-KR" altLang="en-US" sz="1400" dirty="0"/>
              <a:t>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시스템에서 수행되는 모든 과정에 대한 결과 및 오류에 대한 정보를 로그 테이블이나 파일에 기록하는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서버 또는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어댑터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서버</a:t>
            </a:r>
            <a:r>
              <a:rPr lang="en-US" altLang="ko-KR" sz="1400" dirty="0"/>
              <a:t>:</a:t>
            </a:r>
            <a:r>
              <a:rPr lang="ko-KR" altLang="en-US" sz="1400" dirty="0"/>
              <a:t>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 중 한 곳에 설치하며 인터페이스 테이블 또는 파일의 데이터를 전송 형식에 맞게 변환하고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수신을 수행하는 등 송수신과 관련된 모든 처리 수행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송신 어댑터 </a:t>
            </a:r>
            <a:r>
              <a:rPr lang="en-US" altLang="ko-KR" sz="1400" dirty="0"/>
              <a:t>: </a:t>
            </a:r>
            <a:r>
              <a:rPr lang="ko-KR" altLang="en-US" sz="1400" dirty="0"/>
              <a:t>송신 시스템에 설치하며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인터페이스 테이블 또는 파일의 데이터를 전송 형식에 맞도록 변환하고 송신 수행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수신 어댑터 </a:t>
            </a:r>
            <a:r>
              <a:rPr lang="en-US" altLang="ko-KR" sz="1400" dirty="0"/>
              <a:t>: </a:t>
            </a:r>
            <a:r>
              <a:rPr lang="ko-KR" altLang="en-US" sz="1400" dirty="0"/>
              <a:t>수신 시스템에 설치하며</a:t>
            </a:r>
            <a:r>
              <a:rPr lang="en-US" altLang="ko-KR" sz="1400" dirty="0"/>
              <a:t>, </a:t>
            </a:r>
            <a:r>
              <a:rPr lang="ko-KR" altLang="en-US" sz="1400" dirty="0"/>
              <a:t>송신 </a:t>
            </a:r>
            <a:r>
              <a:rPr lang="ko-KR" altLang="en-US" sz="1400" dirty="0" err="1"/>
              <a:t>시스템으로부터</a:t>
            </a:r>
            <a:r>
              <a:rPr lang="ko-KR" altLang="en-US" sz="1400" dirty="0"/>
              <a:t> 수신한 데이터를 인터페이스 테이블이나 파일로 생성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전송</a:t>
            </a:r>
            <a:r>
              <a:rPr lang="en-US" altLang="ko-KR" sz="1400" dirty="0"/>
              <a:t>:</a:t>
            </a:r>
            <a:r>
              <a:rPr lang="ko-KR" altLang="en-US" sz="1400" dirty="0"/>
              <a:t> 송신 시스템에서 생성된 연계 데이터를 네트워크 환경에 맞는 데이터로 변환한 후 수신 시스템으로 보내는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운영 </a:t>
            </a:r>
            <a:r>
              <a:rPr lang="en-US" altLang="ko-KR" sz="1400" dirty="0"/>
              <a:t>DB</a:t>
            </a:r>
            <a:r>
              <a:rPr lang="ko-KR" altLang="en-US" sz="1400" dirty="0"/>
              <a:t>에 연계 데이터 반영</a:t>
            </a:r>
            <a:r>
              <a:rPr lang="en-US" altLang="ko-KR" sz="1400" dirty="0"/>
              <a:t>:</a:t>
            </a:r>
            <a:r>
              <a:rPr lang="ko-KR" altLang="en-US" sz="1400" dirty="0"/>
              <a:t> 수신된 인터페이스 테이블 또는 파일 구조의 데이터를 변환 프로그램을 이용하여 수신 시스템의 운영 </a:t>
            </a:r>
            <a:r>
              <a:rPr lang="en" altLang="ko-KR" sz="1400" dirty="0"/>
              <a:t>DB</a:t>
            </a:r>
            <a:r>
              <a:rPr lang="ko-KR" altLang="en-US" sz="1400" dirty="0"/>
              <a:t>에 반영하는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215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장애 및 </a:t>
            </a:r>
            <a:r>
              <a:rPr lang="ko-KR" altLang="en-US" dirty="0" err="1"/>
              <a:t>오류처리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메커니즘 구간별 장애 및 오류 모니터링 현황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A8881-0D5C-8B4A-ACA0-81E7071B6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9"/>
            <a:ext cx="59046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5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장애 및 </a:t>
            </a:r>
            <a:r>
              <a:rPr lang="ko-KR" altLang="en-US" dirty="0" err="1"/>
              <a:t>오류처리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장애 및 오류 유형과 처리 방안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75E4DF-0B87-4C4C-B7A0-889D4249F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56108"/>
              </p:ext>
            </p:extLst>
          </p:nvPr>
        </p:nvGraphicFramePr>
        <p:xfrm>
          <a:off x="827584" y="1628800"/>
          <a:ext cx="7859217" cy="43924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9739">
                  <a:extLst>
                    <a:ext uri="{9D8B030D-6E8A-4147-A177-3AD203B41FA5}">
                      <a16:colId xmlns:a16="http://schemas.microsoft.com/office/drawing/2014/main" val="1049443631"/>
                    </a:ext>
                  </a:extLst>
                </a:gridCol>
                <a:gridCol w="2619739">
                  <a:extLst>
                    <a:ext uri="{9D8B030D-6E8A-4147-A177-3AD203B41FA5}">
                      <a16:colId xmlns:a16="http://schemas.microsoft.com/office/drawing/2014/main" val="3911202229"/>
                    </a:ext>
                  </a:extLst>
                </a:gridCol>
                <a:gridCol w="2619739">
                  <a:extLst>
                    <a:ext uri="{9D8B030D-6E8A-4147-A177-3AD203B41FA5}">
                      <a16:colId xmlns:a16="http://schemas.microsoft.com/office/drawing/2014/main" val="1472650997"/>
                    </a:ext>
                  </a:extLst>
                </a:gridCol>
              </a:tblGrid>
              <a:tr h="3732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오류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7301"/>
                  </a:ext>
                </a:extLst>
              </a:tr>
              <a:tr h="1165876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송신 시스템의 연계 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생성 및 추출 권 한이 없거나 데이터 변 환 시 예외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Exception)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미처리 등 연계 프로그램 구현 상의 오류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·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수신 연계 프로그램의 로그를 확인하여 원인을 분석한 후 처리 하고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전송이나 반영을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재작업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171178"/>
                  </a:ext>
                </a:extLst>
              </a:tr>
              <a:tr h="1165876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수신 시스템의 연계 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 </a:t>
                      </a:r>
                      <a:r>
                        <a:rPr lang="en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접근 권한이 없거나 데이터 변환 및 반영 시 예외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Exception)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미처리 등 연계 프로그램 구현 상의 오류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64776"/>
                  </a:ext>
                </a:extLst>
              </a:tr>
              <a:tr h="951109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연계 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연계 서버 실행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·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 신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전송 형식 변환 등 서버의 기능과 관련된 오류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•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연계 서버를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재시작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•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연계 서버의 로그를 확인하여 원인을 분석한 후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635018"/>
                  </a:ext>
                </a:extLst>
              </a:tr>
              <a:tr h="736343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송신 시스템에서 생성 및 추출된 데이터의 값이 유효하지 않은 오류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송신 연계 프로그램의 로그를 확인하여 데이터를 보정한 후 재전송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13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장애 및 </a:t>
            </a:r>
            <a:r>
              <a:rPr lang="ko-KR" altLang="en-US" dirty="0" err="1"/>
              <a:t>오류처리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장애 및 오류의 확인과 처리 절차 </a:t>
            </a:r>
            <a:r>
              <a:rPr lang="en-US" altLang="ko-KR" sz="1400" dirty="0"/>
              <a:t>/ </a:t>
            </a:r>
            <a:r>
              <a:rPr lang="ko-KR" altLang="en-US" sz="1400" dirty="0"/>
              <a:t>정의와 설계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장애 및 오류의 확인과 처리절차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장애 및 오류는 </a:t>
            </a:r>
            <a:r>
              <a:rPr lang="en-US" altLang="ko-KR" sz="1400" dirty="0"/>
              <a:t>1</a:t>
            </a:r>
            <a:r>
              <a:rPr lang="ko-KR" altLang="en-US" sz="1400" dirty="0"/>
              <a:t>차적으로 연계 서버에서 제공하는 장애 및 오류 현황 모니터링 화면을 통해 오류 원인 및 발생 현황을 확인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1</a:t>
            </a:r>
            <a:r>
              <a:rPr lang="ko-KR" altLang="en-US" sz="1400" dirty="0"/>
              <a:t>차에서 확인이 불가능한 경우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시스템의 연계 프로그램과 연계 서버에서 기록한 오류 로그 테이블 또는 파일을 확인하여 오류 원인을 분석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발생한 오류에 대한 원인이 확인되면 원인에 따른 적절 한 조치를 취한다</a:t>
            </a:r>
            <a:r>
              <a:rPr lang="en-US" altLang="ko-KR" sz="1400" dirty="0"/>
              <a:t>.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장애 및 오류의 정의와 설계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장애 및 오류 관리 대상</a:t>
            </a:r>
            <a:r>
              <a:rPr lang="en-US" altLang="ko-KR" sz="1400" dirty="0"/>
              <a:t>: </a:t>
            </a: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시스템의 연계 프로그램에서 관리하는 장애 및 오류를 관리 대상으로 정의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관리 대상의 장애 및 오류 코드와 메시지</a:t>
            </a:r>
            <a:r>
              <a:rPr lang="en-US" altLang="ko-KR" sz="1400" dirty="0"/>
              <a:t>: </a:t>
            </a:r>
            <a:r>
              <a:rPr lang="ko-KR" altLang="en-US" sz="1400" dirty="0"/>
              <a:t>관리 대상에서 식별한 오류 내용을 주제별로 분류한 후 각 오류 내용 에 오류 코드를 부여하고 오류 메시지를 정의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장애 및 오류 코드와 메시지 관리 방식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오류 코드와 오류 메시지를 관리하는 방식에는 테이블 관리 방식과 파일 관리 방식이 있음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테이블 관리 방식은 관리 대상 오류 코드와 오류 메 시지가 많은 경우</a:t>
            </a:r>
            <a:r>
              <a:rPr lang="en-US" altLang="ko-KR" sz="1400" dirty="0"/>
              <a:t> </a:t>
            </a:r>
            <a:r>
              <a:rPr lang="ko-KR" altLang="en-US" sz="1400" dirty="0"/>
              <a:t>파일 관리 방식은 관리 대상 오류 코드와 오류 메시지가 적은 경우 사용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장애 및 오류 기록 방식</a:t>
            </a:r>
            <a:r>
              <a:rPr lang="en-US" altLang="ko-KR" sz="1400" dirty="0"/>
              <a:t>: </a:t>
            </a:r>
            <a:r>
              <a:rPr lang="ko-KR" altLang="en-US" sz="1400" dirty="0"/>
              <a:t>오류 로그 테이블 또는 파일은 기록 단위에 따라 인터페이스 테이블 또는 파일에 대한 로그</a:t>
            </a:r>
            <a:r>
              <a:rPr lang="en-US" altLang="ko-KR" sz="1400" dirty="0"/>
              <a:t>, </a:t>
            </a:r>
            <a:r>
              <a:rPr lang="ko-KR" altLang="en-US" sz="1400" dirty="0"/>
              <a:t>연계 데이터에 대한 로그로 설계</a:t>
            </a:r>
          </a:p>
        </p:txBody>
      </p:sp>
    </p:spTree>
    <p:extLst>
      <p:ext uri="{BB962C8B-B14F-4D97-AF65-F5344CB8AC3E}">
        <p14:creationId xmlns:p14="http://schemas.microsoft.com/office/powerpoint/2010/main" val="382127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장애 및 </a:t>
            </a:r>
            <a:r>
              <a:rPr lang="ko-KR" altLang="en-US" dirty="0" err="1"/>
              <a:t>오류처리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RTO, RPO, RIO, RLO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2F526-BA5E-FD4C-8CE1-18C6A53DD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6692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7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장애 및 </a:t>
            </a:r>
            <a:r>
              <a:rPr lang="ko-KR" altLang="en-US" dirty="0" err="1"/>
              <a:t>오류처리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RTO, RPO, RIO, RLO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RPO (Recovery Point Objective): </a:t>
            </a:r>
            <a:r>
              <a:rPr lang="ko-KR" altLang="en-US" sz="1400" dirty="0"/>
              <a:t>목표 복구 시점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장애 발생 시 비즈니스 연속을 위해 어느 시점으로 백업할지 결정하게 될 지표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오늘날 </a:t>
            </a:r>
            <a:r>
              <a:rPr lang="en-US" altLang="ko-KR" sz="1400" dirty="0"/>
              <a:t>IT</a:t>
            </a:r>
            <a:r>
              <a:rPr lang="ko-KR" altLang="en-US" sz="1400" dirty="0"/>
              <a:t>기술에서 일 단위의 </a:t>
            </a:r>
            <a:r>
              <a:rPr lang="en-US" altLang="ko-KR" sz="1400" dirty="0"/>
              <a:t>RPO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사용하는 것은 무리가 있고 분 단위</a:t>
            </a:r>
            <a:r>
              <a:rPr lang="en-US" altLang="ko-KR" sz="1400" dirty="0"/>
              <a:t>, </a:t>
            </a:r>
            <a:r>
              <a:rPr lang="ko-KR" altLang="en-US" sz="1400" dirty="0"/>
              <a:t>초 단위의 </a:t>
            </a:r>
            <a:r>
              <a:rPr lang="en-US" altLang="ko-KR" sz="1400" dirty="0"/>
              <a:t>RPO </a:t>
            </a:r>
            <a:r>
              <a:rPr lang="ko-KR" altLang="en-US" sz="1400" dirty="0"/>
              <a:t>지표를 고려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데이터 손실을 얼마나 감당할 수 있는가</a:t>
            </a:r>
            <a:r>
              <a:rPr lang="en-US" altLang="ko-KR" sz="1400" dirty="0"/>
              <a:t>?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감내할 수 있는 데이터 손실의 양</a:t>
            </a:r>
            <a:r>
              <a:rPr lang="en-US" altLang="ko-KR" sz="1400" dirty="0"/>
              <a:t>(</a:t>
            </a:r>
            <a:r>
              <a:rPr lang="ko-KR" altLang="en-US" sz="1400" dirty="0"/>
              <a:t>시간</a:t>
            </a:r>
            <a:r>
              <a:rPr lang="en-US" altLang="ko-KR" sz="1400" dirty="0"/>
              <a:t>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현재로부터 가장 가까운 </a:t>
            </a:r>
            <a:r>
              <a:rPr lang="ko-KR" altLang="en-US" sz="1400" dirty="0" err="1"/>
              <a:t>복원지점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백업시점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까지의</a:t>
            </a:r>
            <a:r>
              <a:rPr lang="ko-KR" altLang="en-US" sz="1400" dirty="0"/>
              <a:t> 시간 목표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RTO (Recovery Time Objective): </a:t>
            </a:r>
            <a:r>
              <a:rPr lang="ko-KR" altLang="en-US" sz="1400" dirty="0"/>
              <a:t>목표 복구 시간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장애 발생 시 시스템을 원상태로 복원하는데 소요되는 시간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시스템이 얼마나 빨리 복구되어야 하는가</a:t>
            </a:r>
            <a:r>
              <a:rPr lang="en-US" altLang="ko-KR" sz="1400" dirty="0"/>
              <a:t>?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서비스가 재개될 때까지 걸리는 시간</a:t>
            </a:r>
            <a:r>
              <a:rPr lang="en-US" altLang="ko-KR" sz="1400" dirty="0"/>
              <a:t>(</a:t>
            </a:r>
            <a:r>
              <a:rPr lang="ko-KR" altLang="en-US" sz="1400" dirty="0"/>
              <a:t>목표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err="1"/>
              <a:t>RlO</a:t>
            </a:r>
            <a:r>
              <a:rPr lang="en-US" altLang="ko-KR" sz="1400" dirty="0"/>
              <a:t> (Recovery location Objection): </a:t>
            </a:r>
            <a:r>
              <a:rPr lang="ko-KR" altLang="en-US" sz="1400" dirty="0"/>
              <a:t>목표 복구 위치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전통적으로 데이터 백업은 테이프에 기록했다</a:t>
            </a:r>
            <a:r>
              <a:rPr lang="en-US" altLang="ko-KR" sz="1400" dirty="0"/>
              <a:t>.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최신의 트렌드는 디스크에 백업하거나 </a:t>
            </a:r>
            <a:r>
              <a:rPr lang="ko-KR" altLang="en-US" sz="1400" dirty="0" err="1"/>
              <a:t>클라우드를</a:t>
            </a:r>
            <a:r>
              <a:rPr lang="ko-KR" altLang="en-US" sz="1400" dirty="0"/>
              <a:t> 활용하여 백업하는 것이다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RLO(Recovery Level Objective):</a:t>
            </a:r>
            <a:r>
              <a:rPr lang="ko-KR" altLang="en-US" sz="1400" dirty="0"/>
              <a:t>목표 복구 레벨</a:t>
            </a:r>
            <a:r>
              <a:rPr lang="en-US" altLang="ko-KR" sz="1400" dirty="0"/>
              <a:t>(</a:t>
            </a:r>
            <a:r>
              <a:rPr lang="ko-KR" altLang="en-US" sz="1400" dirty="0"/>
              <a:t>수준</a:t>
            </a:r>
            <a:r>
              <a:rPr lang="en-US" altLang="ko-KR" sz="1400" dirty="0"/>
              <a:t>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정보 시스템은 </a:t>
            </a:r>
            <a:r>
              <a:rPr lang="en-US" altLang="ko-KR" sz="1400" dirty="0"/>
              <a:t>OS, </a:t>
            </a:r>
            <a:r>
              <a:rPr lang="ko-KR" altLang="en-US" sz="1400" dirty="0"/>
              <a:t>파일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데이터베이스</a:t>
            </a:r>
            <a:r>
              <a:rPr lang="en-US" altLang="ko-KR" sz="1400" dirty="0"/>
              <a:t>, </a:t>
            </a:r>
            <a:r>
              <a:rPr lang="ko-KR" altLang="en-US" sz="1400" dirty="0"/>
              <a:t>애플리케이션으로 나눌 수 있는데 대부분의 정보 시스템은 파일 데이터와 데이터베이스 만을 복원했다 그러나 최신의 기술로는 대부분 복원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593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데이터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데이터 보안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송신 시스템에서 수신 시스템으로 전송되는 연계 데이터는 보안에 취약할 수 있으므로 데이터의 중요성을 고려하여 보안을 적용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일반적으로 연계 데이터의 보안은 전송 구간에서의 암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와 데이터의 암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복호화로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전송 구간 보안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전송되는 데이터나 패킷</a:t>
            </a:r>
            <a:r>
              <a:rPr lang="en-US" altLang="ko-KR" sz="1400" dirty="0"/>
              <a:t>(</a:t>
            </a:r>
            <a:r>
              <a:rPr lang="en" altLang="ko-KR" sz="1400" dirty="0"/>
              <a:t>Packet)</a:t>
            </a:r>
            <a:r>
              <a:rPr lang="ko-KR" altLang="en-US" sz="1400" dirty="0"/>
              <a:t>을 쉽게 가로챌 수 없도록 암호화 기능이 포함된 프로토콜을 사용하거나 데이터나 패킷을 가로채더라도 내용을 확인할 수 없게 데이터나 패킷을 암호화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전송 구간 암호화를 지원하는 </a:t>
            </a:r>
            <a:r>
              <a:rPr lang="en" altLang="ko-KR" sz="1400" dirty="0"/>
              <a:t>VPN(</a:t>
            </a:r>
            <a:r>
              <a:rPr lang="ko-KR" altLang="en-US" sz="1400" dirty="0"/>
              <a:t>가상 </a:t>
            </a:r>
            <a:r>
              <a:rPr lang="ko-KR" altLang="en-US" sz="1400" dirty="0" err="1"/>
              <a:t>사설망</a:t>
            </a:r>
            <a:r>
              <a:rPr lang="en-US" altLang="ko-KR" sz="1400" dirty="0"/>
              <a:t>) </a:t>
            </a:r>
            <a:r>
              <a:rPr lang="ko-KR" altLang="en-US" sz="1400" dirty="0"/>
              <a:t>이나 연계 솔루션을 적용해 전송 구간 암호화를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보안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송신 시스템에서 연계 데이터를 추출할 때와 수신 시스템에서 데이터를 운영 </a:t>
            </a:r>
            <a:r>
              <a:rPr lang="en" altLang="ko-KR" sz="1400" dirty="0"/>
              <a:t>DB</a:t>
            </a:r>
            <a:r>
              <a:rPr lang="ko-KR" altLang="en-US" sz="1400" dirty="0"/>
              <a:t>에 반영할 때 데이터를 암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하는 것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 보안을 위해서는 암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적용 대상 선정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 알고리즘</a:t>
            </a:r>
            <a:r>
              <a:rPr lang="en-US" altLang="ko-KR" sz="1400" dirty="0"/>
              <a:t>, </a:t>
            </a:r>
            <a:r>
              <a:rPr lang="ko-KR" altLang="en-US" sz="1400" dirty="0"/>
              <a:t>암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적용을 위한 환경설정을 설계 및 구현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암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복호화</a:t>
            </a:r>
            <a:r>
              <a:rPr lang="ko-KR" altLang="en-US" sz="1400" dirty="0"/>
              <a:t> 적용 대상 선정 </a:t>
            </a:r>
            <a:r>
              <a:rPr lang="en-US" altLang="ko-KR" sz="1400" dirty="0"/>
              <a:t>: </a:t>
            </a:r>
            <a:r>
              <a:rPr lang="ko-KR" altLang="en-US" sz="1400" dirty="0"/>
              <a:t>연계 데이터의 중요도에 따라 선정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시스템에 정의된 기준에 따라 다르지만 일반적인 적용 대상은 주민등록번호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운전면허번호</a:t>
            </a:r>
            <a:r>
              <a:rPr lang="en-US" altLang="ko-KR" sz="1400" dirty="0"/>
              <a:t>, </a:t>
            </a:r>
            <a:r>
              <a:rPr lang="ko-KR" altLang="en-US" sz="1400" dirty="0"/>
              <a:t>장애인관리번호</a:t>
            </a:r>
            <a:r>
              <a:rPr lang="en-US" altLang="ko-KR" sz="1400" dirty="0"/>
              <a:t>, </a:t>
            </a:r>
            <a:r>
              <a:rPr lang="ko-KR" altLang="en-US" sz="1400" dirty="0"/>
              <a:t>은행계좌번호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신용카드번호 등 ‘개인 정보 </a:t>
            </a:r>
            <a:r>
              <a:rPr lang="ko-KR" altLang="en-US" sz="1400" dirty="0" err="1"/>
              <a:t>보호법’에</a:t>
            </a:r>
            <a:r>
              <a:rPr lang="ko-KR" altLang="en-US" sz="1400" dirty="0"/>
              <a:t> 근거한 개인 정보</a:t>
            </a:r>
          </a:p>
        </p:txBody>
      </p:sp>
    </p:spTree>
    <p:extLst>
      <p:ext uri="{BB962C8B-B14F-4D97-AF65-F5344CB8AC3E}">
        <p14:creationId xmlns:p14="http://schemas.microsoft.com/office/powerpoint/2010/main" val="159628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데이터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데이터 보안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보안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암호화 알고리즘 </a:t>
            </a:r>
            <a:r>
              <a:rPr lang="en-US" altLang="ko-KR" sz="1400" dirty="0"/>
              <a:t>:</a:t>
            </a:r>
            <a:r>
              <a:rPr lang="ko-KR" altLang="en-US" sz="1400" dirty="0"/>
              <a:t> 기준에 따라 다양하게 분류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 err="1"/>
              <a:t>단방향</a:t>
            </a:r>
            <a:r>
              <a:rPr lang="en-US" altLang="ko-KR" sz="1400" dirty="0"/>
              <a:t>(</a:t>
            </a:r>
            <a:r>
              <a:rPr lang="ko-KR" altLang="en-US" sz="1400" dirty="0"/>
              <a:t>암호화는 가능하나 </a:t>
            </a:r>
            <a:r>
              <a:rPr lang="ko-KR" altLang="en-US" sz="1400" dirty="0" err="1"/>
              <a:t>복호화는</a:t>
            </a:r>
            <a:r>
              <a:rPr lang="ko-KR" altLang="en-US" sz="1400" dirty="0"/>
              <a:t> 불가능</a:t>
            </a:r>
            <a:r>
              <a:rPr lang="en-US" altLang="ko-KR" sz="1400" dirty="0"/>
              <a:t>)</a:t>
            </a:r>
            <a:r>
              <a:rPr lang="ko-KR" altLang="en-US" sz="1400" dirty="0"/>
              <a:t> 과 양방향 알고리즘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대칭 키 알고리즘 과 비대칭 키 알고리즘으로 구분할 수 있는데 대표적인 대칭 키 알고리즘으로 국내에서 개발한 방법으로는 </a:t>
            </a:r>
            <a:r>
              <a:rPr lang="en-US" altLang="ko-KR" sz="1400" dirty="0"/>
              <a:t>SEED-128, SEED-256, ARIA </a:t>
            </a:r>
            <a:r>
              <a:rPr lang="ko-KR" altLang="en-US" sz="1400" dirty="0"/>
              <a:t>가 있으며 국외에서는 </a:t>
            </a:r>
            <a:r>
              <a:rPr lang="en-US" altLang="ko-KR" sz="1400" dirty="0"/>
              <a:t>AES128, AES192, AES256, DES, 3DES </a:t>
            </a:r>
            <a:r>
              <a:rPr lang="ko-KR" altLang="en-US" sz="1400" dirty="0"/>
              <a:t>등이 있음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81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통합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통합 구현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사용자의 요구사항에 맞춰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모듈과 중계 모듈 간의 연계를 구현하는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사용자의 요구 사항을 해결하고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서비스 창출을 위해 단위 기능을 하는 모듈 간의 연계와 통합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통합 구현은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시스템과 모듈</a:t>
            </a:r>
            <a:r>
              <a:rPr lang="en-US" altLang="ko-KR" sz="1400" dirty="0"/>
              <a:t>, </a:t>
            </a:r>
            <a:r>
              <a:rPr lang="ko-KR" altLang="en-US" sz="1400" dirty="0"/>
              <a:t>중계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연계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네트워크로 구성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송신 시스템과 모듈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송신 시스템은 데이터를 생성 및 변환하여 전송하는 시스템으로</a:t>
            </a:r>
            <a:r>
              <a:rPr lang="en-US" altLang="ko-KR" sz="1400" dirty="0"/>
              <a:t> </a:t>
            </a:r>
            <a:r>
              <a:rPr lang="ko-KR" altLang="en-US" sz="1400" dirty="0"/>
              <a:t>송신 모듈과 모니터링 </a:t>
            </a:r>
            <a:r>
              <a:rPr lang="en-US" altLang="ko-KR" sz="1400" dirty="0"/>
              <a:t>(</a:t>
            </a:r>
            <a:r>
              <a:rPr lang="en" altLang="ko-KR" sz="1400" dirty="0"/>
              <a:t>Monitoring) </a:t>
            </a:r>
            <a:r>
              <a:rPr lang="ko-KR" altLang="en-US" sz="1400" dirty="0"/>
              <a:t>기능으로 구성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송신 모듈은 전송 데이터를 생성하고 필요에 따라 전송 데이터의 변환 등을 수행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모니터링 기능은 전송 데이터의 생성부터 송 신까지의 과정과 송신 상태 등을 확인</a:t>
            </a:r>
            <a:endParaRPr lang="ko-KR" altLang="en-US" sz="1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수신 시스템과 모듈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수신 시스템은 수신 받은 데이터를 정제 및 변환하는 시스템으로</a:t>
            </a:r>
            <a:r>
              <a:rPr lang="en-US" altLang="ko-KR" sz="1400" dirty="0"/>
              <a:t> </a:t>
            </a:r>
            <a:r>
              <a:rPr lang="ko-KR" altLang="en-US" sz="1400" dirty="0"/>
              <a:t>수신 모듈과 모니터링 </a:t>
            </a:r>
            <a:r>
              <a:rPr lang="en-US" altLang="ko-KR" sz="1400" dirty="0"/>
              <a:t>(</a:t>
            </a:r>
            <a:r>
              <a:rPr lang="en" altLang="ko-KR" sz="1400" dirty="0"/>
              <a:t>Monitoring) </a:t>
            </a:r>
            <a:r>
              <a:rPr lang="ko-KR" altLang="en-US" sz="1400" dirty="0"/>
              <a:t>기능으로 구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수신 모듈은 수신 데이터를 정제하고 애플리케이션이나 데이터베이스</a:t>
            </a:r>
            <a:r>
              <a:rPr lang="en-US" altLang="ko-KR" sz="1400" dirty="0"/>
              <a:t>(</a:t>
            </a:r>
            <a:r>
              <a:rPr lang="en" altLang="ko-KR" sz="1400" dirty="0"/>
              <a:t>DB) </a:t>
            </a:r>
            <a:r>
              <a:rPr lang="ko-KR" altLang="en-US" sz="1400" dirty="0"/>
              <a:t>테이블에 적합한 데이터로 변환하는 작업 등을 수행</a:t>
            </a:r>
            <a:endParaRPr lang="ko-KR" altLang="en-US" sz="1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중계 시스템</a:t>
            </a:r>
            <a:r>
              <a:rPr lang="en-US" altLang="ko-KR" sz="1400" dirty="0"/>
              <a:t>: </a:t>
            </a:r>
            <a:r>
              <a:rPr lang="ko-KR" altLang="en-US" sz="1400" dirty="0"/>
              <a:t>내</a:t>
            </a:r>
            <a:r>
              <a:rPr lang="en-US" altLang="ko-KR" sz="1400" dirty="0"/>
              <a:t>·</a:t>
            </a:r>
            <a:r>
              <a:rPr lang="ko-KR" altLang="en-US" sz="1400" dirty="0"/>
              <a:t>외부</a:t>
            </a:r>
            <a:r>
              <a:rPr lang="en-US" altLang="ko-KR" sz="1400" dirty="0"/>
              <a:t> </a:t>
            </a:r>
            <a:r>
              <a:rPr lang="ko-KR" altLang="en-US" sz="1400" dirty="0"/>
              <a:t>시스템</a:t>
            </a:r>
            <a:r>
              <a:rPr lang="en-US" altLang="ko-KR" sz="1400" dirty="0"/>
              <a:t> </a:t>
            </a:r>
            <a:r>
              <a:rPr lang="ko-KR" altLang="en-US" sz="1400" dirty="0"/>
              <a:t>간</a:t>
            </a:r>
            <a:r>
              <a:rPr lang="en-US" altLang="ko-KR" sz="1400" dirty="0"/>
              <a:t> </a:t>
            </a:r>
            <a:r>
              <a:rPr lang="ko-KR" altLang="en-US" sz="1400" dirty="0"/>
              <a:t>또는</a:t>
            </a:r>
            <a:r>
              <a:rPr lang="en-US" altLang="ko-KR" sz="1400" dirty="0"/>
              <a:t> </a:t>
            </a:r>
            <a:r>
              <a:rPr lang="ko-KR" altLang="en-US" sz="1400" dirty="0"/>
              <a:t>내부</a:t>
            </a:r>
            <a:r>
              <a:rPr lang="en-US" altLang="ko-KR" sz="1400" dirty="0"/>
              <a:t> </a:t>
            </a:r>
            <a:r>
              <a:rPr lang="ko-KR" altLang="en-US" sz="1400" dirty="0"/>
              <a:t>시스템</a:t>
            </a:r>
            <a:r>
              <a:rPr lang="en-US" altLang="ko-KR" sz="1400" dirty="0"/>
              <a:t> </a:t>
            </a:r>
            <a:r>
              <a:rPr lang="ko-KR" altLang="en-US" sz="1400" dirty="0"/>
              <a:t>간의</a:t>
            </a:r>
            <a:r>
              <a:rPr lang="en-US" altLang="ko-KR" sz="1400" dirty="0"/>
              <a:t> </a:t>
            </a:r>
            <a:r>
              <a:rPr lang="ko-KR" altLang="en-US" sz="1400" dirty="0"/>
              <a:t>연계 시 사용되는 아키텍처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데이터</a:t>
            </a:r>
            <a:r>
              <a:rPr lang="en-US" altLang="ko-KR" sz="1400" dirty="0"/>
              <a:t>: </a:t>
            </a: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 간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수신되는 데이터로 연계 데이터에는 속성</a:t>
            </a:r>
            <a:r>
              <a:rPr lang="en-US" altLang="ko-KR" sz="1400" dirty="0"/>
              <a:t>, </a:t>
            </a:r>
            <a:r>
              <a:rPr lang="ko-KR" altLang="en-US" sz="1400" dirty="0"/>
              <a:t>길이</a:t>
            </a:r>
            <a:r>
              <a:rPr lang="en-US" altLang="ko-KR" sz="1400" dirty="0"/>
              <a:t>(</a:t>
            </a:r>
            <a:r>
              <a:rPr lang="en" altLang="ko-KR" sz="1400" dirty="0"/>
              <a:t>Size), </a:t>
            </a:r>
            <a:r>
              <a:rPr lang="ko-KR" altLang="en-US" sz="1400" dirty="0"/>
              <a:t>타입</a:t>
            </a:r>
            <a:r>
              <a:rPr lang="en-US" altLang="ko-KR" sz="1400" dirty="0"/>
              <a:t>(</a:t>
            </a:r>
            <a:r>
              <a:rPr lang="en" altLang="ko-KR" sz="1400" dirty="0"/>
              <a:t>Type)</a:t>
            </a:r>
            <a:r>
              <a:rPr lang="ko-KR" altLang="en-US" sz="1400" dirty="0"/>
              <a:t> 등이 포함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네트워크</a:t>
            </a:r>
            <a:r>
              <a:rPr lang="en-US" altLang="ko-KR" sz="1400" dirty="0"/>
              <a:t>:</a:t>
            </a:r>
            <a:r>
              <a:rPr lang="ko-KR" altLang="en-US" sz="1400" dirty="0"/>
              <a:t> 송신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수신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중계 시스템을 연결 해주는 통신망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모듈의 구현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모듈의 구현 환경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모듈의 구현 환경 </a:t>
            </a:r>
            <a:r>
              <a:rPr lang="en-US" altLang="ko-KR" sz="1400" dirty="0"/>
              <a:t>• </a:t>
            </a:r>
            <a:r>
              <a:rPr lang="ko-KR" altLang="en-US" sz="1400" dirty="0"/>
              <a:t>연계 메커니즘에 따라 구현된 연계 시스템 환경 및 모듈 구현 환경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모듈의 구현 환경은 트리거</a:t>
            </a:r>
            <a:r>
              <a:rPr lang="en-US" altLang="ko-KR" sz="1400" dirty="0"/>
              <a:t>(</a:t>
            </a:r>
            <a:r>
              <a:rPr lang="en" altLang="ko-KR" sz="1400" dirty="0"/>
              <a:t>Trigger) </a:t>
            </a:r>
            <a:r>
              <a:rPr lang="ko-KR" altLang="en-US" sz="1400" dirty="0"/>
              <a:t>또는 프로그래밍 언어를 이용한 </a:t>
            </a:r>
            <a:r>
              <a:rPr lang="en" altLang="ko-KR" sz="1400" dirty="0"/>
              <a:t>EAI, ESB </a:t>
            </a:r>
            <a:r>
              <a:rPr lang="ko-KR" altLang="en-US" sz="1400" dirty="0"/>
              <a:t>방식과</a:t>
            </a:r>
            <a:r>
              <a:rPr lang="en-US" altLang="ko-KR" sz="1400" dirty="0"/>
              <a:t>, </a:t>
            </a:r>
            <a:r>
              <a:rPr lang="ko-KR" altLang="en-US" sz="1400" dirty="0"/>
              <a:t>배치 프로그램 및 인터페이스 파일을 이용한 웹 서비스</a:t>
            </a:r>
            <a:r>
              <a:rPr lang="en-US" altLang="ko-KR" sz="1400" dirty="0"/>
              <a:t>(</a:t>
            </a:r>
            <a:r>
              <a:rPr lang="en" altLang="ko-KR" sz="1400" dirty="0"/>
              <a:t>Web Service) </a:t>
            </a:r>
            <a:r>
              <a:rPr lang="ko-KR" altLang="en-US" sz="1400" dirty="0"/>
              <a:t>방식으로 구분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 EAI (Enterprise Application Integration)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기업 내 각종 애플리케이션 및 플랫폼 간의 정보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연계</a:t>
            </a:r>
            <a:r>
              <a:rPr lang="en-US" altLang="ko-KR" sz="1400" dirty="0"/>
              <a:t>, </a:t>
            </a:r>
            <a:r>
              <a:rPr lang="ko-KR" altLang="en-US" sz="1400" dirty="0"/>
              <a:t>통합 등 상호 연동이 가능하게 해 주는 솔루션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EAI</a:t>
            </a:r>
            <a:r>
              <a:rPr lang="ko-KR" altLang="en-US" sz="1400" dirty="0"/>
              <a:t>의 구축 유형</a:t>
            </a:r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Point-to-Point: </a:t>
            </a:r>
            <a:r>
              <a:rPr lang="ko-KR" altLang="en-US" sz="1400" dirty="0"/>
              <a:t>가장 기본적인 애플리케이션 통합 방식으로</a:t>
            </a:r>
            <a:r>
              <a:rPr lang="en-US" altLang="ko-KR" sz="1400" dirty="0"/>
              <a:t> </a:t>
            </a:r>
            <a:r>
              <a:rPr lang="ko-KR" altLang="en-US" sz="1400" dirty="0"/>
              <a:t>애플리케이션을 </a:t>
            </a:r>
            <a:r>
              <a:rPr lang="en-US" altLang="ko-KR" sz="1400" dirty="0"/>
              <a:t>1 : 1</a:t>
            </a:r>
            <a:r>
              <a:rPr lang="ko-KR" altLang="en-US" sz="1400" dirty="0"/>
              <a:t>로 연결 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Hub &amp; Spoke: </a:t>
            </a:r>
            <a:r>
              <a:rPr lang="ko-KR" altLang="en-US" sz="1400" dirty="0"/>
              <a:t>단일 접점인 허브 시스템을 통해 데이터를 전송하는 중앙 </a:t>
            </a:r>
            <a:r>
              <a:rPr lang="ko-KR" altLang="en-US" sz="1400" dirty="0" err="1"/>
              <a:t>집중형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Message Bus(ESB </a:t>
            </a:r>
            <a:r>
              <a:rPr lang="ko-KR" altLang="en-US" sz="1400" dirty="0"/>
              <a:t>방식</a:t>
            </a:r>
            <a:r>
              <a:rPr lang="en-US" altLang="ko-KR" sz="1400" dirty="0"/>
              <a:t>): </a:t>
            </a:r>
            <a:r>
              <a:rPr lang="ko-KR" altLang="en-US" sz="1400" dirty="0"/>
              <a:t>애플리케이션 사이에 </a:t>
            </a:r>
            <a:r>
              <a:rPr lang="ko-KR" altLang="en-US" sz="1400" dirty="0" err="1"/>
              <a:t>미들웨어를</a:t>
            </a:r>
            <a:r>
              <a:rPr lang="ko-KR" altLang="en-US" sz="1400" dirty="0"/>
              <a:t> 두어 처리하는 방식</a:t>
            </a:r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Bus Hybrid : Hub &amp; Spoke</a:t>
            </a:r>
            <a:r>
              <a:rPr lang="ko-KR" altLang="en-US" sz="1400" dirty="0"/>
              <a:t>와 </a:t>
            </a:r>
            <a:r>
              <a:rPr lang="en" altLang="ko-KR" sz="1400" dirty="0"/>
              <a:t>Message Bus </a:t>
            </a:r>
            <a:r>
              <a:rPr lang="ko-KR" altLang="en-US" sz="1400" dirty="0"/>
              <a:t>의 혼합 방식</a:t>
            </a:r>
            <a:endParaRPr lang="en-US" altLang="ko-KR" sz="14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/>
              <a:t>ESB (Enterprise Service Bus)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애플리케이션 간 연계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변환</a:t>
            </a:r>
            <a:r>
              <a:rPr lang="en-US" altLang="ko-KR" sz="1400" dirty="0"/>
              <a:t>, </a:t>
            </a:r>
            <a:r>
              <a:rPr lang="ko-KR" altLang="en-US" sz="1400" dirty="0"/>
              <a:t>웹 서비스 지원 등 표준 기반의 인터페이스를 제공하는 솔루션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ESB</a:t>
            </a:r>
            <a:r>
              <a:rPr lang="ko-KR" altLang="en-US" sz="1400" dirty="0"/>
              <a:t>는 애플리케이션 통합 측면에서 </a:t>
            </a:r>
            <a:r>
              <a:rPr lang="en" altLang="ko-KR" sz="1400" dirty="0"/>
              <a:t>EAI</a:t>
            </a:r>
            <a:r>
              <a:rPr lang="ko-KR" altLang="en-US" sz="1400" dirty="0"/>
              <a:t>와 유사하지만 애플리케이션 보다는 서비스 중심의 통합을 지향</a:t>
            </a:r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528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모듈의 구현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모듈의 구현 환경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웹 서비스 </a:t>
            </a:r>
            <a:r>
              <a:rPr lang="en-US" altLang="ko-KR" sz="1400" dirty="0"/>
              <a:t>(</a:t>
            </a:r>
            <a:r>
              <a:rPr lang="en" altLang="ko-KR" sz="1400" dirty="0"/>
              <a:t>Web Service)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네트워크의 정보를 표준화된 서비스 형태로 만들어 공유하는 기술로</a:t>
            </a:r>
            <a:r>
              <a:rPr lang="en-US" altLang="ko-KR" sz="1400" dirty="0"/>
              <a:t> </a:t>
            </a:r>
            <a:r>
              <a:rPr lang="ko-KR" altLang="en-US" sz="1400" dirty="0"/>
              <a:t>서비스 지향 아키텍처</a:t>
            </a:r>
            <a:r>
              <a:rPr lang="en-US" altLang="ko-KR" sz="1400" dirty="0"/>
              <a:t>(</a:t>
            </a:r>
            <a:r>
              <a:rPr lang="en" altLang="ko-KR" sz="1400" dirty="0"/>
              <a:t>SOA) </a:t>
            </a:r>
            <a:r>
              <a:rPr lang="ko-KR" altLang="en-US" sz="1400" dirty="0"/>
              <a:t>개념을 실현하는 대표적인 기술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웹 서비스의 구성</a:t>
            </a:r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SOAP(Simple Object Access Protocol):</a:t>
            </a:r>
            <a:r>
              <a:rPr lang="ko-KR" altLang="en-US" sz="1400" dirty="0"/>
              <a:t> </a:t>
            </a:r>
            <a:r>
              <a:rPr lang="en" altLang="ko-KR" sz="1400" dirty="0"/>
              <a:t>HTTP, HTTPS, SMTP </a:t>
            </a:r>
            <a:r>
              <a:rPr lang="ko-KR" altLang="en-US" sz="1400" dirty="0"/>
              <a:t>등을 활용하여 </a:t>
            </a:r>
            <a:r>
              <a:rPr lang="en" altLang="ko-KR" sz="1400" dirty="0"/>
              <a:t>XML </a:t>
            </a:r>
            <a:r>
              <a:rPr lang="ko-KR" altLang="en-US" sz="1400" dirty="0"/>
              <a:t>기반의 메시지를 네트워크 상에서 교환하는 프로토콜</a:t>
            </a:r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UDDI(Universal Description, Discovery and Integration): WSDL</a:t>
            </a:r>
            <a:r>
              <a:rPr lang="ko-KR" altLang="en-US" sz="1400" dirty="0"/>
              <a:t>을 등록하여 서비스와 서비스 제공자를 검색하고 접근하는데 사용됨</a:t>
            </a:r>
          </a:p>
          <a:p>
            <a:pPr lvl="3">
              <a:buFont typeface="Wingdings" pitchFamily="2" charset="2"/>
              <a:buChar char="§"/>
            </a:pPr>
            <a:r>
              <a:rPr lang="en" altLang="ko-KR" sz="1400" dirty="0"/>
              <a:t>WSDL(Web Services Description Language): </a:t>
            </a:r>
            <a:r>
              <a:rPr lang="ko-KR" altLang="en-US" sz="1400" dirty="0"/>
              <a:t>웹 서비스</a:t>
            </a:r>
            <a:r>
              <a:rPr lang="en-US" altLang="ko-KR" sz="1400" dirty="0"/>
              <a:t> 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제공 위치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 등 웹 서비스에 대한 상세 정보를 </a:t>
            </a:r>
            <a:r>
              <a:rPr lang="en" altLang="ko-KR" sz="1400" dirty="0"/>
              <a:t>XML </a:t>
            </a:r>
            <a:r>
              <a:rPr lang="ko-KR" altLang="en-US" sz="1400" dirty="0"/>
              <a:t>형식으로 구현</a:t>
            </a:r>
          </a:p>
        </p:txBody>
      </p:sp>
    </p:spTree>
    <p:extLst>
      <p:ext uri="{BB962C8B-B14F-4D97-AF65-F5344CB8AC3E}">
        <p14:creationId xmlns:p14="http://schemas.microsoft.com/office/powerpoint/2010/main" val="295024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데이터 포맷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XML(</a:t>
            </a:r>
            <a:r>
              <a:rPr lang="en-US" altLang="ko-KR" sz="1400" dirty="0" err="1"/>
              <a:t>eXtensible</a:t>
            </a:r>
            <a:r>
              <a:rPr lang="en-US" altLang="ko-KR" sz="1400" dirty="0"/>
              <a:t> Markup Language)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웹</a:t>
            </a:r>
            <a:r>
              <a:rPr lang="en-US" altLang="ko-KR" sz="1400" dirty="0"/>
              <a:t> </a:t>
            </a:r>
            <a:r>
              <a:rPr lang="ko-KR" altLang="en-US" sz="1400" dirty="0"/>
              <a:t>브라우저 간 </a:t>
            </a:r>
            <a:r>
              <a:rPr lang="en" altLang="ko-KR" sz="1400" dirty="0"/>
              <a:t>HTML </a:t>
            </a:r>
            <a:r>
              <a:rPr lang="ko-KR" altLang="en-US" sz="1400" dirty="0"/>
              <a:t>문법이 호환되지 않는 문제와 </a:t>
            </a:r>
            <a:r>
              <a:rPr lang="en" altLang="ko-KR" sz="1400" dirty="0"/>
              <a:t>SGML</a:t>
            </a:r>
            <a:r>
              <a:rPr lang="ko-KR" altLang="en-US" sz="1400" dirty="0"/>
              <a:t>의 복잡함을 해결하기 위하여 개발된 다목적 </a:t>
            </a:r>
            <a:r>
              <a:rPr lang="ko-KR" altLang="en-US" sz="1400" dirty="0" err="1"/>
              <a:t>마크업</a:t>
            </a:r>
            <a:r>
              <a:rPr lang="ko-KR" altLang="en-US" sz="1400" dirty="0"/>
              <a:t> 언어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유니코드를 기반으로 다국어를 지원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사용자가 직접 문서의 태그를 정의할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사용자가 정의한 태그를 사용할 수 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CSV(comma-separated values)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구분자로</a:t>
            </a:r>
            <a:r>
              <a:rPr lang="ko-KR" altLang="en-US" sz="1400" dirty="0"/>
              <a:t> 구분한 텍스트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" altLang="ko-KR" sz="1400" dirty="0"/>
              <a:t>JSON(JavaScript Object Notation)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속성</a:t>
            </a:r>
            <a:r>
              <a:rPr lang="en-US" altLang="ko-KR" sz="1400" dirty="0"/>
              <a:t>-</a:t>
            </a:r>
            <a:r>
              <a:rPr lang="ko-KR" altLang="en-US" sz="1400" dirty="0"/>
              <a:t>값 쌍</a:t>
            </a:r>
            <a:r>
              <a:rPr lang="en-US" altLang="ko-KR" sz="1400" dirty="0"/>
              <a:t>(</a:t>
            </a:r>
            <a:r>
              <a:rPr lang="en" altLang="ko-KR" sz="1400" dirty="0"/>
              <a:t>Attribute-Value Pairs)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이루어진 데이터 객체를 전달하기 위해 사람이 읽을 수 있는 텍스트를 사용하는 개방형 표준 포맷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XML</a:t>
            </a:r>
            <a:r>
              <a:rPr lang="ko-KR" altLang="en-US" sz="1400" dirty="0"/>
              <a:t>을 대체하여 최근에 많이 사용</a:t>
            </a:r>
          </a:p>
        </p:txBody>
      </p:sp>
    </p:spTree>
    <p:extLst>
      <p:ext uri="{BB962C8B-B14F-4D97-AF65-F5344CB8AC3E}">
        <p14:creationId xmlns:p14="http://schemas.microsoft.com/office/powerpoint/2010/main" val="23868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통신 규약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SOAP(Simple Object Access Protocol): </a:t>
            </a:r>
            <a:r>
              <a:rPr lang="ko-KR" altLang="en-US" sz="1400" dirty="0"/>
              <a:t>일반적으로 널리 알려진 </a:t>
            </a:r>
            <a:r>
              <a:rPr lang="en-US" altLang="ko-KR" sz="1400" dirty="0"/>
              <a:t>HTTP, HTTPS, SMTP </a:t>
            </a:r>
            <a:r>
              <a:rPr lang="ko-KR" altLang="en-US" sz="1400" dirty="0"/>
              <a:t>등을 통해 </a:t>
            </a:r>
            <a:r>
              <a:rPr lang="en-US" altLang="ko-KR" sz="1400" dirty="0"/>
              <a:t>XML </a:t>
            </a:r>
            <a:r>
              <a:rPr lang="ko-KR" altLang="en-US" sz="1400" dirty="0"/>
              <a:t>기반의 메시지를 컴퓨터 네트워크 상에서 교환하는 프로토콜로 웹 서비스에서 기본적인 메시지를 전달하는 기반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WSDL(Web Service Description Language): </a:t>
            </a:r>
            <a:r>
              <a:rPr lang="ko-KR" altLang="en-US" sz="1400" dirty="0"/>
              <a:t>웹 서비스 기술</a:t>
            </a:r>
            <a:r>
              <a:rPr lang="en-US" altLang="ko-KR" sz="1400" dirty="0"/>
              <a:t> </a:t>
            </a:r>
            <a:r>
              <a:rPr lang="ko-KR" altLang="en-US" sz="1400" dirty="0"/>
              <a:t>언어 또는 기술된 정의 파일의 총칭으로 </a:t>
            </a:r>
            <a:r>
              <a:rPr lang="en-US" altLang="ko-KR" sz="1400" dirty="0"/>
              <a:t>XML</a:t>
            </a:r>
            <a:r>
              <a:rPr lang="ko-KR" altLang="en-US" sz="1400" dirty="0"/>
              <a:t>로 기술되며</a:t>
            </a:r>
            <a:r>
              <a:rPr lang="en-US" altLang="ko-KR" sz="1400" dirty="0"/>
              <a:t> </a:t>
            </a:r>
            <a:r>
              <a:rPr lang="ko-KR" altLang="en-US" sz="1400" dirty="0"/>
              <a:t>웹 서비스의 구체적 내용이 기술되어 있어 서비스 제공 장소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메시지 포맷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 등을 기술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RESTful:</a:t>
            </a:r>
            <a:r>
              <a:rPr lang="ko-KR" altLang="en-US" sz="1400" dirty="0"/>
              <a:t> 웹 상의 자료를 </a:t>
            </a:r>
            <a:r>
              <a:rPr lang="en" altLang="ko-KR" sz="1400" dirty="0"/>
              <a:t>HTTP</a:t>
            </a:r>
            <a:r>
              <a:rPr lang="ko-KR" altLang="en-US" sz="1400" dirty="0"/>
              <a:t>위에서 </a:t>
            </a:r>
            <a:r>
              <a:rPr lang="en" altLang="ko-KR" sz="1400" dirty="0"/>
              <a:t>SOAP</a:t>
            </a:r>
            <a:r>
              <a:rPr lang="ko-KR" altLang="en-US" sz="1400" dirty="0"/>
              <a:t>이나 쿠키를 통한 세션 </a:t>
            </a:r>
            <a:r>
              <a:rPr lang="ko-KR" altLang="en-US" sz="1400" dirty="0" err="1"/>
              <a:t>트랙킹</a:t>
            </a:r>
            <a:r>
              <a:rPr lang="ko-KR" altLang="en-US" sz="1400" dirty="0"/>
              <a:t> 같은 별도의 전송 계층 없이 전송하기 위한 아주 간단한 인터페이스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링크드</a:t>
            </a:r>
            <a:r>
              <a:rPr lang="ko-KR" altLang="en-US" sz="1400" dirty="0"/>
              <a:t> 데이터</a:t>
            </a:r>
            <a:r>
              <a:rPr lang="en-US" altLang="ko-KR" sz="1400" dirty="0"/>
              <a:t>(linked data): </a:t>
            </a:r>
            <a:r>
              <a:rPr lang="ko-KR" altLang="en-US" sz="1400" dirty="0"/>
              <a:t>웹 상에 존재하는 데이터를 개별 </a:t>
            </a:r>
            <a:r>
              <a:rPr lang="en-US" altLang="ko-KR" sz="1400" dirty="0"/>
              <a:t>URI(Uniform Resource Identifier)</a:t>
            </a:r>
            <a:r>
              <a:rPr lang="ko-KR" altLang="en-US" sz="1400" dirty="0"/>
              <a:t>로 식별하고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URI</a:t>
            </a:r>
            <a:r>
              <a:rPr lang="ko-KR" altLang="en-US" sz="1400" dirty="0"/>
              <a:t>에 링크 정보를 부여함으로써 상호 연결된 웹을 지향하는 모형이다</a:t>
            </a:r>
            <a:r>
              <a:rPr lang="en-US" altLang="ko-KR" sz="1400" dirty="0"/>
              <a:t>. </a:t>
            </a:r>
            <a:r>
              <a:rPr lang="ko-KR" altLang="en-US" sz="1400" dirty="0"/>
              <a:t>링크 기능이 강조된 </a:t>
            </a:r>
            <a:r>
              <a:rPr lang="ko-KR" altLang="en-US" sz="1400" dirty="0" err="1"/>
              <a:t>시맨틱웹의</a:t>
            </a:r>
            <a:r>
              <a:rPr lang="ko-KR" altLang="en-US" sz="1400" dirty="0"/>
              <a:t> 모형에 속한다고 볼 수 있으며 팀 </a:t>
            </a:r>
            <a:r>
              <a:rPr lang="ko-KR" altLang="en-US" sz="1400" dirty="0" err="1"/>
              <a:t>버너스</a:t>
            </a:r>
            <a:r>
              <a:rPr lang="ko-KR" altLang="en-US" sz="1400" dirty="0"/>
              <a:t> 리의 </a:t>
            </a:r>
            <a:r>
              <a:rPr lang="en-US" altLang="ko-KR" sz="1400" dirty="0"/>
              <a:t>W3C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중심으로 발전하고 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URI</a:t>
            </a:r>
            <a:r>
              <a:rPr lang="ko-KR" altLang="en-US" sz="1400" dirty="0"/>
              <a:t>의 사용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링크드</a:t>
            </a:r>
            <a:r>
              <a:rPr lang="ko-KR" altLang="en-US" sz="1400" dirty="0"/>
              <a:t> 데이터는 </a:t>
            </a:r>
            <a:r>
              <a:rPr lang="ko-KR" altLang="en-US" sz="1400" dirty="0" err="1"/>
              <a:t>웹문서의</a:t>
            </a:r>
            <a:r>
              <a:rPr lang="ko-KR" altLang="en-US" sz="1400" dirty="0"/>
              <a:t> 위치를 나타내는 </a:t>
            </a:r>
            <a:r>
              <a:rPr lang="en-US" altLang="ko-KR" sz="1400" dirty="0"/>
              <a:t>URL </a:t>
            </a:r>
            <a:r>
              <a:rPr lang="ko-KR" altLang="en-US" sz="1400" dirty="0"/>
              <a:t>중심의 식별</a:t>
            </a:r>
            <a:r>
              <a:rPr lang="en-US" altLang="ko-KR" sz="1400" dirty="0"/>
              <a:t> </a:t>
            </a:r>
            <a:r>
              <a:rPr lang="ko-KR" altLang="en-US" sz="1400" dirty="0"/>
              <a:t>체계를 지양하는 것으로 개별 문서에 존재하는 개별 객체에 각각 </a:t>
            </a:r>
            <a:r>
              <a:rPr lang="en-US" altLang="ko-KR" sz="1400" dirty="0"/>
              <a:t>URI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부여하는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HTTP URI</a:t>
            </a:r>
            <a:r>
              <a:rPr lang="ko-KR" altLang="en-US" sz="1400" dirty="0"/>
              <a:t>의 사용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링크드</a:t>
            </a:r>
            <a:r>
              <a:rPr lang="ko-KR" altLang="en-US" sz="1400" dirty="0"/>
              <a:t> 데이터는 </a:t>
            </a:r>
            <a:r>
              <a:rPr lang="en-US" altLang="ko-KR" sz="1400" dirty="0"/>
              <a:t>URI </a:t>
            </a:r>
            <a:r>
              <a:rPr lang="ko-KR" altLang="en-US" sz="1400" dirty="0"/>
              <a:t>중에서도 </a:t>
            </a:r>
            <a:r>
              <a:rPr lang="en-US" altLang="ko-KR" sz="1400" dirty="0"/>
              <a:t>HTTP </a:t>
            </a:r>
            <a:r>
              <a:rPr lang="ko-KR" altLang="en-US" sz="1400" dirty="0"/>
              <a:t>프로토콜을 통해 접근할 수 있는 </a:t>
            </a:r>
            <a:r>
              <a:rPr lang="en-US" altLang="ko-KR" sz="1400" dirty="0"/>
              <a:t>URI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제안하고 있는데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링크드</a:t>
            </a:r>
            <a:r>
              <a:rPr lang="ko-KR" altLang="en-US" sz="1400" dirty="0"/>
              <a:t> 데이터에 대한 접근성을 강화하려는 목적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RDF</a:t>
            </a:r>
            <a:r>
              <a:rPr lang="ko-KR" altLang="en-US" sz="1400" dirty="0"/>
              <a:t>의 사용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링크드</a:t>
            </a:r>
            <a:r>
              <a:rPr lang="ko-KR" altLang="en-US" sz="1400" dirty="0"/>
              <a:t> 데이터는 </a:t>
            </a:r>
            <a:r>
              <a:rPr lang="en-US" altLang="ko-KR" sz="1400" dirty="0"/>
              <a:t>RDF</a:t>
            </a:r>
            <a:r>
              <a:rPr lang="ko-KR" altLang="en-US" sz="1400" dirty="0"/>
              <a:t>와 같이 </a:t>
            </a:r>
            <a:r>
              <a:rPr lang="ko-KR" altLang="en-US" sz="1400" dirty="0" err="1"/>
              <a:t>트리플</a:t>
            </a:r>
            <a:r>
              <a:rPr lang="ko-KR" altLang="en-US" sz="1400" dirty="0"/>
              <a:t> 모형으로 구조화된 데이터를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링크 정보의 부여</a:t>
            </a:r>
            <a:r>
              <a:rPr lang="en-US" altLang="ko-KR" sz="1400" dirty="0"/>
              <a:t>: </a:t>
            </a:r>
            <a:r>
              <a:rPr lang="ko-KR" altLang="en-US" sz="1400" dirty="0"/>
              <a:t>위의 세 가지 원칙을 지켰다고 해도</a:t>
            </a:r>
            <a:r>
              <a:rPr lang="en-US" altLang="ko-KR" sz="1400" dirty="0"/>
              <a:t>, </a:t>
            </a:r>
            <a:r>
              <a:rPr lang="ko-KR" altLang="en-US" sz="1400" dirty="0"/>
              <a:t>풍부한 링크 정보가 없다면 웹에 존재하는 데이터를 연결하기는 어렵기 때문에 기존의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웹에서도 링크 정보를 부여할 수는 있었으나</a:t>
            </a:r>
            <a:r>
              <a:rPr lang="en-US" altLang="ko-KR" sz="1400" dirty="0"/>
              <a:t>, </a:t>
            </a:r>
            <a:r>
              <a:rPr lang="ko-KR" altLang="en-US" sz="1400" dirty="0"/>
              <a:t>그 보다는 구조화된 표현을 주로 강조했으며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링크드</a:t>
            </a:r>
            <a:r>
              <a:rPr lang="ko-KR" altLang="en-US" sz="1400" dirty="0"/>
              <a:t> 데이터에서는 보다 발전된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웹을 위해 링크 정보를 부여하는 것이 매우 중요</a:t>
            </a:r>
          </a:p>
        </p:txBody>
      </p:sp>
    </p:spTree>
    <p:extLst>
      <p:ext uri="{BB962C8B-B14F-4D97-AF65-F5344CB8AC3E}">
        <p14:creationId xmlns:p14="http://schemas.microsoft.com/office/powerpoint/2010/main" val="82616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Middle 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미들</a:t>
            </a:r>
            <a:r>
              <a:rPr lang="en-US" altLang="ko-KR" sz="1400" dirty="0"/>
              <a:t>(Middle)</a:t>
            </a:r>
            <a:r>
              <a:rPr lang="ko-KR" altLang="en-US" sz="1400" dirty="0"/>
              <a:t>과 소프트웨어</a:t>
            </a:r>
            <a:r>
              <a:rPr lang="en-US" altLang="ko-KR" sz="1400" dirty="0"/>
              <a:t>(Software)</a:t>
            </a:r>
            <a:r>
              <a:rPr lang="ko-KR" altLang="en-US" sz="1400" dirty="0"/>
              <a:t>의 합성어로</a:t>
            </a:r>
            <a:r>
              <a:rPr lang="en-US" altLang="ko-KR" sz="1400" dirty="0"/>
              <a:t>, </a:t>
            </a:r>
            <a:r>
              <a:rPr lang="ko-KR" altLang="en-US" sz="1400" dirty="0"/>
              <a:t>운영체제와 해당 운영체제에서 실행되는 응용 프로그램 사이에서 추가적인 서비스를 제공하는 소프트웨어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DB(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):</a:t>
            </a:r>
            <a:r>
              <a:rPr lang="ko-KR" altLang="en-US" sz="1400" dirty="0"/>
              <a:t> 데이터베이스 벤더에서 제공하는 클라이언트에서 원격의 데이터베이스와 연결하기 위한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RPC(Remote Procedure Call): </a:t>
            </a:r>
            <a:r>
              <a:rPr lang="ko-KR" altLang="en-US" sz="1400" dirty="0"/>
              <a:t>응용 프로그램의 프로시저를 사용하여 원격 프로시저를 마치 로컬 프로시저처럼 호출하는 방식의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MOM(Message Oriented Middleware)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메시지 기반의 </a:t>
            </a:r>
            <a:r>
              <a:rPr lang="ko-KR" altLang="en-US" sz="1400" dirty="0" err="1"/>
              <a:t>비동기형</a:t>
            </a:r>
            <a:r>
              <a:rPr lang="ko-KR" altLang="en-US" sz="1400" dirty="0"/>
              <a:t> 메시지를 전달하는 방식의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온라인 업무보다는 이기종 분산 데이터 시스템의 데이터 동기를 위해 많이 사용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TP-Monitor(Transaction Processing Monitor)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항공기나 철도 예약 업무 등과 같은 온라인 트랜잭션 업무에서 트랜잭션을 처 리 및 감시하는 </a:t>
            </a:r>
            <a:r>
              <a:rPr lang="ko-KR" altLang="en-US" sz="1400" dirty="0" err="1"/>
              <a:t>미들웨어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사용자 수가 증가해도 빠른 응답 속도를 유지해야 하는 업무에 주로 사용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ORB(Object Request Broker)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ko-KR" sz="1000" dirty="0"/>
              <a:t>• </a:t>
            </a:r>
            <a:r>
              <a:rPr lang="ko-KR" altLang="en-US" sz="1000" dirty="0"/>
              <a:t>객체 지향 </a:t>
            </a:r>
            <a:r>
              <a:rPr lang="ko-KR" altLang="en-US" sz="1000" dirty="0" err="1"/>
              <a:t>미들웨어로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코바</a:t>
            </a:r>
            <a:r>
              <a:rPr lang="en-US" altLang="ko-KR" sz="1000" dirty="0"/>
              <a:t>(CORBA) </a:t>
            </a:r>
            <a:r>
              <a:rPr lang="ko-KR" altLang="en-US" sz="1000" dirty="0"/>
              <a:t>표준 스펙을 구현한 </a:t>
            </a:r>
            <a:r>
              <a:rPr lang="ko-KR" altLang="en-US" sz="1000" dirty="0" err="1"/>
              <a:t>미들웨어</a:t>
            </a:r>
            <a:endParaRPr lang="en-US" altLang="ko-KR" sz="10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000" dirty="0"/>
              <a:t>• TP-Monitor</a:t>
            </a:r>
            <a:r>
              <a:rPr lang="ko-KR" altLang="en-US" sz="1000" dirty="0"/>
              <a:t>의 장점인 트랜잭션 처리와 모니터링 등을 추가로 구현한 제품도 있다</a:t>
            </a:r>
            <a:r>
              <a:rPr lang="en-US" altLang="ko-KR" sz="1000" dirty="0"/>
              <a:t>.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WAS(Web Application Server): </a:t>
            </a:r>
            <a:r>
              <a:rPr lang="ko-KR" altLang="en-US" sz="1400" dirty="0"/>
              <a:t>정적인 콘텐츠를 처리하는 웹 서버와 달리 사용자의 요구에 따라 변하는 동적인 콘텐츠를 처리하기 위해 사용되는 </a:t>
            </a:r>
            <a:r>
              <a:rPr lang="ko-KR" altLang="en-US" sz="1400" dirty="0" err="1"/>
              <a:t>미들웨어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962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테스트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구축된 연계 시스템과 연계 시스템의 구성 요소가 정상적으로 동작하는지 확인하는 활동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테스트 절차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테스트 케이스 작성</a:t>
            </a:r>
            <a:r>
              <a:rPr lang="en-US" altLang="ko-KR" sz="1400" dirty="0"/>
              <a:t>: </a:t>
            </a:r>
            <a:r>
              <a:rPr lang="ko-KR" altLang="en-US" sz="1400" dirty="0"/>
              <a:t>연계 시스템 간의 데이터 및 프로세스의 흐름을 분석하여 필요한 테스트 항목을 도출하는 과정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테스트 환경 구축</a:t>
            </a:r>
            <a:r>
              <a:rPr lang="en-US" altLang="ko-KR" sz="1400" dirty="0"/>
              <a:t>: </a:t>
            </a:r>
            <a:r>
              <a:rPr lang="ko-KR" altLang="en-US" sz="1400" dirty="0"/>
              <a:t>테스트의 일정</a:t>
            </a:r>
            <a:r>
              <a:rPr lang="en-US" altLang="ko-KR" sz="1400" dirty="0"/>
              <a:t>, </a:t>
            </a:r>
            <a:r>
              <a:rPr lang="ko-KR" altLang="en-US" sz="1400" dirty="0"/>
              <a:t>방법</a:t>
            </a:r>
            <a:r>
              <a:rPr lang="en-US" altLang="ko-KR" sz="1400" dirty="0"/>
              <a:t>, </a:t>
            </a:r>
            <a:r>
              <a:rPr lang="ko-KR" altLang="en-US" sz="1400" dirty="0"/>
              <a:t>절차</a:t>
            </a:r>
            <a:r>
              <a:rPr lang="en-US" altLang="ko-KR" sz="1400" dirty="0"/>
              <a:t>, </a:t>
            </a:r>
            <a:r>
              <a:rPr lang="ko-KR" altLang="en-US" sz="1400" dirty="0"/>
              <a:t>소요 시간 등을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기관과의 협의를 통해 결정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테스트 수행</a:t>
            </a:r>
            <a:r>
              <a:rPr lang="en-US" altLang="ko-KR" sz="1400" dirty="0"/>
              <a:t>: </a:t>
            </a:r>
            <a:r>
              <a:rPr lang="ko-KR" altLang="en-US" sz="1400" dirty="0"/>
              <a:t>연계 응용 프로그램을 실행하여 연계 테스트 케이스의 시험 항목 및 처리 절차 등을 실제로 진행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테스트 수행 결과 검증</a:t>
            </a:r>
            <a:r>
              <a:rPr lang="en-US" altLang="ko-KR" sz="1400" dirty="0"/>
              <a:t>: </a:t>
            </a:r>
            <a:r>
              <a:rPr lang="ko-KR" altLang="en-US" sz="1400" dirty="0"/>
              <a:t>연계 테스트 케이스의 시험 항목 및 처리 절차를 수행한 결과가 예상 결과 와 동일한지를 확인</a:t>
            </a:r>
          </a:p>
        </p:txBody>
      </p:sp>
    </p:spTree>
    <p:extLst>
      <p:ext uri="{BB962C8B-B14F-4D97-AF65-F5344CB8AC3E}">
        <p14:creationId xmlns:p14="http://schemas.microsoft.com/office/powerpoint/2010/main" val="393673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IPC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IPC(Inter-Process Communication)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모듈이나 프로세스 사이에 서로 데이터를 주고받는 행위 또는 그에 대한 방법이나 경로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구현 방식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파일	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신호</a:t>
            </a:r>
            <a:r>
              <a:rPr lang="en-US" altLang="ko-KR" sz="1400" dirty="0"/>
              <a:t>(Signal)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소켓</a:t>
            </a:r>
            <a:r>
              <a:rPr lang="en-US" altLang="ko-KR" sz="1400" dirty="0"/>
              <a:t>(Socket)</a:t>
            </a:r>
            <a:endParaRPr lang="ko-KR" altLang="en-US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메시지 큐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파이프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지명 파이프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/>
              <a:t>세마포어</a:t>
            </a:r>
            <a:r>
              <a:rPr lang="en-US" altLang="ko-KR" sz="1400" dirty="0"/>
              <a:t>(Semaphore):</a:t>
            </a:r>
            <a:r>
              <a:rPr lang="ko-KR" altLang="en-US" sz="1400" dirty="0"/>
              <a:t> 공유 자원에 대한 접근 제어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공유 메모리</a:t>
            </a:r>
            <a:r>
              <a:rPr lang="en-US" altLang="ko-KR" sz="1400" dirty="0"/>
              <a:t>(Shared Memory)</a:t>
            </a:r>
            <a:endParaRPr lang="ko-KR" altLang="en-US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메시지 전달</a:t>
            </a:r>
            <a:r>
              <a:rPr lang="en-US" altLang="ko-KR" sz="1400" dirty="0"/>
              <a:t>(Message Queueing): </a:t>
            </a:r>
            <a:r>
              <a:rPr lang="ko-KR" altLang="en-US" sz="1400" dirty="0"/>
              <a:t>메시지를 전달하는 방식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(</a:t>
            </a:r>
            <a:r>
              <a:rPr lang="ko-KR" altLang="en-US" sz="1400" dirty="0" err="1"/>
              <a:t>비공유</a:t>
            </a:r>
            <a:r>
              <a:rPr lang="en-US" altLang="ko-KR" sz="1400" dirty="0"/>
              <a:t>)	MPI </a:t>
            </a:r>
            <a:r>
              <a:rPr lang="ko-KR" altLang="en-US" sz="1400" dirty="0"/>
              <a:t>패러다임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메모리 맵 파일</a:t>
            </a:r>
          </a:p>
        </p:txBody>
      </p:sp>
    </p:spTree>
    <p:extLst>
      <p:ext uri="{BB962C8B-B14F-4D97-AF65-F5344CB8AC3E}">
        <p14:creationId xmlns:p14="http://schemas.microsoft.com/office/powerpoint/2010/main" val="257468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요구사항 분석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통합 구현을 위해 사용자 요구사항을 분석하고 연계 데이터를 식별 및 표준화하여 연계 데이터를 정의하는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요구사항 분석 시 </a:t>
            </a:r>
            <a:r>
              <a:rPr lang="ko-KR" altLang="en-US" sz="1400" dirty="0" err="1"/>
              <a:t>입력물</a:t>
            </a:r>
            <a:endParaRPr lang="ko-KR" altLang="en-US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 구성도</a:t>
            </a:r>
            <a:r>
              <a:rPr lang="en-US" altLang="ko-KR" sz="1400" dirty="0"/>
              <a:t>:</a:t>
            </a:r>
            <a:r>
              <a:rPr lang="ko-KR" altLang="en-US" sz="1400" dirty="0"/>
              <a:t> 송수신 시스템의 네트워크</a:t>
            </a:r>
            <a:r>
              <a:rPr lang="en-US" altLang="ko-KR" sz="1400" dirty="0"/>
              <a:t>, </a:t>
            </a:r>
            <a:r>
              <a:rPr lang="ko-KR" altLang="en-US" sz="1400" dirty="0"/>
              <a:t>하드웨어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 소프트웨어 구성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응용 애플리케이션 구성</a:t>
            </a:r>
            <a:r>
              <a:rPr lang="en-US" altLang="ko-KR" sz="1400" dirty="0"/>
              <a:t>: </a:t>
            </a:r>
            <a:r>
              <a:rPr lang="ko-KR" altLang="en-US" sz="1400" dirty="0"/>
              <a:t>송신 측에서 연계 데이터가 발생하는 응용 애플리케이션의 메뉴 구조도</a:t>
            </a:r>
            <a:r>
              <a:rPr lang="en-US" altLang="ko-KR" sz="1400" dirty="0"/>
              <a:t>, </a:t>
            </a:r>
            <a:r>
              <a:rPr lang="ko-KR" altLang="en-US" sz="1400" dirty="0"/>
              <a:t>화면 및 화면 설계서를 이용해서</a:t>
            </a:r>
            <a:r>
              <a:rPr lang="en-US" altLang="ko-KR" sz="1400" dirty="0"/>
              <a:t> </a:t>
            </a:r>
            <a:r>
              <a:rPr lang="ko-KR" altLang="en-US" sz="1400" dirty="0"/>
              <a:t>사용자 인터페이스 정의서</a:t>
            </a:r>
            <a:r>
              <a:rPr lang="en-US" altLang="ko-KR" sz="1400" dirty="0"/>
              <a:t>,</a:t>
            </a:r>
            <a:r>
              <a:rPr lang="ko-KR" altLang="en-US" sz="1400" dirty="0"/>
              <a:t> 연계할 데이터의 발생 시점 및 주기</a:t>
            </a:r>
            <a:r>
              <a:rPr lang="en-US" altLang="ko-KR" sz="1400" dirty="0"/>
              <a:t>, </a:t>
            </a:r>
            <a:r>
              <a:rPr lang="ko-KR" altLang="en-US" sz="1400" dirty="0"/>
              <a:t>발생 패턴 등을 확인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엔티티</a:t>
            </a:r>
            <a:r>
              <a:rPr lang="ko-KR" altLang="en-US" sz="1400" dirty="0"/>
              <a:t> 관계도</a:t>
            </a:r>
            <a:r>
              <a:rPr lang="en-US" altLang="ko-KR" sz="1400" dirty="0"/>
              <a:t>(</a:t>
            </a:r>
            <a:r>
              <a:rPr lang="en" altLang="ko-KR" sz="1400" dirty="0"/>
              <a:t>ERD: Entity Relationship Diagram).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공통 코드</a:t>
            </a:r>
            <a:r>
              <a:rPr lang="en-US" altLang="ko-KR" sz="1400" dirty="0"/>
              <a:t>) </a:t>
            </a:r>
            <a:r>
              <a:rPr lang="ko-KR" altLang="en-US" sz="1400" dirty="0"/>
              <a:t>정의서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모델링 기술서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간의 연관도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별 칼럼</a:t>
            </a:r>
            <a:r>
              <a:rPr lang="en-US" altLang="ko-KR" sz="1400" dirty="0"/>
              <a:t>(</a:t>
            </a:r>
            <a:r>
              <a:rPr lang="ko-KR" altLang="en-US" sz="1400" dirty="0"/>
              <a:t>속성</a:t>
            </a:r>
            <a:r>
              <a:rPr lang="en-US" altLang="ko-KR" sz="1400" dirty="0"/>
              <a:t>)</a:t>
            </a:r>
            <a:r>
              <a:rPr lang="ko-KR" altLang="en-US" sz="1400" dirty="0"/>
              <a:t>이 정의된 테이블 정의서</a:t>
            </a:r>
            <a:r>
              <a:rPr lang="en-US" altLang="ko-KR" sz="1400" dirty="0"/>
              <a:t>, </a:t>
            </a:r>
            <a:r>
              <a:rPr lang="ko-KR" altLang="en-US" sz="1400" dirty="0"/>
              <a:t>공통 코드 및 공통 코드 값에 대한 설명서를 이용해서 사용자 요구사항에서 데이터의 송수신 가능 여부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형식 및 범위 등을 확인</a:t>
            </a:r>
          </a:p>
        </p:txBody>
      </p:sp>
    </p:spTree>
    <p:extLst>
      <p:ext uri="{BB962C8B-B14F-4D97-AF65-F5344CB8AC3E}">
        <p14:creationId xmlns:p14="http://schemas.microsoft.com/office/powerpoint/2010/main" val="106312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요구사항 분석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요구사항 분석 시 도구 및 기법</a:t>
            </a:r>
            <a:r>
              <a:rPr lang="en-US" altLang="ko-KR" sz="1400" dirty="0"/>
              <a:t>:</a:t>
            </a:r>
            <a:r>
              <a:rPr lang="ko-KR" altLang="en-US" sz="1400" dirty="0"/>
              <a:t> 효과적으로 연계 요구 사항을 분석하기 위해 설문 조사</a:t>
            </a:r>
            <a:r>
              <a:rPr lang="en-US" altLang="ko-KR" sz="1400" dirty="0"/>
              <a:t>, </a:t>
            </a:r>
            <a:r>
              <a:rPr lang="ko-KR" altLang="en-US" sz="1400" dirty="0"/>
              <a:t>인터뷰</a:t>
            </a:r>
            <a:r>
              <a:rPr lang="en-US" altLang="ko-KR" sz="1400" dirty="0"/>
              <a:t>, </a:t>
            </a:r>
            <a:r>
              <a:rPr lang="ko-KR" altLang="en-US" sz="1400" dirty="0"/>
              <a:t>체크리스트</a:t>
            </a:r>
            <a:r>
              <a:rPr lang="en-US" altLang="ko-KR" sz="1400" dirty="0"/>
              <a:t>(</a:t>
            </a:r>
            <a:r>
              <a:rPr lang="en" altLang="ko-KR" sz="1400" dirty="0"/>
              <a:t>Checklist)</a:t>
            </a:r>
            <a:r>
              <a:rPr lang="ko-KR" altLang="en-US" sz="1400" dirty="0"/>
              <a:t>와 같은 도구 및 기법을 활용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 인터뷰</a:t>
            </a:r>
            <a:r>
              <a:rPr lang="en-US" altLang="ko-KR" sz="1400" dirty="0"/>
              <a:t>, </a:t>
            </a:r>
            <a:r>
              <a:rPr lang="ko-KR" altLang="en-US" sz="1400" dirty="0"/>
              <a:t>핵심 사용자 그룹 면담</a:t>
            </a:r>
            <a:r>
              <a:rPr lang="en-US" altLang="ko-KR" sz="1400" dirty="0"/>
              <a:t>(</a:t>
            </a:r>
            <a:r>
              <a:rPr lang="en" altLang="ko-KR" sz="1400" dirty="0"/>
              <a:t>FGI: Focus Group Interview)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사용자 면담 또는 시스템 관리자 및 서비스 </a:t>
            </a:r>
            <a:r>
              <a:rPr lang="ko-KR" altLang="en-US" sz="1400" dirty="0" err="1"/>
              <a:t>활용자와</a:t>
            </a:r>
            <a:r>
              <a:rPr lang="ko-KR" altLang="en-US" sz="1400" dirty="0"/>
              <a:t> 같은 핵심 그룹 면담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연계 데이터 정의</a:t>
            </a:r>
            <a:r>
              <a:rPr lang="en-US" altLang="ko-KR" sz="1400" dirty="0"/>
              <a:t>, </a:t>
            </a:r>
            <a:r>
              <a:rPr lang="ko-KR" altLang="en-US" sz="1400" dirty="0"/>
              <a:t>연계 데이터의 활용 목적</a:t>
            </a:r>
            <a:r>
              <a:rPr lang="en-US" altLang="ko-KR" sz="1400" dirty="0"/>
              <a:t>, </a:t>
            </a:r>
            <a:r>
              <a:rPr lang="ko-KR" altLang="en-US" sz="1400" dirty="0"/>
              <a:t>필요성 등을 식별하기 위함으로 사용자 인터뷰 전 연계 대상 시스템의 응용 애플리케이션 기능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서비스의 확인이 필요함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(</a:t>
            </a:r>
            <a:r>
              <a:rPr lang="ko-KR" altLang="en-US" sz="1400" dirty="0"/>
              <a:t>연계 분석</a:t>
            </a:r>
            <a:r>
              <a:rPr lang="en-US" altLang="ko-KR" sz="1400" dirty="0"/>
              <a:t>) </a:t>
            </a:r>
            <a:r>
              <a:rPr lang="ko-KR" altLang="en-US" sz="1400" dirty="0"/>
              <a:t>체크리스트</a:t>
            </a:r>
            <a:r>
              <a:rPr lang="en-US" altLang="ko-KR" sz="1400" dirty="0"/>
              <a:t>(</a:t>
            </a:r>
            <a:r>
              <a:rPr lang="en" altLang="ko-KR" sz="1400" dirty="0"/>
              <a:t>Checklist): </a:t>
            </a:r>
            <a:r>
              <a:rPr lang="ko-KR" altLang="en-US" sz="1400" dirty="0"/>
              <a:t>연계 데이터와 연계 시스템 아키텍처 정의를 위해 시스템 운영 환경</a:t>
            </a:r>
            <a:r>
              <a:rPr lang="en-US" altLang="ko-KR" sz="1400" dirty="0"/>
              <a:t>, </a:t>
            </a:r>
            <a:r>
              <a:rPr lang="ko-KR" altLang="en-US" sz="1400" dirty="0"/>
              <a:t>성능</a:t>
            </a:r>
            <a:r>
              <a:rPr lang="en-US" altLang="ko-KR" sz="1400" dirty="0"/>
              <a:t>, </a:t>
            </a:r>
            <a:r>
              <a:rPr lang="ko-KR" altLang="en-US" sz="1400" dirty="0"/>
              <a:t>보안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발생 등 다각도의 관점에서 고려 사항 점검 및 확인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설문지 및 설문 조사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서비스 활용 목적에 따라 연계가 필요한 데이터를 식별하고</a:t>
            </a:r>
            <a:r>
              <a:rPr lang="en-US" altLang="ko-KR" sz="1400" dirty="0"/>
              <a:t>, </a:t>
            </a:r>
            <a:r>
              <a:rPr lang="ko-KR" altLang="en-US" sz="1400" dirty="0"/>
              <a:t>연계 주기 등을 분석하기 위해 설문 조사 항목을 통해 자료를 수집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객관식 문항으로 예상 답변을 일정 범위 이내로 한정할 수도 있음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델파이</a:t>
            </a:r>
            <a:r>
              <a:rPr lang="ko-KR" altLang="en-US" sz="1400" dirty="0"/>
              <a:t> 기법</a:t>
            </a:r>
            <a:r>
              <a:rPr lang="en-US" altLang="ko-KR" sz="1400" dirty="0"/>
              <a:t>: </a:t>
            </a:r>
            <a:r>
              <a:rPr lang="ko-KR" altLang="en-US" sz="1400" dirty="0"/>
              <a:t>통합 구현 및 연계 전문가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 아키텍처</a:t>
            </a:r>
            <a:r>
              <a:rPr lang="en-US" altLang="ko-KR" sz="1400" dirty="0"/>
              <a:t>, </a:t>
            </a:r>
            <a:r>
              <a:rPr lang="ko-KR" altLang="en-US" sz="1400" dirty="0"/>
              <a:t>업무 전문가 등 각 분야 전문가로부터 연계 데이터 및 사용자 요구 사항 식별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솔루션</a:t>
            </a:r>
            <a:r>
              <a:rPr lang="en-US" altLang="ko-KR" sz="1400" dirty="0"/>
              <a:t>(</a:t>
            </a:r>
            <a:r>
              <a:rPr lang="en" altLang="ko-KR" sz="1400" dirty="0"/>
              <a:t>Solution) </a:t>
            </a:r>
            <a:r>
              <a:rPr lang="ko-KR" altLang="en-US" sz="1400" dirty="0"/>
              <a:t>비교 분석</a:t>
            </a:r>
            <a:r>
              <a:rPr lang="en-US" altLang="ko-KR" sz="1400" dirty="0"/>
              <a:t>: </a:t>
            </a:r>
            <a:r>
              <a:rPr lang="en" altLang="ko-KR" sz="1400" dirty="0"/>
              <a:t>EAI, ESB, Open API </a:t>
            </a:r>
            <a:r>
              <a:rPr lang="ko-KR" altLang="en-US" sz="1400" dirty="0"/>
              <a:t>등 다양한 연계 방식과 연계 솔루션 별 연계 시의 성능</a:t>
            </a:r>
            <a:r>
              <a:rPr lang="en-US" altLang="ko-KR" sz="1400" dirty="0"/>
              <a:t>, </a:t>
            </a:r>
            <a:r>
              <a:rPr lang="ko-KR" altLang="en-US" sz="1400" dirty="0"/>
              <a:t>보안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처리</a:t>
            </a:r>
            <a:r>
              <a:rPr lang="en-US" altLang="ko-KR" sz="1400" dirty="0"/>
              <a:t>, </a:t>
            </a:r>
            <a:r>
              <a:rPr lang="ko-KR" altLang="en-US" sz="1400" dirty="0"/>
              <a:t>모니터링 등의 장단점을 비교함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73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데이터 식별 및 표준화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데이터 식별 및 표준화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데이터를 구성하기 위해 연계 데이터를 식별하고 식별된 연계 데이터를 표준화한 후 이를 기반으로 연계</a:t>
            </a:r>
            <a:r>
              <a:rPr lang="en-US" altLang="ko-KR" sz="1400" dirty="0"/>
              <a:t>(</a:t>
            </a:r>
            <a:r>
              <a:rPr lang="ko-KR" altLang="en-US" sz="1400" dirty="0"/>
              <a:t>인터페이스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정의서를</a:t>
            </a:r>
            <a:r>
              <a:rPr lang="ko-KR" altLang="en-US" sz="1400" dirty="0"/>
              <a:t> 작성하는 과정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데이터 식별 및 표준화 절차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범위 및 항목 정의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타입</a:t>
            </a:r>
            <a:r>
              <a:rPr lang="en-US" altLang="ko-KR" sz="1400" dirty="0"/>
              <a:t>, </a:t>
            </a:r>
            <a:r>
              <a:rPr lang="ko-KR" altLang="en-US" sz="1400" dirty="0"/>
              <a:t>길이</a:t>
            </a:r>
            <a:r>
              <a:rPr lang="en-US" altLang="ko-KR" sz="1400" dirty="0"/>
              <a:t>, </a:t>
            </a:r>
            <a:r>
              <a:rPr lang="ko-KR" altLang="en-US" sz="1400" dirty="0"/>
              <a:t>코드화 여부 등 시스템 간 연계할 정보를 상세화 하여 정의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코드 변환 및 매핑</a:t>
            </a:r>
            <a:r>
              <a:rPr lang="en-US" altLang="ko-KR" sz="1400" dirty="0"/>
              <a:t>: </a:t>
            </a:r>
            <a:r>
              <a:rPr lang="ko-KR" altLang="en-US" sz="1400" dirty="0"/>
              <a:t>정보로 전환하거나 검색 조건으로 활용하기 위해</a:t>
            </a:r>
            <a:r>
              <a:rPr lang="en-US" altLang="ko-KR" sz="1400" dirty="0"/>
              <a:t>, </a:t>
            </a:r>
            <a:r>
              <a:rPr lang="ko-KR" altLang="en-US" sz="1400" dirty="0"/>
              <a:t>연계 정보 중 코드로 관리되어야 할 항목을 찾아 코드로 변환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데이터 와 변경 구분 추가</a:t>
            </a:r>
            <a:r>
              <a:rPr lang="en-US" altLang="ko-KR" sz="1400" dirty="0"/>
              <a:t>: </a:t>
            </a:r>
            <a:r>
              <a:rPr lang="ko-KR" altLang="en-US" sz="1400" dirty="0"/>
              <a:t>수신 시스템 의 연계 정보에 송신 시스템의 </a:t>
            </a:r>
            <a:r>
              <a:rPr lang="ko-KR" altLang="en-US" sz="1400" dirty="0" err="1"/>
              <a:t>식별자</a:t>
            </a:r>
            <a:r>
              <a:rPr lang="en-US" altLang="ko-KR" sz="1400" dirty="0"/>
              <a:t>(</a:t>
            </a:r>
            <a:r>
              <a:rPr lang="en" altLang="ko-KR" sz="1400" dirty="0" err="1"/>
              <a:t>PK;Primary</a:t>
            </a:r>
            <a:r>
              <a:rPr lang="en" altLang="ko-KR" sz="1400" dirty="0"/>
              <a:t> Key), </a:t>
            </a:r>
            <a:r>
              <a:rPr lang="ko-KR" altLang="en-US" sz="1400" dirty="0"/>
              <a:t>추가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중 어떤 조작을 수행하는지 식별해주는 구분 정보를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연계 데이터의 확인 및 모니터링을 위해 인터페이스 테이블 또는 파일에 관리 정보를 추가함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데이터 표현 방법 정의</a:t>
            </a:r>
            <a:r>
              <a:rPr lang="en-US" altLang="ko-KR" sz="1400" dirty="0"/>
              <a:t>: </a:t>
            </a:r>
            <a:r>
              <a:rPr lang="ko-KR" altLang="en-US" sz="1400" dirty="0"/>
              <a:t>연계 대상 범위 및 항목 과 코드 변환 및 매핑 방식을 정의한 이후에는 연계 데이터를 구성함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연계 정의서 및 명세서 작성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연계 정의서는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시스템에서 연계할 항목 과 연계 데이터의 타입</a:t>
            </a:r>
            <a:r>
              <a:rPr lang="en-US" altLang="ko-KR" sz="1400" dirty="0"/>
              <a:t>, </a:t>
            </a:r>
            <a:r>
              <a:rPr lang="ko-KR" altLang="en-US" sz="1400" dirty="0"/>
              <a:t>길이 등을 구성하고 형식을 정의한 결과를 기반으로 작성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연계 </a:t>
            </a:r>
            <a:r>
              <a:rPr lang="ko-KR" altLang="en-US" sz="1400" dirty="0" err="1"/>
              <a:t>정의서에는</a:t>
            </a:r>
            <a:r>
              <a:rPr lang="ko-KR" altLang="en-US" sz="1400" dirty="0"/>
              <a:t>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시스템의 시스템 명과 인터페이스 </a:t>
            </a:r>
            <a:r>
              <a:rPr lang="en" altLang="ko-KR" sz="1400" dirty="0"/>
              <a:t>ID, </a:t>
            </a:r>
            <a:r>
              <a:rPr lang="ko-KR" altLang="en-US" sz="1400" dirty="0"/>
              <a:t>인터페이스 방식 및 주기 등 송</a:t>
            </a:r>
            <a:r>
              <a:rPr lang="en-US" altLang="ko-KR" sz="1400" dirty="0"/>
              <a:t>· </a:t>
            </a:r>
            <a:r>
              <a:rPr lang="ko-KR" altLang="en-US" sz="1400" dirty="0"/>
              <a:t>수신 시스템 간의 인터페이스 현황을 기재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 </a:t>
            </a:r>
            <a:r>
              <a:rPr lang="ko-KR" altLang="en-US" sz="1400" dirty="0"/>
              <a:t>연계 명세서는 연계 </a:t>
            </a:r>
            <a:r>
              <a:rPr lang="ko-KR" altLang="en-US" sz="1400" dirty="0" err="1"/>
              <a:t>정의서에</a:t>
            </a:r>
            <a:r>
              <a:rPr lang="ko-KR" altLang="en-US" sz="1400" dirty="0"/>
              <a:t> 작성한 인터페이스 </a:t>
            </a:r>
            <a:r>
              <a:rPr lang="en" altLang="ko-KR" sz="1400" dirty="0"/>
              <a:t>ID</a:t>
            </a:r>
            <a:r>
              <a:rPr lang="ko-KR" altLang="en-US" sz="1400" dirty="0"/>
              <a:t>별로 인터페이스 주기 및 방식</a:t>
            </a:r>
            <a:r>
              <a:rPr lang="en-US" altLang="ko-KR" sz="1400" dirty="0"/>
              <a:t>, </a:t>
            </a:r>
            <a:r>
              <a:rPr lang="en" altLang="ko-KR" sz="1400" dirty="0"/>
              <a:t>DB </a:t>
            </a:r>
            <a:r>
              <a:rPr lang="ko-KR" altLang="en-US" sz="1400" dirty="0"/>
              <a:t>및 파일 형식</a:t>
            </a:r>
            <a:r>
              <a:rPr lang="en-US" altLang="ko-KR" sz="1400" dirty="0"/>
              <a:t>, </a:t>
            </a: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시스템의 타입</a:t>
            </a:r>
            <a:r>
              <a:rPr lang="en-US" altLang="ko-KR" sz="1400" dirty="0"/>
              <a:t>, </a:t>
            </a:r>
            <a:r>
              <a:rPr lang="ko-KR" altLang="en-US" sz="1400" dirty="0"/>
              <a:t>길이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식별자</a:t>
            </a:r>
            <a:r>
              <a:rPr lang="en-US" altLang="ko-KR" sz="1400" dirty="0"/>
              <a:t>, </a:t>
            </a:r>
            <a:r>
              <a:rPr lang="ko-KR" altLang="en-US" sz="1400" dirty="0"/>
              <a:t>코드화 여부 등의 세부 사항을 작성</a:t>
            </a:r>
          </a:p>
        </p:txBody>
      </p:sp>
    </p:spTree>
    <p:extLst>
      <p:ext uri="{BB962C8B-B14F-4D97-AF65-F5344CB8AC3E}">
        <p14:creationId xmlns:p14="http://schemas.microsoft.com/office/powerpoint/2010/main" val="421499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데이터 표준 항목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인터페이스 표준 항목은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시스템을 연계하는데 표준적으로 필요한 데이터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</a:t>
            </a:r>
            <a:r>
              <a:rPr lang="ko-KR" altLang="en-US" sz="1400" dirty="0" err="1"/>
              <a:t>공통부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시스템 간 연동 시 필요한 공통 정보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구성 정보에는 인터페이스 </a:t>
            </a:r>
            <a:r>
              <a:rPr lang="en-US" altLang="ko-KR" sz="1400" dirty="0"/>
              <a:t>ID, </a:t>
            </a:r>
            <a:r>
              <a:rPr lang="ko-KR" altLang="en-US" sz="1400" dirty="0"/>
              <a:t>전송 시스템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코드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응답 결과 정보</a:t>
            </a:r>
            <a:r>
              <a:rPr lang="en-US" altLang="ko-KR" sz="1400" dirty="0"/>
              <a:t>,</a:t>
            </a:r>
            <a:r>
              <a:rPr lang="ko-KR" altLang="en-US" sz="1400" dirty="0"/>
              <a:t> 장애 정보 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거래 </a:t>
            </a:r>
            <a:r>
              <a:rPr lang="ko-KR" altLang="en-US" sz="1400" dirty="0" err="1"/>
              <a:t>공통부</a:t>
            </a:r>
            <a:endParaRPr lang="ko-KR" altLang="en-US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시스템들이 연동된 후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되는 데이터를 처리할 때 필요한 정보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구성 정보에는 직원 정보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승인자</a:t>
            </a:r>
            <a:r>
              <a:rPr lang="ko-KR" altLang="en-US" sz="1400" dirty="0"/>
              <a:t> 정보</a:t>
            </a:r>
            <a:r>
              <a:rPr lang="en-US" altLang="ko-KR" sz="1400" dirty="0"/>
              <a:t>, </a:t>
            </a:r>
            <a:r>
              <a:rPr lang="ko-KR" altLang="en-US" sz="1400" dirty="0"/>
              <a:t>기기 정보</a:t>
            </a:r>
            <a:r>
              <a:rPr lang="en-US" altLang="ko-KR" sz="1400" dirty="0"/>
              <a:t>, </a:t>
            </a:r>
            <a:r>
              <a:rPr lang="ko-KR" altLang="en-US" sz="1400" dirty="0"/>
              <a:t>매체 정보 등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메커니즘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데이터의 생성 및 전송을 담당하는 송신 체계와 데이터 수신 및 운영 </a:t>
            </a:r>
            <a:r>
              <a:rPr lang="en" altLang="ko-KR" sz="1400" dirty="0"/>
              <a:t>DB </a:t>
            </a:r>
            <a:r>
              <a:rPr lang="ko-KR" altLang="en-US" sz="1400" dirty="0"/>
              <a:t>반영을 담당하는 수신 체계로 구성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송신 시스템은 운영 </a:t>
            </a:r>
            <a:r>
              <a:rPr lang="en" altLang="ko-KR" sz="1400" dirty="0"/>
              <a:t>DB</a:t>
            </a:r>
            <a:r>
              <a:rPr lang="ko-KR" altLang="en-US" sz="1400" dirty="0"/>
              <a:t>로부터 인터페이스 테이블이나 파일</a:t>
            </a:r>
            <a:r>
              <a:rPr lang="en-US" altLang="ko-KR" sz="1400" dirty="0"/>
              <a:t>(</a:t>
            </a:r>
            <a:r>
              <a:rPr lang="en" altLang="ko-KR" sz="1400" dirty="0"/>
              <a:t>xml, text, csv </a:t>
            </a:r>
            <a:r>
              <a:rPr lang="ko-KR" altLang="en-US" sz="1400" dirty="0"/>
              <a:t>등</a:t>
            </a:r>
            <a:r>
              <a:rPr lang="en-US" altLang="ko-KR" sz="1400" dirty="0"/>
              <a:t>) </a:t>
            </a:r>
            <a:r>
              <a:rPr lang="ko-KR" altLang="en-US" sz="1400" dirty="0"/>
              <a:t>형식으로 연계 데이터를 생성하여 송신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수신 시스템은 송신 시스템으로 </a:t>
            </a:r>
            <a:r>
              <a:rPr lang="ko-KR" altLang="en-US" sz="1400" dirty="0" err="1"/>
              <a:t>부터</a:t>
            </a:r>
            <a:r>
              <a:rPr lang="ko-KR" altLang="en-US" sz="1400" dirty="0"/>
              <a:t> 전송된 데이터를 받아 수신 시스템에 맞는 데이터로 변환한 후 운영 </a:t>
            </a:r>
            <a:r>
              <a:rPr lang="en" altLang="ko-KR" sz="1400" dirty="0"/>
              <a:t>DB</a:t>
            </a:r>
            <a:r>
              <a:rPr lang="ko-KR" altLang="en-US" sz="1400" dirty="0"/>
              <a:t>에 반영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 사이에는 데이터의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수신과 송</a:t>
            </a:r>
            <a:r>
              <a:rPr lang="en-US" altLang="ko-KR" sz="1400" dirty="0"/>
              <a:t>· </a:t>
            </a:r>
            <a:r>
              <a:rPr lang="ko-KR" altLang="en-US" sz="1400" dirty="0"/>
              <a:t>수신 시스템 현황을 모니터링하는 중계 시스템을 설치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시스템과 중계 시스템은 제각기 역할이 중복되지 않도록 아키텍처를 설계한 후 인터페이스 테스트 와 통합 테스트를 통해 기능을 검증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연계 메커니즘의 연계 방식에는 직접 연계 방식과 간접 연계 방식이 있다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2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메커니즘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직접 연계 방식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중간 매개체 없이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시스템이 직접 연계하는 방식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장점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연계 및 통합 구현이 단순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중간 매개체 없이 직접 연계되기 때문에 데이터 연계처리 성능이 우수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개발 비용이 저렴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개발 기간이 짧음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단점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시스템 변경 시 오류가 발생할 수 있음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암호화와 복호화가 어려움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비지니스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적용하기 어려움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연계 및 통합이 가능한 시스템 환경이 제한적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구현 방식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DB Link: </a:t>
            </a:r>
            <a:r>
              <a:rPr lang="ko-KR" altLang="en-US" sz="1400" dirty="0"/>
              <a:t>데이터베이스의 링크를 제공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DB Connection</a:t>
            </a:r>
            <a:r>
              <a:rPr lang="ko-KR" altLang="en-US" sz="1400" dirty="0"/>
              <a:t> </a:t>
            </a:r>
            <a:r>
              <a:rPr lang="en-US" altLang="ko-KR" sz="1400" dirty="0"/>
              <a:t>Pool(WAS): WAS</a:t>
            </a:r>
            <a:r>
              <a:rPr lang="ko-KR" altLang="en-US" sz="1400" dirty="0"/>
              <a:t>가 데이터베이스 연결을 제공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JDBC: Java</a:t>
            </a:r>
            <a:r>
              <a:rPr lang="ko-KR" altLang="en-US" sz="1400" dirty="0"/>
              <a:t>에서 데이터베이스에 접근하기 위한 </a:t>
            </a:r>
            <a:r>
              <a:rPr lang="en-US" altLang="ko-KR" sz="1400" dirty="0"/>
              <a:t>API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화면 링크</a:t>
            </a:r>
            <a:r>
              <a:rPr lang="en-US" altLang="ko-KR" sz="1400" dirty="0"/>
              <a:t>: Web Application</a:t>
            </a:r>
            <a:r>
              <a:rPr lang="ko-KR" altLang="en-US" sz="1400" dirty="0"/>
              <a:t> 화면에서 하이퍼링크 이용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en-US" altLang="ko-KR" sz="1400" dirty="0"/>
              <a:t>Open API: </a:t>
            </a:r>
            <a:r>
              <a:rPr lang="ko-KR" altLang="en-US" sz="1400" dirty="0"/>
              <a:t>데이터를 읽어서 제공하는 인터페이스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557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연계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연계 메커니즘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간접 연계 방식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시스템 사이에 중간 매개체를 두어 연계하는 방식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장점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서로 다른 네트워크</a:t>
            </a:r>
            <a:r>
              <a:rPr lang="en-US" altLang="ko-KR" sz="1400" dirty="0"/>
              <a:t>,</a:t>
            </a:r>
            <a:r>
              <a:rPr lang="ko-KR" altLang="en-US" sz="1400" dirty="0"/>
              <a:t> 프로토콜 등 다양한 환경의 연계 및 통합이 가능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송수신 시스템 간 인터페이스가 변경되어도 오류 없이 서비스 가능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보안 품질 보장과 비지니스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쉽게 반영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단점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연계 메커니즘이 복잡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중간 매개체로 인한 성능 저하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개발 및 적용 기간이 </a:t>
            </a:r>
            <a:r>
              <a:rPr lang="ko-KR" altLang="en-US" sz="1400" dirty="0" err="1"/>
              <a:t>길어짐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4857053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11910</TotalTime>
  <Words>3135</Words>
  <Application>Microsoft Macintosh PowerPoint</Application>
  <PresentationFormat>화면 슬라이드 쇼(4:3)</PresentationFormat>
  <Paragraphs>289</Paragraphs>
  <Slides>25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맑은 고딕</vt:lpstr>
      <vt:lpstr>Arial</vt:lpstr>
      <vt:lpstr>Courier New</vt:lpstr>
      <vt:lpstr>Wingdings</vt:lpstr>
      <vt:lpstr>ms01_1</vt:lpstr>
      <vt:lpstr>Image</vt:lpstr>
      <vt:lpstr>통합 구현</vt:lpstr>
      <vt:lpstr>통합 구현</vt:lpstr>
      <vt:lpstr>IPC</vt:lpstr>
      <vt:lpstr>연계 요구사항 분석</vt:lpstr>
      <vt:lpstr>연계 요구사항 분석</vt:lpstr>
      <vt:lpstr>연계 데이터 식별 및 표준화</vt:lpstr>
      <vt:lpstr>연계 메커니즘</vt:lpstr>
      <vt:lpstr>연계 메커니즘</vt:lpstr>
      <vt:lpstr>연계 메커니즘</vt:lpstr>
      <vt:lpstr>연계 메커니즘</vt:lpstr>
      <vt:lpstr>연계 메커니즘 구성</vt:lpstr>
      <vt:lpstr>연계 메커니즘 구성</vt:lpstr>
      <vt:lpstr>연계 장애 및 오류처리 구현</vt:lpstr>
      <vt:lpstr>연계 장애 및 오류처리 구현</vt:lpstr>
      <vt:lpstr>연계 장애 및 오류처리 구현</vt:lpstr>
      <vt:lpstr>연계 장애 및 오류처리 구현</vt:lpstr>
      <vt:lpstr>연계 장애 및 오류처리 구현</vt:lpstr>
      <vt:lpstr>연계 데이터 보안</vt:lpstr>
      <vt:lpstr>연계 데이터 보안</vt:lpstr>
      <vt:lpstr>연계 모듈의 구현 환경</vt:lpstr>
      <vt:lpstr>연계 모듈의 구현 환경</vt:lpstr>
      <vt:lpstr>데이터 포맷</vt:lpstr>
      <vt:lpstr>통신 규약</vt:lpstr>
      <vt:lpstr>Middle Ware</vt:lpstr>
      <vt:lpstr>연계 테스트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578</cp:revision>
  <dcterms:created xsi:type="dcterms:W3CDTF">2010-03-14T12:09:21Z</dcterms:created>
  <dcterms:modified xsi:type="dcterms:W3CDTF">2021-04-02T22:55:20Z</dcterms:modified>
</cp:coreProperties>
</file>