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0"/>
  </p:notesMasterIdLst>
  <p:sldIdLst>
    <p:sldId id="256" r:id="rId2"/>
    <p:sldId id="289" r:id="rId3"/>
    <p:sldId id="475" r:id="rId4"/>
    <p:sldId id="481" r:id="rId5"/>
    <p:sldId id="474" r:id="rId6"/>
    <p:sldId id="286" r:id="rId7"/>
    <p:sldId id="288" r:id="rId8"/>
    <p:sldId id="287" r:id="rId9"/>
    <p:sldId id="290" r:id="rId10"/>
    <p:sldId id="295" r:id="rId11"/>
    <p:sldId id="291" r:id="rId12"/>
    <p:sldId id="292" r:id="rId13"/>
    <p:sldId id="293" r:id="rId14"/>
    <p:sldId id="294" r:id="rId15"/>
    <p:sldId id="297" r:id="rId16"/>
    <p:sldId id="296" r:id="rId17"/>
    <p:sldId id="298" r:id="rId18"/>
    <p:sldId id="299" r:id="rId19"/>
    <p:sldId id="304" r:id="rId20"/>
    <p:sldId id="305" r:id="rId21"/>
    <p:sldId id="306" r:id="rId22"/>
    <p:sldId id="300" r:id="rId23"/>
    <p:sldId id="301" r:id="rId24"/>
    <p:sldId id="307" r:id="rId25"/>
    <p:sldId id="303" r:id="rId26"/>
    <p:sldId id="318" r:id="rId27"/>
    <p:sldId id="319" r:id="rId28"/>
    <p:sldId id="308" r:id="rId29"/>
    <p:sldId id="309" r:id="rId30"/>
    <p:sldId id="310" r:id="rId31"/>
    <p:sldId id="317" r:id="rId32"/>
    <p:sldId id="280" r:id="rId33"/>
    <p:sldId id="281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02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11" r:id="rId57"/>
    <p:sldId id="312" r:id="rId58"/>
    <p:sldId id="313" r:id="rId59"/>
    <p:sldId id="314" r:id="rId60"/>
    <p:sldId id="315" r:id="rId61"/>
    <p:sldId id="341" r:id="rId62"/>
    <p:sldId id="316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5" r:id="rId92"/>
    <p:sldId id="376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93" r:id="rId110"/>
    <p:sldId id="394" r:id="rId111"/>
    <p:sldId id="395" r:id="rId112"/>
    <p:sldId id="396" r:id="rId113"/>
    <p:sldId id="397" r:id="rId114"/>
    <p:sldId id="398" r:id="rId115"/>
    <p:sldId id="399" r:id="rId116"/>
    <p:sldId id="400" r:id="rId117"/>
    <p:sldId id="401" r:id="rId118"/>
    <p:sldId id="405" r:id="rId119"/>
    <p:sldId id="406" r:id="rId120"/>
    <p:sldId id="407" r:id="rId121"/>
    <p:sldId id="408" r:id="rId122"/>
    <p:sldId id="409" r:id="rId123"/>
    <p:sldId id="410" r:id="rId124"/>
    <p:sldId id="411" r:id="rId125"/>
    <p:sldId id="412" r:id="rId126"/>
    <p:sldId id="413" r:id="rId127"/>
    <p:sldId id="419" r:id="rId128"/>
    <p:sldId id="420" r:id="rId129"/>
    <p:sldId id="421" r:id="rId130"/>
    <p:sldId id="422" r:id="rId131"/>
    <p:sldId id="423" r:id="rId132"/>
    <p:sldId id="424" r:id="rId133"/>
    <p:sldId id="425" r:id="rId134"/>
    <p:sldId id="426" r:id="rId135"/>
    <p:sldId id="427" r:id="rId136"/>
    <p:sldId id="428" r:id="rId137"/>
    <p:sldId id="429" r:id="rId138"/>
    <p:sldId id="430" r:id="rId139"/>
    <p:sldId id="431" r:id="rId140"/>
    <p:sldId id="432" r:id="rId141"/>
    <p:sldId id="433" r:id="rId142"/>
    <p:sldId id="434" r:id="rId143"/>
    <p:sldId id="435" r:id="rId144"/>
    <p:sldId id="436" r:id="rId145"/>
    <p:sldId id="437" r:id="rId146"/>
    <p:sldId id="438" r:id="rId147"/>
    <p:sldId id="454" r:id="rId148"/>
    <p:sldId id="455" r:id="rId149"/>
    <p:sldId id="456" r:id="rId150"/>
    <p:sldId id="458" r:id="rId151"/>
    <p:sldId id="457" r:id="rId152"/>
    <p:sldId id="459" r:id="rId153"/>
    <p:sldId id="460" r:id="rId154"/>
    <p:sldId id="461" r:id="rId155"/>
    <p:sldId id="462" r:id="rId156"/>
    <p:sldId id="463" r:id="rId157"/>
    <p:sldId id="464" r:id="rId158"/>
    <p:sldId id="465" r:id="rId159"/>
    <p:sldId id="466" r:id="rId160"/>
    <p:sldId id="467" r:id="rId161"/>
    <p:sldId id="468" r:id="rId162"/>
    <p:sldId id="439" r:id="rId163"/>
    <p:sldId id="440" r:id="rId164"/>
    <p:sldId id="441" r:id="rId165"/>
    <p:sldId id="442" r:id="rId166"/>
    <p:sldId id="443" r:id="rId167"/>
    <p:sldId id="469" r:id="rId168"/>
    <p:sldId id="444" r:id="rId169"/>
    <p:sldId id="470" r:id="rId170"/>
    <p:sldId id="471" r:id="rId171"/>
    <p:sldId id="483" r:id="rId172"/>
    <p:sldId id="472" r:id="rId173"/>
    <p:sldId id="473" r:id="rId174"/>
    <p:sldId id="476" r:id="rId175"/>
    <p:sldId id="477" r:id="rId176"/>
    <p:sldId id="478" r:id="rId177"/>
    <p:sldId id="479" r:id="rId178"/>
    <p:sldId id="480" r:id="rId1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4692"/>
  </p:normalViewPr>
  <p:slideViewPr>
    <p:cSldViewPr>
      <p:cViewPr varScale="1">
        <p:scale>
          <a:sx n="106" d="100"/>
          <a:sy n="106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6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8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5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4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7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9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8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67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4421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68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6235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69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5713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71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759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81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72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35475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73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8663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74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61877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76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6938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79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896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80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8366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83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5053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84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06360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85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3464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86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273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3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89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7816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90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0699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92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07773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93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1891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95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8599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96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57514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13037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864194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84422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59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6368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67079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932118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119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48843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120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35084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121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69241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123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2739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125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044974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126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98625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132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493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518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133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30334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135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000259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137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918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138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4256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139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6999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140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56157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142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13792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144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710325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145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993837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146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0343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213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157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00712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158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641287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159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757240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8636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716311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041934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911421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625909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17982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169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2557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967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170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0273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171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04626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172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965110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DF8-13AE-4838-B0DB-6E59E656B68E}" type="slidenum">
              <a:rPr lang="en-US"/>
              <a:pPr/>
              <a:t>173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256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3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2021. 3. 20.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206479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배열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배열의 데이터 접근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배열이름</a:t>
            </a:r>
            <a:r>
              <a:rPr lang="en-US" altLang="ko-KR" sz="1400" dirty="0"/>
              <a:t>[</a:t>
            </a:r>
            <a:r>
              <a:rPr lang="ko-KR" altLang="en-US" sz="1400" dirty="0"/>
              <a:t>인덱스</a:t>
            </a:r>
            <a:r>
              <a:rPr lang="en-US" altLang="ko-KR" sz="1400" dirty="0"/>
              <a:t>]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배열의 데이터 수정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배열이름</a:t>
            </a:r>
            <a:r>
              <a:rPr lang="en-US" altLang="ko-KR" sz="1400" dirty="0"/>
              <a:t>[</a:t>
            </a:r>
            <a:r>
              <a:rPr lang="ko-KR" altLang="en-US" sz="1400" dirty="0"/>
              <a:t>인덱스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데이터</a:t>
            </a:r>
            <a:r>
              <a:rPr lang="en-US" altLang="ko-KR" sz="1400" dirty="0"/>
              <a:t>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인덱스는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자신의 데이터 개수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 까지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개수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</a:t>
            </a:r>
            <a:r>
              <a:rPr lang="ko-KR" altLang="en-US" sz="1400" dirty="0"/>
              <a:t>언어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배열이름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배열이름</a:t>
            </a:r>
            <a:r>
              <a:rPr lang="en-US" altLang="ko-KR" sz="1400" dirty="0"/>
              <a:t>[0])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Java : </a:t>
            </a:r>
            <a:r>
              <a:rPr lang="ko-KR" altLang="en-US" sz="1400" dirty="0" err="1"/>
              <a:t>배열이름</a:t>
            </a:r>
            <a:r>
              <a:rPr lang="en-US" altLang="ko-KR" sz="1400" dirty="0"/>
              <a:t>.length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int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 ] = {10, 20, 40};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 err="1"/>
              <a:t>ar</a:t>
            </a:r>
            <a:r>
              <a:rPr lang="en-US" altLang="ko-KR" sz="1400" dirty="0"/>
              <a:t>[2] = 30;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(“%d”,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[2])); //30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 err="1"/>
              <a:t>ar</a:t>
            </a:r>
            <a:r>
              <a:rPr lang="en-US" altLang="ko-KR" sz="1400" dirty="0"/>
              <a:t>[4] = 50; //</a:t>
            </a:r>
            <a:r>
              <a:rPr lang="ko-KR" altLang="en-US" sz="1400" dirty="0"/>
              <a:t>에러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Java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ArrayIndexOutOfException</a:t>
            </a:r>
            <a:endParaRPr lang="en-US" altLang="ko-KR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702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순위 알고리즘</a:t>
            </a:r>
            <a:r>
              <a:rPr lang="en-US" altLang="ko-KR" sz="1400" dirty="0"/>
              <a:t>: </a:t>
            </a:r>
            <a:r>
              <a:rPr lang="ko-KR" altLang="en-US" sz="1400" dirty="0"/>
              <a:t>순위를 구할 때는 모든 사람의 점수가 </a:t>
            </a:r>
            <a:r>
              <a:rPr lang="en-US" altLang="ko-KR" sz="1400" dirty="0"/>
              <a:t>1</a:t>
            </a:r>
            <a:r>
              <a:rPr lang="ko-KR" altLang="en-US" sz="1400" dirty="0"/>
              <a:t>등이라 하고 자신을 포함한 모든 사람들과 비교하여 자신의 점수보다 높은 점수를 만나면 순위를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 시켜 주면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2204864"/>
          <a:ext cx="7921625" cy="268347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test[5];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rank[5],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j;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다섯개의점수를입력하세요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=0;i&lt;5;i++)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점수를입력하세요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scanf_s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d",&amp;test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6718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484784"/>
          <a:ext cx="7921625" cy="40725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=0;i&lt;5;i++)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rank[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for(j=0;j&lt;5;j++)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if(test[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&lt; test[j])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rank[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]++;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번호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\t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점수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\t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순위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=0;i&lt;5;i++)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("%d\t %d\t 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등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\n",i+1,test[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], rank[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352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순차 검색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순차 검색은 데이터가 정렬되어 있지 않은 경우 첫 번째 데이터부터 마지막 데이터까지 모두 검색해서 찾는 방법입니다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우리가 일반적으로 정리되지 않은 서랍에서 물건을 찾는 경우와 동일합니다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평균 비교 횟수가 데이터가 있을 확률을 </a:t>
            </a:r>
            <a:r>
              <a:rPr lang="en-US" altLang="ko-KR" sz="1400" dirty="0"/>
              <a:t>0.5</a:t>
            </a:r>
            <a:r>
              <a:rPr lang="ko-KR" altLang="en-US" sz="1400" dirty="0"/>
              <a:t>라고 한다면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0.5 * n + 0.5 * n / 2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데이터가 많은 경우 매우 비 효율적인 방법이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3916224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484784"/>
          <a:ext cx="7921625" cy="546160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[]={23,47,19,63,57,26,75,73,82,89,47,11};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i,num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key,index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찾고자하는값을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자리로입력하세요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d",&amp;key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num;i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if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== key)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index = i+1;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if (index == 0)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찾는값이없습니다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}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else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찾는값은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번째에있습니다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n",index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843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이분 검색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이분 검색은 데이터가 정렬되어 있는 경우 중앙 값과 비교해서 작으면 왼쪽으로 크면 오른쪽으로 이동해서 검색하는 방법입니다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low = 0, high = n(</a:t>
            </a:r>
            <a:r>
              <a:rPr lang="ko-KR" altLang="en-US" sz="1400" dirty="0"/>
              <a:t>데이터의 개수</a:t>
            </a:r>
            <a:r>
              <a:rPr lang="en-US" altLang="ko-KR" sz="1400" dirty="0"/>
              <a:t>)-1</a:t>
            </a:r>
            <a:r>
              <a:rPr lang="ko-KR" altLang="en-US" sz="1400" dirty="0"/>
              <a:t>로 초기화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무한 반복 문에서 </a:t>
            </a:r>
          </a:p>
          <a:p>
            <a:pPr lvl="1">
              <a:buNone/>
            </a:pPr>
            <a:r>
              <a:rPr lang="en-US" altLang="ko-KR" sz="1400" dirty="0"/>
              <a:t>low &gt; high </a:t>
            </a:r>
            <a:r>
              <a:rPr lang="ko-KR" altLang="en-US" sz="1400" dirty="0"/>
              <a:t>이면 데이터가 없는 것이므로 </a:t>
            </a:r>
            <a:r>
              <a:rPr lang="en-US" altLang="ko-KR" sz="1400" dirty="0"/>
              <a:t>break;</a:t>
            </a:r>
          </a:p>
          <a:p>
            <a:pPr lvl="1">
              <a:buNone/>
            </a:pPr>
            <a:r>
              <a:rPr lang="en-US" altLang="ko-KR" sz="1400" dirty="0"/>
              <a:t>low &gt; high </a:t>
            </a:r>
            <a:r>
              <a:rPr lang="ko-KR" altLang="en-US" sz="1400" dirty="0"/>
              <a:t>가 아니면 </a:t>
            </a:r>
            <a:r>
              <a:rPr lang="en-US" altLang="ko-KR" sz="1400" dirty="0"/>
              <a:t>middle = (low + high)/2</a:t>
            </a:r>
            <a:r>
              <a:rPr lang="ko-KR" altLang="en-US" sz="1400" dirty="0"/>
              <a:t>를 해서 </a:t>
            </a:r>
            <a:r>
              <a:rPr lang="en-US" altLang="ko-KR" sz="1400" dirty="0"/>
              <a:t>middle</a:t>
            </a:r>
            <a:r>
              <a:rPr lang="ko-KR" altLang="en-US" sz="1400" dirty="0"/>
              <a:t>값을 찾는다</a:t>
            </a:r>
            <a:r>
              <a:rPr lang="en-US" altLang="ko-KR" sz="1400" dirty="0"/>
              <a:t>.</a:t>
            </a:r>
          </a:p>
          <a:p>
            <a:pPr lvl="1">
              <a:buNone/>
            </a:pPr>
            <a:r>
              <a:rPr lang="ko-KR" altLang="en-US" sz="1400" dirty="0"/>
              <a:t>검색 값과 </a:t>
            </a:r>
            <a:r>
              <a:rPr lang="en-US" altLang="ko-KR" sz="1400" dirty="0"/>
              <a:t>data[middle]</a:t>
            </a:r>
            <a:r>
              <a:rPr lang="ko-KR" altLang="en-US" sz="1400" dirty="0"/>
              <a:t>과 비교해서 같으면 찾은 것이므로 출력하고 </a:t>
            </a:r>
            <a:r>
              <a:rPr lang="en-US" altLang="ko-KR" sz="1400" dirty="0"/>
              <a:t>break;</a:t>
            </a:r>
          </a:p>
          <a:p>
            <a:pPr lvl="1">
              <a:buNone/>
            </a:pPr>
            <a:r>
              <a:rPr lang="ko-KR" altLang="en-US" sz="1400" dirty="0"/>
              <a:t>검색 값이 중앙값보다 크다면 </a:t>
            </a:r>
            <a:r>
              <a:rPr lang="en-US" altLang="ko-KR" sz="1400" dirty="0"/>
              <a:t>low = middle +1</a:t>
            </a:r>
          </a:p>
          <a:p>
            <a:pPr lvl="1">
              <a:buNone/>
            </a:pPr>
            <a:r>
              <a:rPr lang="ko-KR" altLang="en-US" sz="1400" dirty="0"/>
              <a:t>작다면 </a:t>
            </a:r>
            <a:r>
              <a:rPr lang="en-US" altLang="ko-KR" sz="1400" dirty="0"/>
              <a:t>high = middle -1</a:t>
            </a:r>
            <a:r>
              <a:rPr lang="ko-KR" altLang="en-US" sz="1400" dirty="0"/>
              <a:t>을 해서 </a:t>
            </a:r>
            <a:r>
              <a:rPr lang="en-US" altLang="ko-KR" sz="1400" dirty="0"/>
              <a:t>loop</a:t>
            </a:r>
            <a:r>
              <a:rPr lang="ko-KR" altLang="en-US" sz="1400" dirty="0"/>
              <a:t>를 돌리면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437806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105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484784"/>
          <a:ext cx="7921625" cy="546160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data[10]={11, 16, 21, 26, 35, 39, 47, 52, 57, 72};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k,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low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high = 9;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middle;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검색값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&amp;k);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while(1)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if(low &gt;= high)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검색데이터가없습니다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   middle=(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low+high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)/2;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if(data[middle]==k)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번째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%d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검색횟수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\n", middle+1, data[middle],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297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106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484784"/>
          <a:ext cx="7921625" cy="24850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if(k&gt;data[middle])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low = middle +1;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else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high = middle -1;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814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다섯 개의 숫자를 입력 받아서 </a:t>
            </a:r>
            <a:r>
              <a:rPr lang="en-US" altLang="ko-KR" sz="1400" dirty="0"/>
              <a:t>7</a:t>
            </a:r>
            <a:r>
              <a:rPr lang="ko-KR" altLang="en-US" sz="1400" dirty="0"/>
              <a:t>에 가장 가까운 값을 찾는 프로그램을 작성하시오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아래와 같은 숫자를 저장하는 이차원 배열을 만들고 출력하시오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1	2	3	4	5</a:t>
            </a:r>
          </a:p>
          <a:p>
            <a:pPr marL="0" indent="0">
              <a:buNone/>
            </a:pPr>
            <a:r>
              <a:rPr lang="en-US" altLang="ko-KR" sz="1400" dirty="0"/>
              <a:t>16	17	18	19	6</a:t>
            </a:r>
          </a:p>
          <a:p>
            <a:pPr marL="0" indent="0">
              <a:buNone/>
            </a:pPr>
            <a:r>
              <a:rPr lang="en-US" altLang="ko-KR" sz="1400" dirty="0"/>
              <a:t>15	24	25	20	7</a:t>
            </a:r>
          </a:p>
          <a:p>
            <a:pPr marL="0" indent="0">
              <a:buNone/>
            </a:pPr>
            <a:r>
              <a:rPr lang="en-US" altLang="ko-KR" sz="1400" dirty="0"/>
              <a:t>14	23	22	21	8</a:t>
            </a:r>
          </a:p>
          <a:p>
            <a:pPr marL="0" indent="0">
              <a:buNone/>
            </a:pPr>
            <a:r>
              <a:rPr lang="en-US" altLang="ko-KR" sz="1400" dirty="0"/>
              <a:t>13	12	11	10	9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107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4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연습문제</a:t>
            </a:r>
            <a:endParaRPr lang="ko-KR" altLang="en-US" sz="4000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6938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모든 변수는 메모리 내에 저장장소를 할당 받아서 사용합니다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모든 변수의 저장과 참조는 변수의 값이 저장된 참조</a:t>
            </a:r>
            <a:r>
              <a:rPr lang="en-US" altLang="ko-KR" sz="1400" dirty="0"/>
              <a:t>(reference - address)</a:t>
            </a:r>
            <a:r>
              <a:rPr lang="ko-KR" altLang="en-US" sz="1400" dirty="0"/>
              <a:t>를 알아야 가능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변수자체를 참조할 때 그 변수가 저장된 메모리의 주소는 알 필요가 없었지만 실제로 컴퓨터는 변수를 참조할 때 그 변수가 저장되어 있는 주소를 먼저 찾아내고 그 다음 그 주소가 가리키는 내용을 참조하게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메모리의 주소를 저장하거나 사용하기 위한 변수가 포인터입니다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</a:t>
            </a:r>
            <a:r>
              <a:rPr lang="en-US" altLang="ko-KR" sz="1400" dirty="0"/>
              <a:t>(pointer)</a:t>
            </a:r>
            <a:r>
              <a:rPr lang="ko-KR" altLang="en-US" sz="1400" dirty="0"/>
              <a:t>란 주소를 관리하기 위한 자료형입니다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포인터는 실제 값을 사용하는 것이 어렵거나 바람직하지 못한 경우 사용됩니다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포인터를 사용하는 이유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동적으로 메모리를 관리하기 위해서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1MB </a:t>
            </a:r>
            <a:r>
              <a:rPr lang="ko-KR" altLang="en-US" sz="1400" dirty="0"/>
              <a:t>이상의 연속된 저장 공간을 사용하고자 하는 경우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배열이나 문자열을 편리하게 사용하기 위하여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복잡한 자료 구조를 효율적으로 처리하기 위해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호출하는 함수의 매개 변수의 값을 호출당하는 함수에서 변경하기 위하여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109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1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Literal: </a:t>
            </a:r>
            <a:r>
              <a:rPr lang="ko-KR" altLang="en-US" sz="1400" dirty="0"/>
              <a:t>프로그래밍 언어에서 고정된 값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10</a:t>
            </a:r>
            <a:r>
              <a:rPr lang="ko-KR" altLang="en-US" sz="1400" dirty="0"/>
              <a:t>진 정수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107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0o107(Java</a:t>
            </a:r>
            <a:r>
              <a:rPr lang="ko-KR" altLang="en-US" sz="1400" dirty="0"/>
              <a:t>는 </a:t>
            </a:r>
            <a:r>
              <a:rPr lang="en-US" altLang="ko-KR" sz="1400" dirty="0"/>
              <a:t>o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생략</a:t>
            </a:r>
            <a:r>
              <a:rPr lang="en-US" altLang="ko-KR" sz="1400" dirty="0"/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0x107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2</a:t>
            </a:r>
            <a:r>
              <a:rPr lang="ko-KR" altLang="en-US" sz="1400" dirty="0"/>
              <a:t>진수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0b101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float </a:t>
            </a:r>
            <a:r>
              <a:rPr lang="ko-KR" altLang="en-US" sz="1400" dirty="0"/>
              <a:t>형 실수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1.7f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double </a:t>
            </a:r>
            <a:r>
              <a:rPr lang="ko-KR" altLang="en-US" sz="1400" dirty="0"/>
              <a:t>형 실수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1.7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지수 형태로 입력 하는 것도 가능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1.7E+01, 1.7E-1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문자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C, Java – ‘</a:t>
            </a:r>
            <a:r>
              <a:rPr lang="ko-KR" altLang="en-US" sz="1400" dirty="0"/>
              <a:t>문자</a:t>
            </a:r>
            <a:r>
              <a:rPr lang="en-US" altLang="ko-KR" sz="1400" dirty="0"/>
              <a:t>’,</a:t>
            </a:r>
            <a:r>
              <a:rPr lang="ko-KR" altLang="en-US" sz="1400" dirty="0"/>
              <a:t> </a:t>
            </a:r>
            <a:r>
              <a:rPr lang="en-US" altLang="ko-KR" sz="1400" dirty="0"/>
              <a:t>Python</a:t>
            </a:r>
            <a:r>
              <a:rPr lang="ko-KR" altLang="en-US" sz="1400" dirty="0"/>
              <a:t>은 문자와 문자열을 구분하지 않음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boolean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Java: true, false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Python: True, False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문자열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”,</a:t>
            </a:r>
            <a:r>
              <a:rPr lang="ko-KR" altLang="en-US" sz="1400" dirty="0"/>
              <a:t> </a:t>
            </a:r>
            <a:r>
              <a:rPr lang="en-US" altLang="ko-KR" sz="1400" dirty="0"/>
              <a:t>Python</a:t>
            </a:r>
            <a:r>
              <a:rPr lang="ko-KR" altLang="en-US" sz="1400" dirty="0"/>
              <a:t>은 </a:t>
            </a:r>
            <a:r>
              <a:rPr lang="en-US" altLang="ko-KR" sz="1400" dirty="0"/>
              <a:t>‘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’</a:t>
            </a:r>
            <a:r>
              <a:rPr lang="ko-KR" altLang="en-US" sz="1400" dirty="0"/>
              <a:t>이 가능하고 </a:t>
            </a:r>
            <a:r>
              <a:rPr lang="en-US" altLang="ko-KR" sz="1400" dirty="0"/>
              <a:t>3</a:t>
            </a:r>
            <a:r>
              <a:rPr lang="ko-KR" altLang="en-US" sz="1400" dirty="0"/>
              <a:t>번씩 입력해서 여러 줄 문자열도 가능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null: null, Python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None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39197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27097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 = 5;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&amp;a;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:%d\n", 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:%p\n", &amp;a);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는일반 변수이므로 *을 사용하게 되면 참조할 수 있는 자리가 없기 때문에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에러가 발생하게 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곳의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:%d\n",*a);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:%p\n",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실제주소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:%p\n", &amp;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곳의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:%d\n",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+ 5;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:%d\n", 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곳의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:%d\n",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28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52974"/>
              </p:ext>
            </p:extLst>
          </p:nvPr>
        </p:nvGraphicFramePr>
        <p:xfrm>
          <a:off x="539750" y="1628775"/>
          <a:ext cx="7921625" cy="16912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정수형 변수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초기화되고 정수형 포인터 변수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시작 주소가  대입됩니다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따라서 주소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내용인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될 것입니다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그 다음 문장인 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+ 5;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주소에 있는 값에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를 더하라는 것이므로 결과적으로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를 더해주는 결과를 가져오게 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출력되는 주소는 사용하는 컴퓨터 기종이나 컴파일러에 따라 다를 수 있습니다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주소를 출력할 때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를 사용하여 출력하면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10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진수로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를 사용하여 출력하면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16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진수로 출력됩니다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*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의미는 메모리 참조를 한 번 더 하라는 의미입니다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111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934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메모리 상의 위치 값을 담아둘 용도의 변수를 포인터 변수라 부르며 주소 변수라고도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 변수의 선언형식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포인터변수명</a:t>
            </a:r>
            <a:r>
              <a:rPr lang="en-US" altLang="ko-KR" sz="1400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 선언이나 포인터 변수의 값을 가져올 때 사용되는 연산자</a:t>
            </a:r>
            <a:r>
              <a:rPr lang="en-US" altLang="ko-KR" sz="1400" dirty="0"/>
              <a:t>(＇*＇)</a:t>
            </a:r>
            <a:r>
              <a:rPr lang="ko-KR" altLang="en-US" sz="1400" dirty="0"/>
              <a:t>는 단항 연산자이며 포인터 변수를 선언할 때 사용할 수 있고 선언된 이후에 사용되면 변수가 가리키는 장소에 저장된 내용을 의미합니다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 자체의 </a:t>
            </a:r>
            <a:r>
              <a:rPr lang="ko-KR" altLang="en-US" sz="1400" dirty="0" err="1"/>
              <a:t>자료형은</a:t>
            </a:r>
            <a:r>
              <a:rPr lang="ko-KR" altLang="en-US" sz="1400" dirty="0"/>
              <a:t> 항상 </a:t>
            </a:r>
            <a:r>
              <a:rPr lang="en-US" altLang="ko-KR" sz="1400" dirty="0"/>
              <a:t>unsigned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이며 포인터 변수 선언 시에 사용한 자료형은 포인터 변수가 가리켜야 할 대상의 </a:t>
            </a:r>
            <a:r>
              <a:rPr lang="ko-KR" altLang="en-US" sz="1400" dirty="0" err="1"/>
              <a:t>자료형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변수명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선언해도 되고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변수명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선언해도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 변수에 변수의 주소 대입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포인터변수 </a:t>
            </a:r>
            <a:r>
              <a:rPr lang="en-US" altLang="ko-KR" sz="1400" dirty="0"/>
              <a:t>= &amp;</a:t>
            </a:r>
            <a:r>
              <a:rPr lang="ko-KR" altLang="en-US" sz="1400" dirty="0" err="1"/>
              <a:t>변수명</a:t>
            </a:r>
            <a:endParaRPr lang="ko-KR" alt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포인터변수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배열명</a:t>
            </a:r>
            <a:r>
              <a:rPr lang="ko-KR" altLang="en-US" sz="1400" dirty="0"/>
              <a:t> 또는 주소변수</a:t>
            </a:r>
            <a:r>
              <a:rPr lang="en-US" altLang="ko-KR" sz="1400" dirty="0"/>
              <a:t>(</a:t>
            </a:r>
            <a:r>
              <a:rPr lang="ko-KR" altLang="en-US" sz="1400" dirty="0"/>
              <a:t>포인터변수</a:t>
            </a:r>
            <a:r>
              <a:rPr lang="en-US" altLang="ko-KR" sz="14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배열 이름은 </a:t>
            </a:r>
            <a:r>
              <a:rPr lang="en-US" altLang="ko-KR" sz="1400" dirty="0"/>
              <a:t>&amp;</a:t>
            </a:r>
            <a:r>
              <a:rPr lang="ko-KR" altLang="en-US" sz="1400" dirty="0"/>
              <a:t>연산자를 붙이지 않아도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포인터변수에 다른 변수의 시작 주소 값을 저장할 경우에는 그 변수의 자료형과 포인터 변수가 가리켜야 하는 자료형이 반드시 일치 해야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 변수가 가리켜야 하는 </a:t>
            </a:r>
            <a:r>
              <a:rPr lang="ko-KR" altLang="en-US" sz="1400" dirty="0" err="1"/>
              <a:t>자료형이</a:t>
            </a:r>
            <a:r>
              <a:rPr lang="ko-KR" altLang="en-US" sz="1400" dirty="0"/>
              <a:t> 다르면 읽는 방법과 읽어야 하는 메모리 크기가 다르기 때문입니다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112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 변수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6667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9778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26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char array[6] = "Hello";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char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array;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("%c\n",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("%s\n",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("%c\n",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("%s\n",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1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위의 프로그램에서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array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배열의 시작 주소의 값 즉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array[0]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을 가리키므로 하나의 문자만을 출력할 수 있습니다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 때는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%s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를 사용해서 출력할 수 없습니다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%s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주소가 반드시 와야 하기 때문입니다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%s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매칭이 되는 주소부터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NULL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을 만날 때까지 출력합니다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 변수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920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 변수의 연산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변수도 숫자를 저장하고 있으므로 산술연산이 가능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변수끼리 덧셈은 할 수 없습니다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뺄셈은 가능한데 포인터 변수 사이의 뺄셈은 주소의 차이가 얼마인지 알아낼 수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이 때 주의할 점은 주소끼리 뺄셈한 결과를 리턴하는 것이 아니고 자신이 가리키는 자료형의 크기 개수를 리턴해줍니다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포인터에 정수를 더하거나 뺄 수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증감연산자인  </a:t>
            </a:r>
            <a:r>
              <a:rPr lang="en-US" altLang="ko-KR" sz="1400" dirty="0"/>
              <a:t>++, --</a:t>
            </a:r>
            <a:r>
              <a:rPr lang="ko-KR" altLang="en-US" sz="1400" dirty="0"/>
              <a:t>도 사용 가능합니다</a:t>
            </a:r>
            <a:r>
              <a:rPr lang="en-US" altLang="ko-KR" sz="1400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* </a:t>
            </a:r>
            <a:r>
              <a:rPr lang="en-US" altLang="ko-KR" sz="1400" dirty="0" err="1"/>
              <a:t>ptr</a:t>
            </a:r>
            <a:r>
              <a:rPr lang="en-US" altLang="ko-KR" sz="1400" dirty="0"/>
              <a:t> </a:t>
            </a:r>
            <a:r>
              <a:rPr lang="ko-KR" altLang="en-US" sz="1400" dirty="0"/>
              <a:t>일 때 </a:t>
            </a:r>
            <a:r>
              <a:rPr lang="en-US" altLang="ko-KR" sz="1400" dirty="0" err="1"/>
              <a:t>ptr</a:t>
            </a:r>
            <a:r>
              <a:rPr lang="en-US" altLang="ko-KR" sz="1400" dirty="0"/>
              <a:t> + I 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ptr</a:t>
            </a:r>
            <a:r>
              <a:rPr lang="en-US" altLang="ko-KR" sz="1400" dirty="0"/>
              <a:t> +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)) 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변수끼리 대입할 수 있습니다</a:t>
            </a:r>
            <a:r>
              <a:rPr lang="en-US" altLang="ko-KR" sz="1400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정수형 포인터 </a:t>
            </a:r>
            <a:r>
              <a:rPr lang="en-US" altLang="ko-KR" sz="1400" dirty="0"/>
              <a:t>p1, p2</a:t>
            </a:r>
            <a:r>
              <a:rPr lang="ko-KR" altLang="en-US" sz="1400" dirty="0"/>
              <a:t>가 있을 때 </a:t>
            </a:r>
            <a:r>
              <a:rPr lang="en-US" altLang="ko-KR" sz="1400" dirty="0"/>
              <a:t>p1=p2 </a:t>
            </a:r>
            <a:r>
              <a:rPr lang="ko-KR" altLang="en-US" sz="1400" dirty="0" err="1"/>
              <a:t>대입식으로</a:t>
            </a:r>
            <a:r>
              <a:rPr lang="ko-KR" altLang="en-US" sz="1400" dirty="0"/>
              <a:t> </a:t>
            </a:r>
            <a:r>
              <a:rPr lang="en-US" altLang="ko-KR" sz="1400" dirty="0"/>
              <a:t>p2</a:t>
            </a:r>
            <a:r>
              <a:rPr lang="ko-KR" altLang="en-US" sz="1400" dirty="0"/>
              <a:t>가 기억하고 있는 번지를 </a:t>
            </a:r>
            <a:r>
              <a:rPr lang="en-US" altLang="ko-KR" sz="1400" dirty="0"/>
              <a:t>p1</a:t>
            </a:r>
            <a:r>
              <a:rPr lang="ko-KR" altLang="en-US" sz="1400" dirty="0"/>
              <a:t>에 대입할 수 있습니다</a:t>
            </a:r>
            <a:r>
              <a:rPr lang="en-US" altLang="ko-KR" sz="1400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만약 두 포인터의 </a:t>
            </a:r>
            <a:r>
              <a:rPr lang="ko-KR" altLang="en-US" sz="1400" dirty="0" err="1"/>
              <a:t>자료형이</a:t>
            </a:r>
            <a:r>
              <a:rPr lang="ko-KR" altLang="en-US" sz="1400" dirty="0"/>
              <a:t> 다를 경우는 캐스트 연산자로 </a:t>
            </a:r>
            <a:r>
              <a:rPr lang="ko-KR" altLang="en-US" sz="1400" dirty="0" err="1"/>
              <a:t>자료형을</a:t>
            </a:r>
            <a:r>
              <a:rPr lang="ko-KR" altLang="en-US" sz="1400" dirty="0"/>
              <a:t> 강제로 맞추어야 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이 경우 결과에 대해서는 프로그래머가 책임져야 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변수와 실수와의 연산은 허용되지 않습니다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변수에 곱셈이나 나눗셈을 할 수 없습니다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포인터 변수끼리 비교는 가능합니다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114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 변수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9902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6678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38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n1 = 100;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n2 = 1000;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&amp;n1;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&amp;n2;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("n1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("n2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포인터 변수가 가리키는 거리를 아래 문장이 출력함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("n1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과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 차이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-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("n1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과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주소의 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%d\n",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ap+bp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포인터 변수끼리 더할수는 없습니다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&gt;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주소가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주소보다 큼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115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 변수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526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0725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38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 = 1234;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*ap1;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double f = 3.14;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double *ap2;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ap1 = &amp;n;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ap2 = &amp;f;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정수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:%d\n", *ap1);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실수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:%f\n", *ap2);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ap1 =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*)&amp;f;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("ap2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%f\n", *ap2);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("ap1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%f\n", *ap1);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("ap2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ap2);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("ap1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ap1);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 변수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84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20881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1234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실수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3.140000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값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3.140000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값 이상한 값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값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1245040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읽은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번지의 값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1245040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위의 예처럼 형 변환을 이용하여 서로 다른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자료형을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지시하게 만든 포인터 변수에 다른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자료형의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주소를 대입시킬 수는 있지만 값 자체를 정확하게 대입할 수는 없습니다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따라서 위와 같은 경우는 가급적 피하는 것이 좋습니다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117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포인터 변수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42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1</a:t>
            </a:r>
            <a:r>
              <a:rPr lang="ko-KR" altLang="en-US" sz="1400" dirty="0"/>
              <a:t>차원 배열에서는 배열 이름 자체가 배열이 </a:t>
            </a:r>
            <a:r>
              <a:rPr lang="ko-KR" altLang="en-US" sz="1400" dirty="0" err="1"/>
              <a:t>할당받은</a:t>
            </a:r>
            <a:r>
              <a:rPr lang="ko-KR" altLang="en-US" sz="1400" dirty="0"/>
              <a:t> 메모리 공간의 시작 주소를 의미합니다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1</a:t>
            </a:r>
            <a:r>
              <a:rPr lang="ko-KR" altLang="en-US" sz="1400" dirty="0"/>
              <a:t>차원 배열에서는 배열 이름에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증가시키면 배열의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크기 만큼씩의 주소가 증가하게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 변수와 배열의 이름이 다른 점은 포인터 변수는 다른 데이터의 주소를 기억할 수 있지만 배열 변수는 처음 할당받은 공간의 주소만 기억해야 하며 스택의 공간을 할당받기 때문에 메모리 사용에 한계가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118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3202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7716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4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[3] = { 1, 3, 5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&lt;3;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[%d] = %d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+%d = %p 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[%d] = %d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+%d = %p 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시작주소가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1245036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이라면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ar+1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값은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1245037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 되어야 할 것 같은데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1245040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 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그 이유는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정수 형이므로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은 정수 형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개가 저장되는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바이트를 더해야 실제 메모리의 주소가 나오게 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만일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short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형이었다면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바이트를 더해야 했을 것이고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char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이었다면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바이트를 더하면 되었을 것입니다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배열이름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+1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은 배열의 시작주소에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을 더하는 것이 아니라 배열의 시작주소에 배열의 자료 형만큼을 더하게 되어 배열 다음 요소를 가리키게 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이처럼 일 차원 배열과 포인터는 거의 동일하게 사용합니다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119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87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Variable </a:t>
            </a:r>
            <a:r>
              <a:rPr lang="ko-KR" altLang="en-US" dirty="0"/>
              <a:t>과 </a:t>
            </a:r>
            <a:r>
              <a:rPr lang="en-US" altLang="ko-KR" dirty="0"/>
              <a:t>Constant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Variable(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데이터를 저장한 공간에 붙이는 이름으로 데이터를 나중에 다시 사용하기 위해서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변수명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초기값</a:t>
            </a:r>
            <a:r>
              <a:rPr lang="en-US" altLang="ko-KR" sz="1400" dirty="0"/>
              <a:t>); </a:t>
            </a:r>
            <a:r>
              <a:rPr lang="ko-KR" altLang="en-US" sz="1400" dirty="0"/>
              <a:t>의 형태로 생성하며 </a:t>
            </a:r>
            <a:r>
              <a:rPr lang="en-US" altLang="ko-KR" sz="1400" dirty="0"/>
              <a:t>C</a:t>
            </a:r>
            <a:r>
              <a:rPr lang="ko-KR" altLang="en-US" sz="1400" dirty="0"/>
              <a:t>언어에서는 초기값이 없으면 </a:t>
            </a:r>
            <a:r>
              <a:rPr lang="en-US" altLang="ko-KR" sz="1400" dirty="0"/>
              <a:t>Garbage </a:t>
            </a:r>
            <a:r>
              <a:rPr lang="ko-KR" altLang="en-US" sz="1400" dirty="0"/>
              <a:t>값을 가지며 </a:t>
            </a:r>
            <a:r>
              <a:rPr lang="en-US" altLang="ko-KR" sz="1400" dirty="0"/>
              <a:t>Java</a:t>
            </a:r>
            <a:r>
              <a:rPr lang="ko-KR" altLang="en-US" sz="1400" dirty="0"/>
              <a:t>에서는 변수가 생성되지 않고 나중에 값을 입력하면 생성되며 </a:t>
            </a:r>
            <a:r>
              <a:rPr lang="en-US" altLang="ko-KR" sz="1400" dirty="0"/>
              <a:t>Python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자료형을</a:t>
            </a:r>
            <a:r>
              <a:rPr lang="ko-KR" altLang="en-US" sz="1400" dirty="0"/>
              <a:t> 입력할 필요가 없음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자료형과</a:t>
            </a:r>
            <a:r>
              <a:rPr lang="ko-KR" altLang="en-US" sz="1400" dirty="0"/>
              <a:t> 초기값의 </a:t>
            </a: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Type</a:t>
            </a:r>
            <a:r>
              <a:rPr lang="ko-KR" altLang="en-US" sz="1400" dirty="0"/>
              <a:t>은 일치해야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변수명은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ko-KR" altLang="en-US" sz="1400" dirty="0"/>
              <a:t> 그리고 영문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시작하고 이후에는 </a:t>
            </a:r>
            <a:r>
              <a:rPr lang="en-US" altLang="ko-KR" sz="1400" dirty="0"/>
              <a:t>_</a:t>
            </a:r>
            <a:r>
              <a:rPr lang="ko-KR" altLang="en-US" sz="1400" dirty="0"/>
              <a:t> 그리고 영문</a:t>
            </a:r>
            <a:r>
              <a:rPr lang="en-US" altLang="ko-KR" sz="1400" dirty="0"/>
              <a:t>,</a:t>
            </a:r>
            <a:r>
              <a:rPr lang="ko-KR" altLang="en-US" sz="1400" dirty="0"/>
              <a:t> 숫자 모두 사용 가능</a:t>
            </a:r>
            <a:r>
              <a:rPr lang="en-US" altLang="ko-KR" sz="1400" dirty="0"/>
              <a:t>(Java</a:t>
            </a:r>
            <a:r>
              <a:rPr lang="ko-KR" altLang="en-US" sz="1400" dirty="0"/>
              <a:t>는 한글 가능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중간에 공백은 포함할 수 없음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Keyword(</a:t>
            </a:r>
            <a:r>
              <a:rPr lang="ko-KR" altLang="en-US" sz="1400" dirty="0" err="1"/>
              <a:t>예약어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프로그래밍 언어가 기능을 정해놓은 명령어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변수명으로</a:t>
            </a:r>
            <a:r>
              <a:rPr lang="ko-KR" altLang="en-US" sz="1400" dirty="0"/>
              <a:t> 사용할 수 없음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Constant(</a:t>
            </a:r>
            <a:r>
              <a:rPr lang="ko-KR" altLang="en-US" sz="1400" dirty="0"/>
              <a:t>상수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값을 변경할 수 없도록 만드는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</a:t>
            </a:r>
            <a:r>
              <a:rPr lang="ko-KR" altLang="en-US" sz="1400" dirty="0"/>
              <a:t>언어에서는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앞에 </a:t>
            </a:r>
            <a:r>
              <a:rPr lang="en-US" altLang="ko-KR" sz="1400" dirty="0"/>
              <a:t>const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Java</a:t>
            </a:r>
            <a:r>
              <a:rPr lang="ko-KR" altLang="en-US" sz="1400" dirty="0"/>
              <a:t>언어에서는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앞에 </a:t>
            </a:r>
            <a:r>
              <a:rPr lang="en-US" altLang="ko-KR" sz="1400" dirty="0"/>
              <a:t>final</a:t>
            </a:r>
            <a:r>
              <a:rPr lang="ko-KR" altLang="en-US" sz="1400" dirty="0"/>
              <a:t>을 기재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이름은 변수와 구분하기 위해서 모두 대문자로 하는 것이 관례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97750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1763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4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a[3] = { 10,20,30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a;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%d  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%d  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a;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(*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)++;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%d  \n",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11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120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41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0725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4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array1[3] = { 1,3,5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array2[3];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//array2 = array1;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//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위의 문장은 성립할 수 없음 배열의 주소는 변경 불가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array1;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 할당받은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array1);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array2;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 가리키는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("array2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가할당받은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array2);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진짜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&amp;array1);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진짜 주소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%p\n", &amp;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121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533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2</a:t>
            </a:r>
            <a:r>
              <a:rPr lang="ko-KR" altLang="en-US" sz="1400" dirty="0"/>
              <a:t>차원 배열과 포인터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차원 배열도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배열과 마찬가지로 연속적으로 메모리에 저장되게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행</a:t>
            </a:r>
            <a:r>
              <a:rPr lang="en-US" altLang="ko-KR" sz="1400" dirty="0"/>
              <a:t>][</a:t>
            </a:r>
            <a:r>
              <a:rPr lang="ko-KR" altLang="en-US" sz="1400" dirty="0"/>
              <a:t>열</a:t>
            </a:r>
            <a:r>
              <a:rPr lang="en-US" altLang="ko-KR" sz="1400" dirty="0"/>
              <a:t>]</a:t>
            </a:r>
            <a:r>
              <a:rPr lang="ko-KR" altLang="en-US" sz="1400" dirty="0"/>
              <a:t>은 배열의 요소에 해당하는 값이 출력됩니다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행</a:t>
            </a:r>
            <a:r>
              <a:rPr lang="en-US" altLang="ko-KR" sz="1400" dirty="0"/>
              <a:t>]</a:t>
            </a:r>
            <a:r>
              <a:rPr lang="ko-KR" altLang="en-US" sz="1400" dirty="0"/>
              <a:t>은 열이 생략됐는데 열을 생략하면 </a:t>
            </a:r>
            <a:r>
              <a:rPr lang="en-US" altLang="ko-KR" sz="1400" dirty="0"/>
              <a:t>1</a:t>
            </a:r>
            <a:r>
              <a:rPr lang="ko-KR" altLang="en-US" sz="1400" dirty="0"/>
              <a:t>개가 아니라 그 생략된 열의 모든 구성요소를 의미하므로 첫 번째 요소의 주소가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차원 배열에서 </a:t>
            </a:r>
            <a:r>
              <a:rPr lang="ko-KR" altLang="en-US" sz="1400" dirty="0" err="1"/>
              <a:t>배열명은</a:t>
            </a:r>
            <a:r>
              <a:rPr lang="ko-KR" altLang="en-US" sz="1400" dirty="0"/>
              <a:t> 첫 번째 행의 주소가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따라서 </a:t>
            </a:r>
            <a:r>
              <a:rPr lang="ko-KR" altLang="en-US" sz="1400" dirty="0" err="1"/>
              <a:t>배열명</a:t>
            </a:r>
            <a:r>
              <a:rPr lang="ko-KR" altLang="en-US" sz="1400" dirty="0"/>
              <a:t> </a:t>
            </a:r>
            <a:r>
              <a:rPr lang="en-US" altLang="ko-KR" sz="1400" dirty="0"/>
              <a:t>+ 1</a:t>
            </a:r>
            <a:r>
              <a:rPr lang="ko-KR" altLang="en-US" sz="1400" dirty="0"/>
              <a:t>은 하나의 열을 증가시키는 것이 아니고 하나의 행을 증가시키는 효과를 가져오게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이처럼 다차원 배열에서는 하나의 요소번호라도 생략하면 항상 생략된 요소번호의 </a:t>
            </a:r>
            <a:r>
              <a:rPr lang="en-US" altLang="ko-KR" sz="1400" dirty="0"/>
              <a:t>[0]</a:t>
            </a:r>
            <a:r>
              <a:rPr lang="ko-KR" altLang="en-US" sz="1400" dirty="0"/>
              <a:t>의 주소를 가리키게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이는 </a:t>
            </a:r>
            <a:r>
              <a:rPr lang="en-US" altLang="ko-KR" sz="1400" dirty="0"/>
              <a:t>1</a:t>
            </a:r>
            <a:r>
              <a:rPr lang="ko-KR" altLang="en-US" sz="1400" dirty="0"/>
              <a:t>개를 가리킬 때는 메모리를 직접 참조해도 되지만 여러 개를 가지고 있는 경우 모든 변수는 하나만 가리킬 수 있으므로 첫 번째 요소 한 개만 가리킬 수 있기 때문입니다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122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825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58101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4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array[2][3] = { { 1,3,5 },{ 7,9,11 }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("array[0][0] = %d\n", array[0][0]);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("array[0] = %p\n", array[0]);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 = %p\n", array);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("*array[0] = %d\n", *array[0]);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("*array = %p\n", *array);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("array[0][0]+1 = %d\n", array[0][0] + 1);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("array[0]+1 = %p\n", array[0] + 1);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("array+1 = %p\n", array + 1);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123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60146"/>
          <a:stretch>
            <a:fillRect/>
          </a:stretch>
        </p:blipFill>
        <p:spPr bwMode="auto">
          <a:xfrm>
            <a:off x="539750" y="4903787"/>
            <a:ext cx="6192688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027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2</a:t>
            </a:r>
            <a:r>
              <a:rPr lang="ko-KR" altLang="en-US" sz="1400" dirty="0"/>
              <a:t>차원 배열에서 </a:t>
            </a:r>
            <a:r>
              <a:rPr lang="en-US" altLang="ko-KR" sz="1400" dirty="0"/>
              <a:t>array[0][0] </a:t>
            </a:r>
            <a:r>
              <a:rPr lang="ko-KR" altLang="en-US" sz="1400" dirty="0"/>
              <a:t>은 첫 번째 행 첫 번째 열의 값을 의미하므로 </a:t>
            </a:r>
            <a:r>
              <a:rPr lang="en-US" altLang="ko-KR" sz="1400" dirty="0"/>
              <a:t>1 </a:t>
            </a:r>
            <a:r>
              <a:rPr lang="ko-KR" altLang="en-US" sz="1400" dirty="0"/>
              <a:t>이 출력됩니다</a:t>
            </a:r>
            <a:r>
              <a:rPr lang="en-US" altLang="ko-KR" sz="1400" dirty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array[0] </a:t>
            </a:r>
            <a:r>
              <a:rPr lang="ko-KR" altLang="en-US" sz="1400" dirty="0"/>
              <a:t>은 첫 번째 행의 시작 주소를 의미하게 되므로 </a:t>
            </a:r>
            <a:r>
              <a:rPr lang="en-US" altLang="ko-KR" sz="1400" dirty="0"/>
              <a:t>1234032 </a:t>
            </a:r>
            <a:r>
              <a:rPr lang="ko-KR" altLang="en-US" sz="1400" dirty="0"/>
              <a:t>가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*array[0] </a:t>
            </a:r>
            <a:r>
              <a:rPr lang="ko-KR" altLang="en-US" sz="1400" dirty="0"/>
              <a:t>은 첫 번째 행의 시작 주소에 저장된 값을 출력하게 되므로 </a:t>
            </a:r>
            <a:r>
              <a:rPr lang="en-US" altLang="ko-KR" sz="1400" dirty="0"/>
              <a:t>1</a:t>
            </a:r>
            <a:r>
              <a:rPr lang="ko-KR" altLang="en-US" sz="1400" dirty="0"/>
              <a:t>이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array</a:t>
            </a:r>
            <a:r>
              <a:rPr lang="ko-KR" altLang="en-US" sz="1400" dirty="0"/>
              <a:t>은 배열의 시작 주소가 되므로 </a:t>
            </a:r>
            <a:r>
              <a:rPr lang="en-US" altLang="ko-KR" sz="1400" dirty="0"/>
              <a:t>1234032</a:t>
            </a:r>
            <a:r>
              <a:rPr lang="ko-KR" altLang="en-US" sz="1400" dirty="0"/>
              <a:t>이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*array</a:t>
            </a:r>
            <a:r>
              <a:rPr lang="ko-KR" altLang="en-US" sz="1400" dirty="0"/>
              <a:t>은 배열의 첫 번째 시작 주소가 되므로 </a:t>
            </a:r>
            <a:r>
              <a:rPr lang="en-US" altLang="ko-KR" sz="1400" dirty="0"/>
              <a:t>1234032</a:t>
            </a:r>
            <a:r>
              <a:rPr lang="ko-KR" altLang="en-US" sz="1400" dirty="0"/>
              <a:t>이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array[0][1] </a:t>
            </a:r>
            <a:r>
              <a:rPr lang="ko-KR" altLang="en-US" sz="1400" dirty="0"/>
              <a:t>은 첫 번째 행 두 번째 열의 값을 의미하므로 </a:t>
            </a:r>
            <a:r>
              <a:rPr lang="en-US" altLang="ko-KR" sz="1400" dirty="0"/>
              <a:t>3</a:t>
            </a:r>
            <a:r>
              <a:rPr lang="ko-KR" altLang="en-US" sz="1400" dirty="0"/>
              <a:t>이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array[0]+1 </a:t>
            </a:r>
            <a:r>
              <a:rPr lang="ko-KR" altLang="en-US" sz="1400" dirty="0"/>
              <a:t>이 경우는 첫 번째 행의 시작 주소에 하나의 요소 크기만큼을 더한 주소가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*array[0]+1 </a:t>
            </a:r>
            <a:r>
              <a:rPr lang="ko-KR" altLang="en-US" sz="1400" dirty="0"/>
              <a:t>이 경우는 *</a:t>
            </a:r>
            <a:r>
              <a:rPr lang="en-US" altLang="ko-KR" sz="1400" dirty="0"/>
              <a:t>array[0] </a:t>
            </a:r>
            <a:r>
              <a:rPr lang="ko-KR" altLang="en-US" sz="1400" dirty="0"/>
              <a:t>값에 </a:t>
            </a:r>
            <a:r>
              <a:rPr lang="en-US" altLang="ko-KR" sz="1400" dirty="0"/>
              <a:t>1</a:t>
            </a:r>
            <a:r>
              <a:rPr lang="ko-KR" altLang="en-US" sz="1400" dirty="0"/>
              <a:t>을 더한 것이므로 </a:t>
            </a:r>
            <a:r>
              <a:rPr lang="en-US" altLang="ko-KR" sz="1400" dirty="0"/>
              <a:t>2</a:t>
            </a:r>
            <a:r>
              <a:rPr lang="ko-KR" altLang="en-US" sz="1400" dirty="0"/>
              <a:t>가 출력됩니다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array + 1 </a:t>
            </a:r>
            <a:r>
              <a:rPr lang="ko-KR" altLang="en-US" sz="1400" dirty="0"/>
              <a:t>은 하나의 행 크기만큼의 주소를 더해주게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*array + 1 </a:t>
            </a:r>
            <a:r>
              <a:rPr lang="ko-KR" altLang="en-US" sz="1400" dirty="0"/>
              <a:t>이 경우는 하나의 요소 크기만큼의 주소를 더해주게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이차원 배열에서는 배열 명으로 요소의 값을 출력하고 싶다면 **을 해주면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2</a:t>
            </a:r>
            <a:r>
              <a:rPr lang="ko-KR" altLang="en-US" sz="1400" dirty="0"/>
              <a:t>차원 배열에서 메모리 사이즈는 배열의 이름이 메모리 전체의 사이즈가 되며 행의 크기는 열 번호를 생략한 크기가 되며 하나의 요소 크기는 행과 열 요소를 모두 표현해서 크기를 구하면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124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4643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25888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4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array[2][3] = { { 1,3,5 },{ 7,9,11 }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하나의 요소 메모리 크기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(array[0][0]));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행의 메모리크기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(array[0]));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배열의 메모리크기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(array));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125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76749"/>
          <a:stretch>
            <a:fillRect/>
          </a:stretch>
        </p:blipFill>
        <p:spPr bwMode="auto">
          <a:xfrm>
            <a:off x="502444" y="4051156"/>
            <a:ext cx="53911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3665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573199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42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array[2][3] = { { 1,3,5 },{ 7,9,11 }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("%2d\n", array[0][0]);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("%2d\n", *array[0]);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("%2d\n", **array);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("%2d\n", array[0][1]);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("%2d\n", *(array[0] + 1));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("%2d\n", *(*array + 1));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126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배열과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98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동적 할당</a:t>
            </a:r>
            <a:r>
              <a:rPr lang="en-US" altLang="ko-KR" sz="1400" dirty="0"/>
              <a:t>(Dynamic Allocation)</a:t>
            </a:r>
            <a:r>
              <a:rPr lang="ko-KR" altLang="en-US" sz="1400" dirty="0"/>
              <a:t>이란 프로그램을 작성할 때</a:t>
            </a:r>
            <a:r>
              <a:rPr lang="en-US" altLang="ko-KR" sz="1400" dirty="0"/>
              <a:t>(Compile Time </a:t>
            </a:r>
            <a:r>
              <a:rPr lang="ko-KR" altLang="en-US" sz="1400" dirty="0"/>
              <a:t>또는 </a:t>
            </a:r>
            <a:r>
              <a:rPr lang="en-US" altLang="ko-KR" sz="1400" dirty="0"/>
              <a:t>Design Time) </a:t>
            </a:r>
            <a:r>
              <a:rPr lang="ko-KR" altLang="en-US" sz="1400" dirty="0"/>
              <a:t>메모리 필요량을 지정하는 정적 할당과는 달리 실행 중에</a:t>
            </a:r>
            <a:r>
              <a:rPr lang="en-US" altLang="ko-KR" sz="1400" dirty="0"/>
              <a:t>(Run Time) </a:t>
            </a:r>
            <a:r>
              <a:rPr lang="ko-KR" altLang="en-US" sz="1400" dirty="0"/>
              <a:t>필요한 만큼 메모리를 할당하는 기법입니다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동적 공간 할당 또는 동적 공간 확보라고도 하며 실행 시 메모리 공간을 해제 하는 것을 동적 메모리 해제 라고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동적 메모리 할당은 메모리를 효율적으로 사용하기 위해서 사용합니다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학생 수를 입력 받아서 학생 수만큼의 배열을 생성하고자 하는 경우 아래와 같이 입력하면 에러가 발생합니다</a:t>
            </a:r>
            <a:r>
              <a:rPr lang="en-US" altLang="ko-KR" sz="1400" dirty="0"/>
              <a:t>.</a:t>
            </a:r>
          </a:p>
          <a:p>
            <a:pPr marL="400050" lvl="1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Num;</a:t>
            </a:r>
          </a:p>
          <a:p>
            <a:pPr marL="400050" lvl="1" indent="0">
              <a:buNone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학생수를 입력해 주세요</a:t>
            </a:r>
            <a:r>
              <a:rPr lang="en-US" altLang="ko-KR" sz="1400" dirty="0"/>
              <a:t>. ");</a:t>
            </a:r>
          </a:p>
          <a:p>
            <a:pPr marL="400050" lvl="1" indent="0">
              <a:buNone/>
            </a:pP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d",&amp;Num</a:t>
            </a:r>
            <a:r>
              <a:rPr lang="en-US" altLang="ko-KR" sz="1400" dirty="0"/>
              <a:t>);</a:t>
            </a:r>
          </a:p>
          <a:p>
            <a:pPr marL="400050" lvl="1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Score[Num];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배열의 크기는 상수로만 지정할 수 있기 때문입니다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Visual C++ </a:t>
            </a:r>
            <a:r>
              <a:rPr lang="ko-KR" altLang="en-US" sz="1400" dirty="0"/>
              <a:t>에서는 에러를 발생시키지만 </a:t>
            </a:r>
            <a:r>
              <a:rPr lang="en-US" altLang="ko-KR" sz="1400" dirty="0"/>
              <a:t>UNIX</a:t>
            </a:r>
            <a:r>
              <a:rPr lang="ko-KR" altLang="en-US" sz="1400" dirty="0"/>
              <a:t>에서는 운영체제 종류에 따라 에러를 발생시키지 않을 수 있습니다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배열은 스택에 생성되므로 기본적으로 </a:t>
            </a:r>
            <a:r>
              <a:rPr lang="en-US" altLang="ko-KR" sz="1400" dirty="0"/>
              <a:t>1MB</a:t>
            </a:r>
            <a:r>
              <a:rPr lang="ko-KR" altLang="en-US" sz="1400" dirty="0"/>
              <a:t>이상의 메모리 공간을 사용할 수 없지만 동적으로 메모리를 </a:t>
            </a:r>
            <a:r>
              <a:rPr lang="ko-KR" altLang="en-US" sz="1400" dirty="0" err="1"/>
              <a:t>할당받는</a:t>
            </a:r>
            <a:r>
              <a:rPr lang="ko-KR" altLang="en-US" sz="1400" dirty="0"/>
              <a:t> 경우는 </a:t>
            </a:r>
            <a:r>
              <a:rPr lang="ko-KR" altLang="en-US" sz="1400" dirty="0" err="1"/>
              <a:t>힙을</a:t>
            </a:r>
            <a:r>
              <a:rPr lang="ko-KR" altLang="en-US" sz="1400" dirty="0"/>
              <a:t> 사용하므로 크기는 </a:t>
            </a:r>
            <a:r>
              <a:rPr lang="en-US" altLang="ko-KR" sz="1400" dirty="0"/>
              <a:t>4GB</a:t>
            </a:r>
            <a:r>
              <a:rPr lang="ko-KR" altLang="en-US" sz="1400" dirty="0"/>
              <a:t>정도 까지 설정할 수 있습니다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즉 사이즈가 큰 변수를 만들 때도 동적 메모리 할당을 사용해야 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127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동적 메모리 할당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0658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128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1" y="3861048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solidFill>
                  <a:srgbClr val="000000"/>
                </a:solidFill>
              </a:rPr>
              <a:t>특정한 일들을 처리할 수 있는 부분적인 프로그램을 만들기 위해서</a:t>
            </a:r>
            <a:r>
              <a:rPr lang="en-US" altLang="ko-KR" sz="1400" dirty="0">
                <a:solidFill>
                  <a:srgbClr val="000000"/>
                </a:solidFill>
              </a:rPr>
              <a:t> C</a:t>
            </a:r>
            <a:r>
              <a:rPr lang="ko-KR" altLang="ko-KR" sz="1400" dirty="0">
                <a:solidFill>
                  <a:srgbClr val="000000"/>
                </a:solidFill>
              </a:rPr>
              <a:t>언어에서는 함수를 사용하게 됩니다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ko-KR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</a:rPr>
              <a:t>()</a:t>
            </a:r>
            <a:r>
              <a:rPr lang="ko-KR" altLang="ko-KR" sz="1400" dirty="0">
                <a:solidFill>
                  <a:srgbClr val="000000"/>
                </a:solidFill>
              </a:rPr>
              <a:t>등도 일종의 함수로서 </a:t>
            </a:r>
            <a:r>
              <a:rPr lang="en-US" altLang="ko-KR" sz="1400" dirty="0">
                <a:solidFill>
                  <a:srgbClr val="000000"/>
                </a:solidFill>
              </a:rPr>
              <a:t>VC++</a:t>
            </a:r>
            <a:r>
              <a:rPr lang="ko-KR" altLang="en-US" sz="1400" dirty="0">
                <a:solidFill>
                  <a:srgbClr val="000000"/>
                </a:solidFill>
              </a:rPr>
              <a:t>가 제공하는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ko-KR" sz="1400" dirty="0">
                <a:solidFill>
                  <a:srgbClr val="000000"/>
                </a:solidFill>
              </a:rPr>
              <a:t>라이브러리에 있는 함수이</a:t>
            </a:r>
            <a:r>
              <a:rPr lang="ko-KR" altLang="en-US" sz="1400" dirty="0">
                <a:solidFill>
                  <a:srgbClr val="000000"/>
                </a:solidFill>
              </a:rPr>
              <a:t>며 이러한 함수를 </a:t>
            </a:r>
            <a:r>
              <a:rPr lang="en-US" altLang="ko-KR" sz="1400" dirty="0">
                <a:solidFill>
                  <a:srgbClr val="000000"/>
                </a:solidFill>
              </a:rPr>
              <a:t>Maker Function</a:t>
            </a:r>
            <a:r>
              <a:rPr lang="ko-KR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이</a:t>
            </a:r>
            <a:r>
              <a:rPr lang="ko-KR" altLang="ko-KR" sz="1400" dirty="0">
                <a:solidFill>
                  <a:srgbClr val="000000"/>
                </a:solidFill>
              </a:rPr>
              <a:t>라고 부릅니다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ko-KR" altLang="ko-K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965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자주 사용하는 기능을 하나의 이름으로 미리 정의해두고 그 이름을 호출하는 것으로 기능을 사용하도록 해주는 것을 함수라고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함수를 사용하는 이유</a:t>
            </a:r>
          </a:p>
          <a:p>
            <a:pPr marL="457200" lvl="1" indent="0">
              <a:buNone/>
            </a:pPr>
            <a:r>
              <a:rPr lang="ko-KR" altLang="en-US" sz="1400" dirty="0"/>
              <a:t>① 프로그램 코드</a:t>
            </a:r>
            <a:r>
              <a:rPr lang="en-US" altLang="ko-KR" sz="1400" dirty="0"/>
              <a:t>(code)</a:t>
            </a:r>
            <a:r>
              <a:rPr lang="ko-KR" altLang="en-US" sz="1400" dirty="0"/>
              <a:t>의 불필요한 반복을 피하기 위한 수단을 제공</a:t>
            </a:r>
          </a:p>
          <a:p>
            <a:pPr marL="457200" lvl="1" indent="0">
              <a:buNone/>
            </a:pPr>
            <a:r>
              <a:rPr lang="ko-KR" altLang="en-US" sz="1400" dirty="0"/>
              <a:t>② 프로그램을 보다 체계적이고 간결하게 작성하기 위한 수단을 제공</a:t>
            </a:r>
          </a:p>
          <a:p>
            <a:pPr marL="457200" lvl="1" indent="0">
              <a:buNone/>
            </a:pPr>
            <a:r>
              <a:rPr lang="en-US" altLang="ko-KR" sz="1400" dirty="0"/>
              <a:t>③ </a:t>
            </a:r>
            <a:r>
              <a:rPr lang="ko-KR" altLang="en-US" sz="1400" dirty="0"/>
              <a:t>대형프로그램을 여러 개의 부분으로 나누어서 프로그램하고 컴파일을 가능하게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함수의 종류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1400" dirty="0"/>
              <a:t>컴파일러가 제공하는 함수 </a:t>
            </a:r>
            <a:r>
              <a:rPr lang="en-US" altLang="ko-KR" sz="1400" dirty="0"/>
              <a:t>– Maker Function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1400" dirty="0"/>
              <a:t>사용자가 정의해서 사용하는 사용자 정의 함수가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129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0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Variable </a:t>
            </a:r>
            <a:r>
              <a:rPr lang="ko-KR" altLang="en-US" dirty="0"/>
              <a:t>과 </a:t>
            </a:r>
            <a:r>
              <a:rPr lang="en-US" altLang="ko-KR" dirty="0"/>
              <a:t>Constant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변수의 구분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Local Variable: </a:t>
            </a:r>
            <a:r>
              <a:rPr lang="ko-KR" altLang="en-US" sz="1400" dirty="0"/>
              <a:t>선언된 영역에서만 사용 가능한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Class &amp; Instance Variable: Class</a:t>
            </a:r>
            <a:r>
              <a:rPr lang="ko-KR" altLang="en-US" sz="1400" dirty="0"/>
              <a:t> 나 </a:t>
            </a:r>
            <a:r>
              <a:rPr lang="en-US" altLang="ko-KR" sz="1400" dirty="0"/>
              <a:t>Instance</a:t>
            </a:r>
            <a:r>
              <a:rPr lang="ko-KR" altLang="en-US" sz="1400" dirty="0"/>
              <a:t> 로 사용이 제한된 변수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Member Variable </a:t>
            </a:r>
            <a:r>
              <a:rPr lang="ko-KR" altLang="en-US" sz="1400" dirty="0"/>
              <a:t>또는 </a:t>
            </a:r>
            <a:r>
              <a:rPr lang="en-US" altLang="ko-KR" sz="1400" dirty="0"/>
              <a:t>Property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Global Variable: </a:t>
            </a:r>
            <a:r>
              <a:rPr lang="ko-KR" altLang="en-US" sz="1400" dirty="0"/>
              <a:t>모든 영역에서 사용이 가능한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기억 클래스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Auto(</a:t>
            </a:r>
            <a:r>
              <a:rPr lang="ko-KR" altLang="en-US" sz="1400" dirty="0"/>
              <a:t>자동</a:t>
            </a:r>
            <a:r>
              <a:rPr lang="en-US" altLang="ko-KR" sz="1400" dirty="0"/>
              <a:t>): </a:t>
            </a:r>
            <a:r>
              <a:rPr lang="ko-KR" altLang="en-US" sz="1400" dirty="0"/>
              <a:t>자신의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내에서만 사용되는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External(</a:t>
            </a:r>
            <a:r>
              <a:rPr lang="ko-KR" altLang="en-US" sz="1400" dirty="0"/>
              <a:t>외부</a:t>
            </a:r>
            <a:r>
              <a:rPr lang="en-US" altLang="ko-KR" sz="1400" dirty="0"/>
              <a:t>):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외부에서 </a:t>
            </a:r>
            <a:r>
              <a:rPr lang="ko-KR" altLang="en-US" sz="1400" dirty="0" err="1"/>
              <a:t>선언되서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블럭에서</a:t>
            </a:r>
            <a:r>
              <a:rPr lang="ko-KR" altLang="en-US" sz="1400" dirty="0"/>
              <a:t> 사용이 가능한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Static(</a:t>
            </a:r>
            <a:r>
              <a:rPr lang="ko-KR" altLang="en-US" sz="1400" dirty="0"/>
              <a:t>정적</a:t>
            </a:r>
            <a:r>
              <a:rPr lang="en-US" altLang="ko-KR" sz="1400" dirty="0"/>
              <a:t>): </a:t>
            </a:r>
            <a:r>
              <a:rPr lang="ko-KR" altLang="en-US" sz="1400" dirty="0"/>
              <a:t>블록 내부에 만들더라도 생성은 </a:t>
            </a:r>
            <a:r>
              <a:rPr lang="en-US" altLang="ko-KR" sz="1400" dirty="0"/>
              <a:t>1</a:t>
            </a:r>
            <a:r>
              <a:rPr lang="ko-KR" altLang="en-US" sz="1400" dirty="0"/>
              <a:t>번만 이루어지며 블록이 </a:t>
            </a:r>
            <a:r>
              <a:rPr lang="ko-KR" altLang="en-US" sz="1400" dirty="0" err="1"/>
              <a:t>종료되도</a:t>
            </a:r>
            <a:r>
              <a:rPr lang="ko-KR" altLang="en-US" sz="1400" dirty="0"/>
              <a:t> 소멸되지 않는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Register: CPU</a:t>
            </a:r>
            <a:r>
              <a:rPr lang="ko-KR" altLang="en-US" sz="1400" dirty="0"/>
              <a:t> 내의 레지스터에 만들어지는 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69465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082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컴파일러가 제공하는 함수를 사용하기 위해서는 그 함수가 정의된 헤더파일을 소스 파일에 포함시켜야 하고 이 구문이 </a:t>
            </a:r>
            <a:r>
              <a:rPr lang="en-US" altLang="ko-KR" sz="1400" dirty="0"/>
              <a:t>#include </a:t>
            </a:r>
            <a:r>
              <a:rPr lang="ko-KR" altLang="en-US" sz="1400" dirty="0"/>
              <a:t>구문입니다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사용자 정의 함수를 사용하기 위해서는 함수를 먼저 정의되어야 하며 그 형식은 다음과 같습니다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 err="1"/>
              <a:t>결과형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(</a:t>
            </a:r>
            <a:r>
              <a:rPr lang="ko-KR" altLang="en-US" sz="1400" dirty="0"/>
              <a:t>매개변수 선언 및 리스트</a:t>
            </a:r>
            <a:r>
              <a:rPr lang="en-US" altLang="ko-KR" sz="1400" dirty="0"/>
              <a:t>) // </a:t>
            </a:r>
            <a:r>
              <a:rPr lang="ko-KR" altLang="en-US" sz="1400" dirty="0" err="1"/>
              <a:t>결과형을</a:t>
            </a:r>
            <a:r>
              <a:rPr lang="ko-KR" altLang="en-US" sz="1400" dirty="0"/>
              <a:t> 제외한 이 부분을 함수 원형이라고 합니다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{ </a:t>
            </a:r>
          </a:p>
          <a:p>
            <a:pPr marL="457200" lvl="1" indent="0">
              <a:buNone/>
            </a:pPr>
            <a:r>
              <a:rPr lang="en-US" altLang="ko-KR" sz="1400" dirty="0"/>
              <a:t>    	</a:t>
            </a:r>
            <a:r>
              <a:rPr lang="ko-KR" altLang="en-US" sz="1400" dirty="0"/>
              <a:t>함수내부의 변수 선언</a:t>
            </a:r>
            <a:r>
              <a:rPr lang="en-US" altLang="ko-KR" sz="1400" dirty="0"/>
              <a:t>; 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명령문 나열</a:t>
            </a:r>
            <a:r>
              <a:rPr lang="en-US" altLang="ko-KR" sz="1400" dirty="0"/>
              <a:t>;</a:t>
            </a:r>
          </a:p>
          <a:p>
            <a:pPr marL="457200" lvl="1" indent="0">
              <a:buNone/>
            </a:pPr>
            <a:r>
              <a:rPr lang="en-US" altLang="ko-KR" sz="1400" dirty="0"/>
              <a:t>}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함수의 </a:t>
            </a:r>
            <a:r>
              <a:rPr lang="ko-KR" altLang="en-US" sz="1400" dirty="0" err="1"/>
              <a:t>결과형은</a:t>
            </a:r>
            <a:r>
              <a:rPr lang="ko-KR" altLang="en-US" sz="1400" dirty="0"/>
              <a:t> 함수가 반환하는 값의 </a:t>
            </a:r>
            <a:r>
              <a:rPr lang="ko-KR" altLang="en-US" sz="1400" dirty="0" err="1"/>
              <a:t>자료형으로</a:t>
            </a:r>
            <a:r>
              <a:rPr lang="ko-KR" altLang="en-US" sz="1400" dirty="0"/>
              <a:t> 함수가 반환하는 값이 없을 경우 결과 형은 </a:t>
            </a:r>
            <a:r>
              <a:rPr lang="en-US" altLang="ko-KR" sz="1400" dirty="0"/>
              <a:t>void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결과형이</a:t>
            </a:r>
            <a:r>
              <a:rPr lang="ko-KR" altLang="en-US" sz="1400" dirty="0"/>
              <a:t> 생략된 경우는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형으로 간주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함수에 데이터를 전달하고자 하는 경우에는  매개변수를 통해서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안에서 선언된 변수들은 로컬변수</a:t>
            </a:r>
            <a:r>
              <a:rPr lang="en-US" altLang="ko-KR" sz="1400" dirty="0"/>
              <a:t>(local variable)</a:t>
            </a:r>
            <a:r>
              <a:rPr lang="ko-KR" altLang="en-US" sz="1400" dirty="0"/>
              <a:t>로서 이 함수 내에서만 사용할 수 있으며 처음에 값을 대입하지 않으면 사용할 수 없거나 의미 없는 값을 가지고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함수는 호출 될 때 자신만의 </a:t>
            </a:r>
            <a:r>
              <a:rPr lang="ko-KR" altLang="en-US" sz="1400" dirty="0" err="1"/>
              <a:t>스택을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할당받아서</a:t>
            </a:r>
            <a:r>
              <a:rPr lang="ko-KR" altLang="en-US" sz="1400" dirty="0"/>
              <a:t> 사용하고 호출이 끝나면 그 </a:t>
            </a:r>
            <a:r>
              <a:rPr lang="ko-KR" altLang="en-US" sz="1400" dirty="0" err="1"/>
              <a:t>스택을</a:t>
            </a:r>
            <a:r>
              <a:rPr lang="ko-KR" altLang="en-US" sz="1400" dirty="0"/>
              <a:t> 반납하기 때문입니다</a:t>
            </a:r>
            <a:r>
              <a:rPr lang="en-US" altLang="ko-KR" sz="1400" dirty="0"/>
              <a:t>.(</a:t>
            </a:r>
            <a:r>
              <a:rPr lang="ko-KR" altLang="en-US" sz="1400" dirty="0" err="1"/>
              <a:t>스택의</a:t>
            </a:r>
            <a:r>
              <a:rPr lang="ko-KR" altLang="en-US" sz="1400" dirty="0"/>
              <a:t> 크기는 </a:t>
            </a:r>
            <a:r>
              <a:rPr lang="en-US" altLang="ko-KR" sz="1400" dirty="0"/>
              <a:t>1MB</a:t>
            </a:r>
            <a:r>
              <a:rPr lang="ko-KR" altLang="en-US" sz="1400" dirty="0"/>
              <a:t>로 제한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함수의 결과를 전달하고자 하는 경우 </a:t>
            </a:r>
            <a:r>
              <a:rPr lang="ko-KR" altLang="en-US" sz="1400" dirty="0" err="1"/>
              <a:t>리턴을</a:t>
            </a:r>
            <a:r>
              <a:rPr lang="ko-KR" altLang="en-US" sz="1400" dirty="0"/>
              <a:t> 이용해서 결과를 전달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함수의 호출</a:t>
            </a:r>
            <a:r>
              <a:rPr lang="en-US" altLang="ko-KR" sz="1400" dirty="0"/>
              <a:t>: </a:t>
            </a:r>
            <a:r>
              <a:rPr lang="ko-KR" altLang="en-US" sz="1400" dirty="0"/>
              <a:t>함수는 공유 영역에 코드로 존재하며 함수를 호출하면 함수 내부로 </a:t>
            </a:r>
            <a:r>
              <a:rPr lang="ko-KR" altLang="en-US" sz="1400" dirty="0" err="1"/>
              <a:t>제어권이</a:t>
            </a:r>
            <a:r>
              <a:rPr lang="ko-KR" altLang="en-US" sz="1400" dirty="0"/>
              <a:t> 이동됩니다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함수명</a:t>
            </a:r>
            <a:r>
              <a:rPr lang="en-US" altLang="ko-KR" sz="1400" dirty="0"/>
              <a:t>(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130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1570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b="1" dirty="0"/>
              <a:t>매개 변수가 없는 함수</a:t>
            </a:r>
            <a:endParaRPr lang="en-US" altLang="ko-KR" sz="1400" b="1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함수명</a:t>
            </a:r>
            <a:r>
              <a:rPr lang="ko-KR" altLang="en-US" sz="1400" dirty="0"/>
              <a:t> 다음의 </a:t>
            </a:r>
            <a:r>
              <a:rPr lang="en-US" altLang="ko-KR" sz="1400" dirty="0"/>
              <a:t>( ) </a:t>
            </a:r>
            <a:r>
              <a:rPr lang="ko-KR" altLang="en-US" sz="1400" dirty="0"/>
              <a:t>안에 아무것도 없는 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정의 형식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함수의 원형선언과 동시에 함수 내용을 입력해도 되고 나중에 함수의 내용을 작성해도 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매개 변수 </a:t>
            </a:r>
            <a:r>
              <a:rPr lang="ko-KR" altLang="en-US" sz="1400" dirty="0" err="1"/>
              <a:t>란에</a:t>
            </a:r>
            <a:r>
              <a:rPr lang="ko-KR" altLang="en-US" sz="1400" dirty="0"/>
              <a:t> 매개 변수가 없음을 나타내기 위하여 </a:t>
            </a:r>
            <a:r>
              <a:rPr lang="en-US" altLang="ko-KR" sz="1400" dirty="0"/>
              <a:t>void </a:t>
            </a:r>
            <a:r>
              <a:rPr lang="ko-KR" altLang="en-US" sz="1400" dirty="0"/>
              <a:t>라고 적어도 됩니다</a:t>
            </a:r>
            <a:r>
              <a:rPr lang="en-US" altLang="ko-KR" sz="1400" dirty="0"/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131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9592" y="2204864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ko-KR" altLang="en-US" sz="1400" dirty="0" err="1"/>
                        <a:t>결과형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함수명</a:t>
                      </a:r>
                      <a:r>
                        <a:rPr lang="en-US" altLang="ko-KR" sz="1400" dirty="0"/>
                        <a:t>()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ko-KR" sz="1400" dirty="0"/>
                        <a:t>{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ko-KR" altLang="en-US" sz="1400" dirty="0"/>
                        <a:t>   함수 내용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ko-KR" sz="1400" dirty="0"/>
                        <a:t>}	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ko-KR" altLang="en-US" sz="1400" dirty="0" err="1"/>
                        <a:t>결과형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함수명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ko-KR" altLang="en-US" sz="1400" dirty="0"/>
                        <a:t>명령문</a:t>
                      </a:r>
                      <a:r>
                        <a:rPr lang="en-US" altLang="ko-KR" sz="1400" dirty="0"/>
                        <a:t>..</a:t>
                      </a:r>
                    </a:p>
                    <a:p>
                      <a:pPr marL="457200" lvl="1" indent="0">
                        <a:buNone/>
                      </a:pPr>
                      <a:endParaRPr lang="en-US" altLang="ko-KR" sz="1400" dirty="0"/>
                    </a:p>
                    <a:p>
                      <a:pPr marL="457200" lvl="1" indent="0">
                        <a:buNone/>
                      </a:pPr>
                      <a:r>
                        <a:rPr lang="ko-KR" altLang="en-US" sz="1400" dirty="0" err="1"/>
                        <a:t>자료형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함수명</a:t>
                      </a:r>
                      <a:r>
                        <a:rPr lang="en-US" altLang="ko-KR" sz="1400" dirty="0"/>
                        <a:t>()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ko-KR" sz="1400" dirty="0"/>
                        <a:t>{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ko-KR" altLang="en-US" sz="1400" dirty="0"/>
                        <a:t>    함수 내용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0035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(+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를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14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번 출력하고 줄 바꿈을 해주는 함수를 생성해서 호출하는 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4772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&lt;=14;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 C Language +\n");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132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3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앞의 예제를 함수를 선언만 하고 나중에 구현한 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6756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 C Language +\n");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&lt;=14;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133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091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b="1" dirty="0"/>
              <a:t>매개 변수가 있는 함수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함수명</a:t>
            </a:r>
            <a:r>
              <a:rPr lang="ko-KR" altLang="en-US" sz="1400" dirty="0"/>
              <a:t> 다음의 </a:t>
            </a:r>
            <a:r>
              <a:rPr lang="en-US" altLang="ko-KR" sz="1400" dirty="0"/>
              <a:t>( ) </a:t>
            </a:r>
            <a:r>
              <a:rPr lang="ko-KR" altLang="en-US" sz="1400" dirty="0"/>
              <a:t>안에 만드는 변수를 매개변수라 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매개변수</a:t>
            </a:r>
            <a:r>
              <a:rPr lang="en-US" altLang="ko-KR" sz="1400" dirty="0"/>
              <a:t>(Parameter)</a:t>
            </a:r>
            <a:r>
              <a:rPr lang="ko-KR" altLang="en-US" sz="1400" dirty="0"/>
              <a:t> 또는 인수</a:t>
            </a:r>
            <a:r>
              <a:rPr lang="en-US" altLang="ko-KR" sz="1400" dirty="0"/>
              <a:t>(Argument)</a:t>
            </a:r>
            <a:r>
              <a:rPr lang="ko-KR" altLang="en-US" sz="1400" dirty="0"/>
              <a:t>라고 하며 호출하는 함수에서 호출하는 함수에게 넘겨주는 데이터입니다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정의 형식</a:t>
            </a:r>
          </a:p>
          <a:p>
            <a:pPr marL="857250" lvl="2" indent="0">
              <a:buNone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변수</a:t>
            </a:r>
            <a:r>
              <a:rPr lang="en-US" altLang="ko-KR" sz="1400" dirty="0"/>
              <a:t>1,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변수</a:t>
            </a:r>
            <a:r>
              <a:rPr lang="en-US" altLang="ko-KR" sz="1400" dirty="0"/>
              <a:t>2, …)</a:t>
            </a:r>
          </a:p>
          <a:p>
            <a:pPr marL="857250" lvl="2" indent="0">
              <a:buNone/>
            </a:pPr>
            <a:r>
              <a:rPr lang="en-US" altLang="ko-KR" sz="1400" dirty="0"/>
              <a:t>{</a:t>
            </a:r>
          </a:p>
          <a:p>
            <a:pPr marL="857250" lvl="2" indent="0">
              <a:buNone/>
            </a:pPr>
            <a:r>
              <a:rPr lang="ko-KR" altLang="en-US" sz="1400" dirty="0"/>
              <a:t>   함수의 내용</a:t>
            </a:r>
          </a:p>
          <a:p>
            <a:pPr marL="857250" lvl="2" indent="0">
              <a:buNone/>
            </a:pPr>
            <a:r>
              <a:rPr lang="en-US" altLang="ko-KR" sz="1400" dirty="0"/>
              <a:t>}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 경우에는 함수를 호출할 때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(</a:t>
            </a:r>
            <a:r>
              <a:rPr lang="ko-KR" altLang="en-US" sz="1400" dirty="0"/>
              <a:t>값</a:t>
            </a:r>
            <a:r>
              <a:rPr lang="en-US" altLang="ko-KR" sz="1400" dirty="0"/>
              <a:t>1, </a:t>
            </a:r>
            <a:r>
              <a:rPr lang="ko-KR" altLang="en-US" sz="1400" dirty="0"/>
              <a:t>값</a:t>
            </a:r>
            <a:r>
              <a:rPr lang="en-US" altLang="ko-KR" sz="1400" dirty="0"/>
              <a:t>2, …)</a:t>
            </a:r>
            <a:r>
              <a:rPr lang="ko-KR" altLang="en-US" sz="1400" dirty="0"/>
              <a:t>으로 호출하게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134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9155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앞의 함수를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+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의 개수를 넘겨받는 형태로 수정한 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87410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를몇개출력하실건가요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 C Language +\n");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disp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&lt;=n;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("+");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135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함수에 사용되는 매개변수를 전달하는 방법은 두 가지가 있습니다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그 하나는 값을 전달</a:t>
            </a:r>
            <a:r>
              <a:rPr lang="en-US" altLang="ko-KR" sz="1400" dirty="0"/>
              <a:t>(call by value)</a:t>
            </a:r>
            <a:r>
              <a:rPr lang="ko-KR" altLang="en-US" sz="1400" dirty="0"/>
              <a:t>하는 방법이고 다른 하나는 값이 저장되어 있는 번지</a:t>
            </a:r>
            <a:r>
              <a:rPr lang="en-US" altLang="ko-KR" sz="1400" dirty="0"/>
              <a:t>(call by reference)</a:t>
            </a:r>
            <a:r>
              <a:rPr lang="ko-KR" altLang="en-US" sz="1400" dirty="0"/>
              <a:t>를 전달하는 방법입니다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call by value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함수를 호출할 때 매개변수에 바로 사용할 수 있는 값을 전달하는 방식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call by reference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매개 변수의 값이 다른 데이터의 주소를 전달하는 방식으로 포인터</a:t>
            </a:r>
            <a:r>
              <a:rPr lang="en-US" altLang="ko-KR" sz="1400" dirty="0"/>
              <a:t>(</a:t>
            </a:r>
            <a:r>
              <a:rPr lang="ko-KR" altLang="en-US" sz="1400" dirty="0"/>
              <a:t>주소 변수</a:t>
            </a:r>
            <a:r>
              <a:rPr lang="en-US" altLang="ko-KR" sz="1400" dirty="0"/>
              <a:t>)</a:t>
            </a:r>
            <a:r>
              <a:rPr lang="ko-KR" altLang="en-US" sz="1400" dirty="0"/>
              <a:t> 형의 매개 변수 전달 방식이라고 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이때 매개 변수가 포인터 변수가 되고 호출 시 주소를 전달하게 되므로 주소에 해당하는 데이터의 변경이 호출하는 함수에서 전달한 데이터에 영향을 </a:t>
            </a:r>
            <a:r>
              <a:rPr lang="ko-KR" altLang="en-US" sz="1400" dirty="0" err="1"/>
              <a:t>주게됩니다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136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매개변수 전달방법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055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(call by value)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288191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increment(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score = 10;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("Before calling score = %d\n", score);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increment(score);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("After  calling score = %d\n", score);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increment(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n += 10;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137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매개변수 전달방법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91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(call by reference)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288191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increment(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score = 10;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("Before calling score = %d\n", score);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increment(&amp;score);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("After  calling score = %d\n", score);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increment(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*n)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*n += 10;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138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매개변수 전달방법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041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(call by value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를 이용한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swap)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50647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swap(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 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a=10, b=20;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("main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에서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함수를 호출하기 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 = %d  b =%d \n", a, 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swap(a, 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("main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에서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함수를 호출한 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 = %d  b =%d \n", a, b);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swap(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x,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y)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temp;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함수에서 실행 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("x = %d  y =%d \n", x, y);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temp=x;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x=y;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y=temp;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함수에서 실행 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("x = %d  y =%d \n", x, y);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139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매개변수 전달방법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155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Input &amp; </a:t>
            </a:r>
            <a:r>
              <a:rPr lang="en-US" altLang="ko-KR" dirty="0" err="1"/>
              <a:t>Ouput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</a:t>
            </a:r>
            <a:r>
              <a:rPr lang="ko-KR" altLang="en-US" sz="1400" dirty="0"/>
              <a:t>언어의 </a:t>
            </a:r>
            <a:r>
              <a:rPr lang="en-US" altLang="ko-KR" sz="1400" dirty="0"/>
              <a:t>Input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scanf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입력서식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입력받을</a:t>
            </a:r>
            <a:r>
              <a:rPr lang="ko-KR" altLang="en-US" sz="1400" dirty="0"/>
              <a:t> 참조</a:t>
            </a:r>
            <a:r>
              <a:rPr lang="en-US" altLang="ko-KR" sz="1400" dirty="0"/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입력받을</a:t>
            </a:r>
            <a:r>
              <a:rPr lang="ko-KR" altLang="en-US" sz="1400" dirty="0"/>
              <a:t> 참조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데이터 </a:t>
            </a:r>
            <a:r>
              <a:rPr lang="en-US" altLang="ko-KR" sz="1400" dirty="0"/>
              <a:t>1</a:t>
            </a:r>
            <a:r>
              <a:rPr lang="ko-KR" altLang="en-US" sz="1400" dirty="0"/>
              <a:t>개를 저장할 수 있는</a:t>
            </a:r>
            <a:r>
              <a:rPr lang="en-US" altLang="ko-KR" sz="1400" dirty="0"/>
              <a:t> </a:t>
            </a:r>
            <a:r>
              <a:rPr lang="ko-KR" altLang="en-US" sz="1400" dirty="0"/>
              <a:t>변수의 경우는 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변수명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여러 개의 데이터를 저장할 수 있는 변수</a:t>
            </a:r>
            <a:r>
              <a:rPr lang="en-US" altLang="ko-KR" sz="1400" dirty="0"/>
              <a:t>(</a:t>
            </a:r>
            <a:r>
              <a:rPr lang="ko-KR" altLang="en-US" sz="1400" dirty="0"/>
              <a:t>배열</a:t>
            </a:r>
            <a:r>
              <a:rPr lang="en-US" altLang="ko-KR" sz="1400" dirty="0"/>
              <a:t>)</a:t>
            </a:r>
            <a:r>
              <a:rPr lang="ko-KR" altLang="en-US" sz="1400" dirty="0"/>
              <a:t>의 경우는 </a:t>
            </a:r>
            <a:r>
              <a:rPr lang="ko-KR" altLang="en-US" sz="1400" dirty="0" err="1"/>
              <a:t>변수명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입력 서식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%d: </a:t>
            </a:r>
            <a:r>
              <a:rPr lang="ko-KR" altLang="en-US" sz="1400" dirty="0"/>
              <a:t>정수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ld</a:t>
            </a:r>
            <a:r>
              <a:rPr lang="en-US" altLang="ko-KR" sz="1400" dirty="0"/>
              <a:t> -&gt; long)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%u: </a:t>
            </a:r>
            <a:r>
              <a:rPr lang="ko-KR" altLang="en-US" sz="1400" dirty="0" err="1"/>
              <a:t>부호없는</a:t>
            </a:r>
            <a:r>
              <a:rPr lang="ko-KR" altLang="en-US" sz="1400" dirty="0"/>
              <a:t> 정수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%o:</a:t>
            </a:r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(lo -&gt; long)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%x: 16</a:t>
            </a:r>
            <a:r>
              <a:rPr lang="ko-KR" altLang="en-US" sz="1400" dirty="0"/>
              <a:t>진수</a:t>
            </a:r>
            <a:r>
              <a:rPr lang="en-US" altLang="ko-KR" sz="1400" dirty="0"/>
              <a:t>(lo -&gt; long)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%c: </a:t>
            </a:r>
            <a:r>
              <a:rPr lang="ko-KR" altLang="en-US" sz="1400" dirty="0"/>
              <a:t>하나의 문자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%f: </a:t>
            </a:r>
            <a:r>
              <a:rPr lang="ko-KR" altLang="en-US" sz="1400" dirty="0"/>
              <a:t>실수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%e: </a:t>
            </a:r>
            <a:r>
              <a:rPr lang="ko-KR" altLang="en-US" sz="1400" dirty="0"/>
              <a:t>지수형 실수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%p: </a:t>
            </a:r>
            <a:r>
              <a:rPr lang="ko-KR" altLang="en-US" sz="1400" dirty="0"/>
              <a:t>주소를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사용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%s: </a:t>
            </a:r>
            <a:r>
              <a:rPr lang="ko-KR" altLang="en-US" sz="1400" dirty="0"/>
              <a:t>주소에 해당하는 위치부터 </a:t>
            </a:r>
            <a:r>
              <a:rPr lang="en-US" altLang="ko-KR" sz="1400" dirty="0"/>
              <a:t>null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만날때까지</a:t>
            </a:r>
            <a:r>
              <a:rPr lang="ko-KR" altLang="en-US" sz="1400" dirty="0"/>
              <a:t> 문자로 </a:t>
            </a:r>
            <a:r>
              <a:rPr lang="ko-KR" altLang="en-US" sz="1400" dirty="0" err="1"/>
              <a:t>입력받는데</a:t>
            </a:r>
            <a:r>
              <a:rPr lang="ko-KR" altLang="en-US" sz="1400" dirty="0"/>
              <a:t> 공백이나 </a:t>
            </a:r>
            <a:r>
              <a:rPr lang="en-US" altLang="ko-KR" sz="1400" dirty="0"/>
              <a:t>Enter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누르면 거기까지만 </a:t>
            </a:r>
            <a:r>
              <a:rPr lang="ko-KR" altLang="en-US" sz="1400" dirty="0" err="1"/>
              <a:t>입력받은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 err="1"/>
              <a:t>서식문자</a:t>
            </a:r>
            <a:r>
              <a:rPr lang="ko-KR" altLang="en-US" sz="1400" dirty="0"/>
              <a:t> 앞에 숫자를 설정하면 숫자만큼 만 입력을 받음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41037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(call by reference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를 이용한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swap)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6678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swap(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 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 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a=10, b=20;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("main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함수를 호출하기 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 = %d  b =%d \n", a, 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swap(&amp;a, &amp;b);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("main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함수를 호출한 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("a = %d  b =%d \n", a, 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swap(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*x,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*y)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temp;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 실행전의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("x = %d  y =%d \n", *x, *y);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temp=*x;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*x=*y;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*y=temp;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("swap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함수 실행후의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("x = %d  y =%d \n", *x, *y);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140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매개변수 전달방법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return: </a:t>
            </a:r>
            <a:r>
              <a:rPr lang="ko-KR" altLang="en-US" sz="1400" dirty="0"/>
              <a:t>함수의 수행을 종료하고 함수를 호출한 곳으로 </a:t>
            </a:r>
            <a:r>
              <a:rPr lang="ko-KR" altLang="en-US" sz="1400" dirty="0" err="1"/>
              <a:t>제어권을</a:t>
            </a:r>
            <a:r>
              <a:rPr lang="ko-KR" altLang="en-US" sz="1400" dirty="0"/>
              <a:t> 이동하는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예약어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return </a:t>
            </a:r>
            <a:r>
              <a:rPr lang="ko-KR" altLang="en-US" sz="1400" dirty="0"/>
              <a:t>뒤에 데이터가 기재되어 있으면 그 결과 값을 함수의 수행결과로 돌려줍니다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함수가 반드시 </a:t>
            </a:r>
            <a:r>
              <a:rPr lang="en-US" altLang="ko-KR" sz="1400" dirty="0"/>
              <a:t>return </a:t>
            </a:r>
            <a:r>
              <a:rPr lang="ko-KR" altLang="en-US" sz="1400" dirty="0"/>
              <a:t>값이 있는 것은 아니며 </a:t>
            </a:r>
            <a:r>
              <a:rPr lang="en-US" altLang="ko-KR" sz="1400" dirty="0"/>
              <a:t>return </a:t>
            </a:r>
            <a:r>
              <a:rPr lang="ko-KR" altLang="en-US" sz="1400" dirty="0"/>
              <a:t>값이 없는 함수의 </a:t>
            </a:r>
            <a:r>
              <a:rPr lang="ko-KR" altLang="en-US" sz="1400" dirty="0" err="1"/>
              <a:t>결과형은</a:t>
            </a:r>
            <a:r>
              <a:rPr lang="ko-KR" altLang="en-US" sz="1400" dirty="0"/>
              <a:t> </a:t>
            </a:r>
            <a:r>
              <a:rPr lang="en-US" altLang="ko-KR" sz="1400" dirty="0"/>
              <a:t>void</a:t>
            </a:r>
            <a:r>
              <a:rPr lang="ko-KR" altLang="en-US" sz="1400" dirty="0"/>
              <a:t>로 기재합니다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 내의 제어가 </a:t>
            </a:r>
            <a:r>
              <a:rPr lang="en-US" altLang="ko-KR" sz="1400" dirty="0"/>
              <a:t>return </a:t>
            </a:r>
            <a:r>
              <a:rPr lang="ko-KR" altLang="en-US" sz="1400" dirty="0"/>
              <a:t>문을 만나면 프로그램의 어느 부분에 있던지 상관없이 해당하는 값을 </a:t>
            </a:r>
            <a:r>
              <a:rPr lang="en-US" altLang="ko-KR" sz="1400" dirty="0"/>
              <a:t>return</a:t>
            </a:r>
            <a:r>
              <a:rPr lang="ko-KR" altLang="en-US" sz="1400" dirty="0"/>
              <a:t>하고 제어를 그 함수를 호출한 함수로 옮기게 되는 것입니다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141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return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18190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2787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add(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a,b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첫번째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숫자를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두번째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숫자를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두 수의 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%d\n", add(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a,b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add(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x,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y)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x+y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142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return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00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재귀</a:t>
            </a:r>
            <a:r>
              <a:rPr lang="en-US" altLang="ko-KR" sz="1400" dirty="0"/>
              <a:t>(recursion)</a:t>
            </a:r>
            <a:r>
              <a:rPr lang="ko-KR" altLang="en-US" sz="1400" dirty="0"/>
              <a:t>는 자기 자신을 다시 호출하여 사용하는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재귀함수는 호출할 때마다 </a:t>
            </a:r>
            <a:r>
              <a:rPr lang="ko-KR" altLang="en-US" sz="1400" dirty="0" err="1"/>
              <a:t>스택을</a:t>
            </a:r>
            <a:r>
              <a:rPr lang="ko-KR" altLang="en-US" sz="1400" dirty="0"/>
              <a:t> 생성해서 메모리를 상당히 많이 소모하며</a:t>
            </a:r>
            <a:r>
              <a:rPr lang="en-US" altLang="ko-KR" sz="1400" dirty="0"/>
              <a:t> </a:t>
            </a:r>
            <a:r>
              <a:rPr lang="ko-KR" altLang="en-US" sz="1400" dirty="0"/>
              <a:t>처리속도 또한 느리게 되므로 가급적 쓰지 않는 것을 기본으로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하지만 수열을 구하는 프로그램 등에서 쓰이면 프로그램의 형태가 간결해지며 그 프로그램을 이해하기 쉬워 질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143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4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재귀함수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704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(1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부터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n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까지의 합을 구하는 프로그램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27097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sum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if (n == 1)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return(1);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else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n + sum(n-1);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	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a, b;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합을 구할 수를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b = sum(a);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부터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까지의 합은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n",a,b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144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4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재귀함수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87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피보나치 수열의 값과 합을 알아보는 프로그램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8662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fibonacci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x;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sum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알고싶은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피보나치 수열의 값을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d",&amp;x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&lt;=x;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피보나치 수열의 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fibonacci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sum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sum+fibonacci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번째까지 피보나치 수열의 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 %d\n",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x,sum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fibonacci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if(n==1||n==2)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return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else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return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fibonacci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(n-1) +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fibonacci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(n-2);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145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4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재귀함수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610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하노이의 탑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46941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hanoi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b,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c);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x;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몇개의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고리를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옮기실건가요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&amp;x);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hanoi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(x, 'a', 'b', 'c');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hanoi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b,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c)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if(n==1)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("%c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원반을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%c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이동한다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 \n", a, n, c);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else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hanoi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(n-1, a, c, 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("%c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원반을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%c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이동한다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.\n", a, n, c);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hanoi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(n-1, b, a, c);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146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4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재귀함수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2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lvl="0" fontAlgn="base">
              <a:spcBef>
                <a:spcPts val="60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C92038-1EBA-7544-8541-0232E1761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7"/>
          <a:stretch/>
        </p:blipFill>
        <p:spPr bwMode="auto">
          <a:xfrm>
            <a:off x="496144" y="1712859"/>
            <a:ext cx="8380839" cy="344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210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선택하고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시작 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정렬 범위의 왼쪽 끝에서 오른쪽으로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원소를 찾고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정렬 범위의 오른쪽 끝에서 왼쪽으로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찾았지만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찾지 못한 상태로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만남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만나 더 이상 진행할 수 없는 상태가 되었으므로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자리를 교환하고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위치를 확정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810F3F-08DB-7C48-86D0-B38FA749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54" y="4077072"/>
            <a:ext cx="4377283" cy="223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7776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위치가 확정된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왼쪽 부분집합은 공집합이므로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부분집합에 대해서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부분집합의 원소가 일곱 개이므로 가운데 있는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선택하고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시작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오른쪽으로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원소인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찾고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왼쪽으로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원소인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8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찾음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찾은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찾은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8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서로 자리를 교환한 후 현재 위치에서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다시 오른쪽으로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찾고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만나 더 이상 진행할 수 없는 상태가 되었으므로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교환하고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위치를 확정</a:t>
            </a:r>
          </a:p>
          <a:p>
            <a:pPr marL="2114550" lvl="4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10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Input &amp; </a:t>
            </a:r>
            <a:r>
              <a:rPr lang="en-US" altLang="ko-KR" dirty="0" err="1"/>
              <a:t>Ouput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</a:t>
            </a:r>
            <a:r>
              <a:rPr lang="ko-KR" altLang="en-US" sz="1400" dirty="0"/>
              <a:t>언어의 </a:t>
            </a:r>
            <a:r>
              <a:rPr lang="en-US" altLang="ko-KR" sz="1400" dirty="0"/>
              <a:t>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출력서식</a:t>
            </a:r>
            <a:r>
              <a:rPr lang="en-US" altLang="ko-KR" sz="1400" dirty="0"/>
              <a:t>,</a:t>
            </a:r>
            <a:r>
              <a:rPr lang="ko-KR" altLang="en-US" sz="1400" dirty="0"/>
              <a:t> 출력할 표현식</a:t>
            </a:r>
            <a:r>
              <a:rPr lang="en-US" altLang="ko-KR" sz="1400" dirty="0"/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출력할 표현식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상수</a:t>
            </a:r>
            <a:r>
              <a:rPr lang="en-US" altLang="ko-KR" sz="1400" dirty="0"/>
              <a:t>,</a:t>
            </a:r>
            <a:r>
              <a:rPr lang="ko-KR" altLang="en-US" sz="1400" dirty="0"/>
              <a:t> 변수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 err="1"/>
              <a:t>연산식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리턴이 있는 함수 호출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출력 서식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%d: </a:t>
            </a:r>
            <a:r>
              <a:rPr lang="ko-KR" altLang="en-US" sz="1400" dirty="0"/>
              <a:t>정수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%u: </a:t>
            </a:r>
            <a:r>
              <a:rPr lang="ko-KR" altLang="en-US" sz="1400" dirty="0" err="1"/>
              <a:t>부호없는</a:t>
            </a:r>
            <a:r>
              <a:rPr lang="ko-KR" altLang="en-US" sz="1400" dirty="0"/>
              <a:t> 정수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%o:</a:t>
            </a:r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(lo -&gt; long)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%x: 16</a:t>
            </a:r>
            <a:r>
              <a:rPr lang="ko-KR" altLang="en-US" sz="1400" dirty="0"/>
              <a:t>진수</a:t>
            </a:r>
            <a:r>
              <a:rPr lang="en-US" altLang="ko-KR" sz="1400" dirty="0"/>
              <a:t>(lo -&gt; long)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%c: </a:t>
            </a:r>
            <a:r>
              <a:rPr lang="ko-KR" altLang="en-US" sz="1400" dirty="0"/>
              <a:t>하나의 문자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%f: </a:t>
            </a:r>
            <a:r>
              <a:rPr lang="ko-KR" altLang="en-US" sz="1400" dirty="0"/>
              <a:t>실수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%e: </a:t>
            </a:r>
            <a:r>
              <a:rPr lang="ko-KR" altLang="en-US" sz="1400" dirty="0"/>
              <a:t>지수형 실수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%p: </a:t>
            </a:r>
            <a:r>
              <a:rPr lang="ko-KR" altLang="en-US" sz="1400" dirty="0"/>
              <a:t>주소를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사용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%s: </a:t>
            </a:r>
            <a:r>
              <a:rPr lang="ko-KR" altLang="en-US" sz="1400" dirty="0"/>
              <a:t>주소에 해당하는 위치부터 </a:t>
            </a:r>
            <a:r>
              <a:rPr lang="en-US" altLang="ko-KR" sz="1400" dirty="0"/>
              <a:t>null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만날때까지</a:t>
            </a:r>
            <a:r>
              <a:rPr lang="ko-KR" altLang="en-US" sz="1400" dirty="0"/>
              <a:t> 문자로 출력</a:t>
            </a:r>
          </a:p>
        </p:txBody>
      </p:sp>
    </p:spTree>
    <p:extLst>
      <p:ext uri="{BB962C8B-B14F-4D97-AF65-F5344CB8AC3E}">
        <p14:creationId xmlns:p14="http://schemas.microsoft.com/office/powerpoint/2010/main" val="339936835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위치가 확정된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왼쪽 부분집합은 공집합이므로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부분집합에 대해서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5D2B5C-72AD-644C-BBA3-868587ED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3" y="2852936"/>
            <a:ext cx="4657725" cy="353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2162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위치가 확정된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기준으로 새로 생긴 왼쪽 부분집합에서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선택하고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오른쪽으로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원소를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왼쪽으로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찾음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찾은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찾은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8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서로 교환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현재 위치에서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다시 오른쪽으로 움직이다가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만나서 멈추게 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더 이상 진행할 수 없는 상태가 되었으므로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원소와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교환하고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위치를 확정한다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경우에는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위치가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같았으므로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자리를 교환하기 전과 후의 상태가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같음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8468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위치가 확정된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기준으로 새로 생긴 왼쪽 부분집합에서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 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785889-D2BB-034D-9E57-ADE8EE87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708920"/>
            <a:ext cx="4886325" cy="340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17650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4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왼쪽 부분집합은 원소가 한 개이므로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부분집합은 공집합이므로 역시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[2]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피봇이었던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오른쪽 부분집합에 대해서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부분집합의 원소가 네 개이므로 가운데 있는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선택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오른쪽으로 이동하면서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원소를 찾고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왼쪽으로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찾음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찾은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69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찾은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22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서로 교환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현재 위치에서 다시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원소를 찾아 오른쪽으로 움직이고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찾아 왼쪽으로 움직이다가 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만나 멈춤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더 이상 진행할 수 없음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원소와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교환하고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원소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위치가 확정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경우에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위치가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같았으므로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자리를 교환하기 전과 후의 상태가 같음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).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5238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4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왼쪽 부분집합은 원소가 한 개이므로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부분집합은 공집합이므로 역시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[2]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피봇이었던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오른쪽 부분집합에 대해서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62AA46-B4C1-0E42-A02B-236394F7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068959"/>
            <a:ext cx="5353050" cy="30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2938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5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왼쪽 부분집합의 원소가 한 개이므로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않고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오른쪽 부분집합에 대해서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피봇은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선택하고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오른쪽으로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크거나 같은 원소를 찾고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왼쪽으로 움직이면서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피봇보다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작은 원소를 찾음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만나 더 이상 진행하지 못하는 상태가 되어</a:t>
            </a:r>
          </a:p>
          <a:p>
            <a:pPr marL="1657350" lvl="3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원소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교환하여 위치를 확정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경우에는 </a:t>
            </a:r>
            <a:r>
              <a:rPr kumimoji="1"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위치가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같았으므로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자리를 교환하기 전과 후의 상태가 같음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DE8D80-4634-CA41-AEEE-56782FDB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91" y="4170319"/>
            <a:ext cx="4199929" cy="1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9769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412776"/>
            <a:ext cx="828092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Quick Sort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정렬하지 않은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{69, 10, 30, 2, 16, 8, 31, 22}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 방법으로 정렬하는 과정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가운데 원소를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6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피봇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오른쪽 부분집합의 원소가 한 개이므로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수행하지 않지 않고 모든 부분 집합의 크기가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이하이므로 전체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퀵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정렬을  종료</a:t>
            </a: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623629-3B13-4F49-9B87-8D391AB1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00135"/>
            <a:ext cx="45910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64825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(quick sort)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02285"/>
              </p:ext>
            </p:extLst>
          </p:nvPr>
        </p:nvGraphicFramePr>
        <p:xfrm>
          <a:off x="539750" y="1628775"/>
          <a:ext cx="7921625" cy="30803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//left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quick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정렬을 수행할 왼쪽의 인덱스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//right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quick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정렬을 수행할 오른쪽의 인덱스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//data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는 정렬할 배열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은 전체 데이터 개수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void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quickSort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(int left, int right, int data[], int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int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int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//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결과 출력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temp = 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t",temp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157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/>
              <a:t>Quick Sort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74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(quick sort)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98285"/>
              </p:ext>
            </p:extLst>
          </p:nvPr>
        </p:nvGraphicFramePr>
        <p:xfrm>
          <a:off x="539750" y="1628775"/>
          <a:ext cx="7921625" cy="446941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가장 왼쪽의 데이터를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pivot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으로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설정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 pivot = left;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피봇의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위치를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에 대입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 j = pivot;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피봇과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비교할 데이터의 위치의 초기값을 설정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left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if (left &lt; right)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for (;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&lt;= right;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=i+1)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    if (data[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&lt; data[pivot])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        j = j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        int temp = data[j];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        data[j] = 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        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int temp = data[left];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data[left] = data[j];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data[j] =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pivot = j;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158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/>
              <a:t>Quick Sort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769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(quick sort)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58078"/>
              </p:ext>
            </p:extLst>
          </p:nvPr>
        </p:nvGraphicFramePr>
        <p:xfrm>
          <a:off x="539750" y="1628775"/>
          <a:ext cx="7921625" cy="252030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quickSort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(left, pivot - 1, data,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quickSort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(pivot + 1, right, data,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159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/>
              <a:t>Quick Sort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67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Input &amp; </a:t>
            </a:r>
            <a:r>
              <a:rPr lang="en-US" altLang="ko-KR" dirty="0" err="1"/>
              <a:t>Ouput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</a:t>
            </a:r>
            <a:r>
              <a:rPr lang="ko-KR" altLang="en-US" sz="1400" dirty="0"/>
              <a:t>언어의 </a:t>
            </a:r>
            <a:r>
              <a:rPr lang="en-US" altLang="ko-KR" sz="1400" dirty="0"/>
              <a:t>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출력서식</a:t>
            </a:r>
            <a:r>
              <a:rPr lang="en-US" altLang="ko-KR" sz="1400" dirty="0"/>
              <a:t>,</a:t>
            </a:r>
            <a:r>
              <a:rPr lang="ko-KR" altLang="en-US" sz="1400" dirty="0"/>
              <a:t> 출력할 표현식</a:t>
            </a:r>
            <a:r>
              <a:rPr lang="en-US" altLang="ko-KR" sz="1400" dirty="0"/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출력 서식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</a:t>
            </a:r>
            <a:r>
              <a:rPr lang="ko-KR" altLang="en-US" sz="1400" dirty="0"/>
              <a:t>숫자</a:t>
            </a:r>
            <a:r>
              <a:rPr lang="en-US" altLang="ko-KR" sz="1400" dirty="0"/>
              <a:t>d: </a:t>
            </a:r>
            <a:r>
              <a:rPr lang="ko-KR" altLang="en-US" sz="1400" dirty="0"/>
              <a:t>정수를 숫자만큼의 자리를 확보해서 오른쪽 맞춤을 해서 출력하는데 숫자가 원래 숫자의 개수보다 작으면 전체를 출력하고 음수를 사용하면 왼쪽 맞춤을 해서 출력하며 앞에 </a:t>
            </a:r>
            <a:r>
              <a:rPr lang="en-US" altLang="ko-KR" sz="1400" dirty="0"/>
              <a:t>0</a:t>
            </a:r>
            <a:r>
              <a:rPr lang="ko-KR" altLang="en-US" sz="1400" dirty="0"/>
              <a:t>을 추가하면 남는 자리는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채움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</a:t>
            </a:r>
            <a:r>
              <a:rPr lang="ko-KR" altLang="en-US" sz="1400" dirty="0" err="1"/>
              <a:t>전체자릿수</a:t>
            </a:r>
            <a:r>
              <a:rPr lang="en-US" altLang="ko-KR" sz="1400" dirty="0"/>
              <a:t>.</a:t>
            </a:r>
            <a:r>
              <a:rPr lang="ko-KR" altLang="en-US" sz="1400" dirty="0" err="1"/>
              <a:t>소수자릿수</a:t>
            </a:r>
            <a:r>
              <a:rPr lang="en-US" altLang="ko-KR" sz="1400" dirty="0"/>
              <a:t>f: </a:t>
            </a:r>
            <a:r>
              <a:rPr lang="ko-KR" altLang="en-US" sz="1400" dirty="0"/>
              <a:t>실수를 출력할 때 소수 자릿수를 설정하면 그 아래 자리에서 반올림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%</a:t>
            </a:r>
            <a:r>
              <a:rPr lang="ko-KR" altLang="en-US" sz="1400" dirty="0" err="1"/>
              <a:t>전체자릿수</a:t>
            </a:r>
            <a:r>
              <a:rPr lang="en-US" altLang="ko-KR" sz="1400" dirty="0"/>
              <a:t>.</a:t>
            </a:r>
            <a:r>
              <a:rPr lang="ko-KR" altLang="en-US" sz="1400" dirty="0" err="1"/>
              <a:t>출력할개수</a:t>
            </a:r>
            <a:r>
              <a:rPr lang="en-US" altLang="ko-KR" sz="1400" dirty="0"/>
              <a:t>s: </a:t>
            </a:r>
            <a:r>
              <a:rPr lang="ko-KR" altLang="en-US" sz="1400" dirty="0"/>
              <a:t>전체 자리를 설정해서 출력할 </a:t>
            </a:r>
            <a:r>
              <a:rPr lang="ko-KR" altLang="en-US" sz="1400" dirty="0" err="1"/>
              <a:t>개수만큼만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제어문자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\</a:t>
            </a:r>
            <a:r>
              <a:rPr lang="ko-KR" altLang="en-US" sz="1400" dirty="0"/>
              <a:t>다음에 하나의 문자를 추가해서 특수한 기능을 하도록 해주는 문자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\n: </a:t>
            </a:r>
            <a:r>
              <a:rPr lang="ko-KR" altLang="en-US" sz="1400" dirty="0"/>
              <a:t>줄 바꿈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\t: </a:t>
            </a:r>
            <a:r>
              <a:rPr lang="ko-KR" altLang="en-US" sz="1400" dirty="0"/>
              <a:t>탭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\\:\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\’,</a:t>
            </a:r>
            <a:r>
              <a:rPr lang="ko-KR" altLang="en-US" sz="1400" dirty="0"/>
              <a:t> </a:t>
            </a:r>
            <a:r>
              <a:rPr lang="en-US" altLang="ko-KR" sz="1400" dirty="0"/>
              <a:t>\”:’,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Java </a:t>
            </a:r>
            <a:r>
              <a:rPr lang="ko-KR" altLang="en-US" sz="1400" dirty="0"/>
              <a:t>에서의 입출력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입력은 </a:t>
            </a:r>
            <a:r>
              <a:rPr lang="en-US" altLang="ko-KR" sz="1400" dirty="0" err="1"/>
              <a:t>java.util.Scanner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출력은 </a:t>
            </a:r>
            <a:r>
              <a:rPr lang="en-US" altLang="ko-KR" sz="1400" dirty="0" err="1"/>
              <a:t>System.out.printf</a:t>
            </a:r>
            <a:r>
              <a:rPr lang="en-US" altLang="ko-KR" sz="1400" dirty="0"/>
              <a:t>()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동일한 방식으로 가능하면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 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 </a:t>
            </a:r>
            <a:r>
              <a:rPr lang="ko-KR" altLang="en-US" sz="1400" dirty="0"/>
              <a:t>을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9800301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(quick sort)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47356"/>
              </p:ext>
            </p:extLst>
          </p:nvPr>
        </p:nvGraphicFramePr>
        <p:xfrm>
          <a:off x="539750" y="1628775"/>
          <a:ext cx="7921625" cy="34772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 main(int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argc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const char *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argv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[])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int list[] = { 69, 10, 30, 2, 14, 8, 31, 22, 16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int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int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(list) /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(list[0]);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//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퀵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정렬 수행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(left: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배열의 시작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0, right: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배열의 끝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8)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quickSort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(0,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- 1, list,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//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결과 출력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후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len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temp = list[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t",temp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/>
              <a:t>Quick Sort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591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(quick sort)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2835"/>
              </p:ext>
            </p:extLst>
          </p:nvPr>
        </p:nvGraphicFramePr>
        <p:xfrm>
          <a:off x="539750" y="1628775"/>
          <a:ext cx="7921625" cy="26834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69	10	30	2	14	8	31	22	16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16	10	30	2	14	8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8	10	2	14	16	30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30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30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30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30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30	31	22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22	30	31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22	30	31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22	30	31	69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정렬 후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	8	10	14	16	22	30	31	69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</a:txBody>
                  <a:tcPr marT="5806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161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/>
              <a:t>Quick Sort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64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 포인터</a:t>
            </a:r>
            <a:r>
              <a:rPr lang="en-US" altLang="ko-KR" sz="1400" dirty="0"/>
              <a:t>(Pointer to Function)</a:t>
            </a:r>
            <a:r>
              <a:rPr lang="ko-KR" altLang="en-US" sz="1400" dirty="0"/>
              <a:t>란 함수를 가리키는 포인터입니다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다른 언어에서는 </a:t>
            </a:r>
            <a:r>
              <a:rPr lang="en-US" altLang="ko-KR" sz="1400" dirty="0"/>
              <a:t>delegate</a:t>
            </a:r>
            <a:r>
              <a:rPr lang="ko-KR" altLang="en-US" sz="1400" dirty="0"/>
              <a:t>란 표현을 사용하기도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포인터 변수는 메모리의 번지를 저장하는 변수인데 함수도 메모리에 존재하며 시작 번지가 있으므로 포인터 변수로 가리킬 수 있습니다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일반적인 포인터는 변수가 저장되어 있는 번지를 가리키지만 함수 포인터는 함수의 시작 번지를 가리킨다는 점에서 다릅니다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 포인터의 선언 형식</a:t>
            </a:r>
          </a:p>
          <a:p>
            <a:pPr marL="457200" lvl="1" indent="0">
              <a:buNone/>
            </a:pPr>
            <a:r>
              <a:rPr lang="ko-KR" altLang="en-US" sz="1400" dirty="0" err="1"/>
              <a:t>결과형</a:t>
            </a:r>
            <a:r>
              <a:rPr lang="ko-KR" altLang="en-US" sz="1400" dirty="0"/>
              <a:t> </a:t>
            </a:r>
            <a:r>
              <a:rPr lang="en-US" altLang="ko-KR" sz="1400" dirty="0"/>
              <a:t>(*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)(</a:t>
            </a:r>
            <a:r>
              <a:rPr lang="ko-KR" altLang="en-US" sz="1400" dirty="0"/>
              <a:t>매개변수 리스트</a:t>
            </a:r>
            <a:r>
              <a:rPr lang="en-US" altLang="ko-KR" sz="1400" dirty="0"/>
              <a:t>);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a);</a:t>
            </a:r>
          </a:p>
          <a:p>
            <a:pPr marL="457200" lvl="1" indent="0">
              <a:buNone/>
            </a:pPr>
            <a:r>
              <a:rPr lang="ko-KR" altLang="en-US" sz="1400" dirty="0"/>
              <a:t>정수형 매개변수를 하나 취하고 정수형을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func</a:t>
            </a:r>
            <a:r>
              <a:rPr lang="ko-KR" altLang="en-US" sz="1400" dirty="0"/>
              <a:t>라는 함수의 원형이 있습니다</a:t>
            </a:r>
            <a:r>
              <a:rPr lang="en-US" altLang="ko-KR" sz="1400" dirty="0"/>
              <a:t>. </a:t>
            </a:r>
          </a:p>
          <a:p>
            <a:pPr marL="457200" lvl="1" indent="0">
              <a:buNone/>
            </a:pPr>
            <a:r>
              <a:rPr lang="ko-KR" altLang="en-US" sz="1400" dirty="0"/>
              <a:t>이런 함수를 가리킬 수 있는 함수 포인터 </a:t>
            </a:r>
            <a:r>
              <a:rPr lang="en-US" altLang="ko-KR" sz="1400" dirty="0" err="1"/>
              <a:t>pf</a:t>
            </a:r>
            <a:r>
              <a:rPr lang="ko-KR" altLang="en-US" sz="1400" dirty="0"/>
              <a:t>를 선언하는 절차는 다음과 같습니다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</a:p>
          <a:p>
            <a:pPr marL="457200" lvl="1" indent="0">
              <a:buNone/>
            </a:pPr>
            <a:r>
              <a:rPr lang="en-US" altLang="ko-KR" sz="1400" dirty="0"/>
              <a:t>①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a);		// </a:t>
            </a:r>
            <a:r>
              <a:rPr lang="ko-KR" altLang="en-US" sz="1400" dirty="0" err="1"/>
              <a:t>함수명을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변수명으로</a:t>
            </a:r>
            <a:r>
              <a:rPr lang="ko-KR" altLang="en-US" sz="1400" dirty="0"/>
              <a:t> 바꾼다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②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a);	// </a:t>
            </a:r>
            <a:r>
              <a:rPr lang="ko-KR" altLang="en-US" sz="1400" dirty="0" err="1"/>
              <a:t>변수명</a:t>
            </a:r>
            <a:r>
              <a:rPr lang="ko-KR" altLang="en-US" sz="1400" dirty="0"/>
              <a:t> 앞에 *를 붙인다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③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(*</a:t>
            </a:r>
            <a:r>
              <a:rPr lang="en-US" altLang="ko-KR" sz="1400" dirty="0" err="1"/>
              <a:t>pf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	// </a:t>
            </a:r>
            <a:r>
              <a:rPr lang="ko-KR" altLang="en-US" sz="1400" dirty="0"/>
              <a:t>변수를 괄호로 묶어 버리면 됩니다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/>
              <a:t>매개 변수의 이름은 생략 가능합니다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162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09951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 포인터에 함수 대입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함수포인터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함수명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위의 경우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err="1"/>
              <a:t>pf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;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이처럼 함수이름을 포인터 변수에 직접 대입할 수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그 이유는 함수명만 사용하면 함수의 시작 주소를 가리키는 주소 상수이기 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 포인터의 호출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(*</a:t>
            </a:r>
            <a:r>
              <a:rPr lang="ko-KR" altLang="en-US" sz="1400" dirty="0"/>
              <a:t>함수포인터</a:t>
            </a:r>
            <a:r>
              <a:rPr lang="en-US" altLang="ko-KR" sz="1400" dirty="0"/>
              <a:t>)(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(</a:t>
            </a:r>
            <a:r>
              <a:rPr lang="ko-KR" altLang="en-US" sz="1400" dirty="0"/>
              <a:t>함수포인터</a:t>
            </a:r>
            <a:r>
              <a:rPr lang="en-US" altLang="ko-KR" sz="1400" dirty="0"/>
              <a:t>)(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);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위 두 줄은 모두 동일한 문장으로 취급합니다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어떻게 입력하더라도 결과는 같습니다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163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12375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함수 포인터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27097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sum(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sum=0;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&lt;=a;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 sum = sum +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return sum;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n;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하나의 양수를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&amp;n);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=sum;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부터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까지의합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n",n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(*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)(n));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부터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까지의합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n",n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)(n));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164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333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함수 포인터를 사용하는 이유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포인터를 이용하면 동일한 모양의 함수를 호출할 때 하나의 문장으로 처리가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함수의 원형이 동일한 경우라면 함수 포인터를 이용해서 여러 개의 함수에 접근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윈도우 프로그래밍에서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처리 함수 같은 경우는 사용자가 어떤 함수를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함수로 사용할 지 알 수 없기 때문에 미리 함수의 원형을 설정해두고 함수 명만을 등록하도록 하는 형태를 취하게 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함수를 다른 함수의 인수로 전달 할 수 있기 때문입니다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165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04857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함수 포인터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0725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conio.h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add(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b)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a+b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sub(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b)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 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a-b;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x,y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char menu;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a,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b);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첫번째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연산에 사용할 정수 값을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&amp;x);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두번째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연산에 사용할 정수 값을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&amp;y);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9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함수 포인터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2787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while(1)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{ 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두수의합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2. 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두수의차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menu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getch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(menu =='1')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=add; 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else if(menu == '2')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=sub; 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else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잘못된 메뉴 선택입니다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continue;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결과는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.\n",(*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x,y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));	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167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5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함수 포인터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296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2"/>
            <a:ext cx="8229600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자바는 완전한 객체지향 언어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자바는 모든 코드를 클래스 안에 작성해야 함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클래스는 바로 사용이 가능한 경우도 있지만 인스턴스를 만들어서 사용하는 것이 일반적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변수는 데이터를 저장하는 것이 목적이고 함수나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메소드는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일을 수행하는 것이 목적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자바에서 어떤 작업을 수행시키고자 하면 클래스나 인스턴스를 만들어서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메소드를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호출하면 됨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System.out.println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(“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자바에서 작업 수행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”);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>
                <a:latin typeface="굴림체" charset="-127"/>
                <a:ea typeface="굴림체" charset="-127"/>
              </a:rPr>
              <a:t>//System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은 클래스 이름이고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out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은 클래스 안에 속한 인스턴스이고 </a:t>
            </a:r>
            <a:r>
              <a:rPr lang="en-US" altLang="ko-KR" sz="1400" dirty="0" err="1">
                <a:latin typeface="굴림체" charset="-127"/>
                <a:ea typeface="굴림체" charset="-127"/>
              </a:rPr>
              <a:t>println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이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메소드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>
                <a:latin typeface="굴림체" charset="-127"/>
                <a:ea typeface="굴림체" charset="-127"/>
              </a:rPr>
              <a:t>String str = new String(“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자바의 문자열 인스턴스 만들기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”); //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인스턴스 생성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System.out.println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(</a:t>
            </a:r>
            <a:r>
              <a:rPr lang="en-US" altLang="ko-KR" sz="1400" dirty="0" err="1">
                <a:latin typeface="굴림체" charset="-127"/>
                <a:ea typeface="굴림체" charset="-127"/>
              </a:rPr>
              <a:t>str.substring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(0, 5));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//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인스턴스가 호출한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메소드의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결과를 출력하기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endParaRPr lang="ko-KR" sz="1400" dirty="0">
              <a:latin typeface="굴림체" charset="-127"/>
              <a:ea typeface="굴림체" charset="-127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168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클래스와 </a:t>
            </a:r>
            <a:r>
              <a:rPr lang="ko-KR" altLang="en-US" sz="4000" dirty="0" err="1">
                <a:solidFill>
                  <a:srgbClr val="FFFFFF"/>
                </a:solidFill>
                <a:latin typeface="맑은 고딕" charset="-127"/>
                <a:ea typeface="굴림체" charset="-127"/>
              </a:rPr>
              <a:t>메소드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327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2"/>
            <a:ext cx="8229600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특징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Python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은 데이터의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자료형을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데이터를 대입할 때 결정하기 때문에 변수를 만들 때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자료형을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기재할 필요가 없음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줄 단위로 번역해서 실행하기 때문에 하나의 명령어를 구분하기 위한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이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필요없지만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한 줄에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2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개의 명령어를 작성하는 경우에는 명령어를 구분하기 위해서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을 입력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ko-KR" altLang="en-US" sz="1400" dirty="0">
                <a:latin typeface="굴림체" charset="-127"/>
                <a:ea typeface="굴림체" charset="-127"/>
              </a:rPr>
              <a:t>하나의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블럭을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만들고자 할 때는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을 하고 들여쓰기를 이용해서 코드를 작성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들여쓰기가 같으면 동일한 코드 블록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코드 블록은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제어문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,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함수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(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메소드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),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클래스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문자열 입력은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input(‘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메시지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’)</a:t>
            </a: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문자열로만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리턴하기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때문에 숫자로 변환할 때는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int(input(‘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메시지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’))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의 형태로 변환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0" indent="-285750">
              <a:spcAft>
                <a:spcPts val="600"/>
              </a:spcAft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출력은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print</a:t>
            </a: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메시지나 데이터를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,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로 구분해서 대입해서 출력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‘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서식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’%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데이터의 형태로 입력해서 서식을 적용해서 출력하는 것도 가능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endParaRPr lang="ko-KR" sz="1400" dirty="0">
              <a:latin typeface="굴림체" charset="-127"/>
              <a:ea typeface="굴림체" charset="-127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169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Python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51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연산자의 우선순위와 기능별 분류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69837"/>
              </p:ext>
            </p:extLst>
          </p:nvPr>
        </p:nvGraphicFramePr>
        <p:xfrm>
          <a:off x="539552" y="1729408"/>
          <a:ext cx="8136904" cy="436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22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바탕"/>
                          <a:ea typeface="굴림체"/>
                          <a:cs typeface="Times New Roman"/>
                        </a:rPr>
                        <a:t>연산자 명칭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바탕"/>
                          <a:ea typeface="굴림체"/>
                          <a:cs typeface="Times New Roman"/>
                        </a:rPr>
                        <a:t>연산자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결합 규칙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최우선 연산자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함수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괄호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(), 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배열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[], 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구조체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-&gt;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왼쪽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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오른쪽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단항 연산자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*</a:t>
                      </a: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(</a:t>
                      </a:r>
                      <a:r>
                        <a:rPr lang="ko-KR" alt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참조형</a:t>
                      </a:r>
                      <a:r>
                        <a:rPr lang="ko-KR" alt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 변수에 저장된 값</a:t>
                      </a: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)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, &amp;, -, ~, ++, --, (type), </a:t>
                      </a: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sizeof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왼쪽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오른쪽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 rowSpan="10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이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항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 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연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산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자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승제 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*, /, %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</a:t>
                      </a:r>
                      <a:r>
                        <a:rPr lang="en-US" altLang="ko-KR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</a:t>
                      </a:r>
                      <a:r>
                        <a:rPr lang="ko-KR" altLang="ko-KR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endParaRPr lang="ko-KR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가감 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+, -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Shift </a:t>
                      </a: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&gt;&gt;, &lt;&lt;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관계 연산자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&lt;, &lt;=, &gt;, &gt;=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등가 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==, !=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AND </a:t>
                      </a: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&amp;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XOR </a:t>
                      </a: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^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OR </a:t>
                      </a: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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논리곱 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&amp;&amp;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논리합 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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2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조건 연산자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? :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왼쪽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오른쪽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2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할당 연산자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=, +=, -=, *=, /=, %=, &amp;=, 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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=, ^=, &lt;&lt;=, &gt;&gt;=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왼쪽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오른쪽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2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콤마 연산자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cs typeface="Times New Roman"/>
                        </a:rPr>
                        <a:t>,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왼쪽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Times New Roman"/>
                          <a:sym typeface="Symbol"/>
                        </a:rPr>
                        <a:t></a:t>
                      </a:r>
                      <a:r>
                        <a:rPr lang="ko-KR" sz="14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굴림체"/>
                          <a:cs typeface="Times New Roman"/>
                        </a:rPr>
                        <a:t>오른쪽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2407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2"/>
            <a:ext cx="8229600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en-US" altLang="ko-KR" sz="1400" dirty="0">
                <a:latin typeface="굴림체" charset="-127"/>
                <a:ea typeface="굴림체" charset="-127"/>
              </a:rPr>
              <a:t>Python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은 문자열을 문자 데이터의 모임으로 취급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배열이 없고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list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가 존재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 err="1">
                <a:latin typeface="굴림체" charset="-127"/>
                <a:ea typeface="굴림체" charset="-127"/>
              </a:rPr>
              <a:t>파이썬의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list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에서 주의할 점은 인덱스의 음수가 허용된다는 점인데 음수는 뒤에서부터 찾아옵니다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.</a:t>
            </a: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>
                <a:latin typeface="굴림체" charset="-127"/>
                <a:ea typeface="굴림체" charset="-127"/>
              </a:rPr>
              <a:t>msg = “Hello Python”</a:t>
            </a: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>
                <a:latin typeface="굴림체" charset="-127"/>
                <a:ea typeface="굴림체" charset="-127"/>
              </a:rPr>
              <a:t>print(msg[1]) //e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가 출력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r>
              <a:rPr lang="en-US" altLang="ko-KR" sz="1400" dirty="0">
                <a:latin typeface="굴림체" charset="-127"/>
                <a:ea typeface="굴림체" charset="-127"/>
              </a:rPr>
              <a:t>print(msg[-1]) //n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출력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287337" indent="-285750"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 err="1">
                <a:latin typeface="굴림체" charset="-127"/>
                <a:ea typeface="굴림체" charset="-127"/>
              </a:rPr>
              <a:t>슬라이싱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인덱스에 범위를 지정해서 데이터를 잘라내는 것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[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시작위치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종료위치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간격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]</a:t>
            </a: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[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시작위치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종료위치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]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-&gt;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간격은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1</a:t>
            </a: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[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시작위치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:]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-&gt;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시작위치부터 끝까지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[: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종료위치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]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-&gt;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처음부터 종류위치까지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[::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간격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]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-&gt;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처음부터 끝까지 간격을 가지고 추출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[::],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[:]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-&gt;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처음부터 끝까지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1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간격으로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401637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1587" indent="0">
              <a:spcBef>
                <a:spcPts val="638"/>
              </a:spcBef>
              <a:buSzPct val="100000"/>
            </a:pPr>
            <a:endParaRPr lang="ko-KR" sz="1400" dirty="0">
              <a:latin typeface="굴림체" charset="-127"/>
              <a:ea typeface="굴림체" charset="-127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170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Python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924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2"/>
            <a:ext cx="8229600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en-US" altLang="ko-KR" sz="1400" dirty="0">
                <a:latin typeface="굴림체" charset="-127"/>
                <a:ea typeface="굴림체" charset="-127"/>
              </a:rPr>
              <a:t>Python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의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Collection</a:t>
            </a: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list : [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데이터 나열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]</a:t>
            </a: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s</a:t>
            </a:r>
            <a:r>
              <a:rPr lang="en-US" altLang="ko-KR" sz="1400">
                <a:latin typeface="굴림체" charset="-127"/>
                <a:ea typeface="굴림체" charset="-127"/>
              </a:rPr>
              <a:t>et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 {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데이터 나열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}</a:t>
            </a: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>
                <a:latin typeface="굴림체" charset="-127"/>
                <a:ea typeface="굴림체" charset="-127"/>
              </a:rPr>
              <a:t>map : {</a:t>
            </a:r>
            <a:r>
              <a:rPr lang="en-US" altLang="ko-KR" sz="1400" dirty="0" err="1">
                <a:latin typeface="굴림체" charset="-127"/>
                <a:ea typeface="굴림체" charset="-127"/>
              </a:rPr>
              <a:t>key:value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, </a:t>
            </a:r>
            <a:r>
              <a:rPr lang="en-US" altLang="ko-KR" sz="1400" dirty="0" err="1">
                <a:latin typeface="굴림체" charset="-127"/>
                <a:ea typeface="굴림체" charset="-127"/>
              </a:rPr>
              <a:t>key:value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…} </a:t>
            </a:r>
          </a:p>
          <a:p>
            <a:pPr marL="1587" indent="0">
              <a:spcBef>
                <a:spcPts val="638"/>
              </a:spcBef>
              <a:buSzPct val="100000"/>
            </a:pPr>
            <a:endParaRPr lang="ko-KR" sz="1400" dirty="0">
              <a:latin typeface="굴림체" charset="-127"/>
              <a:ea typeface="굴림체" charset="-127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171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Python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64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2"/>
            <a:ext cx="8229600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라이브러리 나 프레임워크는 프로그램을 개발할 때 많이 사용될 것 같은 함수나 클래스를 미리 만들어서 제공하는 것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유사한 개념으로 솔루션이 있는데 솔루션은 특정한 작업을 편리하게 만들기 위한 것으로 유사한 애플리케이션을 여러 번 만드는 경우 그 애플리케이션에 특화된 형태로 제공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프로그래밍 언어가 제공하는 라이브러리를 표준 라이브러리라고 하고 외부 개발자들이 만들어서 제공하는 라이브러리는 외부 라이브러리 또는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3</a:t>
            </a:r>
            <a:r>
              <a:rPr lang="en-US" altLang="ko-KR" sz="1400" baseline="30000" dirty="0">
                <a:latin typeface="굴림체" charset="-127"/>
                <a:ea typeface="굴림체" charset="-127"/>
              </a:rPr>
              <a:t>rd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Party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라이브러리라고도 합니다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.</a:t>
            </a: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altLang="en-US" sz="1400" dirty="0">
                <a:latin typeface="굴림체" charset="-127"/>
                <a:ea typeface="굴림체" charset="-127"/>
              </a:rPr>
              <a:t>이러한 라이브러리 제공 때문에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Java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나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Python,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R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등이 프로그래밍하기 편리하다고 함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en-US" altLang="ko-KR" sz="1400" dirty="0">
                <a:latin typeface="굴림체" charset="-127"/>
                <a:ea typeface="굴림체" charset="-127"/>
              </a:rPr>
              <a:t>C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언어에서 많이 사용하는 표준 </a:t>
            </a:r>
            <a:r>
              <a:rPr lang="ko-KR" altLang="en-US" sz="1400" dirty="0" err="1">
                <a:latin typeface="굴림체" charset="-127"/>
                <a:ea typeface="굴림체" charset="-127"/>
              </a:rPr>
              <a:t>라이브리리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stdio.h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입출력 라이브러리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stdlib.h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표준 라이브러리로 컴파일러마다 제공되는 것이 다름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string.h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문자열 라이브러리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memory.h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메모리 관련 라이브러리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endParaRPr lang="ko-KR" sz="1400" dirty="0">
              <a:latin typeface="굴림체" charset="-127"/>
              <a:ea typeface="굴림체" charset="-127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172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라이브러리 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&amp;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프레임워크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291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2"/>
            <a:ext cx="8229600" cy="49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en-US" altLang="ko-KR" sz="1400" dirty="0">
                <a:latin typeface="굴림체" charset="-127"/>
                <a:ea typeface="굴림체" charset="-127"/>
              </a:rPr>
              <a:t>Java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언어에서 많이 사용하는 패키지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java.lang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 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표준 패키지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java.util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자료구조 패키지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java.io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입출력 패키지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java.net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네트워크 패키지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r>
              <a:rPr lang="en-US" altLang="ko-KR" sz="1400" dirty="0" err="1">
                <a:latin typeface="굴림체" charset="-127"/>
                <a:ea typeface="굴림체" charset="-127"/>
              </a:rPr>
              <a:t>java.sql</a:t>
            </a:r>
            <a:r>
              <a:rPr lang="en-US" altLang="ko-KR" sz="1400" dirty="0">
                <a:latin typeface="굴림체" charset="-127"/>
                <a:ea typeface="굴림체" charset="-127"/>
              </a:rPr>
              <a:t>:</a:t>
            </a:r>
            <a:r>
              <a:rPr lang="ko-KR" altLang="en-US" sz="1400" dirty="0">
                <a:latin typeface="굴림체" charset="-127"/>
                <a:ea typeface="굴림체" charset="-127"/>
              </a:rPr>
              <a:t> 데이터베이스 사용 패키지</a:t>
            </a: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endParaRPr lang="en-US" altLang="ko-KR" sz="1400" dirty="0">
              <a:latin typeface="굴림체" charset="-127"/>
              <a:ea typeface="굴림체" charset="-127"/>
            </a:endParaRPr>
          </a:p>
          <a:p>
            <a:pPr marL="742950" lvl="1" indent="-285750">
              <a:spcBef>
                <a:spcPts val="638"/>
              </a:spcBef>
              <a:buSzPct val="100000"/>
              <a:buFont typeface="Wingdings" pitchFamily="2" charset="2"/>
              <a:buChar char="ü"/>
            </a:pPr>
            <a:endParaRPr lang="ko-KR" sz="1400" dirty="0">
              <a:latin typeface="굴림체" charset="-127"/>
              <a:ea typeface="굴림체" charset="-127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173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라이브러리 </a:t>
            </a:r>
            <a:r>
              <a:rPr lang="en-US" alt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&amp;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 프레임워크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762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예외</a:t>
            </a:r>
            <a:r>
              <a:rPr lang="en-US" altLang="ko-KR" dirty="0"/>
              <a:t>(Exception)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83568" y="1268760"/>
            <a:ext cx="784887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컴파일 에러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(error): .java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파일을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.class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파일로 만드는 과정에서 발생하는 오류로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.java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파일에 오류가 있거나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jvm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 인식할 수 없는 클래스 사용으로 인한 오류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(exception):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컴파일은 성공적으로 수행되어 클래스가 만들어 졌지만 실행 도중 외부 요인이나 잘못된 입력 등으로 발생하는 오류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논리적 에러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컴파일 이나 런타임 시에 에러가 발생하지는 않지만 정상적으로 실행이 되었지만 의도하지 않은 결과가 나오는 경우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단언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(assert):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개발자가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의도적으로 특정 조건을 만족했을 때 만 프로그램이 정상적으로 동작하도록 만드는 것 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컴파일 에러가 발생하면 에러를 수정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컴파일 에러는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eclipse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나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IntelliJ, NetBeans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와 같은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IDE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를 사용하면 명확하게 표시를 해주므로 비교적 찾기 쉬움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런타임 에러나 논리적 에러는 프로그램 외부의 문제인지 논리적인 오류인지 여러 가지 상황을 고려해야 하므로 에러의 원인을 찾기 어려운 경우가 많음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6075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예외</a:t>
            </a:r>
            <a:r>
              <a:rPr lang="en-US" altLang="ko-KR" dirty="0"/>
              <a:t>(Exception)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55576" y="1268760"/>
            <a:ext cx="784887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문법적으로는 이상이 없어서 컴파일 시점에는 아무런 문제가 없지만 프로그램 실행 중에 발생하는 예기치 않은 사건으로 인해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프로그램이 중단되는 런타임 에러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예외가 발생하는 경우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정수를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0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으로 나누는 경우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배열의 첨자가 범위를 벗어나거나 음수를 사용하는 경우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부적절한 형 변환이 일어나는 경우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입출력을 위한 파일이 없는 경우 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예외처리의 용도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정상 종료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예외내용 기록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 발생 시 무시하고 계속 실행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정상적인 값으로 변경해서 실행</a:t>
            </a:r>
          </a:p>
        </p:txBody>
      </p:sp>
    </p:spTree>
    <p:extLst>
      <p:ext uri="{BB962C8B-B14F-4D97-AF65-F5344CB8AC3E}">
        <p14:creationId xmlns:p14="http://schemas.microsoft.com/office/powerpoint/2010/main" val="287102707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Java </a:t>
            </a:r>
            <a:r>
              <a:rPr lang="ko-KR" altLang="en-US" dirty="0"/>
              <a:t>예외 관련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9552" y="1652776"/>
          <a:ext cx="8280920" cy="4632960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NoSuchMethodException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메소드가</a:t>
                      </a: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존재하지 않을 때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ClassNotFoundException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클래스가 존재하지 않을 때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CloneNotSupportedException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객체의 복제가 지원되지 않는 상황에서 복제를 시도하고자 하는 경우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IllegalAccessException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클래스에 대한 부정적인 접근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InstantiationException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추상클래스나 인터페이스로부터 객체를 생성하고자 하는 경우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InterruptedException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스레드가</a:t>
                      </a: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인터럽트 되었을 때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RuntimeException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실행시간에 예외가 발생한 경우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IOException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입출력과 관련된 예외 처리</a:t>
                      </a:r>
                      <a:endParaRPr lang="en-US" alt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굴림체"/>
                      </a:endParaRPr>
                    </a:p>
                    <a:p>
                      <a:pPr algn="just" latinLnBrk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EOFException,FileNotFoundException,InterruptedException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74552" y="1268760"/>
            <a:ext cx="3565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Exception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클래스의 주요 하위 클래스들</a:t>
            </a:r>
          </a:p>
        </p:txBody>
      </p:sp>
    </p:spTree>
    <p:extLst>
      <p:ext uri="{BB962C8B-B14F-4D97-AF65-F5344CB8AC3E}">
        <p14:creationId xmlns:p14="http://schemas.microsoft.com/office/powerpoint/2010/main" val="73543849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11560" y="1916832"/>
          <a:ext cx="8136904" cy="256770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ArithmeticException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0</a:t>
                      </a: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으로 나누는 등의 산술적인 예외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NegativeArraySizeException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배열의 크기를 지정할 때 음수의 사용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NullPointerException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null</a:t>
                      </a:r>
                      <a:r>
                        <a:rPr lang="ko-KR" alt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인 </a:t>
                      </a:r>
                      <a:r>
                        <a:rPr lang="ko-KR" alt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참조형</a:t>
                      </a:r>
                      <a:r>
                        <a:rPr lang="ko-KR" alt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변수가</a:t>
                      </a: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</a:t>
                      </a:r>
                      <a:r>
                        <a:rPr lang="ko-KR" alt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메소드나</a:t>
                      </a: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멤버 변수에 접근하고자 하는 경우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ArrayIndexOutOfBoundsException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배열</a:t>
                      </a:r>
                      <a:r>
                        <a:rPr lang="ko-KR" alt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에서</a:t>
                      </a:r>
                      <a:r>
                        <a:rPr lang="en-US" altLang="ko-KR" sz="1400" b="0" i="0" kern="100" baseline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</a:t>
                      </a:r>
                      <a:r>
                        <a:rPr lang="ko-KR" altLang="en-US" sz="1400" b="0" i="0" kern="100" baseline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인덱스 범위를 초과해서 사용하는 경우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바탕"/>
                        </a:rPr>
                        <a:t>NumberFormatException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바탕"/>
                        </a:rPr>
                        <a:t>숫자로</a:t>
                      </a:r>
                      <a:r>
                        <a:rPr lang="en-US" alt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바탕"/>
                        </a:rPr>
                        <a:t> </a:t>
                      </a:r>
                      <a:r>
                        <a:rPr lang="ko-KR" alt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바탕"/>
                        </a:rPr>
                        <a:t>변경이 되지 않는 데이터를 숫자로 변경했을 때 발생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바탕"/>
                        </a:rPr>
                        <a:t>ClassCastException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바탕"/>
                        </a:rPr>
                        <a:t>객체의 타입을 변경이 불가능한 타입으로 변경하는 경우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SecurityException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보안을 이유로 </a:t>
                      </a:r>
                      <a:r>
                        <a:rPr lang="ko-KR" altLang="en-US" sz="1400" b="0" i="0" kern="100" dirty="0" err="1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메소드를</a:t>
                      </a:r>
                      <a:r>
                        <a:rPr lang="ko-KR" sz="1400" b="0" i="0" kern="1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굴림체"/>
                        </a:rPr>
                        <a:t> 수행할 수 없을 때</a:t>
                      </a:r>
                      <a:endParaRPr lang="ko-KR" sz="1400" b="0" i="0" kern="1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1268760"/>
            <a:ext cx="7848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RuntimeException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클래스의 주요 하위 클래스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프로그래머의 실수로 발생하는 예외로 소스 코드를 수정하면 해결되는 경우가 많음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8914799-70AC-0048-B94D-D8571DB9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Java </a:t>
            </a:r>
            <a:r>
              <a:rPr lang="ko-KR" altLang="en-US" dirty="0"/>
              <a:t>예외 관련 클래스</a:t>
            </a:r>
          </a:p>
        </p:txBody>
      </p:sp>
    </p:spTree>
    <p:extLst>
      <p:ext uri="{BB962C8B-B14F-4D97-AF65-F5344CB8AC3E}">
        <p14:creationId xmlns:p14="http://schemas.microsoft.com/office/powerpoint/2010/main" val="72366531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예외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55576" y="1268760"/>
            <a:ext cx="784887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 처리 방법 중 예외가 발생한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메소드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내에서 직접 처리하는 방법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try, catch, finally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블록 사용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(finally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를 사용하는 경우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catch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생략 가능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 – if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문 처럼 동작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...... // try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블록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예외가 발생할 가능성이 있는 문장을 지정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catch(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예외타입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1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매개변수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1)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  .....  //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 처리 블록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1: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예외의 종류에 따라 처리하는 처리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catch(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예외타입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N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매개변수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N)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  ...... //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 처리 블록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finally{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  ......  // finally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블록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예외의 발생여부와 상관없이 무조건 수행되는 블록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                      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//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생략가능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82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+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// 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우선순위에 따라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의 값이 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씩 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번 증가한 후 더하기 연산을 하므로 연산의 결과는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	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-- +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+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+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아무키나 누르면 종료됩니다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증감연산자</a:t>
            </a:r>
            <a:r>
              <a:rPr lang="en-US" altLang="ko-KR" dirty="0"/>
              <a:t>(++,--)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61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Shift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082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정수를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변경해서 </a:t>
            </a:r>
            <a:r>
              <a:rPr lang="ko-KR" altLang="en-US" sz="1400" dirty="0" err="1"/>
              <a:t>비트단위</a:t>
            </a:r>
            <a:r>
              <a:rPr lang="ko-KR" altLang="en-US" sz="1400" dirty="0"/>
              <a:t> 이동을 수행하는 연산자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short a = 20; a &gt;&gt; 2 </a:t>
            </a:r>
            <a:r>
              <a:rPr lang="ko-KR" altLang="en-US" sz="1400" dirty="0"/>
              <a:t>이렇게 되면 </a:t>
            </a:r>
            <a:r>
              <a:rPr lang="en-US" altLang="ko-KR" sz="1400" dirty="0"/>
              <a:t>a</a:t>
            </a:r>
            <a:r>
              <a:rPr lang="ko-KR" altLang="en-US" sz="1400" dirty="0"/>
              <a:t>의 오른쪽 두 비트가 잘려나가고 왼쪽에 </a:t>
            </a:r>
            <a:r>
              <a:rPr lang="en-US" altLang="ko-KR" sz="1400" dirty="0"/>
              <a:t>0</a:t>
            </a:r>
            <a:r>
              <a:rPr lang="ko-KR" altLang="en-US" sz="1400" dirty="0"/>
              <a:t>이 두 비트 삽입되는데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비트는 변경되지 않습니다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먼저 </a:t>
            </a:r>
            <a:r>
              <a:rPr lang="en-US" altLang="ko-KR" sz="1400" dirty="0"/>
              <a:t>20</a:t>
            </a:r>
            <a:r>
              <a:rPr lang="ko-KR" altLang="en-US" sz="1400" dirty="0"/>
              <a:t>을 표현하면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00000000 00010100</a:t>
            </a:r>
          </a:p>
          <a:p>
            <a:pPr marL="0" indent="0">
              <a:buNone/>
            </a:pPr>
            <a:r>
              <a:rPr lang="en-US" altLang="ko-KR" sz="1400" dirty="0"/>
              <a:t>a &gt;&gt; 2 </a:t>
            </a:r>
            <a:r>
              <a:rPr lang="ko-KR" altLang="en-US" sz="1400" dirty="0"/>
              <a:t>하게 되면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00000000 00000101</a:t>
            </a:r>
          </a:p>
          <a:p>
            <a:pPr marL="0" indent="0">
              <a:buNone/>
            </a:pPr>
            <a:r>
              <a:rPr lang="ko-KR" altLang="en-US" sz="1400" dirty="0"/>
              <a:t>따라서 </a:t>
            </a:r>
            <a:r>
              <a:rPr lang="en-US" altLang="ko-KR" sz="1400" dirty="0"/>
              <a:t>a&gt;&gt;2 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5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만일 </a:t>
            </a:r>
            <a:r>
              <a:rPr lang="en-US" altLang="ko-KR" sz="1400" dirty="0"/>
              <a:t>a&lt;&lt;2 </a:t>
            </a:r>
            <a:r>
              <a:rPr lang="ko-KR" altLang="en-US" sz="1400" dirty="0"/>
              <a:t>하게 되면 반대로 왼쪽의 두 개의 비트가 잘려나가고 오른쪽 끝에 </a:t>
            </a:r>
            <a:r>
              <a:rPr lang="en-US" altLang="ko-KR" sz="1400" dirty="0"/>
              <a:t>0</a:t>
            </a:r>
            <a:r>
              <a:rPr lang="ko-KR" altLang="en-US" sz="1400" dirty="0"/>
              <a:t>이 두 비트 삽입됩니다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a &lt;&lt; 2</a:t>
            </a:r>
            <a:r>
              <a:rPr lang="ko-KR" altLang="en-US" sz="1400" dirty="0"/>
              <a:t>의 결과는 다음과 같습니다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00000000 01010000</a:t>
            </a:r>
          </a:p>
          <a:p>
            <a:pPr marL="0" indent="0">
              <a:buNone/>
            </a:pPr>
            <a:r>
              <a:rPr lang="ko-KR" altLang="en-US" sz="1400" dirty="0"/>
              <a:t>따라서 </a:t>
            </a:r>
            <a:r>
              <a:rPr lang="en-US" altLang="ko-KR" sz="1400" dirty="0"/>
              <a:t>a &lt;&lt; 2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80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32</a:t>
            </a:r>
            <a:r>
              <a:rPr lang="ko-KR" altLang="en-US" sz="1400" dirty="0"/>
              <a:t>번을 </a:t>
            </a:r>
            <a:r>
              <a:rPr lang="en-US" altLang="ko-KR" sz="1400" dirty="0"/>
              <a:t>shift</a:t>
            </a:r>
            <a:r>
              <a:rPr lang="ko-KR" altLang="en-US" sz="1400" dirty="0"/>
              <a:t>하게 되면 모든 데이터가 </a:t>
            </a:r>
            <a:r>
              <a:rPr lang="en-US" altLang="ko-KR" sz="1400" dirty="0"/>
              <a:t>shift</a:t>
            </a:r>
            <a:r>
              <a:rPr lang="ko-KR" altLang="en-US" sz="1400" dirty="0"/>
              <a:t> 되기 때문에 </a:t>
            </a:r>
            <a:r>
              <a:rPr lang="en-US" altLang="ko-KR" sz="1400" dirty="0"/>
              <a:t>32</a:t>
            </a:r>
            <a:r>
              <a:rPr lang="ko-KR" altLang="en-US" sz="1400" dirty="0"/>
              <a:t>이상의 </a:t>
            </a:r>
            <a:r>
              <a:rPr lang="en-US" altLang="ko-KR" sz="1400" dirty="0"/>
              <a:t>shift</a:t>
            </a:r>
            <a:r>
              <a:rPr lang="ko-KR" altLang="en-US" sz="1400" dirty="0"/>
              <a:t>는 </a:t>
            </a:r>
            <a:r>
              <a:rPr lang="en-US" altLang="ko-KR" sz="1400" dirty="0"/>
              <a:t>32</a:t>
            </a:r>
            <a:r>
              <a:rPr lang="ko-KR" altLang="en-US" sz="1400" dirty="0"/>
              <a:t>로 나눈 나머지 만큼만 </a:t>
            </a:r>
            <a:r>
              <a:rPr lang="en-US" altLang="ko-KR" sz="1400" dirty="0"/>
              <a:t>shift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17502"/>
              </p:ext>
            </p:extLst>
          </p:nvPr>
        </p:nvGraphicFramePr>
        <p:xfrm>
          <a:off x="827584" y="1556792"/>
          <a:ext cx="7416823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형식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&gt;&gt;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피 연산자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&gt;&gt;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숫자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피 연산자를 숫자만큼 오른쪽으로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shift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첫 번째 비트가 삽입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&lt;&lt;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피 연산자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&lt;&lt;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숫자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피 연산자를 숫자만큼 왼쪽으로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shift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0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 삽입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프로그래밍 언어의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절차적 프로그래밍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코드를 순서대로 읽어서 실행하는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ALGOL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알고리즘 개발을 만든 언어로 </a:t>
            </a:r>
            <a:r>
              <a:rPr lang="en-US" altLang="ko-KR" sz="1400" dirty="0"/>
              <a:t>C </a:t>
            </a:r>
            <a:r>
              <a:rPr lang="ko-KR" altLang="en-US" sz="1400" dirty="0"/>
              <a:t>와</a:t>
            </a:r>
            <a:r>
              <a:rPr lang="en-US" altLang="ko-KR" sz="1400" dirty="0"/>
              <a:t> PASCAL</a:t>
            </a:r>
            <a:r>
              <a:rPr lang="ko-KR" altLang="en-US" sz="1400" dirty="0"/>
              <a:t>의 모체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C:</a:t>
            </a:r>
            <a:r>
              <a:rPr lang="ko-KR" altLang="en-US" sz="1400" dirty="0"/>
              <a:t> </a:t>
            </a:r>
            <a:r>
              <a:rPr lang="en-US" altLang="ko-KR" sz="1400" dirty="0"/>
              <a:t>UNIX</a:t>
            </a:r>
            <a:r>
              <a:rPr lang="ko-KR" altLang="en-US" sz="1400" dirty="0"/>
              <a:t> 운영체제를 개발하기 위해서 만들어진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COBOL: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영문장과</a:t>
            </a:r>
            <a:r>
              <a:rPr lang="ko-KR" altLang="en-US" sz="1400" dirty="0"/>
              <a:t> 유사한 형태로 작성하는 사무 처리용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FORTRAN:</a:t>
            </a:r>
            <a:r>
              <a:rPr lang="ko-KR" altLang="en-US" sz="1400" dirty="0"/>
              <a:t> 과학 기술 계산용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비절차적</a:t>
            </a:r>
            <a:r>
              <a:rPr lang="ko-KR" altLang="en-US" sz="1400" dirty="0"/>
              <a:t> 프로그래밍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 작성 순서와 상관없이 실행되는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SQL</a:t>
            </a:r>
            <a:r>
              <a:rPr lang="ko-KR" altLang="en-US" sz="1400" dirty="0"/>
              <a:t>이 대표적이며 객체 지향 언어들도 </a:t>
            </a:r>
            <a:r>
              <a:rPr lang="ko-KR" altLang="en-US" sz="1400" dirty="0" err="1"/>
              <a:t>비절차적</a:t>
            </a:r>
            <a:r>
              <a:rPr lang="ko-KR" altLang="en-US" sz="1400" dirty="0"/>
              <a:t>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구조적 프로그래밍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프로그래밍을 할 때 </a:t>
            </a:r>
            <a:r>
              <a:rPr lang="ko-KR" altLang="en-US" sz="1400" dirty="0" err="1"/>
              <a:t>블럭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제어문</a:t>
            </a:r>
            <a:r>
              <a:rPr lang="en-US" altLang="ko-KR" sz="1400" dirty="0"/>
              <a:t>,</a:t>
            </a:r>
            <a:r>
              <a:rPr lang="ko-KR" altLang="en-US" sz="1400" dirty="0"/>
              <a:t> 함수</a:t>
            </a:r>
            <a:r>
              <a:rPr lang="en-US" altLang="ko-KR" sz="1400" dirty="0"/>
              <a:t>,</a:t>
            </a:r>
            <a:r>
              <a:rPr lang="ko-KR" altLang="en-US" sz="1400" dirty="0"/>
              <a:t> 클래스 등</a:t>
            </a:r>
            <a:r>
              <a:rPr lang="en-US" altLang="ko-KR" sz="1400" dirty="0"/>
              <a:t>)</a:t>
            </a:r>
            <a:r>
              <a:rPr lang="ko-KR" altLang="en-US" sz="1400" dirty="0"/>
              <a:t>단위로 나누어서 작성이 가능한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유지보수가 편리해지고 </a:t>
            </a:r>
            <a:r>
              <a:rPr lang="ko-KR" altLang="en-US" sz="1400" dirty="0" err="1"/>
              <a:t>재사용성이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pascal: </a:t>
            </a:r>
            <a:r>
              <a:rPr lang="ko-KR" altLang="en-US" sz="1400" dirty="0"/>
              <a:t>교육용으로 개발된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현재 사용되는 대부분의 언어는 구조적 프로그래밍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블럭</a:t>
            </a:r>
            <a:r>
              <a:rPr lang="ko-KR" altLang="en-US" sz="1400" dirty="0"/>
              <a:t> 대신에 </a:t>
            </a:r>
            <a:r>
              <a:rPr lang="ko-KR" altLang="en-US" sz="1400" dirty="0" err="1"/>
              <a:t>모듈이라고도</a:t>
            </a:r>
            <a:r>
              <a:rPr lang="ko-KR" altLang="en-US" sz="1400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230573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&gt;&gt; 2);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&lt;&lt; 2);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AEC82E-690A-E743-9C1E-1A32BBBD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Shift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23675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&lt;&lt; 26);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//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Overflow</a:t>
                      </a:r>
                      <a:endParaRPr lang="mr-IN" altLang="ko-K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&lt;&lt; 27);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//32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로 나눈 나머지 만큼만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하기 때문에 하지 않은 것과 동일한 효과</a:t>
                      </a:r>
                    </a:p>
                    <a:p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&lt;&lt; 32);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1342177280</a:t>
                      </a:r>
                    </a:p>
                    <a:p>
                      <a:r>
                        <a:rPr lang="is-I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-1610612736</a:t>
                      </a:r>
                    </a:p>
                    <a:p>
                      <a:r>
                        <a:rPr lang="is-I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B370C2F-BEF0-E04B-9073-004DFB70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Shift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82880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정수를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변환해서 비트 단위로 연산을 한 후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 정수로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연산자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비트 </a:t>
            </a:r>
            <a:r>
              <a:rPr lang="en-US" altLang="ko-KR" sz="1400" dirty="0"/>
              <a:t>AND </a:t>
            </a:r>
            <a:r>
              <a:rPr lang="ko-KR" altLang="en-US" sz="1400" dirty="0"/>
              <a:t>연산은 양 쪽의 비트가 모두 </a:t>
            </a:r>
            <a:r>
              <a:rPr lang="en-US" altLang="ko-KR" sz="1400" dirty="0"/>
              <a:t>1</a:t>
            </a:r>
            <a:r>
              <a:rPr lang="ko-KR" altLang="en-US" sz="1400" dirty="0"/>
              <a:t>이면 </a:t>
            </a:r>
            <a:r>
              <a:rPr lang="en-US" altLang="ko-KR" sz="1400" dirty="0"/>
              <a:t>1</a:t>
            </a:r>
            <a:r>
              <a:rPr lang="ko-KR" altLang="en-US" sz="1400" dirty="0"/>
              <a:t>이고 그 외는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리턴하는 연산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비트 </a:t>
            </a:r>
            <a:r>
              <a:rPr lang="en-US" altLang="ko-KR" sz="1400" dirty="0"/>
              <a:t>OR </a:t>
            </a:r>
            <a:r>
              <a:rPr lang="ko-KR" altLang="en-US" sz="1400" dirty="0"/>
              <a:t>연산은 양 쪽의 비트가 모두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0</a:t>
            </a:r>
            <a:r>
              <a:rPr lang="ko-KR" altLang="en-US" sz="1400" dirty="0"/>
              <a:t>이고 그 외는 </a:t>
            </a:r>
            <a:r>
              <a:rPr lang="en-US" altLang="ko-KR" sz="1400" dirty="0"/>
              <a:t>1</a:t>
            </a:r>
            <a:r>
              <a:rPr lang="ko-KR" altLang="en-US" sz="1400" dirty="0"/>
              <a:t>을 리턴하는 연산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비트 </a:t>
            </a:r>
            <a:r>
              <a:rPr lang="en-US" altLang="ko-KR" sz="1400" dirty="0"/>
              <a:t>XOR </a:t>
            </a:r>
            <a:r>
              <a:rPr lang="ko-KR" altLang="en-US" sz="1400" dirty="0"/>
              <a:t>연산은 양 쪽의 비트가 동일하며 </a:t>
            </a:r>
            <a:r>
              <a:rPr lang="en-US" altLang="ko-KR" sz="1400" dirty="0"/>
              <a:t>1</a:t>
            </a:r>
            <a:r>
              <a:rPr lang="ko-KR" altLang="en-US" sz="1400" dirty="0"/>
              <a:t>이고 다르면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리턴하는 연산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비트 </a:t>
            </a:r>
            <a:r>
              <a:rPr lang="en-US" altLang="ko-KR" sz="1400" dirty="0"/>
              <a:t>NOT </a:t>
            </a:r>
            <a:r>
              <a:rPr lang="ko-KR" altLang="en-US" sz="1400" dirty="0"/>
              <a:t>연산은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1 1</a:t>
            </a:r>
            <a:r>
              <a:rPr lang="ko-KR" altLang="en-US" sz="1400" dirty="0"/>
              <a:t>이면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반전시키는 연산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모든 </a:t>
            </a:r>
            <a:r>
              <a:rPr lang="ko-KR" altLang="en-US" sz="1400" dirty="0" err="1"/>
              <a:t>비트를</a:t>
            </a:r>
            <a:r>
              <a:rPr lang="ko-KR" altLang="en-US" sz="1400" dirty="0"/>
              <a:t> 각각의 비트 단위로 논리 연산한 후 이 결과를 정수로 변환하여 리턴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컴퓨터에서는 모든 수나 문자는 이진수로 저장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marL="57150" indent="0">
              <a:buNone/>
            </a:pPr>
            <a:r>
              <a:rPr lang="en-US" altLang="ko-KR" sz="1400" dirty="0"/>
              <a:t>short a = 20; </a:t>
            </a:r>
            <a:r>
              <a:rPr lang="ko-KR" altLang="en-US" sz="1400" dirty="0"/>
              <a:t>라고 변수를 초기화하게 되면 실제로 컴퓨터에 저장된 형태는 다음과 같습니다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00000000 00010100</a:t>
            </a:r>
          </a:p>
          <a:p>
            <a:pPr>
              <a:buNone/>
            </a:pPr>
            <a:r>
              <a:rPr lang="en-US" altLang="ko-KR" sz="1400" dirty="0"/>
              <a:t>short b = 12; </a:t>
            </a:r>
            <a:r>
              <a:rPr lang="ko-KR" altLang="en-US" sz="1400" dirty="0"/>
              <a:t>이렇게 초기화하면 변수 </a:t>
            </a:r>
            <a:r>
              <a:rPr lang="en-US" altLang="ko-KR" sz="1400" dirty="0"/>
              <a:t>b </a:t>
            </a:r>
            <a:r>
              <a:rPr lang="ko-KR" altLang="en-US" sz="1400" dirty="0"/>
              <a:t>는 다음과 같이 저장되게 됩니다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00000000 00001100</a:t>
            </a:r>
          </a:p>
          <a:p>
            <a:pPr>
              <a:buNone/>
            </a:pPr>
            <a:r>
              <a:rPr lang="en-US" altLang="ko-KR" sz="1400" dirty="0"/>
              <a:t>a &amp; b</a:t>
            </a:r>
            <a:r>
              <a:rPr lang="ko-KR" altLang="en-US" sz="1400" dirty="0"/>
              <a:t>의 결과는 다음과 같습니다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00000000 00000100 </a:t>
            </a:r>
            <a:r>
              <a:rPr lang="ko-KR" altLang="en-US" sz="1400" dirty="0"/>
              <a:t>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4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a | b</a:t>
            </a:r>
            <a:r>
              <a:rPr lang="ko-KR" altLang="en-US" sz="1400" dirty="0"/>
              <a:t>의 결과는 다음과 같습니다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00000000 00011100 </a:t>
            </a:r>
            <a:r>
              <a:rPr lang="ko-KR" altLang="en-US" sz="1400" dirty="0"/>
              <a:t>따라서 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28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a ^ b</a:t>
            </a:r>
            <a:r>
              <a:rPr lang="ko-KR" altLang="en-US" sz="1400" dirty="0"/>
              <a:t>의 결과는 다음과 같습니다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00000000 00011000 </a:t>
            </a:r>
            <a:r>
              <a:rPr lang="ko-KR" altLang="en-US" sz="1400" dirty="0"/>
              <a:t>따라서 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24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52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20 &amp; 12);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20 | 12);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20 ^ 12);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454CA5E-10B2-304A-A08F-9AEB6B10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논리연산자</a:t>
            </a:r>
          </a:p>
        </p:txBody>
      </p:sp>
    </p:spTree>
    <p:extLst>
      <p:ext uri="{BB962C8B-B14F-4D97-AF65-F5344CB8AC3E}">
        <p14:creationId xmlns:p14="http://schemas.microsoft.com/office/powerpoint/2010/main" val="6594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&amp;&amp; </a:t>
            </a:r>
            <a:r>
              <a:rPr lang="ko-KR" altLang="en-US" sz="1400" dirty="0"/>
              <a:t>연산이나 </a:t>
            </a:r>
            <a:r>
              <a:rPr lang="en-US" altLang="ko-KR" sz="1400" dirty="0"/>
              <a:t>||</a:t>
            </a:r>
            <a:r>
              <a:rPr lang="ko-KR" altLang="en-US" sz="1400" dirty="0"/>
              <a:t>연산은 피 연산자로 </a:t>
            </a:r>
            <a:r>
              <a:rPr lang="en-US" altLang="ko-KR" sz="1400" dirty="0"/>
              <a:t>true </a:t>
            </a:r>
            <a:r>
              <a:rPr lang="ko-KR" altLang="en-US" sz="1400" dirty="0"/>
              <a:t>또는 </a:t>
            </a:r>
            <a:r>
              <a:rPr lang="en-US" altLang="ko-KR" sz="1400" dirty="0"/>
              <a:t>false </a:t>
            </a:r>
            <a:r>
              <a:rPr lang="ko-KR" altLang="en-US" sz="1400" dirty="0"/>
              <a:t>형태의 데이터가 올 수 있으며 결과가 </a:t>
            </a:r>
            <a:r>
              <a:rPr lang="en-US" altLang="ko-KR" sz="1400" dirty="0"/>
              <a:t>1</a:t>
            </a:r>
            <a:r>
              <a:rPr lang="ko-KR" altLang="en-US" sz="1400" dirty="0"/>
              <a:t> 또는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리턴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&amp;&amp;: </a:t>
            </a:r>
            <a:r>
              <a:rPr lang="ko-KR" altLang="en-US" sz="1400" dirty="0"/>
              <a:t>왼쪽의 결과가 참이면 오른쪽을 조사해서 참이라면 </a:t>
            </a:r>
            <a:r>
              <a:rPr lang="en-US" altLang="ko-KR" sz="1400" dirty="0"/>
              <a:t>1</a:t>
            </a:r>
            <a:r>
              <a:rPr lang="ko-KR" altLang="en-US" sz="1400" dirty="0"/>
              <a:t>을 리턴하게 되고 거짓이라면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리턴하게 되며 왼쪽이 거짓이라면 오른쪽은 검사하지 않고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||: </a:t>
            </a:r>
            <a:r>
              <a:rPr lang="ko-KR" altLang="en-US" sz="1400" dirty="0"/>
              <a:t>왼쪽이 참이면 무조건 </a:t>
            </a:r>
            <a:r>
              <a:rPr lang="en-US" altLang="ko-KR" sz="1400" dirty="0"/>
              <a:t>1</a:t>
            </a:r>
            <a:r>
              <a:rPr lang="ko-KR" altLang="en-US" sz="1400" dirty="0"/>
              <a:t>을 리턴하고 오른쪽은 조사하지 않으며 만일 왼쪽이 거짓이라면 오른쪽을 검사하여 참이면 </a:t>
            </a:r>
            <a:r>
              <a:rPr lang="en-US" altLang="ko-KR" sz="1400" dirty="0"/>
              <a:t>1</a:t>
            </a:r>
            <a:r>
              <a:rPr lang="ko-KR" altLang="en-US" sz="1400" dirty="0"/>
              <a:t>을 리턴하고 아니면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리턴합니다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&amp;&amp;</a:t>
            </a:r>
            <a:r>
              <a:rPr lang="ko-KR" altLang="en-US" sz="1400" dirty="0"/>
              <a:t>이나 </a:t>
            </a:r>
            <a:r>
              <a:rPr lang="en-US" altLang="ko-KR" sz="1400" dirty="0"/>
              <a:t>|| </a:t>
            </a:r>
            <a:r>
              <a:rPr lang="ko-KR" altLang="en-US" sz="1400" dirty="0"/>
              <a:t>연산자의 한쪽에 상수도 가능합니다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상수를 이용하면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 양수는 모두 </a:t>
            </a:r>
            <a:r>
              <a:rPr lang="en-US" altLang="ko-KR" sz="1400" dirty="0"/>
              <a:t>true</a:t>
            </a:r>
            <a:r>
              <a:rPr lang="ko-KR" altLang="en-US" sz="1400" dirty="0"/>
              <a:t>로 간주합니다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상수를 이용한 결과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 10 &amp;&amp; 5);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의 값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 10 &amp;&amp;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의 값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&lt;= 10 &amp;&amp; ++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상수를 이용한 결과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</a:p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1          a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의 값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11</a:t>
                      </a:r>
                    </a:p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1          a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의 값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071992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논리연산자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3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조건연산자는 피 연산자를 세 개를 가지는 연산자입니다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삼항</a:t>
            </a:r>
            <a:r>
              <a:rPr lang="ko-KR" altLang="en-US" sz="1400" dirty="0"/>
              <a:t> 연산자라고도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사용형식</a:t>
            </a:r>
          </a:p>
          <a:p>
            <a:pPr marL="457200" lvl="1" indent="0">
              <a:buNone/>
            </a:pPr>
            <a:r>
              <a:rPr lang="ko-KR" altLang="en-US" sz="1400" dirty="0"/>
              <a:t>수식 </a:t>
            </a:r>
            <a:r>
              <a:rPr lang="en-US" altLang="ko-KR" sz="1400" dirty="0"/>
              <a:t>? </a:t>
            </a:r>
            <a:r>
              <a:rPr lang="ko-KR" altLang="en-US" sz="1400" dirty="0"/>
              <a:t>문장</a:t>
            </a:r>
            <a:r>
              <a:rPr lang="en-US" altLang="ko-KR" sz="1400" dirty="0"/>
              <a:t>1: </a:t>
            </a:r>
            <a:r>
              <a:rPr lang="ko-KR" altLang="en-US" sz="1400" dirty="0"/>
              <a:t>문장</a:t>
            </a:r>
            <a:r>
              <a:rPr lang="en-US" altLang="ko-KR" sz="1400" dirty="0"/>
              <a:t>2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수식이 참이면 문장</a:t>
            </a:r>
            <a:r>
              <a:rPr lang="en-US" altLang="ko-KR" sz="1400" dirty="0"/>
              <a:t>1</a:t>
            </a:r>
            <a:r>
              <a:rPr lang="ko-KR" altLang="en-US" sz="1400" dirty="0"/>
              <a:t>을 수행하고 거짓이면 문장</a:t>
            </a:r>
            <a:r>
              <a:rPr lang="en-US" altLang="ko-KR" sz="1400" dirty="0"/>
              <a:t>2</a:t>
            </a:r>
            <a:r>
              <a:rPr lang="ko-KR" altLang="en-US" sz="1400" dirty="0"/>
              <a:t>를 수행하게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수식은 되도록이면 괄호로 구분해주는 것이 좋습니다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6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3;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큰  값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(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?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mr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작은값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(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?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큰  값 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 5</a:t>
                      </a:r>
                    </a:p>
                    <a:p>
                      <a:r>
                        <a:rPr lang="ko-KR" altLang="en-US" sz="1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작은값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29A3A1D-0B8B-A640-B11F-6606F363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03136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할당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할당 연산자는 대입 연산자라고도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할당 연산자는 오른쪽의 피 연산자의 값을 왼쪽의 변수에 대입하는 연산자를 의미합니다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할당 연산자의 왼쪽에는 반드시 메모리 공간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  <a:r>
              <a:rPr lang="ko-KR" altLang="en-US" sz="1400" dirty="0"/>
              <a:t>이 와야 하며 오른쪽에는 메모리 공간 또는 상수가 올 수 있으며 오른쪽에 변수가 오는 경우에는 변수가 저장하고 있는 값입니다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</a:t>
            </a:r>
            <a:r>
              <a:rPr lang="ko-KR" altLang="en-US" sz="1400" dirty="0"/>
              <a:t>언어에서의 </a:t>
            </a:r>
            <a:r>
              <a:rPr lang="en-US" altLang="ko-KR" sz="1400" dirty="0"/>
              <a:t>=</a:t>
            </a:r>
            <a:r>
              <a:rPr lang="ko-KR" altLang="en-US" sz="1400" dirty="0"/>
              <a:t>의 의미는 우리가 흔히 수학에서 표현하는 </a:t>
            </a:r>
            <a:r>
              <a:rPr lang="en-US" altLang="ko-KR" sz="1400" dirty="0" err="1"/>
              <a:t>equel</a:t>
            </a:r>
            <a:r>
              <a:rPr lang="ko-KR" altLang="en-US" sz="1400" dirty="0"/>
              <a:t>이 아니라 할당</a:t>
            </a:r>
            <a:r>
              <a:rPr lang="en-US" altLang="ko-KR" sz="1400" dirty="0"/>
              <a:t>(assignment)</a:t>
            </a:r>
            <a:r>
              <a:rPr lang="ko-KR" altLang="en-US" sz="1400" dirty="0"/>
              <a:t>의 의미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778760"/>
          <a:ext cx="6096000" cy="360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바탕"/>
                          <a:ea typeface="굴림체"/>
                          <a:cs typeface="Times New Roman"/>
                        </a:rPr>
                        <a:t>연 산 자</a:t>
                      </a:r>
                      <a:endParaRPr lang="ko-KR" sz="14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바탕"/>
                          <a:ea typeface="굴림체"/>
                          <a:cs typeface="Times New Roman"/>
                        </a:rPr>
                        <a:t>형</a:t>
                      </a:r>
                      <a:r>
                        <a:rPr lang="en-US" sz="1400" kern="100">
                          <a:latin typeface="바탕"/>
                          <a:ea typeface="굴림체"/>
                          <a:cs typeface="Times New Roman"/>
                        </a:rPr>
                        <a:t>    </a:t>
                      </a:r>
                      <a:r>
                        <a:rPr lang="ko-KR" sz="1400" kern="100">
                          <a:latin typeface="바탕"/>
                          <a:ea typeface="굴림체"/>
                          <a:cs typeface="Times New Roman"/>
                        </a:rPr>
                        <a:t>식</a:t>
                      </a:r>
                      <a:endParaRPr lang="ko-KR" sz="14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바탕"/>
                          <a:ea typeface="굴림체"/>
                          <a:cs typeface="Times New Roman"/>
                        </a:rPr>
                        <a:t>내</a:t>
                      </a:r>
                      <a:r>
                        <a:rPr lang="en-US" sz="1400" kern="100">
                          <a:latin typeface="바탕"/>
                          <a:ea typeface="굴림체"/>
                          <a:cs typeface="Times New Roman"/>
                        </a:rPr>
                        <a:t>    </a:t>
                      </a:r>
                      <a:r>
                        <a:rPr lang="ko-KR" sz="1400" kern="100">
                          <a:latin typeface="바탕"/>
                          <a:ea typeface="굴림체"/>
                          <a:cs typeface="Times New Roman"/>
                        </a:rPr>
                        <a:t>용</a:t>
                      </a:r>
                      <a:endParaRPr lang="ko-KR" sz="14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=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a=b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+=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+=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+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-=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-=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-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*=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*=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*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/=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/=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/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&amp;=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&amp;=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&amp;=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^=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^=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^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|=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|=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|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&lt;&lt;=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&lt;&lt;=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&lt;&lt;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5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&gt;&gt;=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&gt;&gt;= b</a:t>
                      </a:r>
                      <a:endParaRPr lang="ko-KR" sz="1400" kern="10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굴림체"/>
                          <a:ea typeface="맑은 고딕"/>
                          <a:cs typeface="Times New Roman"/>
                        </a:rPr>
                        <a:t>a = a &gt;&gt; b</a:t>
                      </a:r>
                      <a:endParaRPr lang="ko-KR" sz="14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0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실제로 </a:t>
            </a:r>
            <a:r>
              <a:rPr lang="en-US" altLang="ko-KR" sz="1400" dirty="0"/>
              <a:t>C</a:t>
            </a:r>
            <a:r>
              <a:rPr lang="ko-KR" altLang="en-US" sz="1400" dirty="0"/>
              <a:t>언어에서 할당 연산자로 프로그램을 더 효율적으로 작성할 수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대입 연산자의 식 자체가 어떤 값</a:t>
            </a:r>
            <a:r>
              <a:rPr lang="en-US" altLang="ko-KR" sz="1400" dirty="0"/>
              <a:t>(</a:t>
            </a:r>
            <a:r>
              <a:rPr lang="ko-KR" altLang="en-US" sz="1400" dirty="0"/>
              <a:t>연산자의 좌측 피 연산자에 대입된 값</a:t>
            </a:r>
            <a:r>
              <a:rPr lang="en-US" altLang="ko-KR" sz="1400" dirty="0"/>
              <a:t>)</a:t>
            </a:r>
            <a:r>
              <a:rPr lang="ko-KR" altLang="en-US" sz="1400" dirty="0"/>
              <a:t>을 가진다는 것에 기인하게 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a = 0;</a:t>
            </a:r>
          </a:p>
          <a:p>
            <a:pPr marL="0" indent="0">
              <a:buNone/>
            </a:pPr>
            <a:r>
              <a:rPr lang="en-US" altLang="ko-KR" sz="1400" dirty="0"/>
              <a:t>    b = 0;</a:t>
            </a:r>
          </a:p>
          <a:p>
            <a:pPr marL="0" indent="0">
              <a:buNone/>
            </a:pPr>
            <a:r>
              <a:rPr lang="en-US" altLang="ko-KR" sz="1400" dirty="0"/>
              <a:t>    c = 0;</a:t>
            </a:r>
          </a:p>
          <a:p>
            <a:pPr marL="0" indent="0">
              <a:buNone/>
            </a:pPr>
            <a:r>
              <a:rPr lang="ko-KR" altLang="en-US" sz="1400" dirty="0"/>
              <a:t>위 세 개의 문장은 </a:t>
            </a:r>
            <a:r>
              <a:rPr lang="en-US" altLang="ko-KR" sz="1400" dirty="0"/>
              <a:t>a = b = c = 0; </a:t>
            </a:r>
            <a:r>
              <a:rPr lang="ko-KR" altLang="en-US" sz="1400" dirty="0"/>
              <a:t>으로 압축될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a += 1; → a = a + 1; </a:t>
            </a:r>
            <a:r>
              <a:rPr lang="ko-KR" altLang="en-US" sz="1400" dirty="0"/>
              <a:t>등의 표현도 가능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이들 할당 연산자가 프로그램 내에서 특정 수식과 함께 활용 될 때 결합 순서에 주의해야 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할당 연산자가 다른 연산자보다 연산순위가 낮다는 것만 주의하여 프로그램을 작성하면 올바른 값을 얻을 수 있을 것입니다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 *= 3 + b </a:t>
            </a:r>
            <a:r>
              <a:rPr lang="ko-KR" altLang="en-US" sz="1400" dirty="0"/>
              <a:t>와 </a:t>
            </a:r>
            <a:r>
              <a:rPr lang="en-US" altLang="ko-KR" sz="1400" dirty="0"/>
              <a:t>a = a * 3 + b</a:t>
            </a:r>
            <a:r>
              <a:rPr lang="ko-KR" altLang="en-US" sz="1400" dirty="0"/>
              <a:t>는 다릅니다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첫 번째 문장은 </a:t>
            </a:r>
            <a:r>
              <a:rPr lang="en-US" altLang="ko-KR" sz="1400" dirty="0"/>
              <a:t>3+b</a:t>
            </a:r>
            <a:r>
              <a:rPr lang="ko-KR" altLang="en-US" sz="1400" dirty="0"/>
              <a:t>를 먼저 한 후에 </a:t>
            </a:r>
            <a:r>
              <a:rPr lang="en-US" altLang="ko-KR" sz="1400" dirty="0"/>
              <a:t>a</a:t>
            </a:r>
            <a:r>
              <a:rPr lang="ko-KR" altLang="en-US" sz="1400" dirty="0"/>
              <a:t>를 곱해서 대입하게 되며</a:t>
            </a:r>
          </a:p>
          <a:p>
            <a:pPr marL="0" indent="0">
              <a:buNone/>
            </a:pPr>
            <a:r>
              <a:rPr lang="ko-KR" altLang="en-US" sz="1400" dirty="0"/>
              <a:t>뒤의 문장은 먼저 </a:t>
            </a:r>
            <a:r>
              <a:rPr lang="en-US" altLang="ko-KR" sz="1400" dirty="0"/>
              <a:t>a </a:t>
            </a:r>
            <a:r>
              <a:rPr lang="ko-KR" altLang="en-US" sz="1400" dirty="0"/>
              <a:t>에 </a:t>
            </a:r>
            <a:r>
              <a:rPr lang="en-US" altLang="ko-KR" sz="1400" dirty="0"/>
              <a:t>3</a:t>
            </a:r>
            <a:r>
              <a:rPr lang="ko-KR" altLang="en-US" sz="1400" dirty="0"/>
              <a:t>을 곱한 후에 </a:t>
            </a:r>
            <a:r>
              <a:rPr lang="en-US" altLang="ko-KR" sz="1400" dirty="0"/>
              <a:t>b</a:t>
            </a:r>
            <a:r>
              <a:rPr lang="ko-KR" altLang="en-US" sz="1400" dirty="0"/>
              <a:t>를 더하게 됩니다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9AB261-7F53-7C45-AEA1-5C99AF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할당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0211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프로그래밍 언어의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객체지향 프로그래밍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동일한 목적을 위하여 만들어진 변수와 함수를 클래스나 인스턴스</a:t>
            </a:r>
            <a:r>
              <a:rPr lang="en-US" altLang="ko-KR" sz="1400" dirty="0"/>
              <a:t>(</a:t>
            </a:r>
            <a:r>
              <a:rPr lang="ko-KR" altLang="en-US" sz="1400" dirty="0"/>
              <a:t>객체</a:t>
            </a:r>
            <a:r>
              <a:rPr lang="en-US" altLang="ko-KR" sz="1400" dirty="0"/>
              <a:t>)</a:t>
            </a:r>
            <a:r>
              <a:rPr lang="ko-KR" altLang="en-US" sz="1400" dirty="0"/>
              <a:t>로 묶어서 사용하는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캡슐화</a:t>
            </a:r>
            <a:r>
              <a:rPr lang="en-US" altLang="ko-KR" sz="1400" dirty="0"/>
              <a:t>,</a:t>
            </a:r>
            <a:r>
              <a:rPr lang="ko-KR" altLang="en-US" sz="1400" dirty="0"/>
              <a:t> 상속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다형성을</a:t>
            </a:r>
            <a:r>
              <a:rPr lang="ko-KR" altLang="en-US" sz="1400" dirty="0"/>
              <a:t> 제공해서 </a:t>
            </a:r>
            <a:r>
              <a:rPr lang="ko-KR" altLang="en-US" sz="1400" dirty="0" err="1"/>
              <a:t>재사용성을</a:t>
            </a:r>
            <a:r>
              <a:rPr lang="ko-KR" altLang="en-US" sz="1400" dirty="0"/>
              <a:t> 증가시키고 유지보수를 편리하게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Smalltalk: </a:t>
            </a:r>
            <a:r>
              <a:rPr lang="ko-KR" altLang="en-US" sz="1400" dirty="0"/>
              <a:t>초창기 객체 지향 언어로 </a:t>
            </a:r>
            <a:r>
              <a:rPr lang="en-US" altLang="ko-KR" sz="1400" dirty="0"/>
              <a:t>C++</a:t>
            </a:r>
            <a:r>
              <a:rPr lang="ko-KR" altLang="en-US" sz="1400" dirty="0"/>
              <a:t> 이나 </a:t>
            </a:r>
            <a:r>
              <a:rPr lang="en-US" altLang="ko-KR" sz="1400" dirty="0"/>
              <a:t>Java</a:t>
            </a:r>
            <a:r>
              <a:rPr lang="ko-KR" altLang="en-US" sz="1400" dirty="0"/>
              <a:t> 등에 영향을 미침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C++: C</a:t>
            </a:r>
            <a:r>
              <a:rPr lang="ko-KR" altLang="en-US" sz="1400" dirty="0"/>
              <a:t>언어의 문법을 지원하는 객체지향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Java: </a:t>
            </a:r>
            <a:r>
              <a:rPr lang="ko-KR" altLang="en-US" sz="1400" dirty="0"/>
              <a:t>완전환 객체 지향 언어로 반드시 클래스를 만들어서 코드를 작성해야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그 이외에도 </a:t>
            </a:r>
            <a:r>
              <a:rPr lang="en-US" altLang="ko-KR" sz="1400" dirty="0"/>
              <a:t>Objective-C, C#</a:t>
            </a:r>
            <a:r>
              <a:rPr lang="ko-KR" altLang="en-US" sz="1400" dirty="0"/>
              <a:t> 등 최근에 등장한 언어들은 대부분 객체 지향의 개념을 가지고 있음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스크립트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코드를 미리 번역하지 않고 줄 단위로 읽어가면서 실행하는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JavaScript: </a:t>
            </a:r>
            <a:r>
              <a:rPr lang="ko-KR" altLang="en-US" sz="1400" dirty="0"/>
              <a:t>웹 브라우저 안에서 동작하는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ASP, JSP, PHP, Python, Kotlin, Swift </a:t>
            </a:r>
            <a:r>
              <a:rPr lang="ko-KR" altLang="en-US" sz="1400" dirty="0"/>
              <a:t>등이 대표적인 스크립트 언어</a:t>
            </a:r>
            <a:r>
              <a:rPr lang="en-US" altLang="ko-KR" sz="14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선언형</a:t>
            </a:r>
            <a:r>
              <a:rPr lang="ko-KR" altLang="en-US" sz="1400" dirty="0"/>
              <a:t>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알고리즘을 기술하지 않고 문제만 기술하는 언어로 명령형 언어의 반대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HTML,</a:t>
            </a:r>
            <a:r>
              <a:rPr lang="ko-KR" altLang="en-US" sz="1400" dirty="0"/>
              <a:t> </a:t>
            </a:r>
            <a:r>
              <a:rPr lang="en-US" altLang="ko-KR" sz="1400" dirty="0"/>
              <a:t>CSS, XML, LISP, PROLOG, Haskell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295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-=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*=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/= 10;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%= 7;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mr-IN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mr-IN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	102	100	200	20	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6CB43CB-125B-3D49-8B27-FF1B145A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할당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22153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/>
              <a:t>++</a:t>
            </a:r>
            <a:r>
              <a:rPr lang="ko-KR" altLang="en-US" sz="1600" dirty="0"/>
              <a:t>변수 와 변수</a:t>
            </a:r>
            <a:r>
              <a:rPr lang="en-US" altLang="ko-KR" sz="1600" dirty="0"/>
              <a:t>++</a:t>
            </a:r>
            <a:r>
              <a:rPr lang="ko-KR" altLang="en-US" sz="1600" dirty="0"/>
              <a:t>의 차이를 설명하시오</a:t>
            </a:r>
            <a:r>
              <a:rPr lang="en-US" altLang="ko-KR" sz="16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en-US" altLang="ko-KR" sz="1600" dirty="0"/>
              <a:t>(</a:t>
            </a:r>
            <a:r>
              <a:rPr lang="ko-KR" altLang="ko-KR" sz="1600" dirty="0"/>
              <a:t>이항연산자</a:t>
            </a:r>
            <a:r>
              <a:rPr lang="en-US" altLang="ko-KR" sz="1600" dirty="0"/>
              <a:t>)&amp; </a:t>
            </a:r>
            <a:r>
              <a:rPr lang="ko-KR" altLang="ko-KR" sz="1600" dirty="0"/>
              <a:t>와</a:t>
            </a:r>
            <a:r>
              <a:rPr lang="en-US" altLang="ko-KR" sz="1600" dirty="0"/>
              <a:t> &amp;&amp; </a:t>
            </a:r>
            <a:r>
              <a:rPr lang="ko-KR" altLang="ko-KR" sz="1600" dirty="0"/>
              <a:t>그리고</a:t>
            </a:r>
            <a:r>
              <a:rPr lang="en-US" altLang="ko-KR" sz="1600" dirty="0"/>
              <a:t> | </a:t>
            </a:r>
            <a:r>
              <a:rPr lang="ko-KR" altLang="ko-KR" sz="1600" dirty="0"/>
              <a:t>와</a:t>
            </a:r>
            <a:r>
              <a:rPr lang="en-US" altLang="ko-KR" sz="1600" dirty="0"/>
              <a:t> || </a:t>
            </a:r>
            <a:r>
              <a:rPr lang="ko-KR" altLang="ko-KR" sz="1600" dirty="0"/>
              <a:t>의 차이를 설명하시오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5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br>
              <a:rPr lang="en-US" altLang="ko-KR" dirty="0"/>
            </a:br>
            <a:r>
              <a:rPr lang="en-US" altLang="ko-KR" dirty="0"/>
              <a:t>(Control Statement)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51520" y="3974286"/>
            <a:ext cx="8892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제어문은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실행의 흐름을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변경하여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프로그램의 실행을 프로그래머가 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임의대로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바꿀 수 있게 해주고 특정한 </a:t>
            </a:r>
            <a:r>
              <a:rPr kumimoji="1" lang="ko-KR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블럭을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반복수행을 하게도 해주는 명령어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703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en-US" altLang="ko-KR" dirty="0"/>
              <a:t>(</a:t>
            </a:r>
            <a:r>
              <a:rPr lang="ko-KR" altLang="en-US" dirty="0" err="1"/>
              <a:t>분기문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조건문은</a:t>
            </a:r>
            <a:r>
              <a:rPr lang="ko-KR" altLang="en-US" sz="1400" dirty="0"/>
              <a:t> 조건에 따라서 수행해야 하는 동작이 다를 때 사용하는 </a:t>
            </a:r>
            <a:r>
              <a:rPr lang="ko-KR" altLang="en-US" sz="1400" dirty="0" err="1"/>
              <a:t>블럭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조건문에는</a:t>
            </a:r>
            <a:r>
              <a:rPr lang="ko-KR" altLang="en-US" sz="1400" dirty="0"/>
              <a:t> </a:t>
            </a:r>
            <a:r>
              <a:rPr lang="en-US" altLang="ko-KR" sz="1400" dirty="0"/>
              <a:t>if</a:t>
            </a:r>
            <a:r>
              <a:rPr lang="ko-KR" altLang="en-US" sz="1400" dirty="0"/>
              <a:t>와 </a:t>
            </a:r>
            <a:r>
              <a:rPr lang="en-US" altLang="ko-KR" sz="1400" dirty="0"/>
              <a:t>if – else, switch </a:t>
            </a:r>
            <a:r>
              <a:rPr lang="ko-KR" altLang="en-US" sz="1400" dirty="0"/>
              <a:t>문이 있습니다</a:t>
            </a:r>
            <a:r>
              <a:rPr lang="en-US" altLang="ko-KR" sz="1400" dirty="0"/>
              <a:t>.</a:t>
            </a:r>
          </a:p>
          <a:p>
            <a:pPr marL="342900" lvl="1" indent="-342900">
              <a:buFont typeface="Wingdings" pitchFamily="2" charset="2"/>
              <a:buChar char="v"/>
            </a:pPr>
            <a:r>
              <a:rPr lang="en-US" altLang="ko-KR" sz="1400" dirty="0"/>
              <a:t>if </a:t>
            </a:r>
            <a:r>
              <a:rPr lang="ko-KR" altLang="en-US" sz="1400" dirty="0"/>
              <a:t>문은 조건 식을 판단하여 참 또는 거짓의 논리적인 결과에 따라 그 수행을 다르게 하고자 하는 경우에 사용하는 </a:t>
            </a:r>
            <a:r>
              <a:rPr lang="ko-KR" altLang="en-US" sz="1400" dirty="0" err="1"/>
              <a:t>제어문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단순 </a:t>
            </a:r>
            <a:r>
              <a:rPr lang="en-US" altLang="ko-KR" sz="1400" dirty="0"/>
              <a:t>if </a:t>
            </a:r>
            <a:r>
              <a:rPr lang="ko-KR" altLang="en-US" sz="1400" dirty="0"/>
              <a:t>문 형식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if(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) </a:t>
            </a:r>
          </a:p>
          <a:p>
            <a:pPr>
              <a:buNone/>
            </a:pPr>
            <a:r>
              <a:rPr lang="en-US" altLang="ko-KR" sz="1400" dirty="0"/>
              <a:t>{ 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</a:t>
            </a:r>
            <a:r>
              <a:rPr lang="en-US" altLang="ko-KR" sz="1400" dirty="0"/>
              <a:t>1; </a:t>
            </a:r>
          </a:p>
          <a:p>
            <a:pPr>
              <a:buNone/>
            </a:pPr>
            <a:r>
              <a:rPr lang="en-US" altLang="ko-KR" sz="1400" dirty="0"/>
              <a:t>} </a:t>
            </a:r>
          </a:p>
          <a:p>
            <a:pPr>
              <a:buNone/>
            </a:pPr>
            <a:r>
              <a:rPr lang="ko-KR" altLang="en-US" sz="1400" dirty="0" err="1"/>
              <a:t>블럭</a:t>
            </a:r>
            <a:r>
              <a:rPr lang="ko-KR" altLang="en-US" sz="1400" dirty="0"/>
              <a:t> </a:t>
            </a:r>
            <a:r>
              <a:rPr lang="en-US" altLang="ko-KR" sz="1400" dirty="0"/>
              <a:t>2;</a:t>
            </a:r>
          </a:p>
          <a:p>
            <a:pPr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단순 </a:t>
            </a:r>
            <a:r>
              <a:rPr lang="en-US" altLang="ko-KR" sz="1400" dirty="0"/>
              <a:t>if </a:t>
            </a:r>
            <a:r>
              <a:rPr lang="ko-KR" altLang="en-US" sz="1400" dirty="0"/>
              <a:t>문은 조건식이 참이면 </a:t>
            </a:r>
            <a:r>
              <a:rPr lang="ko-KR" altLang="en-US" sz="1400" dirty="0" err="1"/>
              <a:t>블럭</a:t>
            </a:r>
            <a:r>
              <a:rPr lang="en-US" altLang="ko-KR" sz="1400" dirty="0"/>
              <a:t>1</a:t>
            </a:r>
            <a:r>
              <a:rPr lang="ko-KR" altLang="en-US" sz="1400" dirty="0"/>
              <a:t>을 수행하고 블럭</a:t>
            </a:r>
            <a:r>
              <a:rPr lang="en-US" altLang="ko-KR" sz="1400" dirty="0"/>
              <a:t>2</a:t>
            </a:r>
            <a:r>
              <a:rPr lang="ko-KR" altLang="en-US" sz="1400" dirty="0"/>
              <a:t>로 넘어가게 되고 거짓이면 </a:t>
            </a:r>
            <a:r>
              <a:rPr lang="ko-KR" altLang="en-US" sz="1400" dirty="0" err="1"/>
              <a:t>블럭</a:t>
            </a:r>
            <a:r>
              <a:rPr lang="en-US" altLang="ko-KR" sz="1400" dirty="0"/>
              <a:t>1</a:t>
            </a:r>
            <a:r>
              <a:rPr lang="ko-KR" altLang="en-US" sz="1400" dirty="0"/>
              <a:t>을 수행하지 않고 블럭</a:t>
            </a:r>
            <a:r>
              <a:rPr lang="en-US" altLang="ko-KR" sz="1400" dirty="0"/>
              <a:t>2</a:t>
            </a:r>
            <a:r>
              <a:rPr lang="ko-KR" altLang="en-US" sz="1400" dirty="0"/>
              <a:t>로 넘어가게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만일 조건식이 참인 경우 수행해야 하는 </a:t>
            </a:r>
            <a:r>
              <a:rPr lang="ko-KR" altLang="en-US" sz="1400" dirty="0" err="1"/>
              <a:t>블럭이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개의 문장이라면 </a:t>
            </a:r>
            <a:r>
              <a:rPr lang="en-US" altLang="ko-KR" sz="1400" dirty="0"/>
              <a:t>{  }</a:t>
            </a:r>
            <a:r>
              <a:rPr lang="ko-KR" altLang="en-US" sz="1400" dirty="0"/>
              <a:t>를 생략 할 수 있으며 여러 개의 문장 인 경우에는 반드시 </a:t>
            </a:r>
            <a:r>
              <a:rPr lang="en-US" altLang="ko-KR" sz="1400" dirty="0"/>
              <a:t>{ } </a:t>
            </a:r>
            <a:r>
              <a:rPr lang="ko-KR" altLang="en-US" sz="1400" dirty="0"/>
              <a:t>에 기재해주어야 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38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42287"/>
              </p:ext>
            </p:extLst>
          </p:nvPr>
        </p:nvGraphicFramePr>
        <p:xfrm>
          <a:off x="539552" y="1628800"/>
          <a:ext cx="79208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main() {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kor,eng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국어점수를 입력하시오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(0-100):");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d",&amp;kor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영어점수를 입력하시오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(0-100):");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d",&amp;eng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&lt;eng)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영어점수가 더 높습니다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&gt;eng)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국어점수가 더 높습니다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==eng)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국어점수와 영어점수가 같습니다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(((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kor+eng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)/2)&gt;= 60)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당신은 평균이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점 이상이므로 합격입니다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(((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kor+eng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)/2)&lt; 60)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당신은 평균이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점이 안되므로 불합격입니다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return 0;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국어 점수를 입력하시오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80</a:t>
                      </a:r>
                    </a:p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영어 점수를 입력하시오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90</a:t>
                      </a:r>
                    </a:p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영어 점수가 더 높습니다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당신은 평균이 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점 이상이므로 합격입니다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1" kern="1200" dirty="0" err="1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46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if-else</a:t>
            </a:r>
            <a:r>
              <a:rPr lang="ko-KR" altLang="en-US" sz="1400" dirty="0"/>
              <a:t>문</a:t>
            </a:r>
            <a:r>
              <a:rPr lang="en-US" altLang="ko-KR" sz="1400" dirty="0"/>
              <a:t>: </a:t>
            </a:r>
            <a:r>
              <a:rPr lang="ko-KR" altLang="en-US" sz="1400" dirty="0"/>
              <a:t>조건이 참인 경우와 조건이 거짓인 경우에 대해 수행해야 하는 내용이 다를 때 사용하는 </a:t>
            </a:r>
            <a:r>
              <a:rPr lang="ko-KR" altLang="en-US" sz="1400" dirty="0" err="1"/>
              <a:t>제어문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if – else </a:t>
            </a:r>
            <a:r>
              <a:rPr lang="ko-KR" altLang="en-US" sz="1400" dirty="0"/>
              <a:t>문의 사용형식</a:t>
            </a:r>
          </a:p>
          <a:p>
            <a:pPr>
              <a:buNone/>
            </a:pPr>
            <a:r>
              <a:rPr lang="en-US" altLang="ko-KR" sz="1400" dirty="0"/>
              <a:t>if(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)</a:t>
            </a:r>
          </a:p>
          <a:p>
            <a:pPr>
              <a:buNone/>
            </a:pPr>
            <a:r>
              <a:rPr lang="en-US" altLang="ko-KR" sz="1400" dirty="0"/>
              <a:t>{ 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</a:t>
            </a:r>
            <a:r>
              <a:rPr lang="en-US" altLang="ko-KR" sz="1400" dirty="0"/>
              <a:t>1; </a:t>
            </a:r>
          </a:p>
          <a:p>
            <a:pPr>
              <a:buNone/>
            </a:pPr>
            <a:r>
              <a:rPr lang="en-US" altLang="ko-KR" sz="1400" dirty="0"/>
              <a:t>}</a:t>
            </a:r>
          </a:p>
          <a:p>
            <a:pPr>
              <a:buNone/>
            </a:pPr>
            <a:r>
              <a:rPr lang="en-US" altLang="ko-KR" sz="1400" dirty="0"/>
              <a:t>else</a:t>
            </a:r>
          </a:p>
          <a:p>
            <a:pPr>
              <a:buNone/>
            </a:pPr>
            <a:r>
              <a:rPr lang="en-US" altLang="ko-KR" sz="1400" dirty="0"/>
              <a:t>{ 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</a:t>
            </a:r>
            <a:r>
              <a:rPr lang="en-US" altLang="ko-KR" sz="1400" dirty="0"/>
              <a:t>2; </a:t>
            </a:r>
          </a:p>
          <a:p>
            <a:pPr>
              <a:buNone/>
            </a:pPr>
            <a:r>
              <a:rPr lang="en-US" altLang="ko-KR" sz="1400" dirty="0"/>
              <a:t>}</a:t>
            </a:r>
          </a:p>
          <a:p>
            <a:pPr>
              <a:buNone/>
            </a:pPr>
            <a:r>
              <a:rPr lang="ko-KR" altLang="en-US" sz="1400" dirty="0" err="1"/>
              <a:t>다음블럭</a:t>
            </a:r>
            <a:r>
              <a:rPr lang="en-US" altLang="ko-KR" sz="1400" dirty="0"/>
              <a:t>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82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main() {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kor,eng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국어점수를 입력하시오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(0-100):");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d",&amp;kor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영어점수를 입력하시오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(0-100):");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d",&amp;eng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&lt;eng)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영어점수가더높습니다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else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{	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&gt;eng)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국어점수가 더 높습니다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else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국어점수와 영어점수가 같습니다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if (((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kor+eng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)/2)&gt;= 60)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당신은 평균이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점 이상이므로 합격입니다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else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당신은 평균이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점이 안되므로 불합격입니다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endParaRPr lang="en-US" altLang="ko-K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return 0;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146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다중 </a:t>
            </a:r>
            <a:r>
              <a:rPr lang="en-US" altLang="ko-KR" sz="1400" dirty="0"/>
              <a:t>if-else</a:t>
            </a:r>
            <a:r>
              <a:rPr lang="ko-KR" altLang="en-US" sz="1400" dirty="0"/>
              <a:t>문</a:t>
            </a:r>
            <a:r>
              <a:rPr lang="en-US" altLang="ko-KR" sz="1400" dirty="0"/>
              <a:t>: </a:t>
            </a:r>
            <a:r>
              <a:rPr lang="ko-KR" altLang="en-US" sz="1400" dirty="0"/>
              <a:t>조건식이 여러 개 가 있는 경우에 사용하는 </a:t>
            </a:r>
            <a:r>
              <a:rPr lang="ko-KR" altLang="en-US" sz="1400" dirty="0" err="1"/>
              <a:t>제어문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else </a:t>
            </a:r>
            <a:r>
              <a:rPr lang="ko-KR" altLang="en-US" sz="1400" dirty="0"/>
              <a:t>안에서 다른 조건을 비교하는 경우에 사용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다중 </a:t>
            </a:r>
            <a:r>
              <a:rPr lang="en-US" altLang="ko-KR" sz="1400" dirty="0" err="1"/>
              <a:t>iff</a:t>
            </a:r>
            <a:r>
              <a:rPr lang="en-US" altLang="ko-KR" sz="1400" dirty="0"/>
              <a:t> – else </a:t>
            </a:r>
            <a:r>
              <a:rPr lang="ko-KR" altLang="en-US" sz="1400" dirty="0"/>
              <a:t>문의 사용형식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if(</a:t>
            </a:r>
            <a:r>
              <a:rPr lang="ko-KR" altLang="en-US" sz="1400" dirty="0" err="1">
                <a:solidFill>
                  <a:srgbClr val="FF0000"/>
                </a:solidFill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</a:rPr>
              <a:t>1)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</a:rPr>
              <a:t>블럭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1;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else if(</a:t>
            </a:r>
            <a:r>
              <a:rPr lang="ko-KR" altLang="en-US" sz="1400" dirty="0" err="1">
                <a:solidFill>
                  <a:srgbClr val="FF0000"/>
                </a:solidFill>
              </a:rPr>
              <a:t>조건식</a:t>
            </a:r>
            <a:r>
              <a:rPr lang="en-US" altLang="ko-KR" sz="1400" dirty="0">
                <a:solidFill>
                  <a:srgbClr val="FF0000"/>
                </a:solidFill>
              </a:rPr>
              <a:t>2)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</a:rPr>
              <a:t>블럭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2;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else </a:t>
            </a:r>
          </a:p>
          <a:p>
            <a:pPr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</a:rPr>
              <a:t>블럭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n + 1; </a:t>
            </a:r>
          </a:p>
          <a:p>
            <a:pPr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다음 </a:t>
            </a:r>
            <a:r>
              <a:rPr lang="ko-KR" altLang="en-US" sz="1400" dirty="0" err="1">
                <a:solidFill>
                  <a:srgbClr val="FF0000"/>
                </a:solidFill>
              </a:rPr>
              <a:t>블럭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다중 </a:t>
            </a:r>
            <a:r>
              <a:rPr lang="en-US" altLang="ko-KR" sz="1400" dirty="0"/>
              <a:t>if-else</a:t>
            </a:r>
            <a:r>
              <a:rPr lang="ko-KR" altLang="en-US" sz="1400" dirty="0"/>
              <a:t>문의 경우 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1</a:t>
            </a:r>
            <a:r>
              <a:rPr lang="ko-KR" altLang="en-US" sz="1400" dirty="0"/>
              <a:t>이 만족되면 블럭 </a:t>
            </a:r>
            <a:r>
              <a:rPr lang="en-US" altLang="ko-KR" sz="1400" dirty="0"/>
              <a:t>1</a:t>
            </a:r>
            <a:r>
              <a:rPr lang="ko-KR" altLang="en-US" sz="1400" dirty="0"/>
              <a:t>을 수행하고 조건식</a:t>
            </a:r>
            <a:r>
              <a:rPr lang="en-US" altLang="ko-KR" sz="1400" dirty="0"/>
              <a:t>1</a:t>
            </a:r>
            <a:r>
              <a:rPr lang="ko-KR" altLang="en-US" sz="1400" dirty="0"/>
              <a:t>을 만족하지 않고 조건식</a:t>
            </a:r>
            <a:r>
              <a:rPr lang="en-US" altLang="ko-KR" sz="1400" dirty="0"/>
              <a:t>2</a:t>
            </a:r>
            <a:r>
              <a:rPr lang="ko-KR" altLang="en-US" sz="1400" dirty="0"/>
              <a:t>를 만족시킬 경우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를 수행하게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이와 같은 과정을 반복하여 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n</a:t>
            </a:r>
            <a:r>
              <a:rPr lang="ko-KR" altLang="en-US" sz="1400" dirty="0"/>
              <a:t>을 만족하는 경우 블럭 </a:t>
            </a:r>
            <a:r>
              <a:rPr lang="en-US" altLang="ko-KR" sz="1400" dirty="0"/>
              <a:t>n</a:t>
            </a:r>
            <a:r>
              <a:rPr lang="ko-KR" altLang="en-US" sz="1400" dirty="0"/>
              <a:t>을 수행하고 모든 조건을 만족하지 않으면 블럭 </a:t>
            </a:r>
            <a:r>
              <a:rPr lang="en-US" altLang="ko-KR" sz="1400" dirty="0"/>
              <a:t>n + 1</a:t>
            </a:r>
            <a:r>
              <a:rPr lang="ko-KR" altLang="en-US" sz="1400" dirty="0"/>
              <a:t>을 수행하고 다음 블럭을 수행하게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else if</a:t>
            </a:r>
            <a:r>
              <a:rPr lang="ko-KR" altLang="en-US" sz="1400" dirty="0"/>
              <a:t>의 개수는 제한이 없으면 모든 조건을 만족하지 않으면 </a:t>
            </a:r>
            <a:r>
              <a:rPr lang="en-US" altLang="ko-KR" sz="1400" dirty="0"/>
              <a:t>else </a:t>
            </a:r>
            <a:r>
              <a:rPr lang="ko-KR" altLang="en-US" sz="1400" dirty="0"/>
              <a:t>내부의 블록을 수행하게 되는데 </a:t>
            </a:r>
            <a:r>
              <a:rPr lang="en-US" altLang="ko-KR" sz="1400" dirty="0"/>
              <a:t>else</a:t>
            </a:r>
            <a:r>
              <a:rPr lang="ko-KR" altLang="en-US" sz="1400" dirty="0"/>
              <a:t>는 생략이 가능합니다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69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main()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jumsu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점수를입력하세요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d",&amp;jumsu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jumsu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&gt;=90)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당신의 학점은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jumsu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&gt;=80)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당신의 학점은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jumsu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&gt;=70 )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당신의 학점은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jumsu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&gt;=60)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당신의 학점은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당신의 학점은 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switch: </a:t>
            </a:r>
            <a:r>
              <a:rPr lang="ko-KR" altLang="en-US" sz="1400" dirty="0"/>
              <a:t>다중 </a:t>
            </a:r>
            <a:r>
              <a:rPr lang="en-US" altLang="ko-KR" sz="1400" dirty="0"/>
              <a:t>if-else</a:t>
            </a:r>
            <a:r>
              <a:rPr lang="ko-KR" altLang="en-US" sz="1400" dirty="0"/>
              <a:t>와  비슷하지만 여러 개의 조건 중에서 특정한 값을 선택하기 쉽게 한 제어문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</a:t>
            </a:r>
            <a:r>
              <a:rPr lang="ko-KR" altLang="en-US" sz="1400" dirty="0"/>
              <a:t>문에 사용된 내용은 정수형이거나 문자형</a:t>
            </a:r>
            <a:r>
              <a:rPr lang="en-US" altLang="ko-KR" sz="1400" dirty="0"/>
              <a:t>(</a:t>
            </a:r>
            <a:r>
              <a:rPr lang="ko-KR" altLang="en-US" sz="1400" dirty="0"/>
              <a:t>문자도 정수</a:t>
            </a:r>
            <a:r>
              <a:rPr lang="en-US" altLang="ko-KR" sz="14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</a:t>
            </a:r>
            <a:r>
              <a:rPr lang="ko-KR" altLang="en-US" sz="1400" dirty="0"/>
              <a:t>문의 일반적인 형식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 </a:t>
            </a:r>
            <a:r>
              <a:rPr lang="ko-KR" altLang="en-US" sz="1400" dirty="0"/>
              <a:t>문의 사용형식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switch(</a:t>
            </a:r>
            <a:r>
              <a:rPr lang="ko-KR" altLang="en-US" sz="1400" dirty="0"/>
              <a:t>수식 또는 변수</a:t>
            </a:r>
            <a:r>
              <a:rPr lang="en-US" altLang="ko-KR" sz="1400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case </a:t>
            </a:r>
            <a:r>
              <a:rPr lang="ko-KR" altLang="en-US" sz="1400" dirty="0"/>
              <a:t>값 </a:t>
            </a:r>
            <a:r>
              <a:rPr lang="en-US" altLang="ko-KR" sz="1400" dirty="0"/>
              <a:t>1: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문장 </a:t>
            </a:r>
            <a:r>
              <a:rPr lang="en-US" altLang="ko-KR" sz="1400" dirty="0"/>
              <a:t>1;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break;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case </a:t>
            </a:r>
            <a:r>
              <a:rPr lang="ko-KR" altLang="en-US" sz="1400" dirty="0"/>
              <a:t>값 </a:t>
            </a:r>
            <a:r>
              <a:rPr lang="en-US" altLang="ko-KR" sz="1400" dirty="0"/>
              <a:t>2: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문장 </a:t>
            </a:r>
            <a:r>
              <a:rPr lang="en-US" altLang="ko-KR" sz="1400" dirty="0"/>
              <a:t>2;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break;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case </a:t>
            </a:r>
            <a:r>
              <a:rPr lang="ko-KR" altLang="en-US" sz="1400" dirty="0"/>
              <a:t>값 </a:t>
            </a:r>
            <a:r>
              <a:rPr lang="en-US" altLang="ko-KR" sz="1400" dirty="0"/>
              <a:t>n: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문장 </a:t>
            </a:r>
            <a:r>
              <a:rPr lang="en-US" altLang="ko-KR" sz="1400" dirty="0"/>
              <a:t>n;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break;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default: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문장 </a:t>
            </a:r>
            <a:r>
              <a:rPr lang="en-US" altLang="ko-KR" sz="1400" dirty="0"/>
              <a:t>n + 1;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        break;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객체 지향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클래스</a:t>
            </a:r>
            <a:r>
              <a:rPr lang="en-US" altLang="ko-KR" sz="1400" dirty="0"/>
              <a:t>:</a:t>
            </a:r>
            <a:r>
              <a:rPr lang="ko-KR" altLang="en-US" sz="1400" dirty="0"/>
              <a:t> 유사한 역할을 수행하는 객체들의 모임으로 사용자 정의 </a:t>
            </a:r>
            <a:r>
              <a:rPr lang="ko-KR" altLang="en-US" sz="1400" dirty="0" err="1"/>
              <a:t>자료형</a:t>
            </a:r>
            <a:endParaRPr lang="ko-KR" altLang="en-US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객체</a:t>
            </a:r>
            <a:r>
              <a:rPr lang="en-US" altLang="ko-KR" sz="1400" dirty="0"/>
              <a:t>:</a:t>
            </a:r>
            <a:r>
              <a:rPr lang="ko-KR" altLang="en-US" sz="1400" dirty="0"/>
              <a:t> 동일한 목적을 위해 모인 데이터들과 이에 대한 연산을 가지는 것으로 클래스를 기반으로 생성하면 </a:t>
            </a:r>
            <a:r>
              <a:rPr lang="en-US" altLang="ko-KR" sz="1400" dirty="0"/>
              <a:t>Instance </a:t>
            </a:r>
            <a:r>
              <a:rPr lang="ko-KR" altLang="en-US" sz="1400" dirty="0"/>
              <a:t>라고도 함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캡슐화</a:t>
            </a:r>
            <a:r>
              <a:rPr lang="en-US" altLang="ko-KR" sz="1400" dirty="0"/>
              <a:t>(</a:t>
            </a:r>
            <a:r>
              <a:rPr lang="en" altLang="ko-KR" sz="1400" dirty="0"/>
              <a:t>Encapsulation)</a:t>
            </a:r>
            <a:r>
              <a:rPr lang="en-US" altLang="ko-KR" sz="1400" dirty="0"/>
              <a:t>:</a:t>
            </a:r>
            <a:r>
              <a:rPr lang="ko-KR" altLang="en-US" sz="1400" dirty="0"/>
              <a:t> 객체 지향 방법에 </a:t>
            </a:r>
            <a:r>
              <a:rPr lang="ko-KR" altLang="en-US" sz="1400" dirty="0" err="1"/>
              <a:t>캡슐화는</a:t>
            </a:r>
            <a:r>
              <a:rPr lang="ko-KR" altLang="en-US" sz="1400" dirty="0"/>
              <a:t> 객체 안에 데이터와 연산들을 </a:t>
            </a:r>
            <a:r>
              <a:rPr lang="ko-KR" altLang="en-US" sz="1400" dirty="0" err="1"/>
              <a:t>패키지화한</a:t>
            </a:r>
            <a:r>
              <a:rPr lang="ko-KR" altLang="en-US" sz="1400" dirty="0"/>
              <a:t> 것으로 정보 은폐를 통해 객체의 세부적 구현을 은폐하므로 변경 </a:t>
            </a:r>
            <a:r>
              <a:rPr lang="ko-KR" altLang="en-US" sz="1400" dirty="0" err="1"/>
              <a:t>작업시에</a:t>
            </a:r>
            <a:r>
              <a:rPr lang="ko-KR" altLang="en-US" sz="1400" dirty="0"/>
              <a:t> 부작용의 전파를 최소화할 수 있으며 </a:t>
            </a:r>
            <a:r>
              <a:rPr lang="ko-KR" altLang="en-US" sz="1400" dirty="0" err="1"/>
              <a:t>캡슐화된</a:t>
            </a:r>
            <a:r>
              <a:rPr lang="ko-KR" altLang="en-US" sz="1400" dirty="0"/>
              <a:t> 기능은 다른 클래스에서 재사용을 용이하게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속성</a:t>
            </a:r>
            <a:r>
              <a:rPr lang="en-US" altLang="ko-KR" sz="1400" dirty="0"/>
              <a:t>(Property) : </a:t>
            </a:r>
            <a:r>
              <a:rPr lang="ko-KR" altLang="en-US" sz="1400" dirty="0"/>
              <a:t>각 객체가 가지고 있는 정보로서 객체의 성질</a:t>
            </a:r>
            <a:r>
              <a:rPr lang="en-US" altLang="ko-KR" sz="1400" dirty="0"/>
              <a:t>, </a:t>
            </a:r>
            <a:r>
              <a:rPr lang="ko-KR" altLang="en-US" sz="1400" dirty="0"/>
              <a:t>분류</a:t>
            </a:r>
            <a:r>
              <a:rPr lang="en-US" altLang="ko-KR" sz="1400" dirty="0"/>
              <a:t>, </a:t>
            </a:r>
            <a:r>
              <a:rPr lang="ko-KR" altLang="en-US" sz="1400" dirty="0"/>
              <a:t>식별</a:t>
            </a:r>
            <a:r>
              <a:rPr lang="en-US" altLang="ko-KR" sz="1400" dirty="0"/>
              <a:t>, </a:t>
            </a:r>
            <a:r>
              <a:rPr lang="ko-KR" altLang="en-US" sz="1400" dirty="0"/>
              <a:t>수량 또는 상태 등을 표현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메소드</a:t>
            </a:r>
            <a:r>
              <a:rPr lang="en-US" altLang="ko-KR" sz="1400" dirty="0"/>
              <a:t>(</a:t>
            </a:r>
            <a:r>
              <a:rPr lang="en" altLang="ko-KR" sz="1400" dirty="0"/>
              <a:t>method)</a:t>
            </a:r>
            <a:r>
              <a:rPr lang="ko-KR" altLang="en-US" sz="1400" dirty="0"/>
              <a:t>는 객체에 정의한 연산을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객체의 상태를 참조 및 변경하는 수단이며 객체가 메시지를 받으면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수행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메세지</a:t>
            </a:r>
            <a:r>
              <a:rPr lang="en-US" altLang="ko-KR" sz="1400" dirty="0"/>
              <a:t>:</a:t>
            </a:r>
            <a:r>
              <a:rPr lang="ko-KR" altLang="en-US" sz="1400" dirty="0"/>
              <a:t> 객체들은 메시지</a:t>
            </a:r>
            <a:r>
              <a:rPr lang="en-US" altLang="ko-KR" sz="1400" dirty="0"/>
              <a:t>(</a:t>
            </a:r>
            <a:r>
              <a:rPr lang="en" altLang="ko-KR" sz="1400" dirty="0"/>
              <a:t>message)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정보를 교환하는데 객체와 객체 사이의 통신수단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캡슐화와</a:t>
            </a:r>
            <a:r>
              <a:rPr lang="ko-KR" altLang="en-US" sz="1400" dirty="0"/>
              <a:t> 정보 은닉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캡슐화는</a:t>
            </a:r>
            <a:r>
              <a:rPr lang="ko-KR" altLang="en-US" sz="1400" dirty="0"/>
              <a:t> 데이터와 이에 대한 연산을 합한 것을 의미하며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캡슐화의</a:t>
            </a:r>
            <a:r>
              <a:rPr lang="ko-KR" altLang="en-US" sz="1400" dirty="0"/>
              <a:t> 장점은 정보 은닉</a:t>
            </a:r>
            <a:r>
              <a:rPr lang="en-US" altLang="ko-KR" sz="1400" dirty="0"/>
              <a:t>(</a:t>
            </a:r>
            <a:r>
              <a:rPr lang="en" altLang="ko-KR" sz="1400" dirty="0"/>
              <a:t>information hidden)</a:t>
            </a:r>
            <a:r>
              <a:rPr lang="ko-KR" altLang="en-US" sz="1400" dirty="0"/>
              <a:t>을 의미하며 </a:t>
            </a:r>
            <a:r>
              <a:rPr lang="ko-KR" altLang="en-US" sz="1400" dirty="0" err="1"/>
              <a:t>캡슐화된</a:t>
            </a:r>
            <a:r>
              <a:rPr lang="ko-KR" altLang="en-US" sz="1400" dirty="0"/>
              <a:t> 객체는 외부 인터페이스만을 통하여 접근하며</a:t>
            </a:r>
            <a:r>
              <a:rPr lang="en-US" altLang="ko-KR" sz="1400" dirty="0"/>
              <a:t>, </a:t>
            </a:r>
            <a:r>
              <a:rPr lang="ko-KR" altLang="en-US" sz="1400" dirty="0"/>
              <a:t>캡슐화를 하면 </a:t>
            </a:r>
            <a:r>
              <a:rPr lang="ko-KR" altLang="en-US" sz="1400" dirty="0" err="1"/>
              <a:t>결합도는</a:t>
            </a:r>
            <a:r>
              <a:rPr lang="ko-KR" altLang="en-US" sz="1400" dirty="0"/>
              <a:t> 낮아지고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응집도는</a:t>
            </a:r>
            <a:r>
              <a:rPr lang="ko-KR" altLang="en-US" sz="1400" dirty="0"/>
              <a:t> 높아지며</a:t>
            </a:r>
            <a:r>
              <a:rPr lang="en-US" altLang="ko-KR" sz="1400" dirty="0"/>
              <a:t>, </a:t>
            </a:r>
            <a:r>
              <a:rPr lang="ko-KR" altLang="en-US" sz="1400" dirty="0"/>
              <a:t>변경 시의 부작용을 방지하며 정보 은폐를 통해 객체의 세부적 구현을 은폐하므로 변경 작업 시에 부작용의 전파를 최소화할 수 있고 </a:t>
            </a:r>
            <a:r>
              <a:rPr lang="ko-KR" altLang="en-US" sz="1400" dirty="0" err="1"/>
              <a:t>캡슐화하여</a:t>
            </a:r>
            <a:r>
              <a:rPr lang="ko-KR" altLang="en-US" sz="1400" dirty="0"/>
              <a:t> 처리하므로 인터페이스가 단순 해진다</a:t>
            </a:r>
            <a:r>
              <a:rPr lang="en-US" altLang="ko-KR" sz="14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상속성</a:t>
            </a:r>
            <a:r>
              <a:rPr lang="en-US" altLang="ko-KR" sz="1400" dirty="0"/>
              <a:t>(</a:t>
            </a:r>
            <a:r>
              <a:rPr lang="en" altLang="ko-KR" sz="1400" dirty="0"/>
              <a:t>Inheritance)</a:t>
            </a:r>
            <a:r>
              <a:rPr lang="en-US" altLang="ko-KR" sz="1400" dirty="0"/>
              <a:t>:</a:t>
            </a:r>
            <a:r>
              <a:rPr lang="ko-KR" altLang="en-US" sz="1400" dirty="0"/>
              <a:t> 상위 클래스의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존재하는 모든 속성을 하위 클래스가 계승하는 것으로서</a:t>
            </a:r>
            <a:r>
              <a:rPr lang="en-US" altLang="ko-KR" sz="1400" dirty="0"/>
              <a:t>, </a:t>
            </a:r>
            <a:r>
              <a:rPr lang="ko-KR" altLang="en-US" sz="1400" dirty="0"/>
              <a:t>하위 클래스는 상위 클래스의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및 모든 속성을 공유하며</a:t>
            </a:r>
            <a:r>
              <a:rPr lang="en-US" altLang="ko-KR" sz="1400" dirty="0"/>
              <a:t>, </a:t>
            </a:r>
            <a:r>
              <a:rPr lang="ko-KR" altLang="en-US" sz="1400" dirty="0"/>
              <a:t>소프트웨어 재사용과 유지 보수를 증대시키며 슈퍼 클래스는 상속하는 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서브클래스는 상속받는 클래스이다</a:t>
            </a:r>
            <a:r>
              <a:rPr lang="en-US" altLang="ko-KR" sz="14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다형성</a:t>
            </a:r>
            <a:r>
              <a:rPr lang="en-US" altLang="ko-KR" sz="1400" dirty="0"/>
              <a:t>(</a:t>
            </a:r>
            <a:r>
              <a:rPr lang="en" altLang="ko-KR" sz="1400" dirty="0" err="1"/>
              <a:t>Polymerphism</a:t>
            </a:r>
            <a:r>
              <a:rPr lang="en" altLang="ko-KR" sz="1400" dirty="0"/>
              <a:t>)</a:t>
            </a:r>
            <a:r>
              <a:rPr lang="en-US" altLang="ko-KR" sz="1400" dirty="0"/>
              <a:t>:</a:t>
            </a:r>
            <a:r>
              <a:rPr lang="ko-KR" altLang="en-US" sz="1400"/>
              <a:t> 동일한 </a:t>
            </a:r>
            <a:r>
              <a:rPr lang="ko-KR" altLang="en-US" sz="1400" dirty="0"/>
              <a:t>메시지에 대하여 서로 다르게 반응하는 성질</a:t>
            </a:r>
          </a:p>
        </p:txBody>
      </p:sp>
    </p:spTree>
    <p:extLst>
      <p:ext uri="{BB962C8B-B14F-4D97-AF65-F5344CB8AC3E}">
        <p14:creationId xmlns:p14="http://schemas.microsoft.com/office/powerpoint/2010/main" val="74526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switch </a:t>
            </a:r>
            <a:r>
              <a:rPr lang="ko-KR" altLang="en-US" sz="1400" dirty="0"/>
              <a:t>문은 수식 또는 변수의 값을 평가하고 그 결과값에 따라 </a:t>
            </a:r>
            <a:r>
              <a:rPr lang="en-US" altLang="ko-KR" sz="1400" dirty="0"/>
              <a:t>case </a:t>
            </a:r>
            <a:r>
              <a:rPr lang="ko-KR" altLang="en-US" sz="1400" dirty="0"/>
              <a:t>레이블 문을 하나 하나 차례로 비교해 나가면서 수식의 결과값과 </a:t>
            </a:r>
            <a:r>
              <a:rPr lang="en-US" altLang="ko-KR" sz="1400" dirty="0"/>
              <a:t>case </a:t>
            </a:r>
            <a:r>
              <a:rPr lang="ko-KR" altLang="en-US" sz="1400" dirty="0"/>
              <a:t>레이블이 일치하는 레이블의 문장을 수행하게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default</a:t>
            </a:r>
            <a:r>
              <a:rPr lang="ko-KR" altLang="en-US" sz="1400" dirty="0"/>
              <a:t>는 위에서 일치하는 값이 하나도 없을 때 수행하는 문장을 기술합니다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case </a:t>
            </a:r>
            <a:r>
              <a:rPr lang="ko-KR" altLang="en-US" sz="1400" dirty="0"/>
              <a:t>레이블 문에 </a:t>
            </a:r>
            <a:r>
              <a:rPr lang="en-US" altLang="ko-KR" sz="1400" dirty="0"/>
              <a:t>break</a:t>
            </a:r>
            <a:r>
              <a:rPr lang="ko-KR" altLang="en-US" sz="1400" dirty="0"/>
              <a:t>문이 있을 때는 </a:t>
            </a:r>
            <a:r>
              <a:rPr lang="en-US" altLang="ko-KR" sz="1400" dirty="0"/>
              <a:t>switch – case </a:t>
            </a:r>
            <a:r>
              <a:rPr lang="ko-KR" altLang="en-US" sz="1400" dirty="0"/>
              <a:t>의 블록을 빠져 나가 제어가 끝나게 되고 만일 </a:t>
            </a:r>
            <a:r>
              <a:rPr lang="en-US" altLang="ko-KR" sz="1400" dirty="0"/>
              <a:t>break</a:t>
            </a:r>
            <a:r>
              <a:rPr lang="ko-KR" altLang="en-US" sz="1400" dirty="0"/>
              <a:t>문이 없을 경우에는 수식의 결과값과 </a:t>
            </a:r>
            <a:r>
              <a:rPr lang="en-US" altLang="ko-KR" sz="1400" dirty="0"/>
              <a:t>case </a:t>
            </a:r>
            <a:r>
              <a:rPr lang="ko-KR" altLang="en-US" sz="1400" dirty="0"/>
              <a:t>레이블이 일치하는 레이블의 문장을 수행하고 계속 그 다음의 </a:t>
            </a:r>
            <a:r>
              <a:rPr lang="en-US" altLang="ko-KR" sz="1400" dirty="0"/>
              <a:t>case </a:t>
            </a:r>
            <a:r>
              <a:rPr lang="ko-KR" altLang="en-US" sz="1400" dirty="0"/>
              <a:t>레이블을 수행하며 </a:t>
            </a:r>
            <a:r>
              <a:rPr lang="en-US" altLang="ko-KR" sz="1400" dirty="0"/>
              <a:t>break</a:t>
            </a:r>
            <a:r>
              <a:rPr lang="ko-KR" altLang="en-US" sz="1400" dirty="0"/>
              <a:t>를 만나면 종료</a:t>
            </a: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58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a, b;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char operand;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a = 15;  b = 5;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사칙 연산자 중 아무거나 입력하세요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("%c", &amp;operand);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switch (operand)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case '+':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("a + b = %d 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a + b);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break;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case '-':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("a - b = %d 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a - b);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break;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case '*':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("a * b = %d 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a * b);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break;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25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case '/':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("a / b = %d 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a / b);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break;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default: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잘못된연산자를입력하셨습니다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사칙연산자중 아무거나 입력하세요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 –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– b = 10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1.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조건문</a:t>
            </a:r>
            <a:r>
              <a:rPr lang="en-US" altLang="ko-KR" dirty="0">
                <a:ea typeface="굴림체" pitchFamily="49" charset="-127"/>
              </a:rPr>
              <a:t>(</a:t>
            </a:r>
            <a:r>
              <a:rPr lang="ko-KR" altLang="en-US" dirty="0" err="1">
                <a:ea typeface="굴림체" pitchFamily="49" charset="-127"/>
              </a:rPr>
              <a:t>분기문</a:t>
            </a:r>
            <a:r>
              <a:rPr lang="en-US" altLang="ko-KR" dirty="0">
                <a:ea typeface="굴림체" pitchFamily="49" charset="-127"/>
              </a:rPr>
              <a:t>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79512" y="4221088"/>
            <a:ext cx="8590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위의 프로그램은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a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와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b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의 두 변수에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15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와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5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를 넣어서 그 값의 사칙연산을 수행하는 프로그램입니다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키보드로부터 입력되는 연산자를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operand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에 넣고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operand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를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switch - case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문으로 비교하여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각각의 연산을 수행하여 결과를 출력하는 프로그램입니다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만일 위의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case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에 없는 문자를 입력하게 되면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default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문이 수행되게 됩니다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861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프로그램을 작성하다 보면 어떤 일련의 명령들을 반복 수행하게 되는 경우가 있는데 매번 반복 명령들을 작성해야 한다면 프로그램이 매우 길어지고 복잡하게 될 것입니다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이런 문제들을 해결하기 위해 사용하는 명령문들을 </a:t>
            </a:r>
            <a:r>
              <a:rPr lang="ko-KR" altLang="en-US" sz="1400" dirty="0" err="1"/>
              <a:t>반복문이라고</a:t>
            </a:r>
            <a:r>
              <a:rPr lang="ko-KR" altLang="en-US" sz="1400" dirty="0"/>
              <a:t> 하며 이러한 </a:t>
            </a:r>
            <a:r>
              <a:rPr lang="ko-KR" altLang="en-US" sz="1400" dirty="0" err="1"/>
              <a:t>반복문에는</a:t>
            </a:r>
            <a:r>
              <a:rPr lang="ko-KR" altLang="en-US" sz="1400" dirty="0"/>
              <a:t> </a:t>
            </a:r>
            <a:r>
              <a:rPr lang="en-US" altLang="ko-KR" sz="1400" dirty="0"/>
              <a:t>for, while, do, do-while 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for</a:t>
            </a:r>
            <a:r>
              <a:rPr lang="ko-KR" altLang="en-US" sz="1400" dirty="0"/>
              <a:t>문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for </a:t>
            </a:r>
            <a:r>
              <a:rPr lang="ko-KR" altLang="en-US" sz="1400" dirty="0"/>
              <a:t>문의 사용형식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반복문장이 하나인 경우 </a:t>
            </a:r>
          </a:p>
          <a:p>
            <a:pPr lvl="2">
              <a:buNone/>
            </a:pPr>
            <a:r>
              <a:rPr lang="en-US" altLang="ko-KR" sz="1400" dirty="0"/>
              <a:t>for(</a:t>
            </a:r>
            <a:r>
              <a:rPr lang="ko-KR" altLang="en-US" sz="1400" dirty="0"/>
              <a:t>처음 한 번만 수행되는 식</a:t>
            </a:r>
            <a:r>
              <a:rPr lang="en-US" altLang="ko-KR" sz="1400" dirty="0"/>
              <a:t>; </a:t>
            </a:r>
            <a:r>
              <a:rPr lang="ko-KR" altLang="en-US" sz="1400" dirty="0"/>
              <a:t>수행여부판별식</a:t>
            </a:r>
            <a:r>
              <a:rPr lang="en-US" altLang="ko-KR" sz="1400" dirty="0"/>
              <a:t>; </a:t>
            </a:r>
            <a:r>
              <a:rPr lang="ko-KR" altLang="en-US" sz="1400" dirty="0"/>
              <a:t>두번째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수행할 식</a:t>
            </a:r>
            <a:r>
              <a:rPr lang="en-US" altLang="ko-KR" sz="1400" dirty="0"/>
              <a:t>) </a:t>
            </a:r>
          </a:p>
          <a:p>
            <a:pPr lvl="2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반복문장이 </a:t>
            </a:r>
            <a:r>
              <a:rPr lang="ko-KR" altLang="en-US" sz="1400" dirty="0" err="1"/>
              <a:t>두개</a:t>
            </a:r>
            <a:r>
              <a:rPr lang="ko-KR" altLang="en-US" sz="1400" dirty="0"/>
              <a:t> 이상인 경우 </a:t>
            </a:r>
          </a:p>
          <a:p>
            <a:pPr lvl="2">
              <a:buNone/>
            </a:pPr>
            <a:r>
              <a:rPr lang="en-US" altLang="ko-KR" sz="1400" dirty="0"/>
              <a:t>for(</a:t>
            </a:r>
            <a:r>
              <a:rPr lang="ko-KR" altLang="en-US" sz="1400" dirty="0"/>
              <a:t>처음 한 번만 수행되는 식</a:t>
            </a:r>
            <a:r>
              <a:rPr lang="en-US" altLang="ko-KR" sz="1400" dirty="0"/>
              <a:t>; </a:t>
            </a:r>
            <a:r>
              <a:rPr lang="ko-KR" altLang="en-US" sz="1400" dirty="0"/>
              <a:t>수행여부판별식</a:t>
            </a:r>
            <a:r>
              <a:rPr lang="en-US" altLang="ko-KR" sz="1400" dirty="0"/>
              <a:t>; </a:t>
            </a:r>
            <a:r>
              <a:rPr lang="ko-KR" altLang="en-US" sz="1400" dirty="0"/>
              <a:t>두번째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수행할 식</a:t>
            </a:r>
            <a:r>
              <a:rPr lang="en-US" altLang="ko-KR" sz="1400" dirty="0"/>
              <a:t>) </a:t>
            </a:r>
          </a:p>
          <a:p>
            <a:pPr lvl="2">
              <a:buNone/>
            </a:pPr>
            <a:r>
              <a:rPr lang="en-US" altLang="ko-KR" sz="1400" dirty="0"/>
              <a:t>{ </a:t>
            </a:r>
          </a:p>
          <a:p>
            <a:pPr lvl="2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1;</a:t>
            </a:r>
          </a:p>
          <a:p>
            <a:pPr lvl="2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2; </a:t>
            </a:r>
          </a:p>
          <a:p>
            <a:pPr lvl="2">
              <a:buNone/>
            </a:pPr>
            <a:r>
              <a:rPr lang="en-US" altLang="ko-KR" sz="1400" dirty="0"/>
              <a:t>    </a:t>
            </a:r>
          </a:p>
          <a:p>
            <a:pPr lvl="2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n; </a:t>
            </a:r>
          </a:p>
          <a:p>
            <a:pPr lvl="2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47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처음 한번만 수행할 </a:t>
            </a:r>
            <a:r>
              <a:rPr lang="ko-KR" altLang="en-US" sz="1400" dirty="0" err="1"/>
              <a:t>식은은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시작하기 전에 제어변수를 초기화 하기 위한 용도로 주로 사용되며 조건판별식은 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종료할 것인지 계속할 것인지를 판정하게 되는 조건을 의미하며 두번째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수행되는 식은 제어변수를 증가시키거나 감소하는 형태로 주로 작성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위 식에서 초기식이나 </a:t>
            </a:r>
            <a:r>
              <a:rPr lang="ko-KR" altLang="en-US" sz="1400" dirty="0" err="1"/>
              <a:t>조건식</a:t>
            </a:r>
            <a:r>
              <a:rPr lang="ko-KR" altLang="en-US" sz="1400" dirty="0"/>
              <a:t> 또는 </a:t>
            </a:r>
            <a:r>
              <a:rPr lang="ko-KR" altLang="en-US" sz="1400" dirty="0" err="1"/>
              <a:t>증감식은</a:t>
            </a:r>
            <a:r>
              <a:rPr lang="ko-KR" altLang="en-US" sz="1400" dirty="0"/>
              <a:t> 생략해도 되지만 괄호는 생략해서는 안됩니다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반복문장이 하나가 아니라 여러 개 인 경우 </a:t>
            </a:r>
            <a:r>
              <a:rPr lang="en-US" altLang="ko-KR" sz="1400" dirty="0"/>
              <a:t>{  } </a:t>
            </a:r>
            <a:r>
              <a:rPr lang="ko-KR" altLang="en-US" sz="1400" dirty="0"/>
              <a:t>안에 기재하면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for </a:t>
            </a:r>
            <a:r>
              <a:rPr lang="ko-KR" altLang="en-US" sz="1400" dirty="0"/>
              <a:t>문 안에 다른 </a:t>
            </a:r>
            <a:r>
              <a:rPr lang="en-US" altLang="ko-KR" sz="1400" dirty="0"/>
              <a:t>for </a:t>
            </a:r>
            <a:r>
              <a:rPr lang="ko-KR" altLang="en-US" sz="1400" dirty="0"/>
              <a:t>문이 존재할 수 도 있는데 이를 다중 </a:t>
            </a:r>
            <a:r>
              <a:rPr lang="en-US" altLang="ko-KR" sz="1400" dirty="0"/>
              <a:t>for </a:t>
            </a:r>
            <a:r>
              <a:rPr lang="ko-KR" altLang="en-US" sz="1400" dirty="0"/>
              <a:t>문이라고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처음 한번만 수행되는 내용이나 두번째부터 수행되는 식은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이상의 문장을 작성할 수 있는데 이 경우에는 </a:t>
            </a:r>
            <a:r>
              <a:rPr lang="en-US" altLang="ko-KR" sz="1400" dirty="0"/>
              <a:t>,</a:t>
            </a:r>
            <a:r>
              <a:rPr lang="ko-KR" altLang="en-US" sz="1400" dirty="0"/>
              <a:t>로 구분해서 작성</a:t>
            </a: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8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("Hello World\n");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  <a:endParaRPr lang="en-US" altLang="ko-K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&gt; </a:t>
                      </a:r>
                    </a:p>
                    <a:p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 main()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{ 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	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	for(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=0; 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&lt;10; 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++)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		</a:t>
                      </a:r>
                      <a:r>
                        <a:rPr lang="en-US" altLang="ko-KR" sz="1400" b="1" kern="1200" dirty="0" err="1">
                          <a:solidFill>
                            <a:srgbClr val="FF0000"/>
                          </a:solidFill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("Hello World\n");	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	return 0;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117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sum=0; </a:t>
                      </a:r>
                    </a:p>
                    <a:p>
                      <a:r>
                        <a:rPr lang="en-US" altLang="ko-KR" sz="1400" kern="1200" dirty="0"/>
                        <a:t>    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=1;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&lt;=100;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 </a:t>
                      </a:r>
                    </a:p>
                    <a:p>
                      <a:r>
                        <a:rPr lang="en-US" altLang="ko-KR" sz="1400" kern="1200" dirty="0"/>
                        <a:t>		sum = sum +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;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("1</a:t>
                      </a:r>
                      <a:r>
                        <a:rPr lang="ko-KR" altLang="en-US" sz="1400" kern="1200" dirty="0" err="1"/>
                        <a:t>부터까지의합</a:t>
                      </a:r>
                      <a:r>
                        <a:rPr lang="en-US" altLang="ko-KR" sz="1400" kern="1200" dirty="0"/>
                        <a:t>= %d\n", sum);</a:t>
                      </a:r>
                    </a:p>
                    <a:p>
                      <a:r>
                        <a:rPr lang="en-US" altLang="ko-KR" sz="1400" kern="1200" dirty="0"/>
                        <a:t>	//for </a:t>
                      </a:r>
                      <a:r>
                        <a:rPr lang="ko-KR" altLang="en-US" sz="1400" kern="1200" dirty="0" err="1"/>
                        <a:t>문의조건식을변경</a:t>
                      </a:r>
                      <a:endParaRPr lang="ko-KR" altLang="en-US" sz="1400" kern="1200" dirty="0"/>
                    </a:p>
                    <a:p>
                      <a:r>
                        <a:rPr lang="ko-KR" altLang="en-US" sz="1400" kern="1200" dirty="0"/>
                        <a:t>	</a:t>
                      </a:r>
                      <a:r>
                        <a:rPr lang="en-US" altLang="ko-KR" sz="1400" kern="1200" dirty="0"/>
                        <a:t>sum = 0;</a:t>
                      </a:r>
                    </a:p>
                    <a:p>
                      <a:r>
                        <a:rPr lang="en-US" altLang="ko-KR" sz="1400" kern="1200" dirty="0"/>
                        <a:t>	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!=101;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</a:t>
                      </a:r>
                    </a:p>
                    <a:p>
                      <a:r>
                        <a:rPr lang="en-US" altLang="ko-KR" sz="1400" kern="1200" dirty="0"/>
                        <a:t>		sum = sum +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;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("1</a:t>
                      </a:r>
                      <a:r>
                        <a:rPr lang="ko-KR" altLang="en-US" sz="1400" kern="1200" dirty="0" err="1"/>
                        <a:t>부터까지의합</a:t>
                      </a:r>
                      <a:r>
                        <a:rPr lang="en-US" altLang="ko-KR" sz="1400" kern="1200" dirty="0"/>
                        <a:t>= %d\n", sum);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</a:rPr>
                        <a:t>부터 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</a:rPr>
                        <a:t>까지의 합 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= 5050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039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while: for</a:t>
            </a:r>
            <a:r>
              <a:rPr lang="ko-KR" altLang="en-US" sz="1400" dirty="0"/>
              <a:t>문과 비슷한 동작을 수행하는 명령으로 조건식이 참이면 문장을 반복 수행하게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while </a:t>
            </a:r>
            <a:r>
              <a:rPr lang="ko-KR" altLang="en-US" sz="1400" dirty="0"/>
              <a:t>문 의 사용형식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1400" dirty="0"/>
              <a:t>반복문장이 하나인 경우 </a:t>
            </a:r>
          </a:p>
          <a:p>
            <a:pPr lvl="1">
              <a:buNone/>
            </a:pPr>
            <a:r>
              <a:rPr lang="en-US" altLang="ko-KR" sz="1400" dirty="0"/>
              <a:t>while(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;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1400" dirty="0"/>
              <a:t>반복문장이 두 개 이상인 경우 </a:t>
            </a:r>
          </a:p>
          <a:p>
            <a:pPr lvl="1">
              <a:buNone/>
            </a:pPr>
            <a:r>
              <a:rPr lang="en-US" altLang="ko-KR" sz="1400" dirty="0"/>
              <a:t>while(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{ </a:t>
            </a:r>
          </a:p>
          <a:p>
            <a:pPr lvl="1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1;</a:t>
            </a:r>
          </a:p>
          <a:p>
            <a:pPr lvl="1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2; </a:t>
            </a:r>
          </a:p>
          <a:p>
            <a:pPr lvl="1">
              <a:buNone/>
            </a:pPr>
            <a:r>
              <a:rPr lang="en-US" altLang="ko-KR" sz="1400" dirty="0"/>
              <a:t>    ? </a:t>
            </a:r>
          </a:p>
          <a:p>
            <a:pPr lvl="1">
              <a:buNone/>
            </a:pPr>
            <a:r>
              <a:rPr lang="en-US" altLang="ko-KR" sz="1400" dirty="0"/>
              <a:t>    ? </a:t>
            </a:r>
          </a:p>
          <a:p>
            <a:pPr lvl="1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n; </a:t>
            </a:r>
          </a:p>
          <a:p>
            <a:pPr lvl="1">
              <a:buNone/>
            </a:pPr>
            <a:r>
              <a:rPr lang="en-US" altLang="ko-KR" sz="1400" dirty="0"/>
              <a:t>}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while </a:t>
            </a:r>
            <a:r>
              <a:rPr lang="ko-KR" altLang="en-US" sz="1400" dirty="0"/>
              <a:t>문은 조건식이 거짓이 될 때까지 명령문들을 반복 수행하게 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8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n=0, sum=0; </a:t>
                      </a:r>
                    </a:p>
                    <a:p>
                      <a:r>
                        <a:rPr lang="en-US" altLang="ko-KR" sz="1400" kern="1200" dirty="0"/>
                        <a:t>    while(sum &lt; 100)</a:t>
                      </a:r>
                    </a:p>
                    <a:p>
                      <a:r>
                        <a:rPr lang="en-US" altLang="ko-KR" sz="1400" kern="1200" dirty="0"/>
                        <a:t>    sum += n++;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("n = %d \</a:t>
                      </a:r>
                      <a:r>
                        <a:rPr lang="en-US" altLang="ko-KR" sz="1400" kern="1200" dirty="0" err="1"/>
                        <a:t>tsum</a:t>
                      </a:r>
                      <a:r>
                        <a:rPr lang="en-US" altLang="ko-KR" sz="1400" kern="1200" dirty="0"/>
                        <a:t> = %d\n", n, sum); </a:t>
                      </a:r>
                    </a:p>
                    <a:p>
                      <a:r>
                        <a:rPr lang="en-US" altLang="ko-KR" sz="1400" kern="1200" dirty="0"/>
                        <a:t>    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n = 15    sum = 105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668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do – while: do-while</a:t>
            </a:r>
            <a:r>
              <a:rPr lang="ko-KR" altLang="en-US" sz="1400" dirty="0"/>
              <a:t>문은 </a:t>
            </a:r>
            <a:r>
              <a:rPr lang="en-US" altLang="ko-KR" sz="1400" dirty="0"/>
              <a:t>while</a:t>
            </a:r>
            <a:r>
              <a:rPr lang="ko-KR" altLang="en-US" sz="1400" dirty="0"/>
              <a:t>문과 비슷하지만 </a:t>
            </a:r>
            <a:r>
              <a:rPr lang="en-US" altLang="ko-KR" sz="1400" dirty="0"/>
              <a:t>while</a:t>
            </a:r>
            <a:r>
              <a:rPr lang="ko-KR" altLang="en-US" sz="1400" dirty="0"/>
              <a:t>문처럼 </a:t>
            </a:r>
            <a:r>
              <a:rPr lang="ko-KR" altLang="en-US" sz="1400" dirty="0" err="1"/>
              <a:t>조건식</a:t>
            </a:r>
            <a:r>
              <a:rPr lang="ko-KR" altLang="en-US" sz="1400" dirty="0"/>
              <a:t> 판정을 반복문장이 시작하기 전에 판정하는 것이 아니라 반복 문장들이 다 끝난 후 </a:t>
            </a:r>
            <a:r>
              <a:rPr lang="ko-KR" altLang="en-US" sz="1400" dirty="0" err="1"/>
              <a:t>조건식을</a:t>
            </a:r>
            <a:r>
              <a:rPr lang="ko-KR" altLang="en-US" sz="1400" dirty="0"/>
              <a:t> 판정합니다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따라서 </a:t>
            </a:r>
            <a:r>
              <a:rPr lang="en-US" altLang="ko-KR" sz="1400" dirty="0"/>
              <a:t>while</a:t>
            </a:r>
            <a:r>
              <a:rPr lang="ko-KR" altLang="en-US" sz="1400" dirty="0"/>
              <a:t>을 사용하는 경우 한번도 반복을 하지 않을 수 도 있지만 </a:t>
            </a:r>
            <a:r>
              <a:rPr lang="en-US" altLang="ko-KR" sz="1400" dirty="0"/>
              <a:t>do-while</a:t>
            </a:r>
            <a:r>
              <a:rPr lang="ko-KR" altLang="en-US" sz="1400" dirty="0"/>
              <a:t>을 사용하게 되면 일단 한번은 수행을 하게 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do - while </a:t>
            </a:r>
            <a:r>
              <a:rPr lang="ko-KR" altLang="en-US" sz="1400" dirty="0"/>
              <a:t>문 의 사용형식</a:t>
            </a:r>
          </a:p>
          <a:p>
            <a:pPr>
              <a:buNone/>
            </a:pPr>
            <a:r>
              <a:rPr lang="en-US" altLang="ko-KR" sz="1400" dirty="0"/>
              <a:t>do </a:t>
            </a:r>
          </a:p>
          <a:p>
            <a:pPr>
              <a:buNone/>
            </a:pPr>
            <a:r>
              <a:rPr lang="en-US" altLang="ko-KR" sz="1400" dirty="0"/>
              <a:t>{ 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1; </a:t>
            </a:r>
          </a:p>
          <a:p>
            <a:pPr>
              <a:buNone/>
            </a:pPr>
            <a:r>
              <a:rPr lang="en-US" altLang="ko-KR" sz="1400" dirty="0"/>
              <a:t>    ?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반복문장</a:t>
            </a:r>
            <a:r>
              <a:rPr lang="en-US" altLang="ko-KR" sz="1400" dirty="0"/>
              <a:t>n; </a:t>
            </a:r>
          </a:p>
          <a:p>
            <a:pPr>
              <a:buNone/>
            </a:pPr>
            <a:r>
              <a:rPr lang="en-US" altLang="ko-KR" sz="1400" dirty="0"/>
              <a:t>} while(</a:t>
            </a:r>
            <a:r>
              <a:rPr lang="ko-KR" altLang="en-US" sz="1400" dirty="0" err="1"/>
              <a:t>조건식</a:t>
            </a:r>
            <a:r>
              <a:rPr lang="en-US" altLang="ko-KR" sz="1400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타입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데이터를 어떻게 저장하고 얼마만큼의 메모리 크기를 할당할 것인지의 여부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저장된 데이터의 종류에 따른 분류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Value Type(</a:t>
            </a:r>
            <a:r>
              <a:rPr lang="ko-KR" altLang="en-US" sz="1400" dirty="0"/>
              <a:t>기본형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값형</a:t>
            </a:r>
            <a:r>
              <a:rPr lang="en-US" altLang="ko-KR" sz="1400" dirty="0"/>
              <a:t>): </a:t>
            </a:r>
            <a:r>
              <a:rPr lang="ko-KR" altLang="en-US" sz="1400" dirty="0"/>
              <a:t>데이터 자체를 저장하는 방식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Reference Type(</a:t>
            </a:r>
            <a:r>
              <a:rPr lang="ko-KR" altLang="en-US" sz="1400" dirty="0" err="1"/>
              <a:t>참조형</a:t>
            </a:r>
            <a:r>
              <a:rPr lang="en-US" altLang="ko-KR" sz="1400" dirty="0"/>
              <a:t>): </a:t>
            </a:r>
            <a:r>
              <a:rPr lang="ko-KR" altLang="en-US" sz="1400" dirty="0"/>
              <a:t>데이터의 참조를 저장하는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데이터의 개수에 따른 분류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Scala Type: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1</a:t>
            </a:r>
            <a:r>
              <a:rPr lang="ko-KR" altLang="en-US" sz="1400" dirty="0"/>
              <a:t>개를 저장하는 방식으로 그 자체가 데이터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Vectory</a:t>
            </a:r>
            <a:r>
              <a:rPr lang="en-US" altLang="ko-KR" sz="1400" dirty="0"/>
              <a:t> Type: </a:t>
            </a:r>
            <a:r>
              <a:rPr lang="ko-KR" altLang="en-US" sz="1400" dirty="0"/>
              <a:t>여러 개의 데이터를 묶어서 저장하는 방식으로 그 자체는 데이터들이 저장되어 있는 곳의 참조로 </a:t>
            </a:r>
            <a:r>
              <a:rPr lang="en-US" altLang="ko-KR" sz="1400" dirty="0"/>
              <a:t>Array(</a:t>
            </a:r>
            <a:r>
              <a:rPr lang="ko-KR" altLang="en-US" sz="1400" dirty="0"/>
              <a:t>배열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List), Class(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Object, Instance)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3441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n=0, sum=0;</a:t>
                      </a:r>
                    </a:p>
                    <a:p>
                      <a:r>
                        <a:rPr lang="en-US" altLang="ko-KR" sz="1400" kern="1200" dirty="0"/>
                        <a:t>    do </a:t>
                      </a:r>
                    </a:p>
                    <a:p>
                      <a:r>
                        <a:rPr lang="en-US" altLang="ko-KR" sz="1400" kern="1200" dirty="0"/>
                        <a:t>   { </a:t>
                      </a:r>
                    </a:p>
                    <a:p>
                      <a:r>
                        <a:rPr lang="en-US" altLang="ko-KR" sz="1400" kern="1200" dirty="0"/>
                        <a:t>        sum += n++; </a:t>
                      </a:r>
                    </a:p>
                    <a:p>
                      <a:r>
                        <a:rPr lang="en-US" altLang="ko-KR" sz="1400" kern="1200" dirty="0"/>
                        <a:t>    }</a:t>
                      </a:r>
                    </a:p>
                    <a:p>
                      <a:r>
                        <a:rPr lang="en-US" altLang="ko-KR" sz="1400" kern="1200" dirty="0"/>
                        <a:t>    while(sum &lt;100);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("n = %d sum = %d\n", n, sum);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</a:rPr>
                        <a:t>n = 15    sum = 105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2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반복문</a:t>
            </a:r>
            <a:r>
              <a:rPr lang="en-US" altLang="ko-KR" dirty="0">
                <a:ea typeface="굴림체" pitchFamily="49" charset="-127"/>
              </a:rPr>
              <a:t>(Loop, Iteration)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91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break</a:t>
            </a:r>
            <a:r>
              <a:rPr lang="ko-KR" altLang="en-US" sz="1400" dirty="0"/>
              <a:t>문</a:t>
            </a:r>
            <a:r>
              <a:rPr lang="en-US" altLang="ko-KR" sz="1400" dirty="0"/>
              <a:t>: break</a:t>
            </a:r>
            <a:r>
              <a:rPr lang="ko-KR" altLang="en-US" sz="1400" dirty="0"/>
              <a:t>문은 </a:t>
            </a:r>
            <a:r>
              <a:rPr lang="ko-KR" altLang="en-US" sz="1400" dirty="0" err="1"/>
              <a:t>반복문이나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문에서 사용되어 프로그램 수행 중에 </a:t>
            </a:r>
            <a:r>
              <a:rPr lang="en-US" altLang="ko-KR" sz="1400" dirty="0"/>
              <a:t>break</a:t>
            </a:r>
            <a:r>
              <a:rPr lang="ko-KR" altLang="en-US" sz="1400" dirty="0"/>
              <a:t>문이 소속되어 있는 영역을 빠져 나오게 하는 역할을 하는 </a:t>
            </a:r>
            <a:r>
              <a:rPr lang="ko-KR" altLang="en-US" sz="1400" dirty="0" err="1"/>
              <a:t>제어문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continue</a:t>
            </a:r>
            <a:r>
              <a:rPr lang="ko-KR" altLang="en-US" sz="1400" dirty="0"/>
              <a:t>문</a:t>
            </a:r>
            <a:r>
              <a:rPr lang="en-US" altLang="ko-KR" sz="1400" dirty="0"/>
              <a:t>: continue</a:t>
            </a:r>
            <a:r>
              <a:rPr lang="ko-KR" altLang="en-US" sz="1400" dirty="0"/>
              <a:t>문은 </a:t>
            </a:r>
            <a:r>
              <a:rPr lang="en-US" altLang="ko-KR" sz="1400" dirty="0"/>
              <a:t>for, while</a:t>
            </a:r>
            <a:r>
              <a:rPr lang="ko-KR" altLang="en-US" sz="1400" dirty="0"/>
              <a:t>과 같이 반복문 내에서 사용하며 </a:t>
            </a:r>
            <a:r>
              <a:rPr lang="en-US" altLang="ko-KR" sz="1400" dirty="0"/>
              <a:t>continue</a:t>
            </a:r>
            <a:r>
              <a:rPr lang="ko-KR" altLang="en-US" sz="1400" dirty="0"/>
              <a:t>문은 </a:t>
            </a:r>
            <a:r>
              <a:rPr lang="en-US" altLang="ko-KR" sz="1400" dirty="0"/>
              <a:t>continue</a:t>
            </a:r>
            <a:r>
              <a:rPr lang="ko-KR" altLang="en-US" sz="1400" dirty="0"/>
              <a:t>문 다음에 오는 부분은 무시하고 다음 반복을 새로 시작하게 하는 </a:t>
            </a:r>
            <a:r>
              <a:rPr lang="ko-KR" altLang="en-US" sz="1400" dirty="0" err="1"/>
              <a:t>제어문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goto</a:t>
            </a:r>
            <a:r>
              <a:rPr lang="ko-KR" altLang="en-US" sz="1400" dirty="0"/>
              <a:t>문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goto</a:t>
            </a:r>
            <a:r>
              <a:rPr lang="ko-KR" altLang="en-US" sz="1400" dirty="0"/>
              <a:t>문은 프로그램 수행 중에 </a:t>
            </a:r>
            <a:r>
              <a:rPr lang="en-US" altLang="ko-KR" sz="1400" dirty="0" err="1"/>
              <a:t>goto</a:t>
            </a:r>
            <a:r>
              <a:rPr lang="ko-KR" altLang="en-US" sz="1400" dirty="0"/>
              <a:t>문을 만나면 무조건 </a:t>
            </a:r>
            <a:r>
              <a:rPr lang="en-US" altLang="ko-KR" sz="1400" dirty="0" err="1"/>
              <a:t>goto</a:t>
            </a:r>
            <a:r>
              <a:rPr lang="ko-KR" altLang="en-US" sz="1400" dirty="0"/>
              <a:t>문이 지시하는 장소로 분기하게 하는 </a:t>
            </a:r>
            <a:r>
              <a:rPr lang="ko-KR" altLang="en-US" sz="1400" dirty="0" err="1"/>
              <a:t>제어문</a:t>
            </a:r>
            <a:endParaRPr lang="en-US" altLang="ko-KR" sz="1400" dirty="0"/>
          </a:p>
          <a:p>
            <a:pPr lvl="1">
              <a:buFont typeface="Wingdings" pitchFamily="2" charset="2"/>
              <a:buChar char="v"/>
            </a:pPr>
            <a:r>
              <a:rPr lang="en-US" altLang="ko-KR" sz="1400" dirty="0" err="1"/>
              <a:t>goto</a:t>
            </a:r>
            <a:r>
              <a:rPr lang="ko-KR" altLang="en-US" sz="1400" dirty="0"/>
              <a:t>문의 사용형식</a:t>
            </a:r>
          </a:p>
          <a:p>
            <a:pPr lvl="1">
              <a:buNone/>
            </a:pPr>
            <a:r>
              <a:rPr lang="en-US" altLang="ko-KR" sz="1400" dirty="0" err="1"/>
              <a:t>goto</a:t>
            </a:r>
            <a:r>
              <a:rPr lang="en-US" altLang="ko-KR" sz="1400" dirty="0"/>
              <a:t> </a:t>
            </a:r>
            <a:r>
              <a:rPr lang="ko-KR" altLang="en-US" sz="1400" dirty="0"/>
              <a:t>이동할 곳</a:t>
            </a:r>
            <a:r>
              <a:rPr lang="en-US" altLang="ko-KR" sz="1400" dirty="0"/>
              <a:t>;</a:t>
            </a:r>
          </a:p>
          <a:p>
            <a:pPr lvl="1">
              <a:buNone/>
            </a:pPr>
            <a:r>
              <a:rPr lang="ko-KR" altLang="en-US" sz="1400" dirty="0"/>
              <a:t>이동할 곳</a:t>
            </a:r>
            <a:r>
              <a:rPr lang="en-US" altLang="ko-KR" sz="1400" dirty="0"/>
              <a:t>:</a:t>
            </a:r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None/>
            </a:pPr>
            <a:r>
              <a:rPr lang="ko-KR" altLang="en-US" sz="1400" dirty="0"/>
              <a:t>이동할 곳</a:t>
            </a:r>
            <a:r>
              <a:rPr lang="en-US" altLang="ko-KR" sz="1400" dirty="0"/>
              <a:t>:</a:t>
            </a:r>
          </a:p>
          <a:p>
            <a:pPr lvl="1">
              <a:buNone/>
            </a:pPr>
            <a:r>
              <a:rPr lang="en-US" altLang="ko-KR" sz="1400" dirty="0" err="1"/>
              <a:t>goto</a:t>
            </a:r>
            <a:r>
              <a:rPr lang="en-US" altLang="ko-KR" sz="1400" dirty="0"/>
              <a:t> </a:t>
            </a:r>
            <a:r>
              <a:rPr lang="ko-KR" altLang="en-US" sz="1400" dirty="0"/>
              <a:t>이동할 곳</a:t>
            </a:r>
            <a:r>
              <a:rPr lang="en-US" altLang="ko-KR" sz="1400" dirty="0"/>
              <a:t>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05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(1+2+. +n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의 합이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50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미만이 되는 최대의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n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값 찾기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=0, sum=0;</a:t>
                      </a:r>
                    </a:p>
                    <a:p>
                      <a:r>
                        <a:rPr lang="en-US" altLang="ko-KR" sz="1400" kern="1200" dirty="0"/>
                        <a:t>    while(1) </a:t>
                      </a:r>
                    </a:p>
                    <a:p>
                      <a:r>
                        <a:rPr lang="en-US" altLang="ko-KR" sz="1400" kern="1200" dirty="0"/>
                        <a:t>    { </a:t>
                      </a:r>
                    </a:p>
                    <a:p>
                      <a:r>
                        <a:rPr lang="en-US" altLang="ko-KR" sz="1400" kern="1200" dirty="0"/>
                        <a:t>        sum += ++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; </a:t>
                      </a:r>
                    </a:p>
                    <a:p>
                      <a:r>
                        <a:rPr lang="en-US" altLang="ko-KR" sz="1400" kern="1200" dirty="0"/>
                        <a:t>    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 = %d sum = %d\n",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sum); </a:t>
                      </a:r>
                    </a:p>
                    <a:p>
                      <a:r>
                        <a:rPr lang="en-US" altLang="ko-KR" sz="1400" kern="1200" dirty="0"/>
                        <a:t>        if(sum &gt; 50) </a:t>
                      </a:r>
                    </a:p>
                    <a:p>
                      <a:r>
                        <a:rPr lang="en-US" altLang="ko-KR" sz="1400" kern="1200" dirty="0"/>
                        <a:t>        { </a:t>
                      </a:r>
                    </a:p>
                    <a:p>
                      <a:r>
                        <a:rPr lang="en-US" altLang="ko-KR" sz="1400" kern="1200" dirty="0"/>
                        <a:t>            sum -=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--; </a:t>
                      </a:r>
                    </a:p>
                    <a:p>
                      <a:r>
                        <a:rPr lang="en-US" altLang="ko-KR" sz="1400" kern="1200" dirty="0"/>
                        <a:t>            break; </a:t>
                      </a:r>
                    </a:p>
                    <a:p>
                      <a:r>
                        <a:rPr lang="en-US" altLang="ko-KR" sz="1400" kern="1200" dirty="0"/>
                        <a:t>        } </a:t>
                      </a:r>
                    </a:p>
                    <a:p>
                      <a:r>
                        <a:rPr lang="en-US" altLang="ko-KR" sz="1400" kern="1200" dirty="0"/>
                        <a:t>    }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("\n</a:t>
                      </a:r>
                      <a:r>
                        <a:rPr lang="ko-KR" altLang="en-US" sz="1400" kern="1200" dirty="0"/>
                        <a:t>합이 </a:t>
                      </a:r>
                      <a:r>
                        <a:rPr lang="en-US" altLang="ko-KR" sz="1400" kern="1200" dirty="0"/>
                        <a:t>50</a:t>
                      </a:r>
                      <a:r>
                        <a:rPr lang="ko-KR" altLang="en-US" sz="1400" kern="1200" dirty="0"/>
                        <a:t>이 되지않는 최대값은</a:t>
                      </a:r>
                      <a:r>
                        <a:rPr lang="en-US" altLang="ko-KR" sz="1400" kern="1200" dirty="0"/>
                        <a:t>%d </a:t>
                      </a:r>
                      <a:r>
                        <a:rPr lang="ko-KR" altLang="en-US" sz="1400" kern="1200" dirty="0"/>
                        <a:t>입니다</a:t>
                      </a:r>
                      <a:r>
                        <a:rPr lang="en-US" altLang="ko-KR" sz="1400" kern="1200" dirty="0"/>
                        <a:t>.\n",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); 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216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(1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부터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100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까지의 수 중에서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3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의 배수가 아닌 수의 합을 구하는 프로그램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sum=0; </a:t>
                      </a:r>
                    </a:p>
                    <a:p>
                      <a:r>
                        <a:rPr lang="en-US" altLang="ko-KR" sz="1400" kern="1200" dirty="0"/>
                        <a:t>    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=1;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&lt;=100;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 </a:t>
                      </a:r>
                    </a:p>
                    <a:p>
                      <a:r>
                        <a:rPr lang="en-US" altLang="ko-KR" sz="1400" kern="1200" dirty="0"/>
                        <a:t>    { </a:t>
                      </a:r>
                    </a:p>
                    <a:p>
                      <a:r>
                        <a:rPr lang="en-US" altLang="ko-KR" sz="1400" kern="1200" dirty="0"/>
                        <a:t>        if(i%3 == 0) </a:t>
                      </a:r>
                    </a:p>
                    <a:p>
                      <a:r>
                        <a:rPr lang="en-US" altLang="ko-KR" sz="1400" kern="1200" dirty="0"/>
                        <a:t>        {</a:t>
                      </a:r>
                    </a:p>
                    <a:p>
                      <a:r>
                        <a:rPr lang="en-US" altLang="ko-KR" sz="1400" kern="1200" dirty="0"/>
                        <a:t>	continue; </a:t>
                      </a:r>
                    </a:p>
                    <a:p>
                      <a:r>
                        <a:rPr lang="en-US" altLang="ko-KR" sz="1400" kern="1200" dirty="0"/>
                        <a:t>         }</a:t>
                      </a:r>
                    </a:p>
                    <a:p>
                      <a:r>
                        <a:rPr lang="en-US" altLang="ko-KR" sz="1400" kern="1200" dirty="0"/>
                        <a:t>        sum +=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; </a:t>
                      </a:r>
                    </a:p>
                    <a:p>
                      <a:r>
                        <a:rPr lang="en-US" altLang="ko-KR" sz="1400" kern="1200" dirty="0"/>
                        <a:t>    } </a:t>
                      </a:r>
                    </a:p>
                    <a:p>
                      <a:r>
                        <a:rPr lang="en-US" altLang="ko-KR" sz="1400" kern="1200" dirty="0"/>
                        <a:t>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("sum = %d\n", sum); 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490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 = 0;</a:t>
                      </a:r>
                    </a:p>
                    <a:p>
                      <a:r>
                        <a:rPr lang="en-US" altLang="ko-KR" sz="1400" kern="1200" dirty="0"/>
                        <a:t>go :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 %d ",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);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++;</a:t>
                      </a:r>
                    </a:p>
                    <a:p>
                      <a:r>
                        <a:rPr lang="en-US" altLang="ko-KR" sz="1400" kern="1200" dirty="0"/>
                        <a:t>	if 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 &lt;10)</a:t>
                      </a:r>
                    </a:p>
                    <a:p>
                      <a:r>
                        <a:rPr lang="en-US" altLang="ko-KR" sz="1400" kern="1200" dirty="0"/>
                        <a:t>	{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goto</a:t>
                      </a:r>
                      <a:r>
                        <a:rPr lang="en-US" altLang="ko-KR" sz="1400" kern="1200" dirty="0"/>
                        <a:t> go;</a:t>
                      </a:r>
                    </a:p>
                    <a:p>
                      <a:r>
                        <a:rPr lang="en-US" altLang="ko-KR" sz="1400" kern="1200" dirty="0"/>
                        <a:t>	}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7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4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제어문의 중첩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제어문은</a:t>
            </a:r>
            <a:r>
              <a:rPr lang="ko-KR" altLang="en-US" sz="1400" dirty="0"/>
              <a:t> 중첩해서 사용이 가능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안쪽 블록이 끝나면 바깥 블록으로 </a:t>
            </a:r>
            <a:r>
              <a:rPr lang="ko-KR" altLang="en-US" sz="1400" dirty="0" err="1"/>
              <a:t>제어권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47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</a:t>
                      </a:r>
                    </a:p>
                    <a:p>
                      <a:r>
                        <a:rPr lang="en-US" altLang="ko-KR" sz="1400" kern="1200" dirty="0"/>
                        <a:t>{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j;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k = 0;</a:t>
                      </a:r>
                    </a:p>
                    <a:p>
                      <a:endParaRPr lang="en-US" altLang="ko-KR" sz="1400" kern="1200" dirty="0"/>
                    </a:p>
                    <a:p>
                      <a:r>
                        <a:rPr lang="en-US" altLang="ko-KR" sz="1400" kern="1200" dirty="0"/>
                        <a:t>	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&lt;=4;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</a:t>
                      </a:r>
                    </a:p>
                    <a:p>
                      <a:r>
                        <a:rPr lang="en-US" altLang="ko-KR" sz="1400" kern="1200" dirty="0"/>
                        <a:t>	{</a:t>
                      </a:r>
                    </a:p>
                    <a:p>
                      <a:r>
                        <a:rPr lang="en-US" altLang="ko-KR" sz="1400" kern="1200" dirty="0"/>
                        <a:t>		for(j=0; j&lt;=4; j++)</a:t>
                      </a:r>
                    </a:p>
                    <a:p>
                      <a:r>
                        <a:rPr lang="en-US" altLang="ko-KR" sz="1400" kern="1200" dirty="0"/>
                        <a:t>		{</a:t>
                      </a:r>
                    </a:p>
                    <a:p>
                      <a:r>
                        <a:rPr lang="en-US" altLang="ko-KR" sz="1400" kern="1200" dirty="0"/>
                        <a:t>		       k++;</a:t>
                      </a:r>
                    </a:p>
                    <a:p>
                      <a:r>
                        <a:rPr lang="en-US" altLang="ko-KR" sz="1400" kern="1200" dirty="0"/>
                        <a:t>                                         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("%3d", k);</a:t>
                      </a:r>
                    </a:p>
                    <a:p>
                      <a:r>
                        <a:rPr lang="en-US" altLang="ko-KR" sz="1400" kern="1200" dirty="0"/>
                        <a:t>		}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("\n");</a:t>
                      </a:r>
                    </a:p>
                    <a:p>
                      <a:r>
                        <a:rPr lang="en-US" altLang="ko-KR" sz="1400" kern="1200" dirty="0"/>
                        <a:t>	}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1	2	3	4	5</a:t>
                      </a:r>
                    </a:p>
                    <a:p>
                      <a:r>
                        <a:rPr lang="en-US" altLang="ko-KR" sz="1400" kern="1200" dirty="0"/>
                        <a:t>6	7	8	9               10</a:t>
                      </a:r>
                    </a:p>
                    <a:p>
                      <a:r>
                        <a:rPr lang="en-US" altLang="ko-KR" sz="1400" kern="1200" dirty="0"/>
                        <a:t>11	12	13	14             15</a:t>
                      </a:r>
                    </a:p>
                    <a:p>
                      <a:r>
                        <a:rPr lang="en-US" altLang="ko-KR" sz="1400" kern="1200" dirty="0"/>
                        <a:t>16	17	18	19             20</a:t>
                      </a:r>
                    </a:p>
                    <a:p>
                      <a:r>
                        <a:rPr lang="en-US" altLang="ko-KR" sz="1400" kern="1200" dirty="0"/>
                        <a:t>21	22	23	24             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968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</a:t>
                      </a:r>
                    </a:p>
                    <a:p>
                      <a:r>
                        <a:rPr lang="en-US" altLang="ko-KR" sz="1400" kern="1200" dirty="0"/>
                        <a:t>{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j;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k = 0;</a:t>
                      </a:r>
                    </a:p>
                    <a:p>
                      <a:endParaRPr lang="en-US" altLang="ko-KR" sz="1400" kern="1200" dirty="0"/>
                    </a:p>
                    <a:p>
                      <a:r>
                        <a:rPr lang="en-US" altLang="ko-KR" sz="1400" kern="1200" dirty="0"/>
                        <a:t>	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&lt;=4;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</a:t>
                      </a:r>
                    </a:p>
                    <a:p>
                      <a:r>
                        <a:rPr lang="en-US" altLang="ko-KR" sz="1400" kern="1200" dirty="0"/>
                        <a:t>	{</a:t>
                      </a:r>
                    </a:p>
                    <a:p>
                      <a:r>
                        <a:rPr lang="en-US" altLang="ko-KR" sz="1400" kern="1200" dirty="0"/>
                        <a:t>		for(j=0; j&lt;=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; j++)</a:t>
                      </a:r>
                    </a:p>
                    <a:p>
                      <a:r>
                        <a:rPr lang="en-US" altLang="ko-KR" sz="1400" kern="1200" dirty="0"/>
                        <a:t>		{</a:t>
                      </a:r>
                    </a:p>
                    <a:p>
                      <a:r>
                        <a:rPr lang="en-US" altLang="ko-KR" sz="1400" kern="1200" dirty="0"/>
                        <a:t>			k++;</a:t>
                      </a:r>
                    </a:p>
                    <a:p>
                      <a:r>
                        <a:rPr lang="en-US" altLang="ko-KR" sz="1400" kern="1200" dirty="0"/>
                        <a:t>	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("%3d", k);</a:t>
                      </a:r>
                    </a:p>
                    <a:p>
                      <a:r>
                        <a:rPr lang="en-US" altLang="ko-KR" sz="1400" kern="1200" dirty="0"/>
                        <a:t>		}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("\n");</a:t>
                      </a:r>
                    </a:p>
                    <a:p>
                      <a:r>
                        <a:rPr lang="en-US" altLang="ko-KR" sz="1400" kern="1200" dirty="0"/>
                        <a:t>	}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400" kern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76056" y="2636912"/>
          <a:ext cx="302433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52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</a:t>
                      </a:r>
                    </a:p>
                    <a:p>
                      <a:r>
                        <a:rPr lang="en-US" altLang="ko-KR" sz="1400" kern="1200" dirty="0"/>
                        <a:t>{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j;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k = 0;</a:t>
                      </a:r>
                    </a:p>
                    <a:p>
                      <a:r>
                        <a:rPr lang="en-US" altLang="ko-KR" sz="1400" kern="1200" dirty="0"/>
                        <a:t>	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&lt;=4;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</a:t>
                      </a:r>
                    </a:p>
                    <a:p>
                      <a:r>
                        <a:rPr lang="en-US" altLang="ko-KR" sz="1400" kern="1200" dirty="0"/>
                        <a:t>	{</a:t>
                      </a:r>
                    </a:p>
                    <a:p>
                      <a:r>
                        <a:rPr lang="en-US" altLang="ko-KR" sz="1400" kern="1200" dirty="0"/>
                        <a:t>		for(j=0; j&lt;=4-i; j++)</a:t>
                      </a:r>
                    </a:p>
                    <a:p>
                      <a:r>
                        <a:rPr lang="en-US" altLang="ko-KR" sz="1400" kern="1200" dirty="0"/>
                        <a:t>		{</a:t>
                      </a:r>
                    </a:p>
                    <a:p>
                      <a:r>
                        <a:rPr lang="en-US" altLang="ko-KR" sz="1400" kern="1200" dirty="0"/>
                        <a:t>			k++;</a:t>
                      </a:r>
                    </a:p>
                    <a:p>
                      <a:r>
                        <a:rPr lang="en-US" altLang="ko-KR" sz="1400" kern="1200" dirty="0"/>
                        <a:t>	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("%3d", k);</a:t>
                      </a:r>
                    </a:p>
                    <a:p>
                      <a:r>
                        <a:rPr lang="en-US" altLang="ko-KR" sz="1400" kern="1200" dirty="0"/>
                        <a:t>		}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("\n");</a:t>
                      </a:r>
                    </a:p>
                    <a:p>
                      <a:r>
                        <a:rPr lang="en-US" altLang="ko-KR" sz="1400" kern="1200" dirty="0"/>
                        <a:t>	}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400" kern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76056" y="2636912"/>
          <a:ext cx="3024335" cy="1656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14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15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425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</a:t>
                      </a:r>
                    </a:p>
                    <a:p>
                      <a:r>
                        <a:rPr lang="en-US" altLang="ko-KR" sz="1400" kern="1200" dirty="0"/>
                        <a:t>{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j;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k = 0;</a:t>
                      </a:r>
                    </a:p>
                    <a:p>
                      <a:r>
                        <a:rPr lang="en-US" altLang="ko-KR" sz="1400" kern="1200" dirty="0"/>
                        <a:t>	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&lt;=4;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</a:t>
                      </a:r>
                    </a:p>
                    <a:p>
                      <a:r>
                        <a:rPr lang="en-US" altLang="ko-KR" sz="1400" kern="1200" dirty="0"/>
                        <a:t>	{</a:t>
                      </a:r>
                    </a:p>
                    <a:p>
                      <a:r>
                        <a:rPr lang="en-US" altLang="ko-KR" sz="1400" kern="1200" dirty="0"/>
                        <a:t>		for(j=0; j&lt;=4-i; j++)</a:t>
                      </a:r>
                    </a:p>
                    <a:p>
                      <a:r>
                        <a:rPr lang="en-US" altLang="ko-KR" sz="1400" kern="1200" dirty="0"/>
                        <a:t>		{</a:t>
                      </a:r>
                    </a:p>
                    <a:p>
                      <a:r>
                        <a:rPr lang="en-US" altLang="ko-KR" sz="1400" kern="1200" dirty="0"/>
                        <a:t>		   k++;</a:t>
                      </a:r>
                    </a:p>
                    <a:p>
                      <a:r>
                        <a:rPr lang="en-US" altLang="ko-KR" sz="1400" kern="1200" dirty="0"/>
                        <a:t>		 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("%3d", k);</a:t>
                      </a:r>
                    </a:p>
                    <a:p>
                      <a:r>
                        <a:rPr lang="en-US" altLang="ko-KR" sz="1400" kern="1200" dirty="0"/>
                        <a:t>		}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("\n");</a:t>
                      </a:r>
                    </a:p>
                    <a:p>
                      <a:r>
                        <a:rPr lang="en-US" altLang="ko-KR" sz="1400" kern="1200" dirty="0"/>
                        <a:t>	}</a:t>
                      </a:r>
                    </a:p>
                    <a:p>
                      <a:r>
                        <a:rPr lang="en-US" altLang="ko-KR" sz="1400" kern="1200" dirty="0"/>
                        <a:t>	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400" kern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76056" y="2636912"/>
          <a:ext cx="3024335" cy="1656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12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13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14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15</a:t>
                      </a: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3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숫자 데이터 타입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</a:t>
            </a:r>
            <a:r>
              <a:rPr lang="ko-KR" altLang="en-US" sz="1400" dirty="0"/>
              <a:t>언어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char(1byte)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unsinged char(1byte)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short(2byte)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unsigned short(2byte)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int(4byte)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unsigned int (4byte)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long (4byte)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unsigned long (4byte)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long long (8byte)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Java: byte(1byte) -&gt; short(2byte) -&gt; char(2byte) -&gt; int(4byte) -&gt; long(8bute)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Python: int – </a:t>
            </a:r>
            <a:r>
              <a:rPr lang="ko-KR" altLang="en-US" sz="1400" dirty="0"/>
              <a:t>메모리가 허락하는 무제한</a:t>
            </a:r>
          </a:p>
        </p:txBody>
      </p:sp>
    </p:spTree>
    <p:extLst>
      <p:ext uri="{BB962C8B-B14F-4D97-AF65-F5344CB8AC3E}">
        <p14:creationId xmlns:p14="http://schemas.microsoft.com/office/powerpoint/2010/main" val="116675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</a:t>
                      </a:r>
                    </a:p>
                    <a:p>
                      <a:r>
                        <a:rPr lang="en-US" altLang="ko-KR" sz="1400" kern="1200" dirty="0"/>
                        <a:t>{</a:t>
                      </a:r>
                    </a:p>
                    <a:p>
                      <a:r>
                        <a:rPr lang="en-US" altLang="ko-KR" sz="1400" kern="1200" dirty="0"/>
                        <a:t> 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, j;</a:t>
                      </a:r>
                    </a:p>
                    <a:p>
                      <a:r>
                        <a:rPr lang="en-US" altLang="ko-KR" sz="1400" kern="1200" dirty="0"/>
                        <a:t>  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k = 0;</a:t>
                      </a:r>
                    </a:p>
                    <a:p>
                      <a:r>
                        <a:rPr lang="en-US" altLang="ko-KR" sz="1400" kern="1200" dirty="0"/>
                        <a:t>     for(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=0;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&lt;=4; 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++){</a:t>
                      </a:r>
                    </a:p>
                    <a:p>
                      <a:r>
                        <a:rPr lang="en-US" altLang="ko-KR" sz="1400" kern="1200" dirty="0"/>
                        <a:t>	   if(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&lt;3){</a:t>
                      </a:r>
                    </a:p>
                    <a:p>
                      <a:r>
                        <a:rPr lang="en-US" altLang="ko-KR" sz="1400" kern="1200" dirty="0"/>
                        <a:t>	      for(j=0; j&lt;=</a:t>
                      </a:r>
                      <a:r>
                        <a:rPr lang="en-US" altLang="ko-KR" sz="1400" kern="1200" dirty="0" err="1"/>
                        <a:t>i</a:t>
                      </a:r>
                      <a:r>
                        <a:rPr lang="en-US" altLang="ko-KR" sz="1400" kern="1200" dirty="0"/>
                        <a:t>; j++){</a:t>
                      </a:r>
                    </a:p>
                    <a:p>
                      <a:r>
                        <a:rPr lang="en-US" altLang="ko-KR" sz="1400" kern="1200" dirty="0"/>
                        <a:t>		k++;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("%3d", k);</a:t>
                      </a:r>
                    </a:p>
                    <a:p>
                      <a:r>
                        <a:rPr lang="en-US" altLang="ko-KR" sz="1400" kern="1200" dirty="0"/>
                        <a:t>		}</a:t>
                      </a:r>
                    </a:p>
                    <a:p>
                      <a:r>
                        <a:rPr lang="en-US" altLang="ko-KR" sz="1400" kern="1200" dirty="0"/>
                        <a:t>	   }</a:t>
                      </a:r>
                    </a:p>
                    <a:p>
                      <a:r>
                        <a:rPr lang="en-US" altLang="ko-KR" sz="1400" kern="1200" dirty="0"/>
                        <a:t>	   else{</a:t>
                      </a:r>
                    </a:p>
                    <a:p>
                      <a:r>
                        <a:rPr lang="en-US" altLang="ko-KR" sz="1400" kern="1200" dirty="0"/>
                        <a:t>	     for(j=0; j&lt;=4-i; j++)	{</a:t>
                      </a:r>
                    </a:p>
                    <a:p>
                      <a:r>
                        <a:rPr lang="en-US" altLang="ko-KR" sz="1400" kern="1200" dirty="0"/>
                        <a:t>		k++;</a:t>
                      </a:r>
                    </a:p>
                    <a:p>
                      <a:r>
                        <a:rPr lang="en-US" altLang="ko-KR" sz="1400" kern="1200" dirty="0"/>
                        <a:t>	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("%3d", k);</a:t>
                      </a:r>
                    </a:p>
                    <a:p>
                      <a:r>
                        <a:rPr lang="en-US" altLang="ko-KR" sz="1400" kern="1200" dirty="0"/>
                        <a:t>		}</a:t>
                      </a:r>
                    </a:p>
                    <a:p>
                      <a:r>
                        <a:rPr lang="en-US" altLang="ko-KR" sz="1400" kern="1200" dirty="0"/>
                        <a:t>	 }</a:t>
                      </a:r>
                    </a:p>
                    <a:p>
                      <a:r>
                        <a:rPr lang="en-US" altLang="ko-KR" sz="1400" kern="1200" dirty="0"/>
                        <a:t>	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("\n");</a:t>
                      </a:r>
                    </a:p>
                    <a:p>
                      <a:r>
                        <a:rPr lang="en-US" altLang="ko-KR" sz="1400" kern="1200" dirty="0"/>
                        <a:t>    }</a:t>
                      </a:r>
                    </a:p>
                    <a:p>
                      <a:r>
                        <a:rPr lang="en-US" altLang="ko-KR" sz="1400" kern="1200" dirty="0"/>
                        <a:t>    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400" kern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3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기타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76056" y="2636912"/>
          <a:ext cx="3024335" cy="1656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3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4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5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6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7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8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9</a:t>
                      </a:r>
                      <a:endParaRPr lang="ko-KR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40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632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예제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교번 처리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628800"/>
          <a:ext cx="792088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dirty="0"/>
                        <a:t>#include &lt;</a:t>
                      </a:r>
                      <a:r>
                        <a:rPr lang="en-US" altLang="ko-KR" sz="1400" kern="1200" dirty="0" err="1"/>
                        <a:t>stdio.h</a:t>
                      </a:r>
                      <a:r>
                        <a:rPr lang="en-US" altLang="ko-KR" sz="1400" kern="1200" dirty="0"/>
                        <a:t>&gt; </a:t>
                      </a:r>
                    </a:p>
                    <a:p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main() </a:t>
                      </a:r>
                    </a:p>
                    <a:p>
                      <a:r>
                        <a:rPr lang="en-US" altLang="ko-KR" sz="1400" kern="1200" dirty="0"/>
                        <a:t>{ </a:t>
                      </a:r>
                    </a:p>
                    <a:p>
                      <a:r>
                        <a:rPr lang="en-US" altLang="ko-KR" sz="1400" kern="1200" dirty="0"/>
                        <a:t>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num;</a:t>
                      </a:r>
                    </a:p>
                    <a:p>
                      <a:r>
                        <a:rPr lang="en-US" altLang="ko-KR" sz="1400" kern="1200" dirty="0"/>
                        <a:t>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odd = 0;</a:t>
                      </a:r>
                    </a:p>
                    <a:p>
                      <a:r>
                        <a:rPr lang="en-US" altLang="ko-KR" sz="1400" kern="1200" dirty="0"/>
                        <a:t>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even = 0;</a:t>
                      </a:r>
                    </a:p>
                    <a:p>
                      <a:r>
                        <a:rPr lang="en-US" altLang="ko-KR" sz="1400" kern="1200" dirty="0"/>
                        <a:t>   </a:t>
                      </a:r>
                      <a:r>
                        <a:rPr lang="en-US" altLang="ko-KR" sz="1400" kern="1200" dirty="0" err="1"/>
                        <a:t>int</a:t>
                      </a:r>
                      <a:r>
                        <a:rPr lang="en-US" altLang="ko-KR" sz="1400" kern="1200" dirty="0"/>
                        <a:t> flag = 0;</a:t>
                      </a:r>
                    </a:p>
                    <a:p>
                      <a:r>
                        <a:rPr lang="en-US" altLang="ko-KR" sz="1400" kern="1200" dirty="0"/>
                        <a:t>   for(num=1;num&lt;=100;num++) </a:t>
                      </a:r>
                    </a:p>
                    <a:p>
                      <a:r>
                        <a:rPr lang="en-US" altLang="ko-KR" sz="1400" kern="1200" dirty="0"/>
                        <a:t>   {</a:t>
                      </a:r>
                    </a:p>
                    <a:p>
                      <a:r>
                        <a:rPr lang="en-US" altLang="ko-KR" sz="1400" kern="1200" dirty="0"/>
                        <a:t>	   if (flag == 0) </a:t>
                      </a:r>
                    </a:p>
                    <a:p>
                      <a:r>
                        <a:rPr lang="en-US" altLang="ko-KR" sz="1400" kern="1200" dirty="0"/>
                        <a:t>	   {</a:t>
                      </a:r>
                    </a:p>
                    <a:p>
                      <a:r>
                        <a:rPr lang="en-US" altLang="ko-KR" sz="1400" kern="1200" dirty="0"/>
                        <a:t>		   odd = odd + num;</a:t>
                      </a:r>
                    </a:p>
                    <a:p>
                      <a:r>
                        <a:rPr lang="en-US" altLang="ko-KR" sz="1400" kern="1200" dirty="0"/>
                        <a:t>		   flag = 1;</a:t>
                      </a:r>
                    </a:p>
                    <a:p>
                      <a:r>
                        <a:rPr lang="en-US" altLang="ko-KR" sz="1400" kern="1200" dirty="0"/>
                        <a:t>	   }</a:t>
                      </a:r>
                    </a:p>
                    <a:p>
                      <a:r>
                        <a:rPr lang="en-US" altLang="ko-KR" sz="1400" kern="1200" dirty="0"/>
                        <a:t>	   else</a:t>
                      </a:r>
                    </a:p>
                    <a:p>
                      <a:r>
                        <a:rPr lang="en-US" altLang="ko-KR" sz="1400" kern="1200" dirty="0"/>
                        <a:t>	   {</a:t>
                      </a:r>
                    </a:p>
                    <a:p>
                      <a:r>
                        <a:rPr lang="en-US" altLang="ko-KR" sz="1400" kern="1200" dirty="0"/>
                        <a:t>		   even = even + num;</a:t>
                      </a:r>
                    </a:p>
                    <a:p>
                      <a:r>
                        <a:rPr lang="en-US" altLang="ko-KR" sz="1400" kern="1200" dirty="0"/>
                        <a:t>		   flag = 0;</a:t>
                      </a:r>
                    </a:p>
                    <a:p>
                      <a:r>
                        <a:rPr lang="en-US" altLang="ko-KR" sz="1400" kern="1200" dirty="0"/>
                        <a:t>	   }</a:t>
                      </a:r>
                    </a:p>
                    <a:p>
                      <a:r>
                        <a:rPr lang="en-US" altLang="ko-KR" sz="1400" kern="1200" dirty="0"/>
                        <a:t>   }</a:t>
                      </a:r>
                    </a:p>
                    <a:p>
                      <a:r>
                        <a:rPr lang="en-US" altLang="ko-KR" sz="1400" kern="1200" dirty="0"/>
                        <a:t>  </a:t>
                      </a:r>
                      <a:r>
                        <a:rPr lang="en-US" altLang="ko-KR" sz="1400" kern="1200" dirty="0" err="1"/>
                        <a:t>printf</a:t>
                      </a:r>
                      <a:r>
                        <a:rPr lang="en-US" altLang="ko-KR" sz="1400" kern="1200" dirty="0"/>
                        <a:t>("</a:t>
                      </a:r>
                      <a:r>
                        <a:rPr lang="ko-KR" altLang="en-US" sz="1400" kern="1200" dirty="0" err="1"/>
                        <a:t>짝수합</a:t>
                      </a:r>
                      <a:r>
                        <a:rPr lang="en-US" altLang="ko-KR" sz="1400" kern="1200" dirty="0"/>
                        <a:t>= %d </a:t>
                      </a:r>
                      <a:r>
                        <a:rPr lang="ko-KR" altLang="en-US" sz="1400" kern="1200" dirty="0" err="1"/>
                        <a:t>홀수합</a:t>
                      </a:r>
                      <a:r>
                        <a:rPr lang="en-US" altLang="ko-KR" sz="1400" kern="1200" dirty="0"/>
                        <a:t>= %d\</a:t>
                      </a:r>
                      <a:r>
                        <a:rPr lang="en-US" altLang="ko-KR" sz="1400" kern="1200" dirty="0" err="1"/>
                        <a:t>n",odd,even</a:t>
                      </a:r>
                      <a:r>
                        <a:rPr lang="en-US" altLang="ko-KR" sz="1400" kern="1200" dirty="0"/>
                        <a:t>); </a:t>
                      </a:r>
                    </a:p>
                    <a:p>
                      <a:r>
                        <a:rPr lang="en-US" altLang="ko-KR" sz="1400" kern="1200" dirty="0"/>
                        <a:t>  return 0;</a:t>
                      </a:r>
                    </a:p>
                    <a:p>
                      <a:r>
                        <a:rPr lang="en-US" altLang="ko-KR" sz="1400" kern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4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제어문의 중첩</a:t>
            </a:r>
          </a:p>
        </p:txBody>
      </p:sp>
    </p:spTree>
    <p:extLst>
      <p:ext uri="{BB962C8B-B14F-4D97-AF65-F5344CB8AC3E}">
        <p14:creationId xmlns:p14="http://schemas.microsoft.com/office/powerpoint/2010/main" val="530385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체" pitchFamily="49" charset="-127"/>
              </a:rPr>
              <a:t>5</a:t>
            </a:r>
            <a:r>
              <a:rPr lang="en-US" altLang="ko-KR" b="1" dirty="0">
                <a:ea typeface="굴림체" pitchFamily="49" charset="-127"/>
              </a:rPr>
              <a:t>.</a:t>
            </a:r>
            <a:r>
              <a:rPr lang="ko-KR" altLang="en-US" dirty="0">
                <a:ea typeface="굴림체" pitchFamily="49" charset="-127"/>
              </a:rPr>
              <a:t> 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2</a:t>
            </a:r>
            <a:r>
              <a:rPr lang="ko-KR" altLang="en-US" sz="1400" dirty="0"/>
              <a:t>부터 </a:t>
            </a:r>
            <a:r>
              <a:rPr lang="en-US" altLang="ko-KR" sz="1400" dirty="0"/>
              <a:t>100</a:t>
            </a:r>
            <a:r>
              <a:rPr lang="ko-KR" altLang="en-US" sz="1400" dirty="0"/>
              <a:t>까지 소수의 개수와 합을 구하는 프로그램을 작성하시오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소수는 자신과 </a:t>
            </a:r>
            <a:r>
              <a:rPr lang="en-US" altLang="ko-KR" sz="1400" dirty="0"/>
              <a:t>1</a:t>
            </a:r>
            <a:r>
              <a:rPr lang="ko-KR" altLang="en-US" sz="1400" dirty="0"/>
              <a:t>로만 나누어지는 수를 의미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부터 자신의 절반까지 나누어서 나머지가 모두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아니면 소수</a:t>
            </a:r>
            <a:endParaRPr lang="en-US" altLang="ko-KR" sz="1400" dirty="0"/>
          </a:p>
          <a:p>
            <a:pPr>
              <a:buAutoNum type="arabicPeriod" startAt="2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숫자까지의 피보나치 수열의 값을 출력해주는 코드를 작성하시오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피보나치 수열은 </a:t>
            </a:r>
            <a:r>
              <a:rPr lang="en-US" altLang="ko-KR" sz="1400" dirty="0"/>
              <a:t>1,1,2,3,5,8,13…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첫번째와 두번째 수열의 값은 </a:t>
            </a:r>
            <a:r>
              <a:rPr lang="en-US" altLang="ko-KR" sz="1400" dirty="0"/>
              <a:t>1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세번째부터는 앞의 </a:t>
            </a:r>
            <a:r>
              <a:rPr lang="en-US" altLang="ko-KR" sz="1400" dirty="0"/>
              <a:t>2</a:t>
            </a:r>
            <a:r>
              <a:rPr lang="ko-KR" altLang="en-US" sz="1400" dirty="0"/>
              <a:t>개 항의 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 err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17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굴림체" pitchFamily="49" charset="-127"/>
              </a:rPr>
              <a:t>6.</a:t>
            </a:r>
            <a:r>
              <a:rPr lang="ko-KR" altLang="en-US" dirty="0">
                <a:ea typeface="굴림체" pitchFamily="49" charset="-127"/>
              </a:rPr>
              <a:t> </a:t>
            </a:r>
            <a:r>
              <a:rPr lang="ko-KR" altLang="en-US" dirty="0" err="1">
                <a:ea typeface="굴림체" pitchFamily="49" charset="-127"/>
              </a:rPr>
              <a:t>제어문</a:t>
            </a:r>
            <a:endParaRPr lang="ko-KR" altLang="en-US" dirty="0"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Java</a:t>
            </a:r>
            <a:r>
              <a:rPr lang="ko-KR" altLang="en-US" sz="1400" dirty="0"/>
              <a:t>에서는 </a:t>
            </a:r>
            <a:r>
              <a:rPr lang="en-US" altLang="ko-KR" sz="1400" dirty="0" err="1"/>
              <a:t>goto</a:t>
            </a:r>
            <a:r>
              <a:rPr lang="ko-KR" altLang="en-US" sz="1400" dirty="0"/>
              <a:t>는 예약어이지만 사용할 수 없고 </a:t>
            </a:r>
            <a:r>
              <a:rPr lang="ko-KR" altLang="en-US" sz="1400" dirty="0" err="1"/>
              <a:t>반복문에</a:t>
            </a:r>
            <a:r>
              <a:rPr lang="ko-KR" altLang="en-US" sz="1400" dirty="0"/>
              <a:t> 레이블을 만들어서 </a:t>
            </a:r>
            <a:r>
              <a:rPr lang="en-US" altLang="ko-KR" sz="1400" dirty="0"/>
              <a:t>break </a:t>
            </a:r>
            <a:r>
              <a:rPr lang="ko-KR" altLang="en-US" sz="1400" dirty="0"/>
              <a:t>나 </a:t>
            </a:r>
            <a:r>
              <a:rPr lang="en-US" altLang="ko-KR" sz="1400" dirty="0"/>
              <a:t>continue </a:t>
            </a:r>
            <a:r>
              <a:rPr lang="ko-KR" altLang="en-US" sz="1400" dirty="0"/>
              <a:t>다음에 레이블을 붙여서 레이블이 있는 곳으로 </a:t>
            </a:r>
            <a:r>
              <a:rPr lang="ko-KR" altLang="en-US" sz="1400" dirty="0" err="1"/>
              <a:t>제어권을</a:t>
            </a:r>
            <a:r>
              <a:rPr lang="ko-KR" altLang="en-US" sz="1400" dirty="0"/>
              <a:t> 옮길 수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Python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if, while, for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break, continue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제어문의 조건을 작성할 때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하지 않음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블록을 만드는 방법으로 </a:t>
            </a:r>
            <a:r>
              <a:rPr lang="en-US" altLang="ko-KR" sz="1400" dirty="0"/>
              <a:t>{</a:t>
            </a:r>
            <a:r>
              <a:rPr lang="ko-KR" altLang="en-US" sz="1400" dirty="0"/>
              <a:t> </a:t>
            </a:r>
            <a:r>
              <a:rPr lang="en-US" altLang="ko-KR" sz="1400" dirty="0"/>
              <a:t>}</a:t>
            </a:r>
            <a:r>
              <a:rPr lang="ko-KR" altLang="en-US" sz="1400" dirty="0"/>
              <a:t> 대신에 들여쓰기를 이용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for</a:t>
            </a:r>
            <a:r>
              <a:rPr lang="ko-KR" altLang="en-US" sz="1400" dirty="0"/>
              <a:t>의 사용 형식이 다름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range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range([</a:t>
            </a:r>
            <a:r>
              <a:rPr lang="ko-KR" altLang="en-US" sz="1400" dirty="0" err="1"/>
              <a:t>시작값</a:t>
            </a:r>
            <a:r>
              <a:rPr lang="en-US" altLang="ko-KR" sz="1400" dirty="0"/>
              <a:t>], </a:t>
            </a:r>
            <a:r>
              <a:rPr lang="ko-KR" altLang="en-US" sz="1400" dirty="0" err="1"/>
              <a:t>종료값</a:t>
            </a:r>
            <a:r>
              <a:rPr lang="en-US" altLang="ko-KR" sz="1400" dirty="0"/>
              <a:t>, [</a:t>
            </a:r>
            <a:r>
              <a:rPr lang="ko-KR" altLang="en-US" sz="1400" dirty="0"/>
              <a:t>간격</a:t>
            </a:r>
            <a:r>
              <a:rPr lang="en-US" altLang="ko-KR" sz="1400" dirty="0"/>
              <a:t>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일정한 패턴의 수열을 만들 수 있습니다</a:t>
            </a:r>
            <a:r>
              <a:rPr lang="en-US" altLang="ko-KR" sz="1400" dirty="0"/>
              <a:t>.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숫자를 하나만 대입하면 종료 값만 있는 것으로 간주하고 </a:t>
            </a:r>
            <a:r>
              <a:rPr lang="ko-KR" altLang="en-US" sz="1400" dirty="0" err="1"/>
              <a:t>시작값은</a:t>
            </a:r>
            <a:r>
              <a:rPr lang="ko-KR" altLang="en-US" sz="1400" dirty="0"/>
              <a:t> </a:t>
            </a:r>
            <a:r>
              <a:rPr lang="en-US" altLang="ko-KR" sz="1400" dirty="0"/>
              <a:t>0 </a:t>
            </a:r>
            <a:r>
              <a:rPr lang="ko-KR" altLang="en-US" sz="1400" dirty="0"/>
              <a:t>간격은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2</a:t>
            </a:r>
            <a:r>
              <a:rPr lang="ko-KR" altLang="en-US" sz="1400" dirty="0"/>
              <a:t>개의 숫자를 대입하면 시작 값과 종료 값만 있는 것으로 간주하고 간격은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</a:t>
            </a:r>
          </a:p>
          <a:p>
            <a:pPr marL="914400" lvl="2" indent="0">
              <a:buNone/>
            </a:pPr>
            <a:r>
              <a:rPr lang="en-US" altLang="ko-KR" sz="1400" dirty="0"/>
              <a:t>for </a:t>
            </a:r>
            <a:r>
              <a:rPr lang="ko-KR" altLang="en-US" sz="1400" dirty="0" err="1"/>
              <a:t>임시변수</a:t>
            </a:r>
            <a:r>
              <a:rPr lang="ko-KR" altLang="en-US" sz="1400" dirty="0"/>
              <a:t> </a:t>
            </a:r>
            <a:r>
              <a:rPr lang="en-US" altLang="ko-KR" sz="1400" dirty="0"/>
              <a:t>in </a:t>
            </a:r>
            <a:r>
              <a:rPr lang="ko-KR" altLang="en-US" sz="1400" dirty="0" err="1"/>
              <a:t>데이터모임</a:t>
            </a:r>
            <a:r>
              <a:rPr lang="en-US" altLang="ko-KR" sz="1400" dirty="0"/>
              <a:t>: </a:t>
            </a:r>
          </a:p>
          <a:p>
            <a:pPr marL="1371600" lvl="3" indent="0">
              <a:buNone/>
            </a:pPr>
            <a:r>
              <a:rPr lang="ko-KR" altLang="en-US" sz="1400" dirty="0" err="1"/>
              <a:t>반복수행할</a:t>
            </a:r>
            <a:r>
              <a:rPr lang="ko-KR" altLang="en-US" sz="1400" dirty="0"/>
              <a:t> 내용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 모임의 내용을 </a:t>
            </a:r>
            <a:r>
              <a:rPr lang="ko-KR" altLang="en-US" sz="1400" dirty="0" err="1"/>
              <a:t>임시변수에</a:t>
            </a:r>
            <a:r>
              <a:rPr lang="ko-KR" altLang="en-US" sz="1400" dirty="0"/>
              <a:t> 하나씩 대입하면 들여쓰기 부분을 반복 수행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임시변수에</a:t>
            </a:r>
            <a:r>
              <a:rPr lang="ko-KR" altLang="en-US" sz="1400" dirty="0"/>
              <a:t> 대입되는 것이라서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/>
              <a:t>for I in range(1,101,1): 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100</a:t>
            </a:r>
            <a:r>
              <a:rPr lang="ko-KR" altLang="en-US" sz="1400" dirty="0"/>
              <a:t>에서 종료됩니다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62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073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배열은 동일한 데이터 타입의 데이터들이 연속적으로 저장되는 자료구조입니다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선언한 후 사용하며 배열을 선언할 때는 배열의 차원 및 크기가 명시되어야 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1</a:t>
            </a:r>
            <a:r>
              <a:rPr lang="ko-KR" altLang="en-US" sz="1400" dirty="0"/>
              <a:t>차원 배열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1</a:t>
            </a:r>
            <a:r>
              <a:rPr lang="ko-KR" altLang="en-US" sz="1400" dirty="0"/>
              <a:t>차원 배열의 선언 형식</a:t>
            </a:r>
          </a:p>
          <a:p>
            <a:pPr marL="914400" lvl="2" indent="0">
              <a:buNone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배열의 크기</a:t>
            </a:r>
            <a:r>
              <a:rPr lang="en-US" altLang="ko-KR" sz="1400" dirty="0"/>
              <a:t>]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 err="1"/>
              <a:t>자료형은</a:t>
            </a:r>
            <a:r>
              <a:rPr lang="ko-KR" altLang="en-US" sz="1400" dirty="0"/>
              <a:t> 배열 요소들의 </a:t>
            </a:r>
            <a:r>
              <a:rPr lang="ko-KR" altLang="en-US" sz="1400" dirty="0" err="1"/>
              <a:t>자료형이며</a:t>
            </a:r>
            <a:r>
              <a:rPr lang="ko-KR" altLang="en-US" sz="1400" dirty="0"/>
              <a:t> 배열을 구성하는 각 자료를 배열 요소라 합니다</a:t>
            </a:r>
            <a:r>
              <a:rPr lang="en-US" altLang="ko-KR" sz="1400" dirty="0"/>
              <a:t>. 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배열 요소의 자료형은 </a:t>
            </a:r>
            <a:r>
              <a:rPr lang="en-US" altLang="ko-KR" sz="1400" dirty="0"/>
              <a:t>char,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double </a:t>
            </a:r>
            <a:r>
              <a:rPr lang="ko-KR" altLang="en-US" sz="1400" dirty="0"/>
              <a:t>등이며 기타 파생되는 </a:t>
            </a:r>
            <a:r>
              <a:rPr lang="ko-KR" altLang="en-US" sz="1400" dirty="0" err="1"/>
              <a:t>자료형도</a:t>
            </a:r>
            <a:r>
              <a:rPr lang="ko-KR" altLang="en-US" sz="1400" dirty="0"/>
              <a:t> 가능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[ ] </a:t>
            </a:r>
            <a:r>
              <a:rPr lang="ko-KR" altLang="en-US" sz="1400" dirty="0"/>
              <a:t>의 숫자는 배열의 크기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배열의 크기에는 변수를 사용할 수 없으며 배열 요소를 접근할 때는 변수 사용 가능</a:t>
            </a:r>
            <a:r>
              <a:rPr lang="en-US" altLang="ko-KR" sz="1400" dirty="0"/>
              <a:t>(</a:t>
            </a:r>
            <a:r>
              <a:rPr lang="ko-KR" altLang="en-US" sz="1400" dirty="0"/>
              <a:t>생성 시 변수를 사용해도 되는 컴파일러가 있음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정수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배열의 선언</a:t>
            </a:r>
          </a:p>
          <a:p>
            <a:pPr marL="914400" lvl="2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array[5]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 err="1"/>
              <a:t>정수형으로</a:t>
            </a:r>
            <a:r>
              <a:rPr lang="ko-KR" altLang="en-US" sz="1400" dirty="0"/>
              <a:t> </a:t>
            </a:r>
            <a:r>
              <a:rPr lang="en-US" altLang="ko-KR" sz="1400" dirty="0"/>
              <a:t>array</a:t>
            </a:r>
            <a:r>
              <a:rPr lang="ko-KR" altLang="en-US" sz="1400" dirty="0"/>
              <a:t>라는 배열 이름으로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</a:t>
            </a:r>
            <a:r>
              <a:rPr lang="en-US" altLang="ko-KR" sz="1400" dirty="0"/>
              <a:t>4</a:t>
            </a:r>
            <a:r>
              <a:rPr lang="ko-KR" altLang="en-US" sz="1400" dirty="0"/>
              <a:t>개를 선언</a:t>
            </a:r>
            <a:endParaRPr lang="en-US" altLang="ko-KR" sz="1400" dirty="0"/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array</a:t>
            </a:r>
            <a:r>
              <a:rPr lang="ko-KR" altLang="en-US" sz="1400" dirty="0"/>
              <a:t>는 이 배열이 시작되는 곳의 주소를 가리키고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 err="1"/>
              <a:t>int</a:t>
            </a:r>
            <a:r>
              <a:rPr lang="ko-KR" altLang="en-US" sz="1400" dirty="0"/>
              <a:t>는 </a:t>
            </a:r>
            <a:r>
              <a:rPr lang="en-US" altLang="ko-KR" sz="1400" dirty="0"/>
              <a:t>32bit </a:t>
            </a:r>
            <a:r>
              <a:rPr lang="ko-KR" altLang="en-US" sz="1400" dirty="0"/>
              <a:t>시스템에서 </a:t>
            </a:r>
            <a:r>
              <a:rPr lang="en-US" altLang="ko-KR" sz="1400" dirty="0"/>
              <a:t>4byte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크기는 </a:t>
            </a:r>
            <a:r>
              <a:rPr lang="en-US" altLang="ko-KR" sz="1400" dirty="0"/>
              <a:t>20 byte </a:t>
            </a:r>
            <a:r>
              <a:rPr lang="ko-KR" altLang="en-US" sz="1400" dirty="0"/>
              <a:t>이고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시작은 </a:t>
            </a:r>
            <a:r>
              <a:rPr lang="en-US" altLang="ko-KR" sz="1400" dirty="0"/>
              <a:t>array[0]</a:t>
            </a:r>
            <a:r>
              <a:rPr lang="ko-KR" altLang="en-US" sz="1400" dirty="0"/>
              <a:t>의 주소입니다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C</a:t>
            </a:r>
            <a:r>
              <a:rPr lang="ko-KR" altLang="en-US" sz="1400" dirty="0"/>
              <a:t>언어에서는 배열의 인덱스가 </a:t>
            </a:r>
            <a:r>
              <a:rPr lang="en-US" altLang="ko-KR" sz="1400" dirty="0"/>
              <a:t>0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/>
              <a:t>시작</a:t>
            </a:r>
            <a:endParaRPr lang="en-US" altLang="ko-KR" sz="1400" dirty="0"/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array[0] </a:t>
            </a:r>
            <a:r>
              <a:rPr lang="ko-KR" altLang="en-US" sz="1400" dirty="0"/>
              <a:t>은 </a:t>
            </a:r>
            <a:r>
              <a:rPr lang="en-US" altLang="ko-KR" sz="1400" dirty="0"/>
              <a:t>array</a:t>
            </a:r>
            <a:r>
              <a:rPr lang="ko-KR" altLang="en-US" sz="1400" dirty="0"/>
              <a:t>에서부터 </a:t>
            </a:r>
            <a:r>
              <a:rPr lang="en-US" altLang="ko-KR" sz="1400" dirty="0"/>
              <a:t>0</a:t>
            </a:r>
            <a:r>
              <a:rPr lang="ko-KR" altLang="en-US" sz="1400" dirty="0"/>
              <a:t>번째에 해당하는 값이라는 의미입니다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array[1]</a:t>
            </a:r>
            <a:r>
              <a:rPr lang="ko-KR" altLang="en-US" sz="1400" dirty="0"/>
              <a:t>의 의미는 </a:t>
            </a:r>
            <a:r>
              <a:rPr lang="en-US" altLang="ko-KR" sz="1400" dirty="0"/>
              <a:t>array</a:t>
            </a:r>
            <a:r>
              <a:rPr lang="ko-KR" altLang="en-US" sz="1400" dirty="0"/>
              <a:t>로부터 </a:t>
            </a:r>
            <a:r>
              <a:rPr lang="ko-KR" altLang="en-US" sz="1400" dirty="0" err="1"/>
              <a:t>자료형</a:t>
            </a:r>
            <a:r>
              <a:rPr lang="ko-KR" altLang="en-US" sz="1400" dirty="0"/>
              <a:t> 만큼 한번 이동한 곳의 값이라는 의미입니다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2159981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082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1</a:t>
            </a:r>
            <a:r>
              <a:rPr lang="ko-KR" altLang="en-US" sz="1400" dirty="0"/>
              <a:t>차원 배열의 초기화</a:t>
            </a:r>
            <a:endParaRPr lang="en-US" altLang="ko-KR" sz="1400" dirty="0"/>
          </a:p>
          <a:p>
            <a:pPr lvl="1">
              <a:buFont typeface="Wingdings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배열의 크기</a:t>
            </a:r>
            <a:r>
              <a:rPr lang="en-US" altLang="ko-KR" sz="1400" dirty="0"/>
              <a:t>] = {</a:t>
            </a:r>
            <a:r>
              <a:rPr lang="ko-KR" altLang="en-US" sz="1400" dirty="0"/>
              <a:t>배열 요소의 값 나열</a:t>
            </a:r>
            <a:r>
              <a:rPr lang="en-US" altLang="ko-KR" sz="1400" dirty="0"/>
              <a:t>};</a:t>
            </a:r>
          </a:p>
          <a:p>
            <a:pPr lvl="2">
              <a:buFont typeface="Wingdings" charset="2"/>
              <a:buChar char="l"/>
            </a:pPr>
            <a:r>
              <a:rPr lang="ko-KR" altLang="en-US" sz="1400" dirty="0"/>
              <a:t>선언과 동시에 초기화하는 것으로 배열의 크기를 생략</a:t>
            </a:r>
            <a:r>
              <a:rPr lang="en-US" altLang="ko-KR" sz="1400" dirty="0"/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lvl="2">
              <a:buFont typeface="Wingdings" charset="2"/>
              <a:buChar char="l"/>
            </a:pPr>
            <a:r>
              <a:rPr lang="ko-KR" altLang="en-US" sz="1400" dirty="0"/>
              <a:t>만일 배열의 초기화 개수가 배열의 크기보다 크면 에러를 발생시키고 배열의 크기보다 작으면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형은 </a:t>
            </a:r>
            <a:r>
              <a:rPr lang="en-US" altLang="ko-KR" sz="1400" dirty="0"/>
              <a:t>0 float</a:t>
            </a:r>
            <a:r>
              <a:rPr lang="ko-KR" altLang="en-US" sz="1400" dirty="0"/>
              <a:t>형은 </a:t>
            </a:r>
            <a:r>
              <a:rPr lang="en-US" altLang="ko-KR" sz="1400" dirty="0"/>
              <a:t>0.0 char</a:t>
            </a:r>
            <a:r>
              <a:rPr lang="ko-KR" altLang="en-US" sz="1400" dirty="0"/>
              <a:t> 형은 </a:t>
            </a:r>
            <a:r>
              <a:rPr lang="en-US" altLang="ko-KR" sz="1400" dirty="0"/>
              <a:t>NULL</a:t>
            </a:r>
            <a:r>
              <a:rPr lang="ko-KR" altLang="en-US" sz="1400" dirty="0"/>
              <a:t>로 초기화 합니다</a:t>
            </a:r>
            <a:r>
              <a:rPr lang="en-US" altLang="ko-KR" sz="1400" dirty="0"/>
              <a:t>.</a:t>
            </a:r>
          </a:p>
          <a:p>
            <a:pPr lvl="2">
              <a:buFont typeface="Wingdings" charset="2"/>
              <a:buChar char="l"/>
            </a:pPr>
            <a:r>
              <a:rPr lang="ko-KR" altLang="en-US" sz="1400" dirty="0"/>
              <a:t>정수 배열의 경우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nai</a:t>
            </a:r>
            <a:r>
              <a:rPr lang="en-US" altLang="ko-KR" sz="1400" dirty="0"/>
              <a:t>[10] = {0,} </a:t>
            </a:r>
            <a:r>
              <a:rPr lang="ko-KR" altLang="en-US" sz="1400" dirty="0"/>
              <a:t>처럼 선언하게 되면 모든 배열의 요소가 </a:t>
            </a:r>
            <a:r>
              <a:rPr lang="en-US" altLang="ko-KR" sz="1400" dirty="0"/>
              <a:t>0</a:t>
            </a:r>
            <a:r>
              <a:rPr lang="ko-KR" altLang="en-US" sz="1400" dirty="0"/>
              <a:t>값으로 초기화됩니다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선언한 후 별도로 초기화</a:t>
            </a:r>
            <a:endParaRPr lang="en-US" altLang="ko-KR" sz="1400" dirty="0"/>
          </a:p>
          <a:p>
            <a:pPr lvl="1">
              <a:buNone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크기</a:t>
            </a:r>
            <a:r>
              <a:rPr lang="en-US" altLang="ko-KR" sz="1400" dirty="0"/>
              <a:t>]; </a:t>
            </a:r>
          </a:p>
          <a:p>
            <a:pPr lvl="1">
              <a:buNone/>
            </a:pPr>
            <a:r>
              <a:rPr lang="ko-KR" altLang="en-US" sz="1400" dirty="0" err="1"/>
              <a:t>배열명</a:t>
            </a:r>
            <a:r>
              <a:rPr lang="en-US" altLang="ko-KR" sz="1400" dirty="0"/>
              <a:t>[0] = </a:t>
            </a:r>
            <a:r>
              <a:rPr lang="ko-KR" altLang="en-US" sz="1400" dirty="0"/>
              <a:t>값</a:t>
            </a:r>
            <a:r>
              <a:rPr lang="en-US" altLang="ko-KR" sz="1400" dirty="0"/>
              <a:t>1;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[1] = </a:t>
            </a:r>
            <a:r>
              <a:rPr lang="ko-KR" altLang="en-US" sz="1400" dirty="0"/>
              <a:t>값</a:t>
            </a:r>
            <a:r>
              <a:rPr lang="en-US" altLang="ko-KR" sz="1400" dirty="0"/>
              <a:t>2;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</a:t>
            </a:r>
            <a:r>
              <a:rPr lang="ko-KR" altLang="en-US" sz="1400" dirty="0"/>
              <a:t>언어는 배열의 범위를 점검하지 않습니다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배열을 선언할 때 그 크기를 지정하도록 되어 있으므로 컴파일러는 배열 요소의 끝 번호를 알고 있지만 크기를 점검하지 않으므로 아래와 같은 문장은 유효한 문장으로 인식됩니다</a:t>
            </a:r>
            <a:r>
              <a:rPr lang="en-US" altLang="ko-KR" sz="1400" dirty="0"/>
              <a:t>.</a:t>
            </a:r>
          </a:p>
          <a:p>
            <a:pPr lvl="1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[5];</a:t>
            </a:r>
          </a:p>
          <a:p>
            <a:pPr lvl="1">
              <a:buNone/>
            </a:pPr>
            <a:r>
              <a:rPr lang="en-US" altLang="ko-KR" sz="1400" dirty="0" err="1"/>
              <a:t>ar</a:t>
            </a:r>
            <a:r>
              <a:rPr lang="en-US" altLang="ko-KR" sz="1400" dirty="0"/>
              <a:t>[8]=1234;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ar</a:t>
            </a:r>
            <a:r>
              <a:rPr lang="ko-KR" altLang="en-US" sz="1400" dirty="0"/>
              <a:t>의 크기가 </a:t>
            </a:r>
            <a:r>
              <a:rPr lang="en-US" altLang="ko-KR" sz="1400" dirty="0"/>
              <a:t>5</a:t>
            </a:r>
            <a:r>
              <a:rPr lang="ko-KR" altLang="en-US" sz="1400" dirty="0"/>
              <a:t>밖에 안 되는데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[8]</a:t>
            </a:r>
            <a:r>
              <a:rPr lang="ko-KR" altLang="en-US" sz="1400" dirty="0"/>
              <a:t>이라는 존재하지 않는 배열 요소에 어떤 값을 쓰려고 했는데 이런 코드도 </a:t>
            </a:r>
            <a:r>
              <a:rPr lang="en-US" altLang="ko-KR" sz="1400" dirty="0"/>
              <a:t>C</a:t>
            </a:r>
            <a:r>
              <a:rPr lang="ko-KR" altLang="en-US" sz="1400" dirty="0"/>
              <a:t>언어에서는 에러를 발생시키지 않습니다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컴파일러가 배열의 범위를 점검하지 않고 단순히 </a:t>
            </a:r>
            <a:r>
              <a:rPr lang="en-US" altLang="ko-KR" sz="1400" dirty="0" err="1"/>
              <a:t>ar</a:t>
            </a:r>
            <a:r>
              <a:rPr lang="ko-KR" altLang="en-US" sz="1400" dirty="0"/>
              <a:t>에서부터 </a:t>
            </a:r>
            <a:r>
              <a:rPr lang="en-US" altLang="ko-KR" sz="1400" dirty="0"/>
              <a:t>4*7</a:t>
            </a:r>
            <a:r>
              <a:rPr lang="ko-KR" altLang="en-US" sz="1400" dirty="0"/>
              <a:t>에 해당하는 만큼 이동한 곳의 값이라고 생각하기 때문입니다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)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배열이 </a:t>
            </a:r>
            <a:r>
              <a:rPr lang="ko-KR" altLang="en-US" sz="1400" dirty="0" err="1"/>
              <a:t>할당받은</a:t>
            </a:r>
            <a:r>
              <a:rPr lang="ko-KR" altLang="en-US" sz="1400" dirty="0"/>
              <a:t> 전체 메모리 크기를 리턴</a:t>
            </a: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223009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467153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main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 = { 100,80,56,75,80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 = { 98,80,55,88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[0] = 88;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[1] = 90;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[2] = 85;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[3] = 99;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[4] = 78;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mr-I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국어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영어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수학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("-------------------------\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%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%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system("pause");</a:t>
                      </a:r>
                      <a:endParaRPr kumimoji="0" lang="mr-I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return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67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792322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14928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국어     영어    수학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-------------------------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100      88      98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80       90      80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56       85      55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75       99      88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80       78      0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68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3325143"/>
            <a:ext cx="78843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v"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위의 프로그램에서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kor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배열은 선언과 동시에 초기화 한 경우이며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eng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배열은 선언을 하고 난 후 초기화 한 경우 입니다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v"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mat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배열은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개로 선언한 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개의 초기값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만 준 경우 입니다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v"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경우 이 배열의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자료형이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정수형이므로 초기값이 없는 데이터는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값으로 초기화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v"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배열을 선언과 동시에 초기화하는 경우에는 선언 시 크기를 입력하지 않아도 됩니다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v"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 요소의 개수는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sizeof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배열명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)/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sizeof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배열명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[0])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 구할 수 있습니다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486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628775"/>
          <a:ext cx="7921625" cy="338625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main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 = { 0,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20;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[7] = 100;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[-3] = 111;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:%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system("pause");</a:t>
                      </a:r>
                      <a:endParaRPr kumimoji="0" lang="mr-I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return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a:100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b:111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69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1234267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숫자 데이터 타입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1byte</a:t>
            </a:r>
            <a:r>
              <a:rPr lang="ko-KR" altLang="en-US" sz="1400" dirty="0"/>
              <a:t>는 </a:t>
            </a:r>
            <a:r>
              <a:rPr lang="en-US" altLang="ko-KR" sz="1400" dirty="0"/>
              <a:t>8bit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히고</a:t>
            </a:r>
            <a:r>
              <a:rPr lang="ko-KR" altLang="en-US" sz="1400" dirty="0"/>
              <a:t> </a:t>
            </a:r>
            <a:r>
              <a:rPr lang="en-US" altLang="ko-KR" sz="1400" dirty="0"/>
              <a:t>1bit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 둘 중에 하나를 저장할 수 있음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1bit</a:t>
            </a:r>
            <a:r>
              <a:rPr lang="ko-KR" altLang="en-US" sz="1400" dirty="0"/>
              <a:t>가 있으면 </a:t>
            </a:r>
            <a:r>
              <a:rPr lang="en-US" altLang="ko-KR" sz="1400" dirty="0"/>
              <a:t>2</a:t>
            </a:r>
            <a:r>
              <a:rPr lang="ko-KR" altLang="en-US" sz="1400" dirty="0"/>
              <a:t>가지 모양을 나타낼 수 있음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8bit</a:t>
            </a:r>
            <a:r>
              <a:rPr lang="ko-KR" altLang="en-US" sz="1400" dirty="0"/>
              <a:t>이면 </a:t>
            </a:r>
            <a:r>
              <a:rPr lang="en-US" altLang="ko-KR" sz="1400" dirty="0"/>
              <a:t>8</a:t>
            </a:r>
            <a:r>
              <a:rPr lang="ko-KR" altLang="en-US" sz="1400" dirty="0"/>
              <a:t>개의 </a:t>
            </a:r>
            <a:r>
              <a:rPr lang="en-US" altLang="ko-KR" sz="1400" dirty="0"/>
              <a:t>2</a:t>
            </a:r>
            <a:r>
              <a:rPr lang="ko-KR" altLang="en-US" sz="1400" dirty="0"/>
              <a:t>가지 모양이 만들어지므로 </a:t>
            </a:r>
            <a:r>
              <a:rPr lang="en-US" altLang="ko-KR" sz="1400" dirty="0"/>
              <a:t>256</a:t>
            </a:r>
            <a:r>
              <a:rPr lang="ko-KR" altLang="en-US" sz="1400" dirty="0"/>
              <a:t>가지 모양을 만들 수 있음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정수에서 양수는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시작하고 음수는 </a:t>
            </a:r>
            <a:r>
              <a:rPr lang="en-US" altLang="ko-KR" sz="1400" dirty="0"/>
              <a:t>-1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시작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양수와 음수 모두 나타내야 한다면 </a:t>
            </a:r>
            <a:r>
              <a:rPr lang="en-US" altLang="ko-KR" sz="1400" dirty="0"/>
              <a:t>1byte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가지고 </a:t>
            </a:r>
            <a:r>
              <a:rPr lang="en-US" altLang="ko-KR" sz="1400" dirty="0"/>
              <a:t>-128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+127</a:t>
            </a:r>
            <a:r>
              <a:rPr lang="ko-KR" altLang="en-US" sz="1400" dirty="0"/>
              <a:t>까지 나타낼 수 있고 음수가 없다면 </a:t>
            </a:r>
            <a:r>
              <a:rPr lang="en-US" altLang="ko-KR" sz="1400" dirty="0"/>
              <a:t>0~255</a:t>
            </a:r>
            <a:r>
              <a:rPr lang="ko-KR" altLang="en-US" sz="1400" dirty="0"/>
              <a:t>까지 표현 가능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 </a:t>
            </a:r>
            <a:r>
              <a:rPr lang="ko-KR" altLang="en-US" sz="1400" dirty="0"/>
              <a:t>언어에서 </a:t>
            </a:r>
            <a:r>
              <a:rPr lang="en-US" altLang="ko-KR" sz="1400" dirty="0"/>
              <a:t>unsigned </a:t>
            </a:r>
            <a:r>
              <a:rPr lang="ko-KR" altLang="en-US" sz="1400" dirty="0"/>
              <a:t>가 앞에 있는 </a:t>
            </a:r>
            <a:r>
              <a:rPr lang="ko-KR" altLang="en-US" sz="1400" dirty="0" err="1"/>
              <a:t>자료형이</a:t>
            </a:r>
            <a:r>
              <a:rPr lang="ko-KR" altLang="en-US" sz="1400" dirty="0"/>
              <a:t> 음수가 없는 </a:t>
            </a:r>
            <a:r>
              <a:rPr lang="ko-KR" altLang="en-US" sz="1400" dirty="0" err="1"/>
              <a:t>자료형임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Java</a:t>
            </a:r>
            <a:r>
              <a:rPr lang="ko-KR" altLang="en-US" sz="1400" dirty="0"/>
              <a:t> 나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에는 </a:t>
            </a:r>
            <a:r>
              <a:rPr lang="en-US" altLang="ko-KR" sz="1400" dirty="0"/>
              <a:t>unsigned</a:t>
            </a:r>
            <a:r>
              <a:rPr lang="ko-KR" altLang="en-US" sz="1400" dirty="0"/>
              <a:t> 가 없음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</a:t>
            </a:r>
            <a:r>
              <a:rPr lang="ko-KR" altLang="en-US" sz="1400" dirty="0"/>
              <a:t>언어에서 </a:t>
            </a:r>
            <a:r>
              <a:rPr lang="en-US" altLang="ko-KR" sz="1400" dirty="0"/>
              <a:t>char</a:t>
            </a:r>
            <a:r>
              <a:rPr lang="ko-KR" altLang="en-US" sz="1400" dirty="0"/>
              <a:t>는 영문과 숫자만 나타내며 </a:t>
            </a:r>
            <a:r>
              <a:rPr lang="en-US" altLang="ko-KR" sz="1400" dirty="0"/>
              <a:t>Java</a:t>
            </a:r>
            <a:r>
              <a:rPr lang="ko-KR" altLang="en-US" sz="1400" dirty="0"/>
              <a:t>에서는 영문 그리고 숫자 및 한글이 모두 가능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문자는 코드로 변환해서 정수로 저장하며 출력을 할 때 문자로 변경해서 출력되기 때문에 정수로 취급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Python</a:t>
            </a:r>
            <a:r>
              <a:rPr lang="ko-KR" altLang="en-US" sz="1400" dirty="0"/>
              <a:t>에는 문자 </a:t>
            </a:r>
            <a:r>
              <a:rPr lang="ko-KR" altLang="en-US" sz="1400" dirty="0" err="1"/>
              <a:t>자료형이</a:t>
            </a:r>
            <a:r>
              <a:rPr lang="ko-KR" altLang="en-US" sz="1400" dirty="0"/>
              <a:t> 없음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078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다차원 배열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차원이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이상인 배열</a:t>
            </a:r>
            <a:endParaRPr lang="en-US" altLang="ko-KR" sz="1400" dirty="0"/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다차원 배열도 </a:t>
            </a:r>
            <a:r>
              <a:rPr lang="ko-KR" altLang="en-US" sz="1400" dirty="0" err="1"/>
              <a:t>일차원</a:t>
            </a:r>
            <a:r>
              <a:rPr lang="ko-KR" altLang="en-US" sz="1400" dirty="0"/>
              <a:t> 배열과 메모리에 구현되는 방법은 동일</a:t>
            </a:r>
            <a:endParaRPr lang="en-US" altLang="ko-KR" sz="1400" dirty="0"/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기억장소가 행 열 구조형태로 만들어지므로 우선순위 및 배열 요소 크기의 추가가 필요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이차원 배열의 형식 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배열의 크기</a:t>
            </a:r>
            <a:r>
              <a:rPr lang="en-US" altLang="ko-KR" sz="1400" dirty="0"/>
              <a:t>] [</a:t>
            </a:r>
            <a:r>
              <a:rPr lang="ko-KR" altLang="en-US" sz="1400" dirty="0"/>
              <a:t>배열의 크기</a:t>
            </a:r>
            <a:r>
              <a:rPr lang="en-US" altLang="ko-KR" sz="1400" dirty="0"/>
              <a:t>]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이차원 배열의 선언 예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array[2][3] 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행 </a:t>
            </a:r>
            <a:r>
              <a:rPr lang="en-US" altLang="ko-KR" sz="1400" dirty="0"/>
              <a:t>3</a:t>
            </a:r>
            <a:r>
              <a:rPr lang="ko-KR" altLang="en-US" sz="1400" dirty="0"/>
              <a:t>열 크기의 </a:t>
            </a:r>
            <a:r>
              <a:rPr lang="en-US" altLang="ko-KR" sz="1400" dirty="0"/>
              <a:t>2</a:t>
            </a:r>
            <a:r>
              <a:rPr lang="ko-KR" altLang="en-US" sz="1400" dirty="0"/>
              <a:t>차원 배열이 만들어 지며 </a:t>
            </a:r>
            <a:r>
              <a:rPr lang="en-US" altLang="ko-KR" sz="1400" dirty="0"/>
              <a:t>6</a:t>
            </a:r>
            <a:r>
              <a:rPr lang="ko-KR" altLang="en-US" sz="1400" dirty="0"/>
              <a:t>개의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기억장소를 가지게 됩니다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array[0][0]  array[0][1]  array[0][2]  array[1][0]  array[1][1]  array[1][2]</a:t>
            </a:r>
          </a:p>
          <a:p>
            <a:pPr lvl="1">
              <a:buFont typeface="Wingdings" charset="2"/>
              <a:buChar char="ü"/>
            </a:pPr>
            <a:r>
              <a:rPr lang="en-US" altLang="ko-KR" sz="1400" dirty="0"/>
              <a:t>C</a:t>
            </a:r>
            <a:r>
              <a:rPr lang="ko-KR" altLang="en-US" sz="1400" dirty="0"/>
              <a:t>언어에서는 행 우선 순위로 배열을 제어합니다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이차원 배열의 초기화 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배열의 크기</a:t>
            </a:r>
            <a:r>
              <a:rPr lang="en-US" altLang="ko-KR" sz="1400" dirty="0"/>
              <a:t>] [</a:t>
            </a:r>
            <a:r>
              <a:rPr lang="ko-KR" altLang="en-US" sz="1400" dirty="0"/>
              <a:t>배열의 크기</a:t>
            </a:r>
            <a:r>
              <a:rPr lang="en-US" altLang="ko-KR" sz="1400" dirty="0"/>
              <a:t>] = {</a:t>
            </a:r>
            <a:r>
              <a:rPr lang="ko-KR" altLang="en-US" sz="1400" dirty="0"/>
              <a:t>값</a:t>
            </a:r>
            <a:r>
              <a:rPr lang="en-US" altLang="ko-KR" sz="1400" dirty="0"/>
              <a:t>1, </a:t>
            </a:r>
            <a:r>
              <a:rPr lang="ko-KR" altLang="en-US" sz="1400" dirty="0"/>
              <a:t>값</a:t>
            </a:r>
            <a:r>
              <a:rPr lang="en-US" altLang="ko-KR" sz="1400" dirty="0"/>
              <a:t>2, …} 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크기</a:t>
            </a:r>
            <a:r>
              <a:rPr lang="en-US" altLang="ko-KR" sz="1400" dirty="0"/>
              <a:t>][</a:t>
            </a:r>
            <a:r>
              <a:rPr lang="ko-KR" altLang="en-US" sz="1400" dirty="0"/>
              <a:t>크기</a:t>
            </a:r>
            <a:r>
              <a:rPr lang="en-US" altLang="ko-KR" sz="1400" dirty="0"/>
              <a:t>] = {{</a:t>
            </a:r>
            <a:r>
              <a:rPr lang="ko-KR" altLang="en-US" sz="1400" dirty="0"/>
              <a:t>값</a:t>
            </a:r>
            <a:r>
              <a:rPr lang="en-US" altLang="ko-KR" sz="1400" dirty="0"/>
              <a:t>1, </a:t>
            </a:r>
            <a:r>
              <a:rPr lang="ko-KR" altLang="en-US" sz="1400" dirty="0"/>
              <a:t>값</a:t>
            </a:r>
            <a:r>
              <a:rPr lang="en-US" altLang="ko-KR" sz="1400" dirty="0"/>
              <a:t>2, …}  {</a:t>
            </a:r>
            <a:r>
              <a:rPr lang="ko-KR" altLang="en-US" sz="1400" dirty="0"/>
              <a:t>값</a:t>
            </a:r>
            <a:r>
              <a:rPr lang="en-US" altLang="ko-KR" sz="1400" dirty="0"/>
              <a:t>3, </a:t>
            </a:r>
            <a:r>
              <a:rPr lang="ko-KR" altLang="en-US" sz="1400" dirty="0"/>
              <a:t>값</a:t>
            </a:r>
            <a:r>
              <a:rPr lang="en-US" altLang="ko-KR" sz="1400" dirty="0"/>
              <a:t>4, …} }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다차원 배열의 경우 선언하면서 초기화하는 경우 맨 앞쪽의 크기는 생략할 수 있지만 그 뒤의 크기는 생략할 수 없습니다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16289256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557114"/>
          <a:ext cx="7921625" cy="467153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main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score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[5][3] = { { 85,  60,  70},	{ 90,  95,  80}, {75,  80, 100}, { 80,  70,  95},{100,  65,  80},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t_kor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t_mat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sum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 = { 0,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double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avg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t_kor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+=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score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][0];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+=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score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][1];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t_mat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+=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score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][2];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n국어합계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t영어합계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t수학합계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("\n%3d\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\t%3d\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\t%3d\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t_kor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t_eng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t_mat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3;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j++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sum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sum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+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score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avg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(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double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sum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/ 3;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71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957434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557115"/>
          <a:ext cx="7921625" cy="151184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184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("\n%2d번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학생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합계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%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평균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%5.2f",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sum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], 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avg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system("pause");</a:t>
                      </a:r>
                      <a:endParaRPr kumimoji="0" lang="mr-I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return</a:t>
                      </a: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72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539750" y="3356992"/>
          <a:ext cx="7921625" cy="172787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787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국어합계      영어합계        수학합계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430           370             425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1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번학생합계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215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평균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71.67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2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번학생합계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265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평균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88.33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3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번학생합계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255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평균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85.00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4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번학생합계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245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평균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81.67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5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번학생합계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245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평균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=&gt; 81.67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05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557115"/>
          <a:ext cx="7921625" cy="16912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58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마방진은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가로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세로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대각선의 합이 항상 같은 행렬입니다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만드는 원리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1.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첫 째줄 가운데 자리가 첫 번째 숫자가 대입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2.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오른쪽 대각선 방향으로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씩 증가하면서 대입되며 시작하는 숫자를 만나면 행 번호를 증가시켜서 대입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3.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열 번호는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씩 증가하고 열의 끝을 만나면 시작으로 이동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4.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행 번호는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씩 감소하고 행의 시작을 만나면 끝으로 이동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73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(5*5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마방진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6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539750" y="1557114"/>
          <a:ext cx="7921625" cy="526684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3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include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main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0,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2,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1;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&lt;= 25;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][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if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k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% 5 == 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else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- 1;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if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4;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if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&gt; 4)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(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j++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("%3d", 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][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n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system("pause");</a:t>
                      </a:r>
                      <a:endParaRPr kumimoji="0" lang="mr-IN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mr-IN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return</a:t>
                      </a: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mr-IN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74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(5*5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마방진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73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문자 배열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문자 배열은 문자의 집합으로 하나의 문자열이 될 수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문자 배열의 초기화는 </a:t>
            </a:r>
            <a:r>
              <a:rPr lang="en-US" altLang="ko-KR" sz="1400" dirty="0"/>
              <a:t>2</a:t>
            </a:r>
            <a:r>
              <a:rPr lang="ko-KR" altLang="en-US" sz="1400" dirty="0"/>
              <a:t>가지 방법이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charset="2"/>
              <a:buChar char="ü"/>
            </a:pPr>
            <a:r>
              <a:rPr lang="ko-KR" altLang="en-US" sz="1400" dirty="0"/>
              <a:t>문자 단위로 초기화</a:t>
            </a:r>
          </a:p>
          <a:p>
            <a:pPr lvl="2">
              <a:buFont typeface="Wingdings" charset="2"/>
              <a:buChar char="l"/>
            </a:pPr>
            <a:r>
              <a:rPr lang="en-US" altLang="ko-KR" sz="1400" dirty="0"/>
              <a:t>char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크기</a:t>
            </a:r>
            <a:r>
              <a:rPr lang="en-US" altLang="ko-KR" sz="1400" dirty="0"/>
              <a:t>] = {‘</a:t>
            </a:r>
            <a:r>
              <a:rPr lang="ko-KR" altLang="en-US" sz="1400" dirty="0"/>
              <a:t>문자’ </a:t>
            </a:r>
            <a:r>
              <a:rPr lang="en-US" altLang="ko-KR" sz="1400" dirty="0"/>
              <a:t>…..};</a:t>
            </a:r>
          </a:p>
          <a:p>
            <a:pPr lvl="2">
              <a:buFont typeface="Wingdings" charset="2"/>
              <a:buChar char="l"/>
            </a:pPr>
            <a:r>
              <a:rPr lang="ko-KR" altLang="en-US" sz="1400" dirty="0"/>
              <a:t>크기만큼 문자 삽입이 가능합니다</a:t>
            </a:r>
            <a:r>
              <a:rPr lang="en-US" altLang="ko-KR" sz="1400" dirty="0"/>
              <a:t>.</a:t>
            </a:r>
          </a:p>
          <a:p>
            <a:pPr lvl="2">
              <a:buFont typeface="Wingdings" charset="2"/>
              <a:buChar char="l"/>
            </a:pPr>
            <a:r>
              <a:rPr lang="ko-KR" altLang="en-US" sz="1400" dirty="0"/>
              <a:t>크기만큼 문자를 삽입한 경우 이 때 </a:t>
            </a:r>
            <a:r>
              <a:rPr lang="en-US" altLang="ko-KR" sz="1400" dirty="0"/>
              <a:t>%c</a:t>
            </a:r>
            <a:r>
              <a:rPr lang="ko-KR" altLang="en-US" sz="1400" dirty="0"/>
              <a:t>를 이용해서 문자 단위로 출력은 가능하지만 </a:t>
            </a:r>
            <a:r>
              <a:rPr lang="en-US" altLang="ko-KR" sz="1400" dirty="0"/>
              <a:t>%s</a:t>
            </a:r>
            <a:r>
              <a:rPr lang="ko-KR" altLang="en-US" sz="1400" dirty="0"/>
              <a:t>로는 정확한 출력 결과를 예측할 수 없습니다</a:t>
            </a:r>
            <a:r>
              <a:rPr lang="en-US" altLang="ko-KR" sz="1400" dirty="0"/>
              <a:t>.</a:t>
            </a:r>
          </a:p>
          <a:p>
            <a:pPr lvl="2">
              <a:buFont typeface="Wingdings" charset="2"/>
              <a:buChar char="l"/>
            </a:pPr>
            <a:r>
              <a:rPr lang="en-US" altLang="ko-KR" sz="1400" dirty="0"/>
              <a:t>%s</a:t>
            </a:r>
            <a:r>
              <a:rPr lang="ko-KR" altLang="en-US" sz="1400" dirty="0"/>
              <a:t>는 문자열을 한 묶음으로 출력하는 것이 아니고 </a:t>
            </a:r>
            <a:r>
              <a:rPr lang="en-US" altLang="ko-KR" sz="1400" dirty="0"/>
              <a:t>NULL</a:t>
            </a:r>
            <a:r>
              <a:rPr lang="ko-KR" altLang="en-US" sz="1400" dirty="0"/>
              <a:t>을 만날 때까지 출력하므로 </a:t>
            </a:r>
            <a:r>
              <a:rPr lang="en-US" altLang="ko-KR" sz="1400" dirty="0"/>
              <a:t>NULL</a:t>
            </a:r>
            <a:r>
              <a:rPr lang="ko-KR" altLang="en-US" sz="1400" dirty="0"/>
              <a:t>이 포함되지 않은 상태로 저장된 데이터를 출력할 때는 결과를 예측할 수 없습니다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652413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5"/>
          <a:ext cx="7921625" cy="4724529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57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char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[5] = { 'H', 'e', 'l', 'l', 'o'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문자별로출력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("%c",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문자열로출력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("%s\n",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8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문자별로출력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Hello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문자열로출력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Hello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儆儆儆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??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몞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?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76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994800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문자열 단위로 초기화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char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크기</a:t>
            </a:r>
            <a:r>
              <a:rPr lang="en-US" altLang="ko-KR" sz="1400" dirty="0"/>
              <a:t>] = “</a:t>
            </a:r>
            <a:r>
              <a:rPr lang="ko-KR" altLang="en-US" sz="1400" dirty="0"/>
              <a:t>문자열”</a:t>
            </a:r>
            <a:r>
              <a:rPr lang="en-US" altLang="ko-KR" sz="1400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문자열 단위로 초기화 할 때는 위와 같이 할 수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역시 마찬가지로 문자열의 길이는 크기만큼 될 수 있지만 이렇게 하면 </a:t>
            </a:r>
            <a:r>
              <a:rPr lang="en-US" altLang="ko-KR" sz="1400" dirty="0"/>
              <a:t>%s</a:t>
            </a:r>
            <a:r>
              <a:rPr lang="ko-KR" altLang="en-US" sz="1400" dirty="0"/>
              <a:t>를 이용해서는 출력을 하면 안됩니다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만일 문자열의 길이를 알 수 없는 경우 크기를 지정하지 않으면 문자열의 사이즈보다 하나 더 많은 공간을 배열로 설정해서 </a:t>
            </a:r>
            <a:r>
              <a:rPr lang="en-US" altLang="ko-KR" sz="1400" dirty="0"/>
              <a:t>NULL</a:t>
            </a:r>
            <a:r>
              <a:rPr lang="ko-KR" altLang="en-US" sz="1400" dirty="0"/>
              <a:t>까지 저장해주므로 그렇게 하는 것이 좋습니다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문자열을 직접 대입하는 것은 생성 시 한번만 가능합니다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이후에는 문자단위로 초기화 하는 것만 가능합니다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22995231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2</a:t>
            </a:r>
            <a:r>
              <a:rPr lang="ko-KR" altLang="en-US" sz="1400" dirty="0"/>
              <a:t>차원 문자 배열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각 행이 하나의 문자열을 저장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char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[5][10]</a:t>
            </a:r>
            <a:r>
              <a:rPr lang="ko-KR" altLang="en-US" sz="1400" dirty="0"/>
              <a:t>이라고 선언하면 </a:t>
            </a:r>
            <a:r>
              <a:rPr lang="en-US" altLang="ko-KR" sz="1400" dirty="0"/>
              <a:t>9</a:t>
            </a:r>
            <a:r>
              <a:rPr lang="ko-KR" altLang="en-US" sz="1400" dirty="0"/>
              <a:t>글자 짜리 문자열을 </a:t>
            </a:r>
            <a:r>
              <a:rPr lang="en-US" altLang="ko-KR" sz="1400" dirty="0"/>
              <a:t>5</a:t>
            </a:r>
            <a:r>
              <a:rPr lang="ko-KR" altLang="en-US" sz="1400" dirty="0"/>
              <a:t>개 저장할 수 있게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차원 문자 배열을 초기화하는 경우에는 행 단위로 초기화하는 것이 편리합니다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apple, </a:t>
            </a:r>
            <a:r>
              <a:rPr lang="en-US" altLang="ko-KR" sz="1400" dirty="0" err="1"/>
              <a:t>mellon</a:t>
            </a:r>
            <a:r>
              <a:rPr lang="en-US" altLang="ko-KR" sz="1400" dirty="0"/>
              <a:t>, banana 3 </a:t>
            </a:r>
            <a:r>
              <a:rPr lang="ko-KR" altLang="en-US" sz="1400" dirty="0"/>
              <a:t>개의 과일이름을 초기화하는 경우라면</a:t>
            </a:r>
          </a:p>
          <a:p>
            <a:pPr marL="457200" lvl="1" indent="0">
              <a:buNone/>
            </a:pPr>
            <a:r>
              <a:rPr lang="en-US" altLang="ko-KR" sz="1400" dirty="0"/>
              <a:t>char fruit[3][7] = { “apple”, “</a:t>
            </a:r>
            <a:r>
              <a:rPr lang="en-US" altLang="ko-KR" sz="1400" dirty="0" err="1"/>
              <a:t>mellon</a:t>
            </a:r>
            <a:r>
              <a:rPr lang="en-US" altLang="ko-KR" sz="1400" dirty="0"/>
              <a:t>”, “banana”};</a:t>
            </a:r>
          </a:p>
          <a:p>
            <a:pPr marL="457200" lvl="1" indent="0">
              <a:buNone/>
            </a:pPr>
            <a:r>
              <a:rPr lang="ko-KR" altLang="en-US" sz="1400" dirty="0" err="1"/>
              <a:t>로</a:t>
            </a:r>
            <a:r>
              <a:rPr lang="ko-KR" altLang="en-US" sz="1400" dirty="0"/>
              <a:t> 선언한 후</a:t>
            </a:r>
          </a:p>
          <a:p>
            <a:pPr marL="457200" lvl="1" indent="0">
              <a:buNone/>
            </a:pPr>
            <a:r>
              <a:rPr lang="en-US" altLang="ko-KR" sz="1400" dirty="0"/>
              <a:t>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457200" lvl="1" indent="0">
              <a:buNone/>
            </a:pPr>
            <a:r>
              <a:rPr lang="en-US" altLang="ko-KR" sz="1400" dirty="0"/>
              <a:t>{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("fruit[%d] </a:t>
            </a:r>
            <a:r>
              <a:rPr lang="ko-KR" altLang="en-US" sz="1400" dirty="0"/>
              <a:t>내용 </a:t>
            </a:r>
            <a:r>
              <a:rPr lang="en-US" altLang="ko-KR" sz="1400" dirty="0"/>
              <a:t>%s\n", </a:t>
            </a:r>
            <a:r>
              <a:rPr lang="en-US" altLang="ko-KR" sz="1400" dirty="0" err="1"/>
              <a:t>i,fruit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457200" lvl="1" indent="0">
              <a:buNone/>
            </a:pPr>
            <a:r>
              <a:rPr lang="en-US" altLang="ko-KR" sz="1400" dirty="0"/>
              <a:t>}</a:t>
            </a:r>
          </a:p>
          <a:p>
            <a:pPr marL="457200" lvl="1" indent="0">
              <a:buNone/>
            </a:pPr>
            <a:r>
              <a:rPr lang="ko-KR" altLang="en-US" sz="1400" dirty="0" err="1"/>
              <a:t>로</a:t>
            </a:r>
            <a:r>
              <a:rPr lang="ko-KR" altLang="en-US" sz="1400" dirty="0"/>
              <a:t> 출력하면 됩니다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</p:spTree>
    <p:extLst>
      <p:ext uri="{BB962C8B-B14F-4D97-AF65-F5344CB8AC3E}">
        <p14:creationId xmlns:p14="http://schemas.microsoft.com/office/powerpoint/2010/main" val="2042765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5"/>
          <a:ext cx="7921625" cy="473475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153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char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[] = "Hello";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 별로 출력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("%c",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문자열로 출력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("%s\n",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09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문자별로출력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Hello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문자열로출력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Hello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79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22055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숫자 데이터 타입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</a:t>
            </a:r>
            <a:r>
              <a:rPr lang="ko-KR" altLang="en-US" sz="1400" dirty="0"/>
              <a:t>언어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float(4byte)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double(8byte)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long double(8byte)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Java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float(4byte)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double(8byte)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Python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float(8byte)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 </a:t>
            </a:r>
            <a:r>
              <a:rPr lang="ko-KR" altLang="en-US" sz="1400" dirty="0"/>
              <a:t>와 </a:t>
            </a:r>
            <a:r>
              <a:rPr lang="en-US" altLang="ko-KR" sz="1400" dirty="0"/>
              <a:t>Java</a:t>
            </a:r>
            <a:r>
              <a:rPr lang="ko-KR" altLang="en-US" sz="1400" dirty="0"/>
              <a:t>에서는 실수를 여러가지로 구분하고 </a:t>
            </a:r>
            <a:r>
              <a:rPr lang="en-US" altLang="ko-KR" sz="1400" dirty="0"/>
              <a:t>Python</a:t>
            </a:r>
            <a:r>
              <a:rPr lang="ko-KR" altLang="en-US" sz="1400" dirty="0"/>
              <a:t>은 구분하지 않음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메모리 크기가 커지면 정밀도가 높아지며 표현의 범위도 커지지만 메모리 크기가 작으면 정밀도나 표현의 범위가 작아짐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Python</a:t>
            </a:r>
            <a:r>
              <a:rPr lang="ko-KR" altLang="en-US" sz="1400" dirty="0"/>
              <a:t>에는 복소수를 저장할 수 있는 </a:t>
            </a:r>
            <a:r>
              <a:rPr lang="en-US" altLang="ko-KR" sz="1400" dirty="0"/>
              <a:t>complex</a:t>
            </a:r>
            <a:r>
              <a:rPr lang="ko-KR" altLang="en-US" sz="1400" dirty="0"/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41496474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3700079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char fruit[3][7] = { "apple", "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mellon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", "banana"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3;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("fruit[%d]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내용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%s\n",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fruit[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입력을 받을 때는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fruit[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행 번호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로 입력 받으면 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차원 배열을 이용해서 문자열을 생성하는 경우 문자열의 길이가 일정하지 않으면 낭비가 발생합니다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이러한 이유로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차원 문자배열은 포인터 배열을 사용하는 경우가 많습니다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.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80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1. 배열(Array)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196818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Java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이라는 클래스를 이용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Python</a:t>
            </a:r>
            <a:r>
              <a:rPr lang="ko-KR" altLang="en-US" sz="1400" dirty="0"/>
              <a:t>은 문자와 문자열을 구분하지 않고 </a:t>
            </a:r>
            <a:r>
              <a:rPr lang="en-US" altLang="ko-KR" sz="1400" dirty="0"/>
              <a:t>str</a:t>
            </a:r>
            <a:r>
              <a:rPr lang="ko-KR" altLang="en-US" sz="1400" dirty="0"/>
              <a:t>로 처리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2</a:t>
            </a:r>
            <a:r>
              <a:rPr lang="ko-KR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. </a:t>
            </a:r>
            <a:r>
              <a:rPr lang="ko-KR" altLang="en-US" sz="4000" b="1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문자열 처리</a:t>
            </a:r>
            <a:endParaRPr lang="ko-KR" sz="4000" b="1" dirty="0">
              <a:solidFill>
                <a:srgbClr val="FFFFFF"/>
              </a:solidFill>
              <a:latin typeface="맑은 고딕" charset="-127"/>
              <a:ea typeface="굴림체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7532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600" dirty="0"/>
              <a:t>최대</a:t>
            </a:r>
            <a:r>
              <a:rPr lang="en-US" altLang="ko-KR" sz="1600" dirty="0"/>
              <a:t>, </a:t>
            </a:r>
            <a:r>
              <a:rPr lang="ko-KR" altLang="en-US" sz="1600" dirty="0"/>
              <a:t>최소 알고리즘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최대값을 찾을 때는 최대값을 처음 아주 작은 수나 배열의 첫 번째 값이라 하고 모든 수와 비교해서 최대값보다 큰 수를 만나면 그 수를 최대값에 대입해주면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최소값을 찾을 때는 최소값을 처음 아주 큰 수나 배열의 첫 번째 값이라 하고 모든 수와 비교해서 최소값보다 작은 수를 만나면 그 수를 최대값에 대입해주면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만일 최대값 또는 최소값을 가진 번호를 저장하고 싶다면 최대값 또는 최소값을 구할 때 그 번호를 다른 변수에 저장하면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만일 문자의 최대값이나 최소값을 구한 다면 문자 변수는 </a:t>
            </a:r>
            <a:r>
              <a:rPr lang="en-US" altLang="ko-KR" sz="1400" dirty="0"/>
              <a:t>ASCII </a:t>
            </a:r>
            <a:r>
              <a:rPr lang="ko-KR" altLang="en-US" sz="1400" dirty="0"/>
              <a:t>값을 가지고 있으므로 직접 비교가 가능합니다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문자열인 경우는 </a:t>
            </a:r>
            <a:r>
              <a:rPr lang="en-US" altLang="ko-KR" sz="1400" dirty="0" err="1"/>
              <a:t>strcmp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이용해야 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24849124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46678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sum = 0,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float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avg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&lt;= 100;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% 3 == 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sum = sum +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avg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(float)(sum /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부터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100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까지의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배수의 합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 \n", sum);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부터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100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까지의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배수의 개수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 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부터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100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까지의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의 배수의 평균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%4.2f 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avg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83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(1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부터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100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까지 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3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의 배수의 합계와 개수와 평균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974955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50647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test[5];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max, min,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다섯개의숫자를입력하세요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숫자를입력하세요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scanf_s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max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min = test[0];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(max &lt;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max =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(min &gt;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min =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("----------------------\n");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최대값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 \n", max);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최소값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 \n", min);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84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최대값과 최소값 구하기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64108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30803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test[5];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max, min,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maxnum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minnum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다섯개의숫자를입력하세요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숫자를입력하세요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scanf_s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85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최대값과 최소값 및 인덱스 구하기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67105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427097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max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min = test[0];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(max &lt;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max =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maxnum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(min &gt;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min =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minnum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("----------------------\n");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번째숫자가최대값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 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maxnum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max);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번째숫자가최소값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 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minnum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min);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86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최대값과 최소값 및 인덱스 구하기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3287389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정렬은 데이터를 순서대로 나열하는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선택 정렬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정렬방식은 작은 것부터 큰 순서대로 나열하는 오름차순 정렬과 큰 것에서 작은 순서대로 나열하는 내림차순 정렬이 있고 정렬을 하는 방법은 여러 가지가 있습니다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선택정렬은 첫 번째 자리부터 마지막에서 두 번째 자리까지 자신보다 뒤에 있는 모든 자리들과 비교해서 다음 자료가 작으면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요소의 자리를 변경해주면 됩니다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ex)</a:t>
            </a:r>
            <a:r>
              <a:rPr lang="ko-KR" altLang="en-US" sz="1400" dirty="0"/>
              <a:t>초기 상태	</a:t>
            </a:r>
            <a:r>
              <a:rPr lang="en-US" altLang="ko-KR" sz="1400" dirty="0"/>
              <a:t>50  40  10  20  30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1Pass	10  50  40  20  30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2Pass	10  20  50  40  30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3Pass	10  20  30  50  40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4Pass	10  20  30  40  50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400" dirty="0"/>
              <a:t>1</a:t>
            </a:r>
            <a:r>
              <a:rPr lang="ko-KR" altLang="en-US" sz="1400" dirty="0"/>
              <a:t>번째 자리를 기준으로 </a:t>
            </a:r>
            <a:r>
              <a:rPr lang="en-US" altLang="ko-KR" sz="1400" dirty="0"/>
              <a:t>2,3,4,5 </a:t>
            </a:r>
            <a:r>
              <a:rPr lang="ko-KR" altLang="en-US" sz="1400" dirty="0"/>
              <a:t>번째 자리와 비교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400" dirty="0"/>
              <a:t>1</a:t>
            </a:r>
            <a:r>
              <a:rPr lang="ko-KR" altLang="en-US" sz="1400" dirty="0"/>
              <a:t>번째 자리는 제외하고</a:t>
            </a:r>
            <a:r>
              <a:rPr lang="en-US" altLang="ko-KR" sz="1400" dirty="0"/>
              <a:t>2</a:t>
            </a:r>
            <a:r>
              <a:rPr lang="ko-KR" altLang="en-US" sz="1400" dirty="0"/>
              <a:t>번째 자리를 기준으로 </a:t>
            </a:r>
            <a:r>
              <a:rPr lang="en-US" altLang="ko-KR" sz="1400" dirty="0"/>
              <a:t>3,4,5 </a:t>
            </a:r>
            <a:r>
              <a:rPr lang="ko-KR" altLang="en-US" sz="1400" dirty="0"/>
              <a:t>번째 자리와 비교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400" dirty="0"/>
              <a:t>3</a:t>
            </a:r>
            <a:r>
              <a:rPr lang="ko-KR" altLang="en-US" sz="1400" dirty="0"/>
              <a:t>번째 자리를 기준으로 </a:t>
            </a:r>
            <a:r>
              <a:rPr lang="en-US" altLang="ko-KR" sz="1400" dirty="0"/>
              <a:t>4,5 </a:t>
            </a:r>
            <a:r>
              <a:rPr lang="ko-KR" altLang="en-US" sz="1400" dirty="0"/>
              <a:t>번째 자리와 비교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400" dirty="0"/>
              <a:t>4</a:t>
            </a:r>
            <a:r>
              <a:rPr lang="ko-KR" altLang="en-US" sz="1400" dirty="0"/>
              <a:t>번째 자리를 기준으로 </a:t>
            </a:r>
            <a:r>
              <a:rPr lang="en-US" altLang="ko-KR" sz="1400" dirty="0"/>
              <a:t>5</a:t>
            </a:r>
            <a:r>
              <a:rPr lang="ko-KR" altLang="en-US" sz="1400" dirty="0"/>
              <a:t>번째 자리와 비교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5161744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/>
              <a:t>2</a:t>
            </a:r>
            <a:r>
              <a:rPr lang="ko-KR" altLang="en-US" sz="1600" dirty="0"/>
              <a:t>개의 요소 자리 변경</a:t>
            </a:r>
            <a:r>
              <a:rPr lang="en-US" altLang="ko-KR" sz="1600" dirty="0"/>
              <a:t>(SWAP)</a:t>
            </a:r>
          </a:p>
          <a:p>
            <a:pPr marL="457200" lvl="1" indent="0">
              <a:buNone/>
            </a:pPr>
            <a:r>
              <a:rPr lang="en-US" altLang="ko-KR" sz="1400" dirty="0"/>
              <a:t>a 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의 </a:t>
            </a:r>
            <a:r>
              <a:rPr lang="en-US" altLang="ko-KR" sz="1400" dirty="0"/>
              <a:t>swap</a:t>
            </a:r>
          </a:p>
          <a:p>
            <a:pPr marL="457200" lvl="1" indent="0">
              <a:buNone/>
            </a:pPr>
            <a:r>
              <a:rPr lang="en-US" altLang="ko-KR" sz="1400" dirty="0"/>
              <a:t>temp = a;</a:t>
            </a:r>
          </a:p>
          <a:p>
            <a:pPr marL="457200" lvl="1" indent="0">
              <a:buNone/>
            </a:pPr>
            <a:r>
              <a:rPr lang="en-US" altLang="ko-KR" sz="1400" dirty="0"/>
              <a:t>a = b;</a:t>
            </a:r>
          </a:p>
          <a:p>
            <a:pPr marL="457200" lvl="1" indent="0">
              <a:buNone/>
            </a:pPr>
            <a:r>
              <a:rPr lang="en-US" altLang="ko-KR" sz="1400" dirty="0"/>
              <a:t>b = temp;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190117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4412199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test[5];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temp,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j;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다섯 개의 숫자를 입력하세요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숫자를 입력하세요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scanf_s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("%d", &amp;test[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전 출력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("%d\t", test[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89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선택 정렬을 이용해서 오름차순 정렬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2211471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 err="1"/>
              <a:t>boolean</a:t>
            </a:r>
            <a:r>
              <a:rPr lang="en-US" altLang="ko-KR" sz="1400" dirty="0"/>
              <a:t>(</a:t>
            </a:r>
            <a:r>
              <a:rPr lang="ko-KR" altLang="en-US" sz="1400" dirty="0"/>
              <a:t>참</a:t>
            </a:r>
            <a:r>
              <a:rPr lang="en-US" altLang="ko-KR" sz="1400" dirty="0"/>
              <a:t>,</a:t>
            </a:r>
            <a:r>
              <a:rPr lang="ko-KR" altLang="en-US" sz="1400" dirty="0"/>
              <a:t> 거짓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</a:t>
            </a:r>
            <a:r>
              <a:rPr lang="ko-KR" altLang="en-US" sz="1400" dirty="0"/>
              <a:t>언어</a:t>
            </a:r>
            <a:r>
              <a:rPr lang="en-US" altLang="ko-KR" sz="1400" dirty="0"/>
              <a:t>: </a:t>
            </a:r>
            <a:r>
              <a:rPr lang="ko-KR" altLang="en-US" sz="1400" dirty="0"/>
              <a:t>별도의 </a:t>
            </a:r>
            <a:r>
              <a:rPr lang="ko-KR" altLang="en-US" sz="1400" dirty="0" err="1"/>
              <a:t>자료형이</a:t>
            </a:r>
            <a:r>
              <a:rPr lang="ko-KR" altLang="en-US" sz="1400" dirty="0"/>
              <a:t> 존재하지 않으며 </a:t>
            </a:r>
            <a:r>
              <a:rPr lang="en-US" altLang="ko-KR" sz="1400" dirty="0"/>
              <a:t>0</a:t>
            </a:r>
            <a:r>
              <a:rPr lang="ko-KR" altLang="en-US" sz="1400" dirty="0"/>
              <a:t>이면 거짓 그리고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 숫자는 참으로 간주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Java:</a:t>
            </a:r>
            <a:r>
              <a:rPr lang="ko-KR" altLang="en-US" sz="1400" dirty="0"/>
              <a:t> </a:t>
            </a:r>
            <a:r>
              <a:rPr lang="en-US" altLang="ko-KR" sz="1400" dirty="0"/>
              <a:t>false </a:t>
            </a:r>
            <a:r>
              <a:rPr lang="ko-KR" altLang="en-US" sz="1400" dirty="0"/>
              <a:t>와 </a:t>
            </a:r>
            <a:r>
              <a:rPr lang="en-US" altLang="ko-KR" sz="1400" dirty="0"/>
              <a:t>true</a:t>
            </a:r>
            <a:r>
              <a:rPr lang="ko-KR" altLang="en-US" sz="1400" dirty="0"/>
              <a:t>로 구분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Python:</a:t>
            </a:r>
            <a:r>
              <a:rPr lang="ko-KR" altLang="en-US" sz="1400" dirty="0"/>
              <a:t> </a:t>
            </a:r>
            <a:r>
              <a:rPr lang="en-US" altLang="ko-KR" sz="1400" dirty="0"/>
              <a:t>bool </a:t>
            </a:r>
            <a:r>
              <a:rPr lang="ko-KR" altLang="en-US" sz="1400" dirty="0"/>
              <a:t>타입으로 </a:t>
            </a:r>
            <a:r>
              <a:rPr lang="en-US" altLang="ko-KR" sz="1400" dirty="0"/>
              <a:t>False </a:t>
            </a:r>
            <a:r>
              <a:rPr lang="ko-KR" altLang="en-US" sz="1400" dirty="0"/>
              <a:t>와 </a:t>
            </a:r>
            <a:r>
              <a:rPr lang="en-US" altLang="ko-KR" sz="1400" dirty="0"/>
              <a:t>True</a:t>
            </a:r>
            <a:r>
              <a:rPr lang="ko-KR" altLang="en-US" sz="1400" dirty="0"/>
              <a:t>로 구분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0</a:t>
            </a:r>
            <a:r>
              <a:rPr lang="ko-KR" altLang="en-US" sz="1400" dirty="0"/>
              <a:t>이 아닌 숫자는 </a:t>
            </a:r>
            <a:r>
              <a:rPr lang="en-US" altLang="ko-KR" sz="1400" dirty="0"/>
              <a:t>True 0</a:t>
            </a:r>
            <a:r>
              <a:rPr lang="ko-KR" altLang="en-US" sz="1400" dirty="0"/>
              <a:t>은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간주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데이터가 있으면 </a:t>
            </a:r>
            <a:r>
              <a:rPr lang="en-US" altLang="ko-KR" sz="1400" dirty="0"/>
              <a:t>True </a:t>
            </a:r>
            <a:r>
              <a:rPr lang="ko-KR" altLang="en-US" sz="1400" dirty="0"/>
              <a:t>없으면</a:t>
            </a:r>
            <a:r>
              <a:rPr lang="en-US" altLang="ko-KR" sz="1400" dirty="0"/>
              <a:t> False</a:t>
            </a:r>
            <a:r>
              <a:rPr lang="ko-KR" altLang="en-US" sz="1400" dirty="0"/>
              <a:t>로 간주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배열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동일한 </a:t>
            </a:r>
            <a:r>
              <a:rPr lang="ko-KR" altLang="en-US" sz="1400" dirty="0" err="1"/>
              <a:t>자료형의</a:t>
            </a:r>
            <a:r>
              <a:rPr lang="ko-KR" altLang="en-US" sz="1400" dirty="0"/>
              <a:t> 데이터를 연속적으로 저장한 것으로 크기가 고정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하나의 이름으로 여러 개의 데이터를 사용하기 위해서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초기화와 생성을 동시에 하기</a:t>
            </a:r>
            <a:endParaRPr lang="en-US" altLang="ko-KR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 [ ]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  <a:r>
              <a:rPr lang="ko-KR" altLang="en-US" sz="1400" dirty="0"/>
              <a:t>데이터 나열</a:t>
            </a:r>
            <a:r>
              <a:rPr lang="en-US" altLang="ko-KR" sz="1400" dirty="0"/>
              <a:t>};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int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[] = {10,20,30};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생성만 하기</a:t>
            </a:r>
            <a:endParaRPr lang="en-US" altLang="ko-KR" sz="14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개수</a:t>
            </a:r>
            <a:r>
              <a:rPr lang="en-US" altLang="ko-KR" sz="1400" dirty="0"/>
              <a:t>]; //C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int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[7];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 err="1"/>
              <a:t>자료형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배열명</a:t>
            </a:r>
            <a:r>
              <a:rPr lang="en-US" altLang="ko-KR" sz="1400" dirty="0"/>
              <a:t>[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new 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[</a:t>
            </a:r>
            <a:r>
              <a:rPr lang="ko-KR" altLang="en-US" sz="1400" dirty="0"/>
              <a:t>개수</a:t>
            </a:r>
            <a:r>
              <a:rPr lang="en-US" altLang="ko-KR" sz="1400" dirty="0"/>
              <a:t>];</a:t>
            </a:r>
            <a:r>
              <a:rPr lang="ko-KR" altLang="en-US" sz="1400" dirty="0"/>
              <a:t> </a:t>
            </a:r>
            <a:r>
              <a:rPr lang="en-US" altLang="ko-KR" sz="1400" dirty="0"/>
              <a:t>//Java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int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[] = new int[7];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9425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486571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//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선택정렬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 (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4;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for (j =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+ 1; j &lt; 5;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j++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if (test[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&gt; test[j])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temp = test[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test[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test[j];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test[j] =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후 출력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5;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("%d\t", test[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("----------------------\n");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90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217478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버블 정렬은 </a:t>
            </a:r>
            <a:r>
              <a:rPr lang="en-US" altLang="ko-KR" sz="1400" dirty="0"/>
              <a:t>n</a:t>
            </a:r>
            <a:r>
              <a:rPr lang="ko-KR" altLang="en-US" sz="1400" dirty="0"/>
              <a:t>개의 데이터가 있을 때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n-1 </a:t>
            </a:r>
            <a:r>
              <a:rPr lang="ko-KR" altLang="en-US" sz="1400" dirty="0"/>
              <a:t>번째 자료까지 </a:t>
            </a:r>
            <a:r>
              <a:rPr lang="en-US" altLang="ko-KR" sz="1400" dirty="0"/>
              <a:t>n-1</a:t>
            </a:r>
            <a:r>
              <a:rPr lang="ko-KR" altLang="en-US" sz="1400" dirty="0"/>
              <a:t>번 동안 다음 자료와 비교해가면서 정렬하는 방법입니다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버블 정렬의 효과를 높이기 위해서는 비교 시 횟수만큼 빼면서 정렬하면 성능을 높일 수 있고 </a:t>
            </a:r>
            <a:r>
              <a:rPr lang="en-US" altLang="ko-KR" sz="1400" dirty="0"/>
              <a:t>flag</a:t>
            </a:r>
            <a:r>
              <a:rPr lang="ko-KR" altLang="en-US" sz="1400" dirty="0"/>
              <a:t>처리 등을 이용해서 자리 바꿈이 일어나지 않을 때 멈추게 하면 성능을 더욱 향상 시킬 수 있습니다</a:t>
            </a:r>
            <a:r>
              <a:rPr lang="en-US" altLang="ko-KR" sz="1400" dirty="0"/>
              <a:t>.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pic>
        <p:nvPicPr>
          <p:cNvPr id="3074" name="Picture 2" descr="사용자 삽입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3844305" cy="39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2715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50647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test[5];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temp,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, j;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flag;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다섯개의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숫자를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=0;i&lt;5;i++)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숫자를 입력하세요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:");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scanf_s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d",&amp;test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전 출력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=0;i&lt;5;i++)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("%d\t", test[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("----------------------\n");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92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버블 정렬을 이용해서 오름차순 정렬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333790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52631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=0;i&lt;4;i++)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flag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for(j=0;j&lt;4;j++)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=cnt+1;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if(test[j] &gt; test[j+1])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temp = test[j];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test[j] = test[j+1];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test[j+1] =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flag =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(flag == 0) 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 후 출력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=0;i&lt;5;i++)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{	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t",test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총 비교횟수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 %d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번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\n",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cnt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93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버블 정렬을 이용해서 오름차순 정렬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339019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삽입 정렬</a:t>
            </a:r>
            <a:r>
              <a:rPr lang="en-US" altLang="ko-KR" sz="1400" dirty="0"/>
              <a:t>: </a:t>
            </a:r>
            <a:r>
              <a:rPr lang="ko-KR" altLang="en-US" sz="1400" dirty="0"/>
              <a:t>가장 왼쪽에 있는 첫 번째 데이터를 이미 정렬된 상태로 가정하고 나머지 자료들을 정렬하는 방법입니다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두 번째 값을 기준으로 첫 번째 값을 비교하여 값에 따라 순서대로 나열하며 세 번째 값을 기준으로 두 번째 값과 첫 번째 값을 비교하여 값에 따라 순서대로 나열합니다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위와 같은 방법으로 </a:t>
            </a:r>
            <a:r>
              <a:rPr lang="en-US" altLang="ko-KR" sz="1400" dirty="0"/>
              <a:t>n - 1</a:t>
            </a:r>
            <a:r>
              <a:rPr lang="ko-KR" altLang="en-US" sz="1400" dirty="0"/>
              <a:t>개의 값과 비교하여 삽입될 적당한 위치를 찾아 삽입합니다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적은 비교와 많은 교환이 필요한 방법이므로 소량의 자료를 처리하는데 가장 유리한다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pic>
        <p:nvPicPr>
          <p:cNvPr id="4098" name="Picture 2" descr="_copy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235549" cy="30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9260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48662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data[]={7,4,11,9,2};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i,j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정렬전의데이터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("%d\t", 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16" charset="-127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=1;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(data)/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sizeof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(data[0]);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temp = 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for (j=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 j&gt;0; j--) {			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if (data[j-1] &gt; temp)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data[j] = data[j-1];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else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data[j]=temp;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95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버블 정렬을 이용해서 오름차순 정렬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48621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484621" y="1512664"/>
          <a:ext cx="7921625" cy="205186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정렬후의데이터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=0;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&lt;5;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("%d\t", data[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              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</a:pPr>
            <a:fld id="{718AFCB8-B7BA-4D62-AD0F-E8A63995BD92}" type="slidenum">
              <a:rPr lang="en-US">
                <a:solidFill>
                  <a:srgbClr val="808080"/>
                </a:solidFill>
                <a:latin typeface="Arial" charset="0"/>
                <a:ea typeface="바탕" pitchFamily="16" charset="-127"/>
              </a:rPr>
              <a:pPr hangingPunct="1">
                <a:lnSpc>
                  <a:spcPct val="100000"/>
                </a:lnSpc>
              </a:pPr>
              <a:t>96</a:t>
            </a:fld>
            <a:endParaRPr lang="en-US">
              <a:solidFill>
                <a:srgbClr val="808080"/>
              </a:solidFill>
              <a:latin typeface="Arial" charset="0"/>
              <a:ea typeface="바탕" pitchFamily="16" charset="-127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1196752"/>
            <a:ext cx="82296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굴림" pitchFamily="16" charset="-127"/>
                <a:ea typeface="굴림" pitchFamily="16" charset="-127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100000"/>
              <a:buFont typeface="Wingdings" pitchFamily="2" charset="2"/>
              <a:buChar char="v"/>
            </a:pPr>
            <a:r>
              <a:rPr lang="ko-KR" sz="1600" b="1" dirty="0">
                <a:latin typeface="굴림체" charset="-127"/>
                <a:ea typeface="굴림체" charset="-127"/>
              </a:rPr>
              <a:t>예제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(5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개의 정수를 </a:t>
            </a:r>
            <a:r>
              <a:rPr lang="ko-KR" altLang="en-US" sz="1600" b="1" dirty="0" err="1">
                <a:latin typeface="굴림체" charset="-127"/>
                <a:ea typeface="굴림체" charset="-127"/>
              </a:rPr>
              <a:t>입력받아서</a:t>
            </a:r>
            <a:r>
              <a:rPr lang="ko-KR" altLang="en-US" sz="1600" b="1" dirty="0">
                <a:latin typeface="굴림체" charset="-127"/>
                <a:ea typeface="굴림체" charset="-127"/>
              </a:rPr>
              <a:t> 버블 정렬을 이용해서 오름차순 정렬</a:t>
            </a:r>
            <a:r>
              <a:rPr lang="en-US" altLang="ko-KR" sz="1600" b="1" dirty="0">
                <a:latin typeface="굴림체" charset="-127"/>
                <a:ea typeface="굴림체" charset="-127"/>
              </a:rPr>
              <a:t>)</a:t>
            </a:r>
            <a:endParaRPr lang="ko-KR" sz="1600" b="1" dirty="0">
              <a:latin typeface="굴림체" charset="-127"/>
              <a:ea typeface="굴림체" charset="-127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</p:spTree>
    <p:extLst>
      <p:ext uri="{BB962C8B-B14F-4D97-AF65-F5344CB8AC3E}">
        <p14:creationId xmlns:p14="http://schemas.microsoft.com/office/powerpoint/2010/main" val="680115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/>
              <a:t>Merge Sort: 2</a:t>
            </a:r>
            <a:r>
              <a:rPr lang="ko-KR" altLang="en-US" sz="1600" dirty="0"/>
              <a:t>개의 정렬된 데이터를 비교해서 하나의 정렬된 데이터를 만드는 정렬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700808"/>
          <a:ext cx="7921625" cy="32787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stdlib.h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#include &lt;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stdio.h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&gt;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main()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data1[] = { 2,4,6,8,10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data2[] = { 1,3,5,7,9 };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data3[10];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index1, index2;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temp1, temp2;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int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index1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index2 =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temp1 = data1[index1];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temp2 = data2[index2];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340768"/>
          <a:ext cx="7921625" cy="52631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10;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if (temp1 &lt; temp2)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data3[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temp1;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index1 = index1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temp1 = data1[index1];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if (index1 == 5 &amp;&amp;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== 0)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temp1 = 99999999;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else if (index1 == 5 &amp;&amp;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== 1)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else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data3[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 = data2[index2];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index2 = index2 + 1;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temp2 = data2[index2];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if (index2 == 5 &amp;&amp;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== 0)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1;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temp2 = 99999999;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else if (index2 == 5 &amp;&amp;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sw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== 1) 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	break;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967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6CC-DF08-420E-B9BB-E278FD72E711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643188" y="227013"/>
            <a:ext cx="6500812" cy="762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ko-KR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  <a:latin typeface="맑은 고딕" charset="-127"/>
                <a:ea typeface="굴림체" charset="-127"/>
              </a:rPr>
              <a:t>기본 알고리즘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467544" y="1700808"/>
          <a:ext cx="7921625" cy="158417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정렬후의데이터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for 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= 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 &lt; 10;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++)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("%4d", data3[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]);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printf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("\n");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system("pause");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	return 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16" charset="-127"/>
                        </a:rPr>
                        <a:t>}</a:t>
                      </a:r>
                    </a:p>
                  </a:txBody>
                  <a:tcPr marT="58067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58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79022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15764</TotalTime>
  <Words>20504</Words>
  <Application>Microsoft Macintosh PowerPoint</Application>
  <PresentationFormat>화면 슬라이드 쇼(4:3)</PresentationFormat>
  <Paragraphs>3023</Paragraphs>
  <Slides>178</Slides>
  <Notes>73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178</vt:i4>
      </vt:variant>
    </vt:vector>
  </HeadingPairs>
  <TitlesOfParts>
    <vt:vector size="189" baseType="lpstr">
      <vt:lpstr>바탕</vt:lpstr>
      <vt:lpstr>굴림</vt:lpstr>
      <vt:lpstr>굴림</vt:lpstr>
      <vt:lpstr>굴림체</vt:lpstr>
      <vt:lpstr>맑은 고딕</vt:lpstr>
      <vt:lpstr>Arial</vt:lpstr>
      <vt:lpstr>Courier New</vt:lpstr>
      <vt:lpstr>Times New Roman</vt:lpstr>
      <vt:lpstr>Wingdings</vt:lpstr>
      <vt:lpstr>ms01_1</vt:lpstr>
      <vt:lpstr>Image</vt:lpstr>
      <vt:lpstr>프로그래밍 언어</vt:lpstr>
      <vt:lpstr>프로그래밍 언어의 분류</vt:lpstr>
      <vt:lpstr>프로그래밍 언어의 분류</vt:lpstr>
      <vt:lpstr>객체 지향 용어</vt:lpstr>
      <vt:lpstr>Data Type</vt:lpstr>
      <vt:lpstr>Data Type</vt:lpstr>
      <vt:lpstr>Data Type</vt:lpstr>
      <vt:lpstr>Data Type</vt:lpstr>
      <vt:lpstr>Data Type</vt:lpstr>
      <vt:lpstr>Data Type</vt:lpstr>
      <vt:lpstr>Data Type</vt:lpstr>
      <vt:lpstr>Variable 과 Constant</vt:lpstr>
      <vt:lpstr>Variable 과 Constant</vt:lpstr>
      <vt:lpstr>Input &amp; Ouput</vt:lpstr>
      <vt:lpstr>Input &amp; Ouput</vt:lpstr>
      <vt:lpstr>Input &amp; Ouput</vt:lpstr>
      <vt:lpstr>연산자</vt:lpstr>
      <vt:lpstr>증감연산자(++,--)</vt:lpstr>
      <vt:lpstr>Shift 연산자</vt:lpstr>
      <vt:lpstr>Shift 연산자</vt:lpstr>
      <vt:lpstr>Shift 연산자</vt:lpstr>
      <vt:lpstr>논리연산자</vt:lpstr>
      <vt:lpstr>논리연산자</vt:lpstr>
      <vt:lpstr>논리연산자</vt:lpstr>
      <vt:lpstr>논리연산자</vt:lpstr>
      <vt:lpstr>조건 연산자</vt:lpstr>
      <vt:lpstr>조건 연산자</vt:lpstr>
      <vt:lpstr>할당 연산자</vt:lpstr>
      <vt:lpstr>할당 연산자</vt:lpstr>
      <vt:lpstr>할당 연산자</vt:lpstr>
      <vt:lpstr>연습문제</vt:lpstr>
      <vt:lpstr>제어문 (Control Statement)</vt:lpstr>
      <vt:lpstr>1. 조건문(분기문)</vt:lpstr>
      <vt:lpstr>1. 조건문(분기문)</vt:lpstr>
      <vt:lpstr>1. 조건문(분기문)</vt:lpstr>
      <vt:lpstr>1. 조건문(분기문)</vt:lpstr>
      <vt:lpstr>1. 조건문(분기문)</vt:lpstr>
      <vt:lpstr>1. 조건문(분기문)</vt:lpstr>
      <vt:lpstr>1. 조건문(분기문)</vt:lpstr>
      <vt:lpstr>1. 조건문(분기문)</vt:lpstr>
      <vt:lpstr>1. 조건문(분기문)</vt:lpstr>
      <vt:lpstr>1. 조건문(분기문)</vt:lpstr>
      <vt:lpstr>2. 반복문(Loop, Iteration)</vt:lpstr>
      <vt:lpstr>2. 반복문(Loop, Iteration)</vt:lpstr>
      <vt:lpstr>2. 반복문(Loop, Iteration)</vt:lpstr>
      <vt:lpstr>2. 반복문(Loop, Iteration)</vt:lpstr>
      <vt:lpstr>2. 반복문(Loop, Iteration)</vt:lpstr>
      <vt:lpstr>2. 반복문(Loop, Iteration)</vt:lpstr>
      <vt:lpstr>2. 반복문(Loop, Iteration)</vt:lpstr>
      <vt:lpstr>2. 반복문(Loop, Iteration)</vt:lpstr>
      <vt:lpstr>3. 기타 제어문</vt:lpstr>
      <vt:lpstr>3. 기타 제어문</vt:lpstr>
      <vt:lpstr>3. 기타 제어문</vt:lpstr>
      <vt:lpstr>3. 기타 제어문</vt:lpstr>
      <vt:lpstr>4. 제어문의 중첩</vt:lpstr>
      <vt:lpstr>3. 기타 제어문</vt:lpstr>
      <vt:lpstr>3. 기타 제어문</vt:lpstr>
      <vt:lpstr>3. 기타 제어문</vt:lpstr>
      <vt:lpstr>3. 기타 제어문</vt:lpstr>
      <vt:lpstr>3. 기타 제어문</vt:lpstr>
      <vt:lpstr>4. 제어문의 중첩</vt:lpstr>
      <vt:lpstr>5. 연습문제</vt:lpstr>
      <vt:lpstr>6. 제어문</vt:lpstr>
      <vt:lpstr>배열과 문자열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1. 배열(Array)</vt:lpstr>
      <vt:lpstr>2. 문자열 처리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3. 기본 알고리즘</vt:lpstr>
      <vt:lpstr>4. 연습문제</vt:lpstr>
      <vt:lpstr>포인터</vt:lpstr>
      <vt:lpstr>1. 포인터</vt:lpstr>
      <vt:lpstr>1. 포인터</vt:lpstr>
      <vt:lpstr>1. 포인터</vt:lpstr>
      <vt:lpstr>2. 포인터 변수</vt:lpstr>
      <vt:lpstr>2. 포인터 변수</vt:lpstr>
      <vt:lpstr>2. 포인터 변수</vt:lpstr>
      <vt:lpstr>2. 포인터 변수</vt:lpstr>
      <vt:lpstr>2. 포인터 변수</vt:lpstr>
      <vt:lpstr>2. 포인터 변수</vt:lpstr>
      <vt:lpstr>2. 배열과 포인터</vt:lpstr>
      <vt:lpstr>2. 배열과 포인터</vt:lpstr>
      <vt:lpstr>2. 배열과 포인터</vt:lpstr>
      <vt:lpstr>2. 배열과 포인터</vt:lpstr>
      <vt:lpstr>2. 배열과 포인터</vt:lpstr>
      <vt:lpstr>2. 배열과 포인터</vt:lpstr>
      <vt:lpstr>2. 배열과 포인터</vt:lpstr>
      <vt:lpstr>2. 배열과 포인터</vt:lpstr>
      <vt:lpstr>2. 배열과 포인터</vt:lpstr>
      <vt:lpstr>5. 동적 메모리 할당</vt:lpstr>
      <vt:lpstr>함수(Function)</vt:lpstr>
      <vt:lpstr>1. 함수</vt:lpstr>
      <vt:lpstr>1. 함수</vt:lpstr>
      <vt:lpstr>1. 함수</vt:lpstr>
      <vt:lpstr>1. 함수</vt:lpstr>
      <vt:lpstr>1. 함수</vt:lpstr>
      <vt:lpstr>1. 함수</vt:lpstr>
      <vt:lpstr>1. 함수</vt:lpstr>
      <vt:lpstr>2. 매개변수 전달방법</vt:lpstr>
      <vt:lpstr>2. 매개변수 전달방법</vt:lpstr>
      <vt:lpstr>2. 매개변수 전달방법</vt:lpstr>
      <vt:lpstr>2. 매개변수 전달방법</vt:lpstr>
      <vt:lpstr>2. 매개변수 전달방법</vt:lpstr>
      <vt:lpstr>3. return</vt:lpstr>
      <vt:lpstr>3. return</vt:lpstr>
      <vt:lpstr>4. 재귀함수</vt:lpstr>
      <vt:lpstr>4. 재귀함수</vt:lpstr>
      <vt:lpstr>4. 재귀함수</vt:lpstr>
      <vt:lpstr>4. 재귀함수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5. 함수 포인터</vt:lpstr>
      <vt:lpstr>5. 함수 포인터</vt:lpstr>
      <vt:lpstr>5. 함수 포인터</vt:lpstr>
      <vt:lpstr>5. 함수 포인터</vt:lpstr>
      <vt:lpstr>5. 함수 포인터</vt:lpstr>
      <vt:lpstr>5. 함수 포인터</vt:lpstr>
      <vt:lpstr>클래스와 메소드</vt:lpstr>
      <vt:lpstr>Python</vt:lpstr>
      <vt:lpstr>Python</vt:lpstr>
      <vt:lpstr>Python</vt:lpstr>
      <vt:lpstr>라이브러리 &amp; 프레임워크</vt:lpstr>
      <vt:lpstr>라이브러리 &amp; 프레임워크</vt:lpstr>
      <vt:lpstr>예외(Exception)</vt:lpstr>
      <vt:lpstr>예외(Exception)</vt:lpstr>
      <vt:lpstr>Java 예외 관련 클래스</vt:lpstr>
      <vt:lpstr>Java 예외 관련 클래스</vt:lpstr>
      <vt:lpstr>예외 처리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518</cp:revision>
  <dcterms:created xsi:type="dcterms:W3CDTF">2010-03-14T12:09:21Z</dcterms:created>
  <dcterms:modified xsi:type="dcterms:W3CDTF">2021-03-19T23:46:23Z</dcterms:modified>
</cp:coreProperties>
</file>