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7" r:id="rId2"/>
    <p:sldId id="288" r:id="rId3"/>
    <p:sldId id="292" r:id="rId4"/>
    <p:sldId id="293" r:id="rId5"/>
    <p:sldId id="290" r:id="rId6"/>
    <p:sldId id="291" r:id="rId7"/>
    <p:sldId id="294" r:id="rId8"/>
    <p:sldId id="289" r:id="rId9"/>
    <p:sldId id="297" r:id="rId10"/>
    <p:sldId id="295" r:id="rId11"/>
    <p:sldId id="296" r:id="rId12"/>
    <p:sldId id="299" r:id="rId13"/>
    <p:sldId id="29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65"/>
  </p:normalViewPr>
  <p:slideViewPr>
    <p:cSldViewPr>
      <p:cViewPr varScale="1">
        <p:scale>
          <a:sx n="107" d="100"/>
          <a:sy n="107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83E55A8-D5CF-4CB6-A127-D1933B95FA4A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480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08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43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62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85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34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2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43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865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21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01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90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2021. 4. 5.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0" i="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UI </a:t>
            </a:r>
            <a:r>
              <a:rPr lang="ko-KR" altLang="en-US" sz="1400" dirty="0"/>
              <a:t>흐름 설계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업무의 진행과정이나 수행 절차에 따른 흐름을 파악하여 화면과 폼을 설계하는 단계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</a:t>
            </a:r>
            <a:r>
              <a:rPr lang="ko-KR" altLang="en-US" sz="1400" dirty="0"/>
              <a:t> 흐름 설계 순서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기능 작성</a:t>
            </a:r>
            <a:r>
              <a:rPr lang="en-US" altLang="ko-KR" sz="1400" dirty="0"/>
              <a:t>:</a:t>
            </a:r>
            <a:r>
              <a:rPr lang="ko-KR" altLang="en-US" sz="1400" dirty="0"/>
              <a:t> 화면에 표현할 기능을 작성하는 단계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입력 요소 확인</a:t>
            </a:r>
            <a:r>
              <a:rPr lang="en-US" altLang="ko-KR" sz="1400" dirty="0"/>
              <a:t>:</a:t>
            </a:r>
            <a:r>
              <a:rPr lang="ko-KR" altLang="en-US" sz="1400" dirty="0"/>
              <a:t> 화면에 표현되어야 할 기능을 확인한 후 화면 에 입력할 요소를 확인하는 단계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Use</a:t>
            </a:r>
            <a:r>
              <a:rPr lang="ko-KR" altLang="en-US" sz="1400" dirty="0"/>
              <a:t> </a:t>
            </a:r>
            <a:r>
              <a:rPr lang="en-US" altLang="ko-KR" sz="1400" dirty="0"/>
              <a:t>Case </a:t>
            </a:r>
            <a:r>
              <a:rPr lang="ko-KR" altLang="en-US" sz="1400" dirty="0"/>
              <a:t>설계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" altLang="ko-KR" sz="1400" dirty="0"/>
              <a:t>UI </a:t>
            </a:r>
            <a:r>
              <a:rPr lang="ko-KR" altLang="en-US" sz="1400" dirty="0"/>
              <a:t>요구사항을 기반으로 </a:t>
            </a:r>
            <a:r>
              <a:rPr lang="en" altLang="ko-KR" sz="1400" dirty="0"/>
              <a:t>UI </a:t>
            </a:r>
            <a:r>
              <a:rPr lang="en-US" altLang="ko-KR" sz="1400" dirty="0" err="1"/>
              <a:t>UseCase</a:t>
            </a:r>
            <a:r>
              <a:rPr lang="ko-KR" altLang="en-US" sz="1400" dirty="0"/>
              <a:t> 설계하는 단계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1400" dirty="0"/>
              <a:t>Use</a:t>
            </a:r>
            <a:r>
              <a:rPr lang="ko-KR" altLang="en-US" sz="1400" dirty="0"/>
              <a:t> </a:t>
            </a:r>
            <a:r>
              <a:rPr lang="en-US" altLang="ko-KR" sz="1400" dirty="0"/>
              <a:t>Case</a:t>
            </a:r>
            <a:r>
              <a:rPr lang="ko-KR" altLang="en-US" sz="1400" dirty="0"/>
              <a:t>는 화면에 표현할 입력 요소들의 형태나 입력 방법</a:t>
            </a:r>
            <a:r>
              <a:rPr lang="en-US" altLang="ko-KR" sz="1400" dirty="0"/>
              <a:t>,</a:t>
            </a:r>
            <a:r>
              <a:rPr lang="ko-KR" altLang="en-US" sz="1400" dirty="0"/>
              <a:t> 배치 등을 고려해서 설계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기능 및 양식 확인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분석한 기능을 토대로 텍스트 박스</a:t>
            </a:r>
            <a:r>
              <a:rPr lang="en-US" altLang="ko-KR" sz="1400" dirty="0"/>
              <a:t>, </a:t>
            </a:r>
            <a:r>
              <a:rPr lang="ko-KR" altLang="en-US" sz="1400" dirty="0"/>
              <a:t>콤보 박스</a:t>
            </a:r>
            <a:r>
              <a:rPr lang="en-US" altLang="ko-KR" sz="1400" dirty="0"/>
              <a:t>, </a:t>
            </a:r>
            <a:r>
              <a:rPr lang="ko-KR" altLang="en-US" sz="1400" dirty="0"/>
              <a:t>라디오 박스</a:t>
            </a:r>
            <a:r>
              <a:rPr lang="en-US" altLang="ko-KR" sz="1400" dirty="0"/>
              <a:t>, </a:t>
            </a:r>
            <a:r>
              <a:rPr lang="ko-KR" altLang="en-US" sz="1400" dirty="0"/>
              <a:t>체크 박스 등을 확인하고 규칙을 정의</a:t>
            </a:r>
            <a:endParaRPr lang="en-US" altLang="ko-KR" sz="1400" dirty="0"/>
          </a:p>
          <a:p>
            <a:pPr lvl="4">
              <a:buFont typeface="Wingdings" pitchFamily="2" charset="2"/>
              <a:buChar char="§"/>
            </a:pPr>
            <a:r>
              <a:rPr lang="ko-KR" altLang="en-US" sz="1400" dirty="0"/>
              <a:t>텍스트 박스</a:t>
            </a:r>
            <a:r>
              <a:rPr lang="en-US" altLang="ko-KR" sz="1400" dirty="0"/>
              <a:t>(</a:t>
            </a:r>
            <a:r>
              <a:rPr lang="en" altLang="ko-KR" sz="1400" dirty="0"/>
              <a:t>Text Box): </a:t>
            </a:r>
            <a:r>
              <a:rPr lang="ko-KR" altLang="en-US" sz="1400" dirty="0"/>
              <a:t>입력이 가능함을 표시 </a:t>
            </a:r>
            <a:endParaRPr lang="en-US" altLang="ko-KR" sz="1400" dirty="0"/>
          </a:p>
          <a:p>
            <a:pPr lvl="4">
              <a:buFont typeface="Wingdings" pitchFamily="2" charset="2"/>
              <a:buChar char="§"/>
            </a:pPr>
            <a:r>
              <a:rPr lang="ko-KR" altLang="en-US" sz="1400" dirty="0"/>
              <a:t>콤보 박스</a:t>
            </a:r>
            <a:r>
              <a:rPr lang="en-US" altLang="ko-KR" sz="1400" dirty="0"/>
              <a:t>(</a:t>
            </a:r>
            <a:r>
              <a:rPr lang="en" altLang="ko-KR" sz="1400" dirty="0"/>
              <a:t>Combo Box): </a:t>
            </a:r>
            <a:r>
              <a:rPr lang="ko-KR" altLang="en-US" sz="1400" dirty="0"/>
              <a:t>목록에서 항목을 선택하거나 입력할 수 있음 </a:t>
            </a:r>
            <a:endParaRPr lang="en-US" altLang="ko-KR" sz="1400" dirty="0"/>
          </a:p>
          <a:p>
            <a:pPr lvl="4">
              <a:buFont typeface="Wingdings" pitchFamily="2" charset="2"/>
              <a:buChar char="§"/>
            </a:pPr>
            <a:r>
              <a:rPr lang="ko-KR" altLang="en-US" sz="1400" dirty="0"/>
              <a:t>라디오 박스</a:t>
            </a:r>
            <a:r>
              <a:rPr lang="en-US" altLang="ko-KR" sz="1400" dirty="0"/>
              <a:t>(</a:t>
            </a:r>
            <a:r>
              <a:rPr lang="en" altLang="ko-KR" sz="1400" dirty="0"/>
              <a:t>Radio</a:t>
            </a:r>
            <a:r>
              <a:rPr lang="ko-KR" altLang="en-US" sz="1400" dirty="0"/>
              <a:t> </a:t>
            </a:r>
            <a:r>
              <a:rPr lang="en" altLang="ko-KR" sz="1400" dirty="0"/>
              <a:t>Box):</a:t>
            </a:r>
            <a:r>
              <a:rPr lang="ko-KR" altLang="en-US" sz="1400" dirty="0"/>
              <a:t> 여러 개의 값 중 하나만을 선택</a:t>
            </a:r>
          </a:p>
          <a:p>
            <a:pPr lvl="4">
              <a:buFont typeface="Wingdings" pitchFamily="2" charset="2"/>
              <a:buChar char="§"/>
            </a:pPr>
            <a:r>
              <a:rPr lang="ko-KR" altLang="en-US" sz="1400" dirty="0"/>
              <a:t>체크 박스</a:t>
            </a:r>
            <a:r>
              <a:rPr lang="en-US" altLang="ko-KR" sz="1400" dirty="0"/>
              <a:t>(</a:t>
            </a:r>
            <a:r>
              <a:rPr lang="en" altLang="ko-KR" sz="1400" dirty="0"/>
              <a:t>Check Box) : </a:t>
            </a:r>
            <a:r>
              <a:rPr lang="ko-KR" altLang="en-US" sz="1400" dirty="0"/>
              <a:t>여러 개의 값 중 하나 이상을 선택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72300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UI </a:t>
            </a:r>
            <a:r>
              <a:rPr lang="ko-KR" altLang="en-US" sz="1400" dirty="0"/>
              <a:t>상세 설계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실제 설계 및 구현을 위해 모든 화면에 대해 자세하게 설계를 진행하는 단계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 </a:t>
            </a:r>
            <a:r>
              <a:rPr lang="ko-KR" altLang="en-US" sz="1400" dirty="0"/>
              <a:t>상세 설계 순서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요구사항 확인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UI </a:t>
            </a:r>
            <a:r>
              <a:rPr lang="ko-KR" altLang="en-US" sz="1400" dirty="0"/>
              <a:t>상세 설계를 위한 요구사항을 최종적으로 확인하는 단계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" altLang="ko-KR" sz="1400" dirty="0"/>
              <a:t>UI </a:t>
            </a:r>
            <a:r>
              <a:rPr lang="ko-KR" altLang="en-US" sz="1400" dirty="0"/>
              <a:t>설계서 표지 및 개정 이력 작성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" altLang="ko-KR" sz="1400" dirty="0"/>
              <a:t>UI </a:t>
            </a:r>
            <a:r>
              <a:rPr lang="ko-KR" altLang="en-US" sz="1400" dirty="0"/>
              <a:t>설계서 표지는 다른 문서와 혼동되지 않도록 프로젝트</a:t>
            </a:r>
            <a:r>
              <a:rPr lang="en-US" altLang="ko-KR" sz="1400" dirty="0"/>
              <a:t> </a:t>
            </a:r>
            <a:r>
              <a:rPr lang="ko-KR" altLang="en-US" sz="1400" dirty="0"/>
              <a:t>명이나 시스템</a:t>
            </a:r>
            <a:r>
              <a:rPr lang="en-US" altLang="ko-KR" sz="1400" dirty="0"/>
              <a:t> </a:t>
            </a:r>
            <a:r>
              <a:rPr lang="ko-KR" altLang="en-US" sz="1400" dirty="0"/>
              <a:t>명을 포함시켜 작성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" altLang="ko-KR" sz="1400" dirty="0"/>
              <a:t>UI </a:t>
            </a:r>
            <a:r>
              <a:rPr lang="ko-KR" altLang="en-US" sz="1400" dirty="0"/>
              <a:t>설계서 개정 이력은 </a:t>
            </a:r>
            <a:r>
              <a:rPr lang="en" altLang="ko-KR" sz="1400" dirty="0"/>
              <a:t>UI </a:t>
            </a:r>
            <a:r>
              <a:rPr lang="ko-KR" altLang="en-US" sz="1400" dirty="0"/>
              <a:t>설계서가 수정될 때마다 어떤 부분이 어떻게 수정되었는지를 정리해 놓은 문서</a:t>
            </a:r>
            <a:endParaRPr lang="en-US" altLang="ko-KR" sz="1400" dirty="0"/>
          </a:p>
          <a:p>
            <a:pPr lvl="4">
              <a:buFont typeface="Wingdings" pitchFamily="2" charset="2"/>
              <a:buChar char="§"/>
            </a:pPr>
            <a:r>
              <a:rPr lang="ko-KR" altLang="en-US" sz="1400" dirty="0"/>
              <a:t>처음 작성 시 첫 번째 항목을 ‘초안 작성’</a:t>
            </a:r>
            <a:r>
              <a:rPr lang="en-US" altLang="ko-KR" sz="1400" dirty="0"/>
              <a:t> </a:t>
            </a:r>
            <a:r>
              <a:rPr lang="ko-KR" altLang="en-US" sz="1400" dirty="0"/>
              <a:t>버전</a:t>
            </a:r>
            <a:r>
              <a:rPr lang="en-US" altLang="ko-KR" sz="1400" dirty="0"/>
              <a:t>(</a:t>
            </a:r>
            <a:r>
              <a:rPr lang="en" altLang="ko-KR" sz="1400" dirty="0"/>
              <a:t>Version)</a:t>
            </a:r>
            <a:r>
              <a:rPr lang="ko-KR" altLang="en-US" sz="1400" dirty="0"/>
              <a:t>을 </a:t>
            </a:r>
            <a:r>
              <a:rPr lang="en-US" altLang="ko-KR" sz="1400" dirty="0"/>
              <a:t>1.0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설정</a:t>
            </a:r>
            <a:endParaRPr lang="en-US" altLang="ko-KR" sz="1400" dirty="0"/>
          </a:p>
          <a:p>
            <a:pPr lvl="4">
              <a:buFont typeface="Wingdings" pitchFamily="2" charset="2"/>
              <a:buChar char="§"/>
            </a:pPr>
            <a:r>
              <a:rPr lang="en" altLang="ko-KR" sz="1400" dirty="0"/>
              <a:t>UI </a:t>
            </a:r>
            <a:r>
              <a:rPr lang="ko-KR" altLang="en-US" sz="1400" dirty="0"/>
              <a:t>설계서에 변경 사항이 있을 때마다 변경 내용을 적고 버전을 높임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" altLang="ko-KR" sz="1400" dirty="0"/>
              <a:t>UI</a:t>
            </a:r>
            <a:r>
              <a:rPr lang="ko-KR" altLang="en-US" sz="1400" dirty="0"/>
              <a:t> 구조 설계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UI </a:t>
            </a:r>
            <a:r>
              <a:rPr lang="ko-KR" altLang="en-US" sz="1400" dirty="0"/>
              <a:t>요구사항과 </a:t>
            </a:r>
            <a:r>
              <a:rPr lang="en" altLang="ko-KR" sz="1400" dirty="0"/>
              <a:t>UI </a:t>
            </a:r>
            <a:r>
              <a:rPr lang="ko-KR" altLang="en-US" sz="1400" dirty="0"/>
              <a:t>프로토타입에 기초하여 </a:t>
            </a:r>
            <a:r>
              <a:rPr lang="en" altLang="ko-KR" sz="1400" dirty="0"/>
              <a:t>UI </a:t>
            </a:r>
            <a:r>
              <a:rPr lang="ko-KR" altLang="en-US" sz="1400" dirty="0"/>
              <a:t>구조를 설계하는 단계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메뉴 구조 설계</a:t>
            </a:r>
            <a:r>
              <a:rPr lang="en-US" altLang="ko-KR" sz="1400" dirty="0"/>
              <a:t>:</a:t>
            </a:r>
            <a:r>
              <a:rPr lang="ko-KR" altLang="en-US" sz="1400" dirty="0"/>
              <a:t> 사이트 맵 구조를 통해 사용자 기반 메뉴 구조를 설계하는 단계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화면 설계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UI </a:t>
            </a:r>
            <a:r>
              <a:rPr lang="ko-KR" altLang="en-US" sz="1400" dirty="0"/>
              <a:t>프로토타입과 </a:t>
            </a:r>
            <a:r>
              <a:rPr lang="en" altLang="ko-KR" sz="1400" dirty="0"/>
              <a:t>UI </a:t>
            </a:r>
            <a:r>
              <a:rPr lang="ko-KR" altLang="en-US" sz="1400" dirty="0"/>
              <a:t>프로세스를 참고하여 필 요한 화면을 페이지 별로 설계하는 단계</a:t>
            </a:r>
          </a:p>
        </p:txBody>
      </p:sp>
    </p:spTree>
    <p:extLst>
      <p:ext uri="{BB962C8B-B14F-4D97-AF65-F5344CB8AC3E}">
        <p14:creationId xmlns:p14="http://schemas.microsoft.com/office/powerpoint/2010/main" val="171631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UI </a:t>
            </a:r>
            <a:r>
              <a:rPr lang="ko-KR" altLang="en-US" sz="1400" dirty="0"/>
              <a:t>시나리오 문서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 인터페이스이 기능 구조</a:t>
            </a:r>
            <a:r>
              <a:rPr lang="en-US" altLang="ko-KR" sz="1400" dirty="0"/>
              <a:t>,</a:t>
            </a:r>
            <a:r>
              <a:rPr lang="ko-KR" altLang="en-US" sz="1400" dirty="0"/>
              <a:t> 대표 화면</a:t>
            </a:r>
            <a:r>
              <a:rPr lang="en-US" altLang="ko-KR" sz="1400" dirty="0"/>
              <a:t>,</a:t>
            </a:r>
            <a:r>
              <a:rPr lang="ko-KR" altLang="en-US" sz="1400" dirty="0"/>
              <a:t> 화면 간 </a:t>
            </a:r>
            <a:r>
              <a:rPr lang="ko-KR" altLang="en-US" sz="1400" dirty="0" err="1"/>
              <a:t>인터렉션의</a:t>
            </a:r>
            <a:r>
              <a:rPr lang="ko-KR" altLang="en-US" sz="1400" dirty="0"/>
              <a:t> 흐름</a:t>
            </a:r>
            <a:r>
              <a:rPr lang="en-US" altLang="ko-KR" sz="1400" dirty="0"/>
              <a:t>,</a:t>
            </a:r>
            <a:r>
              <a:rPr lang="ko-KR" altLang="en-US" sz="1400" dirty="0"/>
              <a:t> 다양한 상황에서의 예외 처리 등을 정리한 문서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요건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완전성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일관성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이해성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 err="1"/>
              <a:t>가독성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수정 용이성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추적 용이성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957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User Experience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UX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사용자가 시스템이나 서비스를 이용하면서 느끼고 생각하게 되는 총체적인 경험으로</a:t>
            </a:r>
            <a:r>
              <a:rPr lang="en-US" altLang="ko-KR" sz="1400" dirty="0"/>
              <a:t> </a:t>
            </a:r>
            <a:r>
              <a:rPr lang="ko-KR" altLang="en-US" sz="1400" dirty="0"/>
              <a:t>단순히 기능이나 절차상의 만족</a:t>
            </a:r>
            <a:r>
              <a:rPr lang="en-US" altLang="ko-KR" sz="1400" dirty="0"/>
              <a:t> </a:t>
            </a:r>
            <a:r>
              <a:rPr lang="ko-KR" altLang="en-US" sz="1400" dirty="0"/>
              <a:t>뿐</a:t>
            </a:r>
            <a:r>
              <a:rPr lang="en-US" altLang="ko-KR" sz="1400" dirty="0"/>
              <a:t> </a:t>
            </a:r>
            <a:r>
              <a:rPr lang="ko-KR" altLang="en-US" sz="1400" dirty="0"/>
              <a:t>만 아니라 사용자가 참여</a:t>
            </a:r>
            <a:r>
              <a:rPr lang="en-US" altLang="ko-KR" sz="1400" dirty="0"/>
              <a:t>, </a:t>
            </a:r>
            <a:r>
              <a:rPr lang="ko-KR" altLang="en-US" sz="1400" dirty="0"/>
              <a:t>사용</a:t>
            </a:r>
            <a:r>
              <a:rPr lang="en-US" altLang="ko-KR" sz="1400" dirty="0"/>
              <a:t>, </a:t>
            </a:r>
            <a:r>
              <a:rPr lang="ko-KR" altLang="en-US" sz="1400" dirty="0"/>
              <a:t>관찰하고</a:t>
            </a:r>
            <a:r>
              <a:rPr lang="en-US" altLang="ko-KR" sz="1400" dirty="0"/>
              <a:t>, </a:t>
            </a:r>
            <a:r>
              <a:rPr lang="ko-KR" altLang="en-US" sz="1400" dirty="0"/>
              <a:t>상호 교감을 통해서 알 수 있는 가치 있는 경험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기술을 효용성 측면에서만 보는 것이 아니라 사용자의 삶의 질을 향상시키는 하나의 방향으로</a:t>
            </a:r>
            <a:r>
              <a:rPr lang="en-US" altLang="ko-KR" sz="1400" dirty="0"/>
              <a:t> </a:t>
            </a:r>
            <a:r>
              <a:rPr lang="ko-KR" altLang="en-US" sz="1400" dirty="0"/>
              <a:t>보는 새로운 개념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</a:t>
            </a:r>
            <a:r>
              <a:rPr lang="ko-KR" altLang="en-US" sz="1400" dirty="0"/>
              <a:t>가 사용성</a:t>
            </a:r>
            <a:r>
              <a:rPr lang="en-US" altLang="ko-KR" sz="1400" dirty="0"/>
              <a:t>, </a:t>
            </a:r>
            <a:r>
              <a:rPr lang="ko-KR" altLang="en-US" sz="1400" dirty="0"/>
              <a:t>접근성</a:t>
            </a:r>
            <a:r>
              <a:rPr lang="en-US" altLang="ko-KR" sz="1400" dirty="0"/>
              <a:t>, </a:t>
            </a:r>
            <a:r>
              <a:rPr lang="ko-KR" altLang="en-US" sz="1400" dirty="0"/>
              <a:t>편의성을 중시한다면 이러한 </a:t>
            </a:r>
            <a:r>
              <a:rPr lang="en-US" altLang="ko-KR" sz="1400" dirty="0"/>
              <a:t>UI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사용자가 느끼는 만족이나 감정을</a:t>
            </a:r>
            <a:r>
              <a:rPr lang="en-US" altLang="ko-KR" sz="1400" dirty="0"/>
              <a:t> </a:t>
            </a:r>
            <a:r>
              <a:rPr lang="ko-KR" altLang="en-US" sz="1400" dirty="0"/>
              <a:t>중시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특징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주관성</a:t>
            </a:r>
            <a:r>
              <a:rPr lang="en-US" altLang="ko-KR" sz="1400" dirty="0"/>
              <a:t>(Subjectivity):</a:t>
            </a:r>
            <a:r>
              <a:rPr lang="ko-KR" altLang="en-US" sz="1400" dirty="0"/>
              <a:t> 사람들의 개인적</a:t>
            </a:r>
            <a:r>
              <a:rPr lang="en-US" altLang="ko-KR" sz="1400" dirty="0"/>
              <a:t>, </a:t>
            </a:r>
            <a:r>
              <a:rPr lang="ko-KR" altLang="en-US" sz="1400" dirty="0"/>
              <a:t>신체적</a:t>
            </a:r>
            <a:r>
              <a:rPr lang="en-US" altLang="ko-KR" sz="1400" dirty="0"/>
              <a:t>, </a:t>
            </a:r>
            <a:r>
              <a:rPr lang="ko-KR" altLang="en-US" sz="1400" dirty="0"/>
              <a:t>인지적 특성에 따라 다르므로 주관적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 err="1"/>
              <a:t>정황성</a:t>
            </a:r>
            <a:r>
              <a:rPr lang="en-US" altLang="ko-KR" sz="1400" dirty="0"/>
              <a:t>(Contextuality):</a:t>
            </a:r>
            <a:r>
              <a:rPr lang="ko-KR" altLang="en-US" sz="1400" dirty="0"/>
              <a:t> 경험이 일어나는 상황 또는 주변 환경에 영향을 받음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ko-KR" altLang="en-US" sz="1400" dirty="0"/>
              <a:t>총체성</a:t>
            </a:r>
            <a:r>
              <a:rPr lang="en-US" altLang="ko-KR" sz="1400" dirty="0"/>
              <a:t>(Holistic):</a:t>
            </a:r>
            <a:r>
              <a:rPr lang="ko-KR" altLang="en-US" sz="1400" dirty="0"/>
              <a:t> 개인이 느끼는 총체적인 심리적</a:t>
            </a:r>
            <a:r>
              <a:rPr lang="en-US" altLang="ko-KR" sz="1400" dirty="0"/>
              <a:t>, </a:t>
            </a:r>
            <a:r>
              <a:rPr lang="ko-KR" altLang="en-US" sz="1400" dirty="0"/>
              <a:t>감성적인 결과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HCI(Human Computer Interaction/Interface)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사람이 시스템을 보다 편리하고 안전하게 사용할 수 있도록 연구하고 개발하는 학문으로</a:t>
            </a:r>
            <a:r>
              <a:rPr lang="en-US" altLang="ko-KR" sz="1400" dirty="0"/>
              <a:t> </a:t>
            </a:r>
            <a:r>
              <a:rPr lang="ko-KR" altLang="en-US" sz="1400" dirty="0"/>
              <a:t>최종 목표는 시스템을 사용하는데 있어 최적의 사용자 경험</a:t>
            </a:r>
            <a:r>
              <a:rPr lang="en-US" altLang="ko-KR" sz="1400" dirty="0"/>
              <a:t>(UX)</a:t>
            </a:r>
            <a:r>
              <a:rPr lang="ko-KR" altLang="en-US" sz="1400" dirty="0"/>
              <a:t>을 만드는 것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사람과 컴퓨터의 상호작용을 연구해서 사람이 컴퓨터를 편리하게 사용하도록 만드는 학문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감성 공학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제품이나 작업환경을 사용자의 감성에 알맞도록 설계 및 제작하는 기술로</a:t>
            </a:r>
            <a:r>
              <a:rPr lang="en-US" altLang="ko-KR" sz="1400" dirty="0"/>
              <a:t> </a:t>
            </a:r>
            <a:r>
              <a:rPr lang="ko-KR" altLang="en-US" sz="1400"/>
              <a:t>인문 사회 과학</a:t>
            </a:r>
            <a:r>
              <a:rPr lang="en-US" altLang="ko-KR" sz="1400" dirty="0"/>
              <a:t>, </a:t>
            </a:r>
            <a:r>
              <a:rPr lang="ko-KR" altLang="en-US" sz="1400" dirty="0"/>
              <a:t>공학</a:t>
            </a:r>
            <a:r>
              <a:rPr lang="en-US" altLang="ko-KR" sz="1400" dirty="0"/>
              <a:t>, </a:t>
            </a:r>
            <a:r>
              <a:rPr lang="ko-KR" altLang="en-US" sz="1400" dirty="0"/>
              <a:t>의학 등 여러 분야의 학문이 공존하는 종합 과학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7822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사용자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sz="1400" dirty="0"/>
              <a:t>User Interface(</a:t>
            </a:r>
            <a:r>
              <a:rPr lang="ko-KR" altLang="en-US" sz="1400" dirty="0"/>
              <a:t>사용자 인터페이스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UI)</a:t>
            </a:r>
            <a:endParaRPr lang="ko-KR" altLang="en-US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사용자와 시스템 간의 상호작용이 원할</a:t>
            </a:r>
            <a:r>
              <a:rPr lang="en-US" altLang="ko-KR" sz="1400" dirty="0"/>
              <a:t> </a:t>
            </a:r>
            <a:r>
              <a:rPr lang="ko-KR" altLang="en-US" sz="1400" dirty="0"/>
              <a:t>하게 이루어지도록 도와주는 장치나 소프트웨어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UI</a:t>
            </a:r>
            <a:r>
              <a:rPr lang="ko-KR" altLang="en-US" sz="1400" dirty="0"/>
              <a:t>가 필요한 이유 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막연한 작업 기능에 대해 구체적인 방법을 제시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사용자의 편의성을 높임으로써 작업 시간 단축과 업무에 대한 이해도를 높임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정보 제공자와 공급자의 원활하고 쉬운 매개 역할을 수행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</a:t>
            </a:r>
            <a:r>
              <a:rPr lang="ko-KR" altLang="en-US" sz="1400" dirty="0"/>
              <a:t>의 세 가지 분야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정보 제공과 기능 전달을 위한 물리적 제어 분야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콘텐츠의 </a:t>
            </a:r>
            <a:r>
              <a:rPr lang="ko-KR" altLang="en-US" sz="1400" dirty="0" err="1"/>
              <a:t>상세적</a:t>
            </a:r>
            <a:r>
              <a:rPr lang="ko-KR" altLang="en-US" sz="1400" dirty="0"/>
              <a:t> 표현과 전체적 구성에 관한 분야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사용자의 편의성에 맞춰 쉽고 간편하게 사용 가능하게 하는 기능적 분야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 </a:t>
            </a:r>
            <a:r>
              <a:rPr lang="ko-KR" altLang="en-US" sz="1400" dirty="0"/>
              <a:t>구분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CLI(Command Line Interface)</a:t>
            </a:r>
            <a:r>
              <a:rPr lang="en-US" altLang="ko-KR" sz="1400" dirty="0"/>
              <a:t>:</a:t>
            </a:r>
            <a:r>
              <a:rPr lang="ko-KR" altLang="en-US" sz="1400" dirty="0"/>
              <a:t> 명령과 출력이 텍스트 형태로 이뤄지는 인터페이스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GUI(Graphical User Interface)</a:t>
            </a:r>
            <a:r>
              <a:rPr lang="en-US" altLang="ko-KR" sz="1400" dirty="0"/>
              <a:t>:</a:t>
            </a:r>
            <a:r>
              <a:rPr lang="ko-KR" altLang="en-US" sz="1400" dirty="0"/>
              <a:t> 아이콘이나 메뉴를 마우스로 선택하여 작업 을 수행하는 그래픽 환경의 인터페이스</a:t>
            </a:r>
            <a:endParaRPr lang="en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altLang="ko-KR" sz="1400" dirty="0"/>
              <a:t>NUI(Natural User Interface)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말이나 행동으로 기기를 조작하는 인터페이스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UI</a:t>
            </a:r>
            <a:r>
              <a:rPr lang="ko-KR" altLang="en-US" sz="1400" dirty="0"/>
              <a:t>의 설계 원칙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직관성</a:t>
            </a:r>
            <a:r>
              <a:rPr lang="en-US" altLang="ko-KR" sz="1400" dirty="0"/>
              <a:t>: </a:t>
            </a:r>
            <a:r>
              <a:rPr lang="ko-KR" altLang="en-US" sz="1400" dirty="0"/>
              <a:t>누구나 쉽게 이해하고 사용할 수 있어야 한다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유효성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사용자의 목적을 정확하게 달성하여야 한다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학습성</a:t>
            </a:r>
            <a:r>
              <a:rPr lang="en-US" altLang="ko-KR" sz="1400" dirty="0"/>
              <a:t>: </a:t>
            </a:r>
            <a:r>
              <a:rPr lang="ko-KR" altLang="en-US" sz="1400" dirty="0"/>
              <a:t>누구나 쉽게 배우고 익힐 수 있어야 한다</a:t>
            </a:r>
            <a:r>
              <a:rPr lang="en-US" altLang="ko-KR" sz="1400" dirty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유연성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사용자의 요구사항을 최대한 수용하며</a:t>
            </a:r>
            <a:r>
              <a:rPr lang="en-US" altLang="ko-KR" sz="1400" dirty="0"/>
              <a:t>, </a:t>
            </a:r>
            <a:r>
              <a:rPr lang="ko-KR" altLang="en-US" sz="1400" dirty="0"/>
              <a:t>오류를 최소화하여야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표준 및 지침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" altLang="ko-KR" sz="1400" dirty="0"/>
              <a:t>UI</a:t>
            </a:r>
            <a:r>
              <a:rPr lang="ko-KR" altLang="en-US" sz="1400" dirty="0"/>
              <a:t> 표준 및 지침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" altLang="ko-KR" sz="1400" dirty="0"/>
              <a:t>UI </a:t>
            </a:r>
            <a:r>
              <a:rPr lang="ko-KR" altLang="en-US" sz="1400" dirty="0"/>
              <a:t>표준</a:t>
            </a:r>
            <a:r>
              <a:rPr lang="en-US" altLang="ko-KR" sz="1400" dirty="0"/>
              <a:t>:</a:t>
            </a:r>
            <a:r>
              <a:rPr lang="ko-KR" altLang="en-US" sz="1400" dirty="0"/>
              <a:t> 전체 시스템에 포함된 모든 </a:t>
            </a:r>
            <a:r>
              <a:rPr lang="en-US" altLang="ko-KR" sz="1400" dirty="0"/>
              <a:t>UI</a:t>
            </a:r>
            <a:r>
              <a:rPr lang="ko-KR" altLang="en-US" sz="1400" dirty="0"/>
              <a:t>에 공통적으로 적용될 내용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 </a:t>
            </a:r>
            <a:r>
              <a:rPr lang="ko-KR" altLang="en-US" sz="1400" dirty="0"/>
              <a:t>지침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UI</a:t>
            </a:r>
            <a:r>
              <a:rPr lang="ko-KR" altLang="en-US" sz="1400" dirty="0"/>
              <a:t> 개발 과정에서 반드시 지켜야 할 공통의 조건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en-US" altLang="ko-KR" sz="1400" dirty="0"/>
              <a:t>UI </a:t>
            </a:r>
            <a:r>
              <a:rPr lang="ko-KR" altLang="en-US" sz="1400" dirty="0"/>
              <a:t>스타일 가이드</a:t>
            </a:r>
            <a:r>
              <a:rPr lang="en-US" altLang="ko-KR" sz="1400" dirty="0"/>
              <a:t>:</a:t>
            </a:r>
            <a:r>
              <a:rPr lang="ko-KR" altLang="en-US" sz="1400" dirty="0"/>
              <a:t> 개발자나 디자이너 들이 </a:t>
            </a:r>
            <a:r>
              <a:rPr lang="en-US" altLang="ko-KR" sz="1400" dirty="0"/>
              <a:t>UI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작성할 때 기준이 되는 규칙들로 구동 환경</a:t>
            </a:r>
            <a:r>
              <a:rPr lang="en-US" altLang="ko-KR" sz="1400" dirty="0"/>
              <a:t>,</a:t>
            </a:r>
            <a:r>
              <a:rPr lang="ko-KR" altLang="en-US" sz="1400" dirty="0"/>
              <a:t> 레이아웃</a:t>
            </a:r>
            <a:r>
              <a:rPr lang="en-US" altLang="ko-KR" sz="1400" dirty="0"/>
              <a:t>,</a:t>
            </a:r>
            <a:r>
              <a:rPr lang="ko-KR" altLang="en-US" sz="1400" dirty="0"/>
              <a:t> 네비게이션 등을 정의</a:t>
            </a:r>
            <a:endParaRPr lang="en" altLang="ko-KR" sz="1400" dirty="0"/>
          </a:p>
          <a:p>
            <a:pPr>
              <a:buFont typeface="Wingdings" pitchFamily="2" charset="2"/>
              <a:buChar char="v"/>
            </a:pPr>
            <a:r>
              <a:rPr lang="en" altLang="ko-KR" sz="1400" dirty="0"/>
              <a:t>UI </a:t>
            </a:r>
            <a:r>
              <a:rPr lang="ko-KR" altLang="en-US" sz="1400" dirty="0"/>
              <a:t>스타일 가이드 작성 순서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구동 환경을 정의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컴퓨터 운영체제를 확인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웹 브라우저를 확인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모니터 해상도를 확인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프레임 세트를 확인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레이아웃 정의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화면 구조를 정의하고 각 영역의 메뉴를 구성 하는 단계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레이아웃 영역에는 </a:t>
            </a:r>
            <a:r>
              <a:rPr lang="en" altLang="ko-KR" sz="1400" dirty="0"/>
              <a:t>Top, Left, Contents, Footer Area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기본적으로 </a:t>
            </a:r>
            <a:r>
              <a:rPr lang="en" altLang="ko-KR" sz="1400" dirty="0"/>
              <a:t>Top, Left, Contents </a:t>
            </a:r>
            <a:r>
              <a:rPr lang="ko-KR" altLang="en-US" sz="1400" dirty="0"/>
              <a:t>영역으로 구성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상단 메뉴</a:t>
            </a:r>
            <a:r>
              <a:rPr lang="en-US" altLang="ko-KR" sz="1400" dirty="0"/>
              <a:t>(Top Area) : </a:t>
            </a:r>
            <a:r>
              <a:rPr lang="ko-KR" altLang="en-US" sz="1400" dirty="0"/>
              <a:t>필수 영역으로 시스템 전체 페이지에 동일하게 적용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좌측 메뉴</a:t>
            </a:r>
            <a:r>
              <a:rPr lang="en-US" altLang="ko-KR" sz="1400" dirty="0"/>
              <a:t>(Left Area) : </a:t>
            </a:r>
            <a:r>
              <a:rPr lang="ko-KR" altLang="en-US" sz="1400" dirty="0"/>
              <a:t>선택 영역으로 시스템 별 서브 페이지에 선택적으로 적용</a:t>
            </a: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내용 구성</a:t>
            </a:r>
            <a:r>
              <a:rPr lang="en-US" altLang="ko-KR" sz="1400" dirty="0"/>
              <a:t>(Contents Area) : </a:t>
            </a:r>
            <a:r>
              <a:rPr lang="ko-KR" altLang="en-US" sz="1400" dirty="0"/>
              <a:t>필수 영역으로 시스템의 전체 콘셉트를 나타내는 메인 이 미지와 시스템 별로 필요한 콘텐츠를 표시함</a:t>
            </a:r>
          </a:p>
          <a:p>
            <a:pPr lvl="3">
              <a:buFont typeface="Wingdings" pitchFamily="2" charset="2"/>
              <a:buChar char="§"/>
            </a:pPr>
            <a:r>
              <a:rPr lang="ko-KR" altLang="en-US" sz="1400" dirty="0"/>
              <a:t>하단 메뉴</a:t>
            </a:r>
            <a:r>
              <a:rPr lang="en-US" altLang="ko-KR" sz="1400" dirty="0"/>
              <a:t>(Footer Area) : </a:t>
            </a:r>
            <a:r>
              <a:rPr lang="ko-KR" altLang="en-US" sz="1400" dirty="0"/>
              <a:t>선택 영역으로 회사 상황에 따라 표시 여부를 결정</a:t>
            </a:r>
          </a:p>
        </p:txBody>
      </p:sp>
    </p:spTree>
    <p:extLst>
      <p:ext uri="{BB962C8B-B14F-4D97-AF65-F5344CB8AC3E}">
        <p14:creationId xmlns:p14="http://schemas.microsoft.com/office/powerpoint/2010/main" val="159537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개발을 위한 </a:t>
            </a:r>
            <a:r>
              <a:rPr lang="en-US" altLang="ko-KR" dirty="0"/>
              <a:t>UI </a:t>
            </a:r>
            <a:r>
              <a:rPr lang="ko-KR" altLang="en-US" dirty="0"/>
              <a:t>표준 및 지침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" altLang="ko-KR" sz="1400" dirty="0"/>
              <a:t>UI </a:t>
            </a:r>
            <a:r>
              <a:rPr lang="ko-KR" altLang="en-US" sz="1400" dirty="0"/>
              <a:t>스타일 가이드 작성 순서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네비게이션 정의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네비게이션의 메뉴 타입을 선택하여 적용하는 단계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네비게이션은 사용자가 원하는 정보를 빠르게 찾을 수 있도록 안내하는 것으로 메뉴</a:t>
            </a:r>
            <a:r>
              <a:rPr lang="en-US" altLang="ko-KR" sz="1400" dirty="0"/>
              <a:t>, </a:t>
            </a:r>
            <a:r>
              <a:rPr lang="ko-KR" altLang="en-US" sz="1400" dirty="0"/>
              <a:t>버튼</a:t>
            </a:r>
            <a:r>
              <a:rPr lang="en-US" altLang="ko-KR" sz="1400" dirty="0"/>
              <a:t>, </a:t>
            </a:r>
            <a:r>
              <a:rPr lang="ko-KR" altLang="en-US" sz="1400" dirty="0"/>
              <a:t>링크 등으로 구성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기능 정의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시스템에 적용할 업무 과정에서 일어나는 모든 기능 정의 활동이나 필요한 데이터 간의 관계 등을 논리적인 모델로 상세화 하는 단계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구성 요소 정의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 화면에 표시할 그리드나 버튼 등을 정의하는 단계</a:t>
            </a:r>
          </a:p>
        </p:txBody>
      </p:sp>
    </p:spTree>
    <p:extLst>
      <p:ext uri="{BB962C8B-B14F-4D97-AF65-F5344CB8AC3E}">
        <p14:creationId xmlns:p14="http://schemas.microsoft.com/office/powerpoint/2010/main" val="10724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와이어프레임 </a:t>
            </a:r>
            <a:r>
              <a:rPr lang="en-US" altLang="ko-KR" sz="1400" dirty="0"/>
              <a:t>(Wireframe)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기획 단계의 초기에 제작하는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페이지에 대한 개략적인 레이아웃이나 </a:t>
            </a:r>
            <a:r>
              <a:rPr lang="en" altLang="ko-KR" sz="1400" dirty="0"/>
              <a:t>UI </a:t>
            </a:r>
            <a:r>
              <a:rPr lang="ko-KR" altLang="en-US" sz="1400" dirty="0"/>
              <a:t>요소 등에 대한 뼈대를 설계하는 단계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와이어프레임을 제작할 때는 각 페이지의 영역 구분</a:t>
            </a:r>
            <a:r>
              <a:rPr lang="en-US" altLang="ko-KR" sz="1400" dirty="0"/>
              <a:t>, </a:t>
            </a:r>
            <a:r>
              <a:rPr lang="ko-KR" altLang="en-US" sz="1400" dirty="0"/>
              <a:t>콘텐츠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 배치 등을 화면 단위로 설계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목업</a:t>
            </a:r>
            <a:r>
              <a:rPr lang="en-US" altLang="ko-KR" sz="1400" dirty="0"/>
              <a:t>(Mockup)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디자인</a:t>
            </a:r>
            <a:r>
              <a:rPr lang="en-US" altLang="ko-KR" sz="1400" dirty="0"/>
              <a:t>, </a:t>
            </a:r>
            <a:r>
              <a:rPr lang="ko-KR" altLang="en-US" sz="1400" dirty="0"/>
              <a:t>사용 방법 설명</a:t>
            </a:r>
            <a:r>
              <a:rPr lang="en-US" altLang="ko-KR" sz="1400" dirty="0"/>
              <a:t>, </a:t>
            </a:r>
            <a:r>
              <a:rPr lang="ko-KR" altLang="en-US" sz="1400" dirty="0"/>
              <a:t>평가 등을 위해 와이어프레임보다 좀 더 실제 화면과 유사하게 만 든 정적인 형태의 모형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시각적으로만 구성 요소를 배치하는 것으로 실제로 구현되지는 않는다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스토리보드</a:t>
            </a:r>
            <a:r>
              <a:rPr lang="en-US" altLang="ko-KR" sz="1400" dirty="0"/>
              <a:t>(Story Board)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와이어프레임에 콘텐츠에 대한 설명</a:t>
            </a:r>
            <a:r>
              <a:rPr lang="en-US" altLang="ko-KR" sz="1400" dirty="0"/>
              <a:t>, </a:t>
            </a:r>
            <a:r>
              <a:rPr lang="ko-KR" altLang="en-US" sz="1400" dirty="0"/>
              <a:t>페이지 간</a:t>
            </a:r>
            <a:r>
              <a:rPr lang="en-US" altLang="ko-KR" sz="1400" dirty="0"/>
              <a:t> </a:t>
            </a:r>
            <a:r>
              <a:rPr lang="ko-KR" altLang="en-US" sz="1400" dirty="0"/>
              <a:t>이동</a:t>
            </a:r>
            <a:r>
              <a:rPr lang="en-US" altLang="ko-KR" sz="1400" dirty="0"/>
              <a:t> </a:t>
            </a:r>
            <a:r>
              <a:rPr lang="ko-KR" altLang="en-US" sz="1400" dirty="0"/>
              <a:t>흐름</a:t>
            </a:r>
            <a:r>
              <a:rPr lang="en-US" altLang="ko-KR" sz="1400" dirty="0"/>
              <a:t> </a:t>
            </a:r>
            <a:r>
              <a:rPr lang="ko-KR" altLang="en-US" sz="1400" dirty="0"/>
              <a:t>등을</a:t>
            </a:r>
            <a:r>
              <a:rPr lang="en-US" altLang="ko-KR" sz="1400" dirty="0"/>
              <a:t> </a:t>
            </a:r>
            <a:r>
              <a:rPr lang="ko-KR" altLang="en-US" sz="1400" dirty="0"/>
              <a:t>추가한</a:t>
            </a:r>
            <a:r>
              <a:rPr lang="en-US" altLang="ko-KR" sz="1400" dirty="0"/>
              <a:t> </a:t>
            </a:r>
            <a:r>
              <a:rPr lang="ko-KR" altLang="en-US" sz="1400" dirty="0"/>
              <a:t>문서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스토리보드의 상단이나 우측에는 제목</a:t>
            </a:r>
            <a:r>
              <a:rPr lang="en-US" altLang="ko-KR" sz="1400" dirty="0"/>
              <a:t>, </a:t>
            </a:r>
            <a:r>
              <a:rPr lang="ko-KR" altLang="en-US" sz="1400" dirty="0"/>
              <a:t>작성자 등을 입력하고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좌측에는 </a:t>
            </a:r>
            <a:r>
              <a:rPr lang="en-US" altLang="ko-KR" sz="1400" dirty="0"/>
              <a:t>UI </a:t>
            </a:r>
            <a:r>
              <a:rPr lang="ko-KR" altLang="en-US" sz="1400" dirty="0"/>
              <a:t>화면</a:t>
            </a:r>
            <a:r>
              <a:rPr lang="en-US" altLang="ko-KR" sz="1400" dirty="0"/>
              <a:t>, </a:t>
            </a:r>
            <a:r>
              <a:rPr lang="ko-KR" altLang="en-US" sz="1400" dirty="0"/>
              <a:t>우측에 는 </a:t>
            </a:r>
            <a:r>
              <a:rPr lang="ko-KR" altLang="en-US" sz="1400" dirty="0" err="1"/>
              <a:t>디스크립션</a:t>
            </a:r>
            <a:r>
              <a:rPr lang="en-US" altLang="ko-KR" sz="1400" dirty="0"/>
              <a:t>(Description)</a:t>
            </a:r>
            <a:r>
              <a:rPr lang="ko-KR" altLang="en-US" sz="1400" dirty="0"/>
              <a:t>을 기입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925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프로토타입</a:t>
            </a:r>
            <a:r>
              <a:rPr lang="en-US" altLang="ko-KR" sz="1400" dirty="0"/>
              <a:t>(Prototype)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와이어프레임이나 스토리보드 등에 </a:t>
            </a:r>
            <a:r>
              <a:rPr lang="ko-KR" altLang="en-US" sz="1400" dirty="0" err="1"/>
              <a:t>인터랙션을</a:t>
            </a:r>
            <a:r>
              <a:rPr lang="ko-KR" altLang="en-US" sz="1400" dirty="0"/>
              <a:t> 적용함으로써 실제 구현된 것처럼 테스트 가 가능한 동적인 형태의 모형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프로토타입은 사용성 테스트나 작업자 간 서비스 이해를 위해 작성하는 샘플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페이퍼 </a:t>
            </a:r>
            <a:r>
              <a:rPr lang="ko-KR" altLang="en-US" sz="1400" dirty="0" err="1"/>
              <a:t>프로토타입</a:t>
            </a:r>
            <a:r>
              <a:rPr lang="en-US" altLang="ko-KR" sz="1400" dirty="0"/>
              <a:t>: </a:t>
            </a:r>
            <a:r>
              <a:rPr lang="ko-KR" altLang="en-US" sz="1400" dirty="0"/>
              <a:t>아날로그적인 방법으로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스케치</a:t>
            </a:r>
            <a:r>
              <a:rPr lang="en-US" altLang="ko-KR" sz="1400" dirty="0"/>
              <a:t>, </a:t>
            </a:r>
            <a:r>
              <a:rPr lang="ko-KR" altLang="en-US" sz="1400" dirty="0"/>
              <a:t>그림</a:t>
            </a:r>
            <a:r>
              <a:rPr lang="en-US" altLang="ko-KR" sz="1400" dirty="0"/>
              <a:t>, </a:t>
            </a:r>
            <a:r>
              <a:rPr lang="ko-KR" altLang="en-US" sz="1400" dirty="0"/>
              <a:t>글 등을 이용하여 손으로 직접 작성하는 방법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디지털 </a:t>
            </a:r>
            <a:r>
              <a:rPr lang="ko-KR" altLang="en-US" sz="1400"/>
              <a:t>프로토타입</a:t>
            </a:r>
            <a:r>
              <a:rPr lang="en-US" altLang="ko-KR" sz="1400"/>
              <a:t>: </a:t>
            </a:r>
            <a:r>
              <a:rPr lang="ko-KR" altLang="en-US" sz="1400" dirty="0"/>
              <a:t>파워포인트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아크로뱃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비지오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옴니그래플</a:t>
            </a:r>
            <a:r>
              <a:rPr lang="ko-KR" altLang="en-US" sz="1400" dirty="0"/>
              <a:t> 등과 같은 프로그램을 사 용하여 작성하는 방법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 err="1"/>
              <a:t>유스케이스</a:t>
            </a:r>
            <a:r>
              <a:rPr lang="en-US" altLang="ko-KR" sz="1400" dirty="0"/>
              <a:t>(Use Case)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 측면에서의 요구사항으로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 원하는 목표를 달성하기 위해 수행할 내용을 기술한다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사용자의 요구사항을 빠르게 파악함으로써 프로젝트의 초기에 시스템의 기능적인 요구를</a:t>
            </a:r>
            <a:r>
              <a:rPr lang="en-US" altLang="ko-KR" sz="1400" dirty="0"/>
              <a:t> </a:t>
            </a:r>
            <a:r>
              <a:rPr lang="ko-KR" altLang="en-US" sz="1400" dirty="0"/>
              <a:t>결정하고</a:t>
            </a:r>
            <a:r>
              <a:rPr lang="en-US" altLang="ko-KR" sz="1400" dirty="0"/>
              <a:t> </a:t>
            </a:r>
            <a:r>
              <a:rPr lang="ko-KR" altLang="en-US" sz="1400" dirty="0"/>
              <a:t>그</a:t>
            </a:r>
            <a:r>
              <a:rPr lang="en-US" altLang="ko-KR" sz="1400" dirty="0"/>
              <a:t> </a:t>
            </a:r>
            <a:r>
              <a:rPr lang="ko-KR" altLang="en-US" sz="1400" dirty="0"/>
              <a:t>결과를</a:t>
            </a:r>
            <a:r>
              <a:rPr lang="en-US" altLang="ko-KR" sz="1400" dirty="0"/>
              <a:t> </a:t>
            </a:r>
            <a:r>
              <a:rPr lang="ko-KR" altLang="en-US" sz="1400" dirty="0"/>
              <a:t>문서화</a:t>
            </a:r>
            <a:r>
              <a:rPr lang="en-US" altLang="ko-KR" sz="1400" dirty="0"/>
              <a:t> </a:t>
            </a:r>
            <a:r>
              <a:rPr lang="ko-KR" altLang="en-US" sz="1400" dirty="0"/>
              <a:t>할</a:t>
            </a:r>
            <a:r>
              <a:rPr lang="en-US" altLang="ko-KR" sz="1400" dirty="0"/>
              <a:t> </a:t>
            </a:r>
            <a:r>
              <a:rPr lang="ko-KR" altLang="en-US" sz="1400" dirty="0"/>
              <a:t>수</a:t>
            </a:r>
            <a:r>
              <a:rPr lang="en-US" altLang="ko-KR" sz="1400" dirty="0"/>
              <a:t> </a:t>
            </a:r>
            <a:r>
              <a:rPr lang="ko-KR" altLang="en-US" sz="1400" dirty="0"/>
              <a:t>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297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요구사항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새로 개발할 시스템에 적용할 </a:t>
            </a:r>
            <a:r>
              <a:rPr lang="en" altLang="ko-KR" sz="1400" dirty="0"/>
              <a:t>UI </a:t>
            </a:r>
            <a:r>
              <a:rPr lang="ko-KR" altLang="en-US" sz="1400" dirty="0"/>
              <a:t>관련 요구사항을 조사해서 작성하는 단계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요구 사항 확인 순서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목표 정의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사용자들을 대상으로 인터뷰를 진행한 후 사용자들의 의견이 수렴된 비즈니스 요구사항을 정의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활동사항 정의</a:t>
            </a:r>
            <a:r>
              <a:rPr lang="en-US" altLang="ko-KR" sz="1400" dirty="0"/>
              <a:t>:</a:t>
            </a:r>
            <a:r>
              <a:rPr lang="ko-KR" altLang="en-US" sz="1400" dirty="0"/>
              <a:t> 조사한 요구사항을 토대로 앞으로 해야 할 활동 사항을 정의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ko-KR" altLang="en-US" sz="1400" dirty="0"/>
              <a:t>여러 경로를 통해 수집된 사용자들의 요구 사항을 검토하고 분석하여 </a:t>
            </a:r>
            <a:r>
              <a:rPr lang="en" altLang="ko-KR" sz="1400" dirty="0"/>
              <a:t>UI </a:t>
            </a:r>
            <a:r>
              <a:rPr lang="ko-KR" altLang="en-US" sz="1400" dirty="0"/>
              <a:t>개발 목적에 맞게 작성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 </a:t>
            </a:r>
            <a:r>
              <a:rPr lang="ko-KR" altLang="en-US" sz="1400" dirty="0"/>
              <a:t>요구 사항 작성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ko-KR" sz="1400" dirty="0"/>
              <a:t>UI</a:t>
            </a:r>
            <a:r>
              <a:rPr lang="ko-KR" altLang="en-US" sz="1400" dirty="0"/>
              <a:t> 요구 사항을 </a:t>
            </a:r>
            <a:r>
              <a:rPr lang="en-US" altLang="ko-KR" sz="1400" dirty="0"/>
              <a:t>UI </a:t>
            </a:r>
            <a:r>
              <a:rPr lang="ko-KR" altLang="en-US" sz="1400" dirty="0"/>
              <a:t>개발 목적에 맞게 실 사용자 중심으로 작성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요구 사항 작성 순서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요구 사항 요소 확인</a:t>
            </a:r>
            <a:r>
              <a:rPr lang="en-US" altLang="ko-KR" sz="1400" dirty="0"/>
              <a:t>:</a:t>
            </a:r>
            <a:r>
              <a:rPr lang="ko-KR" altLang="en-US" sz="1400" dirty="0"/>
              <a:t> 요구 사항 요소의 종류와 각각의 표현 방식 등을 검토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정황 시나리오 작성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사용자가 목표를 달성하기 위해 수행하는 방법을 순차적으로 묘사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요구 사항 작성</a:t>
            </a:r>
            <a:r>
              <a:rPr lang="en-US" altLang="ko-KR" sz="1400" dirty="0"/>
              <a:t>:</a:t>
            </a:r>
            <a:r>
              <a:rPr lang="ko-KR" altLang="en-US" sz="1400" dirty="0"/>
              <a:t> 정황 시나리오를 바탕으로 요구 사항 작성</a:t>
            </a:r>
            <a:endParaRPr lang="en-US" altLang="ko-KR" sz="1400" dirty="0"/>
          </a:p>
          <a:p>
            <a:pPr>
              <a:buFont typeface="Wingdings" pitchFamily="2" charset="2"/>
              <a:buChar char="v"/>
            </a:pPr>
            <a:r>
              <a:rPr lang="ko-KR" altLang="en-US" sz="1400" dirty="0"/>
              <a:t>요구 사항 요소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데이터 요구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요구 모델과 객체들의 주요 특성을 기반으로 데이터 객체를 정리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기능 요구</a:t>
            </a:r>
            <a:r>
              <a:rPr lang="en-US" altLang="ko-KR" sz="1400" dirty="0"/>
              <a:t>:</a:t>
            </a:r>
            <a:r>
              <a:rPr lang="ko-KR" altLang="en-US" sz="1400" dirty="0"/>
              <a:t> 목적 달성을 위해 무엇을 실행해야 하는지를 </a:t>
            </a:r>
            <a:r>
              <a:rPr lang="ko-KR" altLang="en-US" sz="1400" dirty="0" err="1"/>
              <a:t>동사형으로</a:t>
            </a:r>
            <a:r>
              <a:rPr lang="ko-KR" altLang="en-US" sz="1400" dirty="0"/>
              <a:t> 설명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제품</a:t>
            </a:r>
            <a:r>
              <a:rPr lang="en-US" altLang="ko-KR" sz="1400" dirty="0"/>
              <a:t>/</a:t>
            </a:r>
            <a:r>
              <a:rPr lang="ko-KR" altLang="en-US" sz="1400" dirty="0"/>
              <a:t>서비스의 품질</a:t>
            </a:r>
            <a:r>
              <a:rPr lang="en-US" altLang="ko-KR" sz="1400" dirty="0"/>
              <a:t>:</a:t>
            </a:r>
            <a:r>
              <a:rPr lang="ko-KR" altLang="en-US" sz="1400" dirty="0"/>
              <a:t> 데이터 및 기능 요구 이외 품질</a:t>
            </a:r>
            <a:r>
              <a:rPr lang="en-US" altLang="ko-KR" sz="1400" dirty="0"/>
              <a:t>,</a:t>
            </a:r>
            <a:r>
              <a:rPr lang="ko-KR" altLang="en-US" sz="1400" dirty="0"/>
              <a:t> 서비스</a:t>
            </a:r>
            <a:r>
              <a:rPr lang="en-US" altLang="ko-KR" sz="1400" dirty="0"/>
              <a:t>,</a:t>
            </a:r>
            <a:r>
              <a:rPr lang="ko-KR" altLang="en-US" sz="1400" dirty="0"/>
              <a:t> 감성적인 품질 등을 고려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제약 사항</a:t>
            </a:r>
            <a:r>
              <a:rPr lang="en-US" altLang="ko-KR" sz="1400" dirty="0"/>
              <a:t>:</a:t>
            </a:r>
            <a:r>
              <a:rPr lang="ko-KR" altLang="en-US" sz="1400" dirty="0"/>
              <a:t> 데드라인</a:t>
            </a:r>
            <a:r>
              <a:rPr lang="en-US" altLang="ko-KR" sz="1400" dirty="0"/>
              <a:t>,</a:t>
            </a:r>
            <a:r>
              <a:rPr lang="ko-KR" altLang="en-US" sz="1400" dirty="0"/>
              <a:t> 개발 비용</a:t>
            </a:r>
            <a:r>
              <a:rPr lang="en-US" altLang="ko-KR" sz="1400" dirty="0"/>
              <a:t>,</a:t>
            </a:r>
            <a:r>
              <a:rPr lang="ko-KR" altLang="en-US" sz="1400" dirty="0"/>
              <a:t> 시스템 준수에 필요한 규제 등</a:t>
            </a: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altLang="ko-KR" sz="1400" dirty="0"/>
          </a:p>
          <a:p>
            <a:pPr lvl="3">
              <a:buFont typeface="Wingdings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462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품질 요구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품질 특성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기능성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사용자의 요구 사항을 정확하게 만족하는 기능을 제공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신뢰성</a:t>
            </a:r>
            <a:r>
              <a:rPr lang="en-US" altLang="ko-KR" sz="1400" dirty="0"/>
              <a:t>:</a:t>
            </a:r>
            <a:r>
              <a:rPr lang="ko-KR" altLang="en-US" sz="1400" dirty="0"/>
              <a:t> 주어진 시간 동안 주어진 기능을 오류없이 수행할 수 있는 정도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사용성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사용자와 컴퓨터 사이에 발생하는 어떠한 행위에 대하여 사용자가 정확히 이해하고 다시 사용하고 싶은 정도 </a:t>
            </a:r>
            <a:r>
              <a:rPr lang="en-US" altLang="ko-KR" sz="1400" dirty="0"/>
              <a:t>–</a:t>
            </a:r>
            <a:r>
              <a:rPr lang="ko-KR" altLang="en-US" sz="1400" dirty="0"/>
              <a:t> 사용자 중심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효율성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사용자가 요구하는 기능을 얼마나 빠르게 처리할 수 있는지 정도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유지 보수성</a:t>
            </a:r>
            <a:r>
              <a:rPr lang="en-US" altLang="ko-KR" sz="1400" dirty="0"/>
              <a:t>:</a:t>
            </a:r>
            <a:r>
              <a:rPr lang="ko-KR" altLang="en-US" sz="1400" dirty="0"/>
              <a:t> 환경의 변화나 새로운 요구 사항이 발생했을 때 소프트웨어를 개선하거나 확장할 수 있는 정도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 err="1"/>
              <a:t>이식성</a:t>
            </a:r>
            <a:r>
              <a:rPr lang="en-US" altLang="ko-KR" sz="1400" dirty="0"/>
              <a:t>:</a:t>
            </a:r>
            <a:r>
              <a:rPr lang="ko-KR" altLang="en-US" sz="1400" dirty="0"/>
              <a:t> 다른 환경에서도 얼마나 쉽게 적용할 수 있는지 정도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일관성 </a:t>
            </a:r>
            <a:r>
              <a:rPr lang="en-US" altLang="ko-KR" sz="1400" dirty="0"/>
              <a:t>: </a:t>
            </a:r>
            <a:r>
              <a:rPr lang="ko-KR" altLang="en-US" sz="1400" dirty="0"/>
              <a:t>버튼이나 조작 방법을 사용자가 기억하기 쉽고 빠른 습득이 가능하게 설계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단순성 </a:t>
            </a:r>
            <a:r>
              <a:rPr lang="en-US" altLang="ko-KR" sz="1400" dirty="0"/>
              <a:t>: </a:t>
            </a:r>
            <a:r>
              <a:rPr lang="ko-KR" altLang="en-US" sz="1400" dirty="0"/>
              <a:t>조작 방법은 가장 간단하게 작동이 가능하도록 하여 인지적 부담을 감소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결과 예측 가능 </a:t>
            </a:r>
            <a:r>
              <a:rPr lang="en-US" altLang="ko-KR" sz="1400" dirty="0"/>
              <a:t>: </a:t>
            </a:r>
            <a:r>
              <a:rPr lang="ko-KR" altLang="en-US" sz="1400" dirty="0"/>
              <a:t>작동시킬 기능만 보고도 결과 예측이 가능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가시성 </a:t>
            </a:r>
            <a:r>
              <a:rPr lang="en-US" altLang="ko-KR" sz="1400" dirty="0"/>
              <a:t>: </a:t>
            </a:r>
            <a:r>
              <a:rPr lang="ko-KR" altLang="en-US" sz="1400" dirty="0"/>
              <a:t>주요 기능을 메인 화면에 노출하여 조작이 쉬워야 함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표준화 </a:t>
            </a:r>
            <a:r>
              <a:rPr lang="en-US" altLang="ko-KR" sz="1400" dirty="0"/>
              <a:t>: </a:t>
            </a:r>
            <a:r>
              <a:rPr lang="ko-KR" altLang="en-US" sz="1400" dirty="0"/>
              <a:t>디자인을 표준화하여 기능 구조의 선행 학습 이후 쉽게 사용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접근성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사용자의 직무</a:t>
            </a:r>
            <a:r>
              <a:rPr lang="en-US" altLang="ko-KR" sz="1400" dirty="0"/>
              <a:t>, </a:t>
            </a:r>
            <a:r>
              <a:rPr lang="ko-KR" altLang="en-US" sz="1400" dirty="0"/>
              <a:t>연령</a:t>
            </a:r>
            <a:r>
              <a:rPr lang="en-US" altLang="ko-KR" sz="1400" dirty="0"/>
              <a:t>, </a:t>
            </a:r>
            <a:r>
              <a:rPr lang="ko-KR" altLang="en-US" sz="1400" dirty="0"/>
              <a:t>성별 등 다양한 계층을 수용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명확성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개념적으로 쉽게 인지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오류 발생 해결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오류에 대한 상황을 정확히 인지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유용성</a:t>
            </a:r>
            <a:r>
              <a:rPr lang="en-US" altLang="ko-KR" sz="1400" dirty="0"/>
              <a:t>:</a:t>
            </a:r>
            <a:r>
              <a:rPr lang="ko-KR" altLang="en-US" sz="1400" dirty="0"/>
              <a:t> 사용자가 시스템을 통해 원하는 목표를 얼마나 효과적으로 달성할 수 있는가에 대한 척도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2562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설계서의 작성 순서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</a:t>
            </a:r>
            <a:r>
              <a:rPr lang="ko-KR" altLang="en-US" sz="1400" dirty="0"/>
              <a:t> 설계서 표지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 </a:t>
            </a:r>
            <a:r>
              <a:rPr lang="ko-KR" altLang="en-US" sz="1400" dirty="0"/>
              <a:t>설계서 개정 이력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400" dirty="0"/>
              <a:t>UI </a:t>
            </a:r>
            <a:r>
              <a:rPr lang="ko-KR" altLang="en-US" sz="1400" dirty="0"/>
              <a:t>요구사항 정의서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시스템 구조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사이트 맵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프로세스 정의서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화면 설계</a:t>
            </a:r>
            <a:r>
              <a:rPr lang="en-US" altLang="ko-KR" sz="1400" dirty="0"/>
              <a:t> </a:t>
            </a:r>
          </a:p>
          <a:p>
            <a:pPr lvl="1">
              <a:buFont typeface="Wingdings" pitchFamily="2" charset="2"/>
              <a:buChar char="ü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2842296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15685</TotalTime>
  <Words>1490</Words>
  <Application>Microsoft Macintosh PowerPoint</Application>
  <PresentationFormat>화면 슬라이드 쇼(4:3)</PresentationFormat>
  <Paragraphs>182</Paragraphs>
  <Slides>13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Gulim</vt:lpstr>
      <vt:lpstr>Arial</vt:lpstr>
      <vt:lpstr>Courier New</vt:lpstr>
      <vt:lpstr>Wingdings</vt:lpstr>
      <vt:lpstr>ms01_1</vt:lpstr>
      <vt:lpstr>Image</vt:lpstr>
      <vt:lpstr>화면 설계</vt:lpstr>
      <vt:lpstr>사용자 인터페이스</vt:lpstr>
      <vt:lpstr>UI 표준 및 지침</vt:lpstr>
      <vt:lpstr>소프트웨어 개발을 위한 UI 표준 및 지침</vt:lpstr>
      <vt:lpstr>UI 설계 도구</vt:lpstr>
      <vt:lpstr>UI 설계 도구</vt:lpstr>
      <vt:lpstr>UI 요구사항 확인</vt:lpstr>
      <vt:lpstr>품질 요구 사항</vt:lpstr>
      <vt:lpstr>UI 설계</vt:lpstr>
      <vt:lpstr>UI 설계</vt:lpstr>
      <vt:lpstr>UI 설계</vt:lpstr>
      <vt:lpstr>UI 설계</vt:lpstr>
      <vt:lpstr>User Experience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600</cp:revision>
  <dcterms:created xsi:type="dcterms:W3CDTF">2010-03-14T12:09:21Z</dcterms:created>
  <dcterms:modified xsi:type="dcterms:W3CDTF">2021-04-05T03:28:38Z</dcterms:modified>
</cp:coreProperties>
</file>