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9"/>
  </p:notesMasterIdLst>
  <p:handoutMasterIdLst>
    <p:handoutMasterId r:id="rId1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43"/>
  </p:normalViewPr>
  <p:slideViewPr>
    <p:cSldViewPr>
      <p:cViewPr>
        <p:scale>
          <a:sx n="74" d="100"/>
          <a:sy n="74" d="100"/>
        </p:scale>
        <p:origin x="-39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0A54-8747-45FB-A027-8048702EDFE2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E112-5D10-416F-95F0-9FC7D56200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33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44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32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38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973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0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460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0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63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66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1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9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992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82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04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775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39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1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71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623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857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61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1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555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561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955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01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2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1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98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6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64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0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2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914328" y="1326976"/>
            <a:ext cx="5867400" cy="357497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endParaRPr lang="ko-KR" altLang="en-US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90264" y="1326976"/>
            <a:ext cx="2514600" cy="357497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 분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914328" y="2905180"/>
            <a:ext cx="5867400" cy="5958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데이터를 저장하는 개체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90264" y="2905180"/>
            <a:ext cx="2514600" cy="5958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Table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14328" y="3490664"/>
            <a:ext cx="5867400" cy="714993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자주 사용하는 </a:t>
            </a: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SELECT </a:t>
            </a: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구문을 저장해서 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테이블 </a:t>
            </a:r>
            <a:r>
              <a:rPr lang="ko-KR" altLang="en-US" sz="1400" dirty="0" err="1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처럼</a:t>
            </a: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사용하는 개체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90264" y="3490664"/>
            <a:ext cx="2514600" cy="714993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View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914328" y="4221088"/>
            <a:ext cx="5867400" cy="77457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데이터를 빠르게 찾을 수 있도록 해주는 개체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90264" y="4221088"/>
            <a:ext cx="2514600" cy="77457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Index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914328" y="4941168"/>
            <a:ext cx="5867400" cy="77457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개체에 대한 별명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290264" y="4941168"/>
            <a:ext cx="2514600" cy="77457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Synonym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데이터베이스 개체</a:t>
            </a: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914328" y="5678760"/>
            <a:ext cx="5867400" cy="77457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일련번호 </a:t>
            </a: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MySQL</a:t>
            </a: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에는 없고 유사한 역할을 </a:t>
            </a:r>
            <a:r>
              <a:rPr lang="en-US" altLang="ko-KR" sz="1400" dirty="0" err="1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Auto_InCrement</a:t>
            </a: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가 수행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90264" y="5678760"/>
            <a:ext cx="2514600" cy="77457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Sequence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C345B289-292D-6C4F-B250-537881D71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328" y="1700808"/>
            <a:ext cx="5867400" cy="5958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테이블을 모아서 관리하기 논리적인 저장 단위 </a:t>
            </a: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데이터베이스라고도 함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4F432921-30FF-7648-BF79-B500531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64" y="1700808"/>
            <a:ext cx="2514600" cy="5958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Schema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3C13A994-C823-2E4B-837E-FEE557A6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78" y="2285854"/>
            <a:ext cx="5867400" cy="5958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테이블에 저장할 수 있는 </a:t>
            </a:r>
            <a:r>
              <a:rPr lang="ko-KR" altLang="en-US" sz="1400" dirty="0" err="1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자료형이나</a:t>
            </a:r>
            <a:r>
              <a:rPr lang="ko-KR" altLang="en-US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값에 붙인 별명</a:t>
            </a:r>
            <a:endParaRPr lang="en-US" altLang="ko-KR" sz="1400" dirty="0">
              <a:ln>
                <a:solidFill>
                  <a:srgbClr val="000000"/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3491C359-5F14-A04C-B59D-E3A097C2A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14" y="2285854"/>
            <a:ext cx="2514600" cy="5958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ln>
                  <a:solidFill>
                    <a:srgbClr val="000000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8431662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제목 1">
            <a:extLst>
              <a:ext uri="{FF2B5EF4-FFF2-40B4-BE49-F238E27FC236}">
                <a16:creationId xmlns:a16="http://schemas.microsoft.com/office/drawing/2014/main" xmlns="" id="{F9280B69-1FC9-B241-9E37-7D04DEC79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CROSS JOIN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xmlns="" id="{EAF0438B-107F-9644-8BE8-98A7FA87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3" y="12684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CROSS JOIN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은 특별한 키워드 없이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SELECT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문의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FROM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절에 사원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(EMP)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테이블과 부서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(DEPT)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테이블을 콤마로 연결하여 연속하여 기술하는 것으로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 Cartesian Product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라고도 함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xmlns="" id="{F6DD6C5A-B8BC-4E4B-9B56-9D282D4BE33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7D4FD03-7FCC-BF43-8C78-B82062AF7CCD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916113"/>
          <a:ext cx="7696200" cy="584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852" marB="1785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FROM EMP, DEPT;</a:t>
                      </a:r>
                    </a:p>
                  </a:txBody>
                  <a:tcPr marL="17907" marR="17907" marT="17852" marB="1785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92" name="Rectangle 14">
            <a:extLst>
              <a:ext uri="{FF2B5EF4-FFF2-40B4-BE49-F238E27FC236}">
                <a16:creationId xmlns:a16="http://schemas.microsoft.com/office/drawing/2014/main" xmlns="" id="{F0219C18-0D2E-4543-B09E-D385AC3652E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93" name="Rectangle 16">
            <a:extLst>
              <a:ext uri="{FF2B5EF4-FFF2-40B4-BE49-F238E27FC236}">
                <a16:creationId xmlns:a16="http://schemas.microsoft.com/office/drawing/2014/main" xmlns="" id="{07B03232-2E99-2543-98ED-FF37E73BAB5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94" name="Rectangle 17">
            <a:extLst>
              <a:ext uri="{FF2B5EF4-FFF2-40B4-BE49-F238E27FC236}">
                <a16:creationId xmlns:a16="http://schemas.microsoft.com/office/drawing/2014/main" xmlns="" id="{E2227404-10EC-2E4A-9ABB-2A03A65495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495" name="_x298302176" descr="EMB000018300d7b">
            <a:extLst>
              <a:ext uri="{FF2B5EF4-FFF2-40B4-BE49-F238E27FC236}">
                <a16:creationId xmlns:a16="http://schemas.microsoft.com/office/drawing/2014/main" xmlns="" id="{D9D2A204-8EC6-EF45-A300-27080002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54313"/>
            <a:ext cx="3549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Rectangle 19">
            <a:extLst>
              <a:ext uri="{FF2B5EF4-FFF2-40B4-BE49-F238E27FC236}">
                <a16:creationId xmlns:a16="http://schemas.microsoft.com/office/drawing/2014/main" xmlns="" id="{84A37544-B3A1-5B42-865F-2D34FB9F569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497" name="_x298302256" descr="EMB000018300d7c">
            <a:extLst>
              <a:ext uri="{FF2B5EF4-FFF2-40B4-BE49-F238E27FC236}">
                <a16:creationId xmlns:a16="http://schemas.microsoft.com/office/drawing/2014/main" xmlns="" id="{794A9A8B-1F45-8644-8216-4D4375AE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2754313"/>
            <a:ext cx="45735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254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>
            <a:extLst>
              <a:ext uri="{FF2B5EF4-FFF2-40B4-BE49-F238E27FC236}">
                <a16:creationId xmlns:a16="http://schemas.microsoft.com/office/drawing/2014/main" xmlns="" id="{14681CC0-668D-5644-AA12-5875DA69E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CROSS JOIN</a:t>
            </a:r>
          </a:p>
        </p:txBody>
      </p:sp>
      <p:sp>
        <p:nvSpPr>
          <p:cNvPr id="21506" name="내용 개체 틀 2">
            <a:extLst>
              <a:ext uri="{FF2B5EF4-FFF2-40B4-BE49-F238E27FC236}">
                <a16:creationId xmlns:a16="http://schemas.microsoft.com/office/drawing/2014/main" xmlns="" id="{71B3BDEC-0FEC-0042-87F9-F51A97406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208756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/>
              <a:t>CROSS JOIN</a:t>
            </a:r>
            <a:r>
              <a:rPr lang="ko-KR" altLang="en-US" sz="1400"/>
              <a:t>의 결과 얻어지는 컬럼의 수는 사원 테이블의 컬럼의 수</a:t>
            </a:r>
            <a:r>
              <a:rPr lang="en-US" altLang="ko-KR" sz="1400"/>
              <a:t>(8)</a:t>
            </a:r>
            <a:r>
              <a:rPr lang="ko-KR" altLang="en-US" sz="1400"/>
              <a:t>와 부서 테이블의 컬럼의 수</a:t>
            </a:r>
            <a:r>
              <a:rPr lang="en-US" altLang="ko-KR" sz="1400"/>
              <a:t>(3)</a:t>
            </a:r>
            <a:r>
              <a:rPr lang="ko-KR" altLang="en-US" sz="1400"/>
              <a:t>를 더한 것이므로 </a:t>
            </a:r>
            <a:r>
              <a:rPr lang="en-US" altLang="ko-KR" sz="1400"/>
              <a:t>11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행의</a:t>
            </a:r>
            <a:r>
              <a:rPr lang="en-US" altLang="ko-KR" sz="1400"/>
              <a:t> </a:t>
            </a:r>
            <a:r>
              <a:rPr lang="ko-KR" altLang="en-US" sz="1400"/>
              <a:t>수는 사원 한 명에 대해서 </a:t>
            </a:r>
            <a:r>
              <a:rPr lang="en-US" altLang="ko-KR" sz="1400"/>
              <a:t>DEPT </a:t>
            </a:r>
            <a:r>
              <a:rPr lang="ko-KR" altLang="en-US" sz="1400"/>
              <a:t>테이블의 모든 행과 결합되기에 </a:t>
            </a:r>
            <a:r>
              <a:rPr lang="en-US" altLang="ko-KR" sz="1400"/>
              <a:t>2</a:t>
            </a:r>
            <a:r>
              <a:rPr lang="ko-KR" altLang="en-US" sz="1400"/>
              <a:t>개 테이블의 행의 개수를 곱한 것 만큼 조회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/>
              <a:t>CROSS JOIN</a:t>
            </a:r>
            <a:r>
              <a:rPr lang="ko-KR" altLang="en-US" sz="1400"/>
              <a:t>의 결과를 보면 사원 테이블에 부서에 대한 상세정보가 결합되긴 했지만</a:t>
            </a:r>
            <a:r>
              <a:rPr lang="en-US" altLang="ko-KR" sz="1400"/>
              <a:t>, </a:t>
            </a:r>
            <a:r>
              <a:rPr lang="ko-KR" altLang="en-US" sz="1400"/>
              <a:t>조인 될 때 아무런 조건을 제시하지 않았기에 사원 한 명에 대해서 </a:t>
            </a:r>
            <a:r>
              <a:rPr lang="en-US" altLang="ko-KR" sz="1400"/>
              <a:t>DEPT </a:t>
            </a:r>
            <a:r>
              <a:rPr lang="ko-KR" altLang="en-US" sz="1400"/>
              <a:t>테이블의 모든 행의 데이터와 결합된 형태이기에 </a:t>
            </a:r>
            <a:r>
              <a:rPr lang="en-US" altLang="ko-KR" sz="1400"/>
              <a:t>CROSS JOIN</a:t>
            </a:r>
            <a:r>
              <a:rPr lang="ko-KR" altLang="en-US" sz="1400"/>
              <a:t>의 결과는 아무런 의미를 갖지 못하는 경우가 많음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조인 결과가 의미를 갖으려면 조인할 때 조건을 지정해야 하는 경우가 대부분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xmlns="" id="{AB379BFD-2D93-C64E-A572-1DAD7B065CE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14">
            <a:extLst>
              <a:ext uri="{FF2B5EF4-FFF2-40B4-BE49-F238E27FC236}">
                <a16:creationId xmlns:a16="http://schemas.microsoft.com/office/drawing/2014/main" xmlns="" id="{3CE716D4-079D-124F-8533-BCC80A9D635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16">
            <a:extLst>
              <a:ext uri="{FF2B5EF4-FFF2-40B4-BE49-F238E27FC236}">
                <a16:creationId xmlns:a16="http://schemas.microsoft.com/office/drawing/2014/main" xmlns="" id="{6ABD772D-34C5-544A-A356-08C65FB7A65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Rectangle 17">
            <a:extLst>
              <a:ext uri="{FF2B5EF4-FFF2-40B4-BE49-F238E27FC236}">
                <a16:creationId xmlns:a16="http://schemas.microsoft.com/office/drawing/2014/main" xmlns="" id="{DEDC94CD-7683-894B-8687-378E0D34A46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Rectangle 19">
            <a:extLst>
              <a:ext uri="{FF2B5EF4-FFF2-40B4-BE49-F238E27FC236}">
                <a16:creationId xmlns:a16="http://schemas.microsoft.com/office/drawing/2014/main" xmlns="" id="{48228666-CF6C-4645-B45D-2CD90C79726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300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">
            <a:extLst>
              <a:ext uri="{FF2B5EF4-FFF2-40B4-BE49-F238E27FC236}">
                <a16:creationId xmlns:a16="http://schemas.microsoft.com/office/drawing/2014/main" xmlns="" id="{217137ED-0C1B-4F4A-839F-D34950235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EQUI JOIN</a:t>
            </a:r>
          </a:p>
        </p:txBody>
      </p:sp>
      <p:sp>
        <p:nvSpPr>
          <p:cNvPr id="22530" name="내용 개체 틀 2">
            <a:extLst>
              <a:ext uri="{FF2B5EF4-FFF2-40B4-BE49-F238E27FC236}">
                <a16:creationId xmlns:a16="http://schemas.microsoft.com/office/drawing/2014/main" xmlns="" id="{0C6FC63D-0ACE-274B-B99F-D269A5E6E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35274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/>
              <a:t>EQUI JOIN</a:t>
            </a:r>
            <a:r>
              <a:rPr lang="ko-KR" altLang="en-US" sz="1400"/>
              <a:t>은 가장 많이 사용하는 조인 방법으로서 조인 대상이 되는 두 테이블에서 동일한 의미를 갖는 컬럼의 값이 일치되는 행을 연결하여 결과를 생성하는 조인 방법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다음은 사원 정보를 출력할 때 각 사원들이 소속된 부서의 상세 정보를 출력하기 위해서 두 개의 테이블을 조인한 경우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사원</a:t>
            </a:r>
            <a:r>
              <a:rPr lang="en-US" altLang="ko-KR" sz="1400"/>
              <a:t>(EMP) </a:t>
            </a:r>
            <a:r>
              <a:rPr lang="ko-KR" altLang="en-US" sz="1400"/>
              <a:t>테이블과 부서</a:t>
            </a:r>
            <a:r>
              <a:rPr lang="en-US" altLang="ko-KR" sz="1400"/>
              <a:t>(DEPT) </a:t>
            </a:r>
            <a:r>
              <a:rPr lang="ko-KR" altLang="en-US" sz="1400"/>
              <a:t>테이블의 공통 컬럼인 </a:t>
            </a:r>
            <a:r>
              <a:rPr lang="en-US" altLang="ko-KR" sz="1400"/>
              <a:t>DEPTNO</a:t>
            </a:r>
            <a:r>
              <a:rPr lang="ko-KR" altLang="en-US" sz="1400"/>
              <a:t>의 값이 일치</a:t>
            </a:r>
            <a:r>
              <a:rPr lang="en-US" altLang="ko-KR" sz="1400"/>
              <a:t>(=)</a:t>
            </a:r>
            <a:r>
              <a:rPr lang="ko-KR" altLang="en-US" sz="1400"/>
              <a:t>되는 조건을 </a:t>
            </a:r>
            <a:r>
              <a:rPr lang="en-US" altLang="ko-KR" sz="1400"/>
              <a:t>WHERE </a:t>
            </a:r>
            <a:r>
              <a:rPr lang="ko-KR" altLang="en-US" sz="1400"/>
              <a:t>절에 기술하여 사용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테이블을 조인하려면 일치되는 동일한 의미를 갖는 컬럼을 사용해야 함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컬럼의 이름이 같은 경우 컬럼 이름을 구분하기 위해서 컬럼 이름 앞에 테이블 이름을 기술해야 함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xmlns="" id="{124B61F1-0BC3-7C4A-84AC-995A1037013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31E3124-1269-8642-B224-C2DB9803139B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498725"/>
          <a:ext cx="7696200" cy="858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8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EMP, DEPT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EMP.DEPTNO = DEPT.DEPTNO;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540" name="Rectangle 14">
            <a:extLst>
              <a:ext uri="{FF2B5EF4-FFF2-40B4-BE49-F238E27FC236}">
                <a16:creationId xmlns:a16="http://schemas.microsoft.com/office/drawing/2014/main" xmlns="" id="{ACAF41F9-44C4-3D4A-961D-5AFFF70CE2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1" name="Rectangle 2">
            <a:extLst>
              <a:ext uri="{FF2B5EF4-FFF2-40B4-BE49-F238E27FC236}">
                <a16:creationId xmlns:a16="http://schemas.microsoft.com/office/drawing/2014/main" xmlns="" id="{F9601BA4-B522-9A4C-A30A-F5FB3569EE8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2" name="Rectangle 17">
            <a:extLst>
              <a:ext uri="{FF2B5EF4-FFF2-40B4-BE49-F238E27FC236}">
                <a16:creationId xmlns:a16="http://schemas.microsoft.com/office/drawing/2014/main" xmlns="" id="{597F40EC-7B5F-3242-BD90-CBE0125097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707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>
            <a:extLst>
              <a:ext uri="{FF2B5EF4-FFF2-40B4-BE49-F238E27FC236}">
                <a16:creationId xmlns:a16="http://schemas.microsoft.com/office/drawing/2014/main" xmlns="" id="{313631E8-E90C-E74E-A597-F0FB4531F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EQUI JOIN</a:t>
            </a:r>
          </a:p>
        </p:txBody>
      </p:sp>
      <p:sp>
        <p:nvSpPr>
          <p:cNvPr id="23554" name="내용 개체 틀 2">
            <a:extLst>
              <a:ext uri="{FF2B5EF4-FFF2-40B4-BE49-F238E27FC236}">
                <a16:creationId xmlns:a16="http://schemas.microsoft.com/office/drawing/2014/main" xmlns="" id="{897614A4-ED31-C84B-9BD3-C9C6A1299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3926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다음은 두 테이블을 조인한 결과로 살펴보면 다음과 같이 부서 번호를 기준으로 같은 값을 가진 사원 테이블의 컬럼과 부서 테이블의 컬럼이 결합</a:t>
            </a:r>
            <a:r>
              <a:rPr lang="en-US" altLang="ko-KR" sz="1400"/>
              <a:t>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ko-KR" altLang="en-US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ko-KR" altLang="en-US" sz="1400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xmlns="" id="{5B4F4163-A200-2243-B5A6-BD0500581A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14">
            <a:extLst>
              <a:ext uri="{FF2B5EF4-FFF2-40B4-BE49-F238E27FC236}">
                <a16:creationId xmlns:a16="http://schemas.microsoft.com/office/drawing/2014/main" xmlns="" id="{DDA7B7F6-54B2-9A46-BFD8-E96A037B869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xmlns="" id="{3776DEE5-92FF-C84D-A3A0-F953CEA882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17">
            <a:extLst>
              <a:ext uri="{FF2B5EF4-FFF2-40B4-BE49-F238E27FC236}">
                <a16:creationId xmlns:a16="http://schemas.microsoft.com/office/drawing/2014/main" xmlns="" id="{05EEE412-A893-A84A-A775-4A382620A0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2">
            <a:extLst>
              <a:ext uri="{FF2B5EF4-FFF2-40B4-BE49-F238E27FC236}">
                <a16:creationId xmlns:a16="http://schemas.microsoft.com/office/drawing/2014/main" xmlns="" id="{377849DC-AE5F-3F48-99D7-185E23E2AC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560" name="_x298300016" descr="EMB000018300d75">
            <a:extLst>
              <a:ext uri="{FF2B5EF4-FFF2-40B4-BE49-F238E27FC236}">
                <a16:creationId xmlns:a16="http://schemas.microsoft.com/office/drawing/2014/main" xmlns="" id="{59E577D4-888A-5546-A5FA-D26FA23D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92313"/>
            <a:ext cx="8229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4">
            <a:extLst>
              <a:ext uri="{FF2B5EF4-FFF2-40B4-BE49-F238E27FC236}">
                <a16:creationId xmlns:a16="http://schemas.microsoft.com/office/drawing/2014/main" xmlns="" id="{80EF1CE9-060D-3142-8359-C502BF95E0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62" name="_x177331392">
            <a:extLst>
              <a:ext uri="{FF2B5EF4-FFF2-40B4-BE49-F238E27FC236}">
                <a16:creationId xmlns:a16="http://schemas.microsoft.com/office/drawing/2014/main" xmlns="" id="{EA4B145E-B405-1D4C-ABDC-734F23F5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1219200" cy="2590800"/>
          </a:xfrm>
          <a:prstGeom prst="rect">
            <a:avLst/>
          </a:prstGeom>
          <a:noFill/>
          <a:ln w="4191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77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제목 1">
            <a:extLst>
              <a:ext uri="{FF2B5EF4-FFF2-40B4-BE49-F238E27FC236}">
                <a16:creationId xmlns:a16="http://schemas.microsoft.com/office/drawing/2014/main" xmlns="" id="{D5DE30E5-8E4F-1046-9701-31A3263B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EQUI JOIN</a:t>
            </a:r>
            <a:r>
              <a:rPr lang="ko-KR" altLang="en-US" dirty="0"/>
              <a:t>에 </a:t>
            </a:r>
            <a:r>
              <a:rPr lang="en-US" altLang="ko-KR" dirty="0"/>
              <a:t>AND </a:t>
            </a:r>
            <a:r>
              <a:rPr lang="ko-KR" altLang="en-US" dirty="0"/>
              <a:t>연산</a:t>
            </a:r>
          </a:p>
        </p:txBody>
      </p:sp>
      <p:sp>
        <p:nvSpPr>
          <p:cNvPr id="24578" name="내용 개체 틀 2">
            <a:extLst>
              <a:ext uri="{FF2B5EF4-FFF2-40B4-BE49-F238E27FC236}">
                <a16:creationId xmlns:a16="http://schemas.microsoft.com/office/drawing/2014/main" xmlns="" id="{A9EE61E2-DF53-F043-97FC-7BED0CA5A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3744912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/>
              <a:t>EMP </a:t>
            </a:r>
            <a:r>
              <a:rPr lang="ko-KR" altLang="en-US" sz="1400"/>
              <a:t>테이블의 </a:t>
            </a:r>
            <a:r>
              <a:rPr lang="en-US" altLang="ko-KR" sz="1400"/>
              <a:t>ENAME</a:t>
            </a:r>
            <a:r>
              <a:rPr lang="ko-KR" altLang="en-US" sz="1400"/>
              <a:t>이 </a:t>
            </a:r>
            <a:r>
              <a:rPr lang="en-US" altLang="ko-KR" sz="1400"/>
              <a:t>MILLER</a:t>
            </a:r>
            <a:r>
              <a:rPr lang="ko-KR" altLang="en-US" sz="1400"/>
              <a:t>인 사원의 </a:t>
            </a:r>
            <a:r>
              <a:rPr lang="en-US" altLang="ko-KR" sz="1400"/>
              <a:t>ENAME</a:t>
            </a:r>
            <a:r>
              <a:rPr lang="ko-KR" altLang="en-US" sz="1400"/>
              <a:t>과 </a:t>
            </a:r>
            <a:r>
              <a:rPr lang="en-US" altLang="ko-KR" sz="1400"/>
              <a:t>DEPT </a:t>
            </a:r>
            <a:r>
              <a:rPr lang="ko-KR" altLang="en-US" sz="1400"/>
              <a:t>테이블의 </a:t>
            </a:r>
            <a:r>
              <a:rPr lang="en-US" altLang="ko-KR" sz="1400"/>
              <a:t>DNAME</a:t>
            </a:r>
            <a:r>
              <a:rPr lang="ko-KR" altLang="en-US" sz="1400"/>
              <a:t>을 출력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xmlns="" id="{D5140973-B8DF-DA47-B8EA-2AA54EB5E84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AB25B4E-8479-CD4D-85E8-A46139113AC4}"/>
              </a:ext>
            </a:extLst>
          </p:cNvPr>
          <p:cNvGraphicFramePr>
            <a:graphicFrameLocks noGrp="1"/>
          </p:cNvGraphicFramePr>
          <p:nvPr/>
        </p:nvGraphicFramePr>
        <p:xfrm>
          <a:off x="773113" y="1828800"/>
          <a:ext cx="7696200" cy="140811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0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16" marB="1791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ENAME, DNAME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EMP, DEPT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 EMP.DEPTNO=DEPT.DEPTNO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ENAME='MILLER';</a:t>
                      </a:r>
                    </a:p>
                  </a:txBody>
                  <a:tcPr marL="17907" marR="17907" marT="17916" marB="1791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588" name="Rectangle 14">
            <a:extLst>
              <a:ext uri="{FF2B5EF4-FFF2-40B4-BE49-F238E27FC236}">
                <a16:creationId xmlns:a16="http://schemas.microsoft.com/office/drawing/2014/main" xmlns="" id="{F8B84404-AF96-5D49-9D84-F5F53E6BABB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9" name="Rectangle 2">
            <a:extLst>
              <a:ext uri="{FF2B5EF4-FFF2-40B4-BE49-F238E27FC236}">
                <a16:creationId xmlns:a16="http://schemas.microsoft.com/office/drawing/2014/main" xmlns="" id="{3D6691FE-CAF1-EF48-9925-3EC3A2136D0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90" name="Rectangle 2">
            <a:extLst>
              <a:ext uri="{FF2B5EF4-FFF2-40B4-BE49-F238E27FC236}">
                <a16:creationId xmlns:a16="http://schemas.microsoft.com/office/drawing/2014/main" xmlns="" id="{09591BBB-3A2B-BF45-9534-651788E1A6A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91" name="Rectangle 18">
            <a:extLst>
              <a:ext uri="{FF2B5EF4-FFF2-40B4-BE49-F238E27FC236}">
                <a16:creationId xmlns:a16="http://schemas.microsoft.com/office/drawing/2014/main" xmlns="" id="{AA243909-842A-2648-A333-66FB48FD88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92" name="Rectangle 19">
            <a:extLst>
              <a:ext uri="{FF2B5EF4-FFF2-40B4-BE49-F238E27FC236}">
                <a16:creationId xmlns:a16="http://schemas.microsoft.com/office/drawing/2014/main" xmlns="" id="{3DE657BD-262E-CB4D-89A0-50B364D0E93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4593" name="그림 1">
            <a:extLst>
              <a:ext uri="{FF2B5EF4-FFF2-40B4-BE49-F238E27FC236}">
                <a16:creationId xmlns:a16="http://schemas.microsoft.com/office/drawing/2014/main" xmlns="" id="{CE3C4BDF-6AF3-D449-82AB-4F8EA712B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3716338"/>
            <a:ext cx="5813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452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제목 1">
            <a:extLst>
              <a:ext uri="{FF2B5EF4-FFF2-40B4-BE49-F238E27FC236}">
                <a16:creationId xmlns:a16="http://schemas.microsoft.com/office/drawing/2014/main" xmlns="" id="{6CA92FEB-F24D-1643-9520-84DCE96E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 err="1"/>
              <a:t>컬럼명의</a:t>
            </a:r>
            <a:r>
              <a:rPr lang="ko-KR" altLang="en-US" dirty="0"/>
              <a:t> 모호성 해결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xmlns="" id="{15927FA5-07F3-064D-A9DB-DC6BE898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260475"/>
            <a:ext cx="8426450" cy="34639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양쪽 테이블에 동일한 컬럼이 존재하는 경우 컬럼 이름을 기재할 때 테이블 이름을 기재해야 하는데 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그렇지 않으면 애매한 컬럼 이름이라고 에러가 발생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ORA-00918: column ambiguously defined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00918. 00000 -  "column ambiguously defined"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*Cause: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*Action: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70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행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, 22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열에서 오류 발생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38B986F-0910-C44F-8404-4252F1870FD9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008188"/>
          <a:ext cx="8153400" cy="1133475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0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ENAME, DNAME, DEPTNO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EMP, DEPT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 EMP.DEPTNO = DEPT.DEPTNO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ENAME='MILLER';</a:t>
                      </a:r>
                    </a:p>
                  </a:txBody>
                  <a:tcPr marL="17907" marR="17907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11" name="Rectangle 1">
            <a:extLst>
              <a:ext uri="{FF2B5EF4-FFF2-40B4-BE49-F238E27FC236}">
                <a16:creationId xmlns:a16="http://schemas.microsoft.com/office/drawing/2014/main" xmlns="" id="{429D32D3-A288-2947-9681-86DB6E4F0A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Rectangle 14">
            <a:extLst>
              <a:ext uri="{FF2B5EF4-FFF2-40B4-BE49-F238E27FC236}">
                <a16:creationId xmlns:a16="http://schemas.microsoft.com/office/drawing/2014/main" xmlns="" id="{CFC6E307-4894-264D-84B9-166C44D6AAC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3" name="Rectangle 16">
            <a:extLst>
              <a:ext uri="{FF2B5EF4-FFF2-40B4-BE49-F238E27FC236}">
                <a16:creationId xmlns:a16="http://schemas.microsoft.com/office/drawing/2014/main" xmlns="" id="{C91218FC-5D11-D844-9033-396A54A994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Rectangle 2">
            <a:extLst>
              <a:ext uri="{FF2B5EF4-FFF2-40B4-BE49-F238E27FC236}">
                <a16:creationId xmlns:a16="http://schemas.microsoft.com/office/drawing/2014/main" xmlns="" id="{CD41F7A9-9644-2C41-AE94-677B8CFCA80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5" name="Rectangle 18">
            <a:extLst>
              <a:ext uri="{FF2B5EF4-FFF2-40B4-BE49-F238E27FC236}">
                <a16:creationId xmlns:a16="http://schemas.microsoft.com/office/drawing/2014/main" xmlns="" id="{5F7775F1-EDC8-7A4E-86DE-33820CCDEF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6" name="Rectangle 19">
            <a:extLst>
              <a:ext uri="{FF2B5EF4-FFF2-40B4-BE49-F238E27FC236}">
                <a16:creationId xmlns:a16="http://schemas.microsoft.com/office/drawing/2014/main" xmlns="" id="{54C069C6-73E7-7F43-8462-E4270D5F22D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776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제목 1">
            <a:extLst>
              <a:ext uri="{FF2B5EF4-FFF2-40B4-BE49-F238E27FC236}">
                <a16:creationId xmlns:a16="http://schemas.microsoft.com/office/drawing/2014/main" xmlns="" id="{35D93C1B-7ED4-E641-B595-7B8C306F7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 err="1"/>
              <a:t>컬럼명의</a:t>
            </a:r>
            <a:r>
              <a:rPr lang="ko-KR" altLang="en-US" dirty="0"/>
              <a:t> 모호성 해결</a:t>
            </a:r>
          </a:p>
        </p:txBody>
      </p:sp>
      <p:sp>
        <p:nvSpPr>
          <p:cNvPr id="26626" name="내용 개체 틀 2">
            <a:extLst>
              <a:ext uri="{FF2B5EF4-FFF2-40B4-BE49-F238E27FC236}">
                <a16:creationId xmlns:a16="http://schemas.microsoft.com/office/drawing/2014/main" xmlns="" id="{441A5889-FB3E-EE42-82C3-3C9B7695F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76350"/>
            <a:ext cx="8001000" cy="53213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동일한 이름의 컬럼은 컬럼명 앞에 테이블 명을 명시적으로 기술함으로서 컬럼이 어느 테이블 소속인지 구분할 수 있음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0F24D9F-1248-7A4C-8169-53E8ADC8F68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916113"/>
          <a:ext cx="7848600" cy="1133475"/>
        </p:xfrm>
        <a:graphic>
          <a:graphicData uri="http://schemas.openxmlformats.org/drawingml/2006/table">
            <a:tbl>
              <a:tblPr/>
              <a:tblGrid>
                <a:gridCol w="522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25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EMP.ENAME, DEPT.DNAME, EMP.DEPTNO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EMP, DEPT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 EMP.DEPTNO=DEPT.DEPTNO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ENAME='MILLER';</a:t>
                      </a:r>
                    </a:p>
                  </a:txBody>
                  <a:tcPr marL="17907" marR="17907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635" name="Rectangle 1">
            <a:extLst>
              <a:ext uri="{FF2B5EF4-FFF2-40B4-BE49-F238E27FC236}">
                <a16:creationId xmlns:a16="http://schemas.microsoft.com/office/drawing/2014/main" xmlns="" id="{18384B04-586B-3643-A849-1B27609B4CB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6" name="Rectangle 14">
            <a:extLst>
              <a:ext uri="{FF2B5EF4-FFF2-40B4-BE49-F238E27FC236}">
                <a16:creationId xmlns:a16="http://schemas.microsoft.com/office/drawing/2014/main" xmlns="" id="{BABF3143-771A-7046-9E34-0CE24809A5D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7" name="Rectangle 16">
            <a:extLst>
              <a:ext uri="{FF2B5EF4-FFF2-40B4-BE49-F238E27FC236}">
                <a16:creationId xmlns:a16="http://schemas.microsoft.com/office/drawing/2014/main" xmlns="" id="{16E16EDB-5EBD-B241-89C7-091600700EE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8" name="Rectangle 2">
            <a:extLst>
              <a:ext uri="{FF2B5EF4-FFF2-40B4-BE49-F238E27FC236}">
                <a16:creationId xmlns:a16="http://schemas.microsoft.com/office/drawing/2014/main" xmlns="" id="{04B15637-9373-444B-81E7-BABDC0138C3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9" name="Rectangle 18">
            <a:extLst>
              <a:ext uri="{FF2B5EF4-FFF2-40B4-BE49-F238E27FC236}">
                <a16:creationId xmlns:a16="http://schemas.microsoft.com/office/drawing/2014/main" xmlns="" id="{271A08A1-A422-CD41-890E-85F9A5E0899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40" name="Rectangle 19">
            <a:extLst>
              <a:ext uri="{FF2B5EF4-FFF2-40B4-BE49-F238E27FC236}">
                <a16:creationId xmlns:a16="http://schemas.microsoft.com/office/drawing/2014/main" xmlns="" id="{A0F6A9CC-851E-D042-8D5F-A1DC2C3D33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41" name="Rectangle 2">
            <a:extLst>
              <a:ext uri="{FF2B5EF4-FFF2-40B4-BE49-F238E27FC236}">
                <a16:creationId xmlns:a16="http://schemas.microsoft.com/office/drawing/2014/main" xmlns="" id="{B3F3ECE7-E4BF-3B41-A2D3-18486475FD0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6642" name="그림 1">
            <a:extLst>
              <a:ext uri="{FF2B5EF4-FFF2-40B4-BE49-F238E27FC236}">
                <a16:creationId xmlns:a16="http://schemas.microsoft.com/office/drawing/2014/main" xmlns="" id="{53AC47BD-4ACC-8943-A712-596A9AE76D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336925"/>
            <a:ext cx="47529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0658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제목 1">
            <a:extLst>
              <a:ext uri="{FF2B5EF4-FFF2-40B4-BE49-F238E27FC236}">
                <a16:creationId xmlns:a16="http://schemas.microsoft.com/office/drawing/2014/main" xmlns="" id="{932024EF-F6BE-2649-A2EC-8E11B1480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테이블에 별칭 부여하기</a:t>
            </a:r>
          </a:p>
        </p:txBody>
      </p:sp>
      <p:sp>
        <p:nvSpPr>
          <p:cNvPr id="27650" name="내용 개체 틀 2">
            <a:extLst>
              <a:ext uri="{FF2B5EF4-FFF2-40B4-BE49-F238E27FC236}">
                <a16:creationId xmlns:a16="http://schemas.microsoft.com/office/drawing/2014/main" xmlns="" id="{469C57A3-5BA3-B84A-97FF-84D6F657E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76350"/>
            <a:ext cx="7418388" cy="236855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테이블 이름에 별칭을 붙이는 방법은 </a:t>
            </a:r>
            <a:r>
              <a:rPr lang="en-US" altLang="ko-KR" sz="1400"/>
              <a:t>FROM </a:t>
            </a:r>
            <a:r>
              <a:rPr lang="ko-KR" altLang="en-US" sz="1400"/>
              <a:t>절 다음에 테이블 이름을 명시하고 공백을 둔 다음에 별칭을 지정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이후 절에서 테이블 이름을 사용할 때는 별칭을 사용해야 함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endParaRPr lang="ko-KR" altLang="en-US" sz="14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CC0CAC5-6A0A-4B4F-BB62-A0C928BF68FE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151063"/>
          <a:ext cx="7342188" cy="1133475"/>
        </p:xfrm>
        <a:graphic>
          <a:graphicData uri="http://schemas.openxmlformats.org/drawingml/2006/table">
            <a:tbl>
              <a:tblPr/>
              <a:tblGrid>
                <a:gridCol w="488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3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6" marR="17906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E.ENAME, D.DNAME, E.DEPTNO, D.DEPTNO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EMP E, DEPT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 E.DEPTNO = D.DEPTNO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E.ENAME='MILLER';</a:t>
                      </a:r>
                    </a:p>
                  </a:txBody>
                  <a:tcPr marL="17906" marR="17906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659" name="Rectangle 1">
            <a:extLst>
              <a:ext uri="{FF2B5EF4-FFF2-40B4-BE49-F238E27FC236}">
                <a16:creationId xmlns:a16="http://schemas.microsoft.com/office/drawing/2014/main" xmlns="" id="{2DD21F96-2A93-AF47-841E-4C40D829B6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Rectangle 14">
            <a:extLst>
              <a:ext uri="{FF2B5EF4-FFF2-40B4-BE49-F238E27FC236}">
                <a16:creationId xmlns:a16="http://schemas.microsoft.com/office/drawing/2014/main" xmlns="" id="{408FFD50-E26E-5045-B274-584ECE504D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61" name="Rectangle 16">
            <a:extLst>
              <a:ext uri="{FF2B5EF4-FFF2-40B4-BE49-F238E27FC236}">
                <a16:creationId xmlns:a16="http://schemas.microsoft.com/office/drawing/2014/main" xmlns="" id="{915CEA2D-6D56-FC46-972B-A73EA1EBFE5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62" name="Rectangle 2">
            <a:extLst>
              <a:ext uri="{FF2B5EF4-FFF2-40B4-BE49-F238E27FC236}">
                <a16:creationId xmlns:a16="http://schemas.microsoft.com/office/drawing/2014/main" xmlns="" id="{1BA88FC6-F086-6144-A0E3-1415DE6A18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63" name="Rectangle 18">
            <a:extLst>
              <a:ext uri="{FF2B5EF4-FFF2-40B4-BE49-F238E27FC236}">
                <a16:creationId xmlns:a16="http://schemas.microsoft.com/office/drawing/2014/main" xmlns="" id="{BAAF1132-1A96-9947-AA9E-A1231141BBC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64" name="Rectangle 2">
            <a:extLst>
              <a:ext uri="{FF2B5EF4-FFF2-40B4-BE49-F238E27FC236}">
                <a16:creationId xmlns:a16="http://schemas.microsoft.com/office/drawing/2014/main" xmlns="" id="{196B260F-8344-EC42-B77E-7EBC2CF8E44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600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>
            <a:extLst>
              <a:ext uri="{FF2B5EF4-FFF2-40B4-BE49-F238E27FC236}">
                <a16:creationId xmlns:a16="http://schemas.microsoft.com/office/drawing/2014/main" xmlns="" id="{0376894C-7FA4-8841-A84A-52187CA26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HASH JOIN</a:t>
            </a:r>
          </a:p>
        </p:txBody>
      </p:sp>
      <p:sp>
        <p:nvSpPr>
          <p:cNvPr id="30722" name="내용 개체 틀 2">
            <a:extLst>
              <a:ext uri="{FF2B5EF4-FFF2-40B4-BE49-F238E27FC236}">
                <a16:creationId xmlns:a16="http://schemas.microsoft.com/office/drawing/2014/main" xmlns="" id="{8B73EF77-9101-044A-9B32-DC616211B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41439"/>
            <a:ext cx="8229600" cy="4391818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해시 함수는 테이블을 해시 메모리에 적재한 후에 해시 함수로써 연결하는 방법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해시 조인은 </a:t>
            </a:r>
            <a:r>
              <a:rPr lang="en-US" altLang="ko-KR" sz="1400" dirty="0"/>
              <a:t>EQUI </a:t>
            </a:r>
            <a:r>
              <a:rPr lang="ko-KR" altLang="en-US" sz="1400" dirty="0" err="1"/>
              <a:t>조인만</a:t>
            </a:r>
            <a:r>
              <a:rPr lang="ko-KR" altLang="en-US" sz="1400" dirty="0"/>
              <a:t> 사용 가능한 방법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해시 조인은 먼저 선행 테이블을 결정하고 선행 테이블에서 주어진 조건</a:t>
            </a:r>
            <a:r>
              <a:rPr lang="en-US" altLang="ko-KR" sz="1400" dirty="0"/>
              <a:t>(Where</a:t>
            </a:r>
            <a:r>
              <a:rPr lang="ko-KR" altLang="en-US" sz="1400" dirty="0"/>
              <a:t>구</a:t>
            </a:r>
            <a:r>
              <a:rPr lang="en-US" altLang="ko-KR" sz="1400" dirty="0"/>
              <a:t>)</a:t>
            </a:r>
            <a:r>
              <a:rPr lang="ko-KR" altLang="en-US" sz="1400" dirty="0"/>
              <a:t>에 해당하는 </a:t>
            </a:r>
            <a:r>
              <a:rPr lang="ko-KR" altLang="en-US" sz="1400" dirty="0" err="1"/>
              <a:t>행를</a:t>
            </a:r>
            <a:r>
              <a:rPr lang="ko-KR" altLang="en-US" sz="1400" dirty="0"/>
              <a:t> 선택하는 방식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해당 행이 선택되면 조인 키</a:t>
            </a:r>
            <a:r>
              <a:rPr lang="en-US" altLang="ko-KR" sz="1400" dirty="0"/>
              <a:t>(Join Key)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기준으로 해시 함수를 사용해서 해시 테이블을 메인 메모리</a:t>
            </a:r>
            <a:r>
              <a:rPr lang="en-US" altLang="ko-KR" sz="1400" dirty="0"/>
              <a:t>(Main Memory)</a:t>
            </a:r>
            <a:r>
              <a:rPr lang="ko-KR" altLang="en-US" sz="1400" dirty="0"/>
              <a:t>에 생성하고 후행 테이블에서 주어진 조건에 만족하는 행을 찾는 방식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후행 테이블의 조인 키를 사용해서 해시 함수를 적용하여 해당 </a:t>
            </a:r>
            <a:r>
              <a:rPr lang="ko-KR" altLang="en-US" sz="1400" dirty="0" err="1"/>
              <a:t>버킷을</a:t>
            </a:r>
            <a:r>
              <a:rPr lang="ko-KR" altLang="en-US" sz="1400" dirty="0"/>
              <a:t> 검색하는 방식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endParaRPr lang="ko-KR" altLang="en-US" sz="1400" dirty="0"/>
          </a:p>
        </p:txBody>
      </p:sp>
      <p:sp>
        <p:nvSpPr>
          <p:cNvPr id="30731" name="Rectangle 2">
            <a:extLst>
              <a:ext uri="{FF2B5EF4-FFF2-40B4-BE49-F238E27FC236}">
                <a16:creationId xmlns:a16="http://schemas.microsoft.com/office/drawing/2014/main" xmlns="" id="{2CC277C5-A777-FE4A-B55D-B2FB68DE5AA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xmlns="" id="{2D2BB646-9B31-0E4A-B498-6E55E8993C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xmlns="" id="{1932C33C-CEB9-2A47-95F5-2F561C7B00A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4" name="Rectangle 17">
            <a:extLst>
              <a:ext uri="{FF2B5EF4-FFF2-40B4-BE49-F238E27FC236}">
                <a16:creationId xmlns:a16="http://schemas.microsoft.com/office/drawing/2014/main" xmlns="" id="{548A1A17-0889-8749-A560-F6CEF9ACB2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5" name="Rectangle 18">
            <a:extLst>
              <a:ext uri="{FF2B5EF4-FFF2-40B4-BE49-F238E27FC236}">
                <a16:creationId xmlns:a16="http://schemas.microsoft.com/office/drawing/2014/main" xmlns="" id="{77466437-1882-D644-8EC6-92114DB3FC0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245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>
            <a:extLst>
              <a:ext uri="{FF2B5EF4-FFF2-40B4-BE49-F238E27FC236}">
                <a16:creationId xmlns:a16="http://schemas.microsoft.com/office/drawing/2014/main" xmlns="" id="{0376894C-7FA4-8841-A84A-52187CA26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NON-EQUI JOIN</a:t>
            </a:r>
          </a:p>
        </p:txBody>
      </p:sp>
      <p:sp>
        <p:nvSpPr>
          <p:cNvPr id="30722" name="내용 개체 틀 2">
            <a:extLst>
              <a:ext uri="{FF2B5EF4-FFF2-40B4-BE49-F238E27FC236}">
                <a16:creationId xmlns:a16="http://schemas.microsoft.com/office/drawing/2014/main" xmlns="" id="{8B73EF77-9101-044A-9B32-DC616211B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41438"/>
            <a:ext cx="8229600" cy="561657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NON-EQUI JOIN</a:t>
            </a:r>
            <a:r>
              <a:rPr lang="ko-KR" altLang="en-US" sz="1400" dirty="0"/>
              <a:t>은 특정 범위 내에 있는지를 조사하기 위해서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 조인 조건을 </a:t>
            </a:r>
            <a:r>
              <a:rPr lang="en-US" altLang="ko-KR" sz="1400" dirty="0"/>
              <a:t>= </a:t>
            </a:r>
            <a:r>
              <a:rPr lang="ko-KR" altLang="en-US" sz="1400" dirty="0"/>
              <a:t>연산자 이외의 비교 연산자를 사용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급여 등급 테이블</a:t>
            </a:r>
            <a:r>
              <a:rPr lang="en-US" altLang="ko-KR" sz="1400" dirty="0"/>
              <a:t>(SALGRADE)</a:t>
            </a:r>
            <a:r>
              <a:rPr lang="ko-KR" altLang="en-US" sz="1400" dirty="0"/>
              <a:t>을 데이터 확인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007A628-7F41-A24E-BD5D-641F4FD1405B}"/>
              </a:ext>
            </a:extLst>
          </p:cNvPr>
          <p:cNvGraphicFramePr>
            <a:graphicFrameLocks noGrp="1"/>
          </p:cNvGraphicFramePr>
          <p:nvPr/>
        </p:nvGraphicFramePr>
        <p:xfrm>
          <a:off x="1000125" y="2276475"/>
          <a:ext cx="7467600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* FROM SALGRADE;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731" name="Rectangle 2">
            <a:extLst>
              <a:ext uri="{FF2B5EF4-FFF2-40B4-BE49-F238E27FC236}">
                <a16:creationId xmlns:a16="http://schemas.microsoft.com/office/drawing/2014/main" xmlns="" id="{2CC277C5-A777-FE4A-B55D-B2FB68DE5AA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xmlns="" id="{2D2BB646-9B31-0E4A-B498-6E55E8993C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xmlns="" id="{1932C33C-CEB9-2A47-95F5-2F561C7B00A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4" name="Rectangle 17">
            <a:extLst>
              <a:ext uri="{FF2B5EF4-FFF2-40B4-BE49-F238E27FC236}">
                <a16:creationId xmlns:a16="http://schemas.microsoft.com/office/drawing/2014/main" xmlns="" id="{548A1A17-0889-8749-A560-F6CEF9ACB2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35" name="Rectangle 18">
            <a:extLst>
              <a:ext uri="{FF2B5EF4-FFF2-40B4-BE49-F238E27FC236}">
                <a16:creationId xmlns:a16="http://schemas.microsoft.com/office/drawing/2014/main" xmlns="" id="{77466437-1882-D644-8EC6-92114DB3FC0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0736" name="_x177325632" descr="EMB000018300d85">
            <a:extLst>
              <a:ext uri="{FF2B5EF4-FFF2-40B4-BE49-F238E27FC236}">
                <a16:creationId xmlns:a16="http://schemas.microsoft.com/office/drawing/2014/main" xmlns="" id="{98E2800B-8E0B-BB46-B75E-4FC17E1D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97200"/>
            <a:ext cx="73914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61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95600" y="1268760"/>
            <a:ext cx="5867400" cy="354949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 식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4800" y="1268760"/>
            <a:ext cx="2514600" cy="354949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 분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895600" y="1802160"/>
            <a:ext cx="5867400" cy="591582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자주 사용하는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DML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문장을 하나로 묶은 개체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Declare  ~ Begin   ~   Exception  ~   End;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04800" y="1802160"/>
            <a:ext cx="2514600" cy="591582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Anonymous</a:t>
            </a:r>
          </a:p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Procedure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895600" y="2640360"/>
            <a:ext cx="5867400" cy="70989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Create or Replace  Procedure  [</a:t>
            </a: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프로시저명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Begin             Exception           End;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04800" y="2640360"/>
            <a:ext cx="2514600" cy="70989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Stored Procedure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895600" y="3630960"/>
            <a:ext cx="5867400" cy="76905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연산의 결과를 반환하는 개체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Create or Replace  Function  [</a:t>
            </a: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함수명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  Return 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Begin             Exception           End;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04800" y="3630960"/>
            <a:ext cx="2514600" cy="76905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Stored Function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895600" y="4697760"/>
            <a:ext cx="5867400" cy="76905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같이 사용되는 함수나 프로시저를 묶은 개체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Create or Replace Package [</a:t>
            </a: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패키지명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  Begin ~ End;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Create or Replace Package Body  Begin  ~  End;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04800" y="4697760"/>
            <a:ext cx="2514600" cy="769056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Package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895600" y="5764560"/>
            <a:ext cx="5867400" cy="9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DML 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문장을 수행하기 전이나 후에 수행되는 문장</a:t>
            </a:r>
            <a:endParaRPr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Create or Replace Trigger [</a:t>
            </a: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트리거명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AFTER [BEFORE]  [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조건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Begin              End;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04800" y="5764560"/>
            <a:ext cx="2514600" cy="9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Trigger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데이터베이스 개체</a:t>
            </a: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4186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제목 1">
            <a:extLst>
              <a:ext uri="{FF2B5EF4-FFF2-40B4-BE49-F238E27FC236}">
                <a16:creationId xmlns:a16="http://schemas.microsoft.com/office/drawing/2014/main" xmlns="" id="{32207A1C-5E86-684E-87B2-4EB8869FF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NON-EQUI JOIN</a:t>
            </a:r>
          </a:p>
        </p:txBody>
      </p:sp>
      <p:sp>
        <p:nvSpPr>
          <p:cNvPr id="31746" name="내용 개체 틀 2">
            <a:extLst>
              <a:ext uri="{FF2B5EF4-FFF2-40B4-BE49-F238E27FC236}">
                <a16:creationId xmlns:a16="http://schemas.microsoft.com/office/drawing/2014/main" xmlns="" id="{486565DC-4115-BC40-9FAF-DBC5424619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68413"/>
            <a:ext cx="8229600" cy="15843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급여 등급 테이블</a:t>
            </a:r>
            <a:r>
              <a:rPr lang="en-US" altLang="ko-KR" sz="1400"/>
              <a:t>(salgrade)</a:t>
            </a:r>
            <a:r>
              <a:rPr lang="ko-KR" altLang="en-US" sz="1400"/>
              <a:t>에는 급여에 대한 등급을 나누어 놓음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급여의 등급은 총 </a:t>
            </a:r>
            <a:r>
              <a:rPr lang="en-US" altLang="ko-KR" sz="1400"/>
              <a:t>5</a:t>
            </a:r>
            <a:r>
              <a:rPr lang="ko-KR" altLang="en-US" sz="1400"/>
              <a:t>등급으로 나누어져 있으며</a:t>
            </a:r>
            <a:r>
              <a:rPr lang="en-US" altLang="ko-KR" sz="1400"/>
              <a:t>, 1</a:t>
            </a:r>
            <a:r>
              <a:rPr lang="ko-KR" altLang="en-US" sz="1400"/>
              <a:t>등급은 급여가 </a:t>
            </a:r>
            <a:r>
              <a:rPr lang="en-US" altLang="ko-KR" sz="1400"/>
              <a:t>700</a:t>
            </a:r>
            <a:r>
              <a:rPr lang="ko-KR" altLang="en-US" sz="1400"/>
              <a:t>부터 </a:t>
            </a:r>
            <a:r>
              <a:rPr lang="en-US" altLang="ko-KR" sz="1400"/>
              <a:t>1200 </a:t>
            </a:r>
            <a:r>
              <a:rPr lang="ko-KR" altLang="en-US" sz="1400"/>
              <a:t>사이이고</a:t>
            </a:r>
            <a:r>
              <a:rPr lang="en-US" altLang="ko-KR" sz="1400"/>
              <a:t>, 2</a:t>
            </a:r>
            <a:r>
              <a:rPr lang="ko-KR" altLang="en-US" sz="1400"/>
              <a:t>등급은 </a:t>
            </a:r>
            <a:r>
              <a:rPr lang="en-US" altLang="ko-KR" sz="1400"/>
              <a:t>1201</a:t>
            </a:r>
            <a:r>
              <a:rPr lang="ko-KR" altLang="en-US" sz="1400"/>
              <a:t>부터 </a:t>
            </a:r>
            <a:r>
              <a:rPr lang="en-US" altLang="ko-KR" sz="1400"/>
              <a:t>1400 </a:t>
            </a:r>
            <a:r>
              <a:rPr lang="ko-KR" altLang="en-US" sz="1400"/>
              <a:t>사이이고</a:t>
            </a:r>
            <a:r>
              <a:rPr lang="en-US" altLang="ko-KR" sz="1400"/>
              <a:t>, 3</a:t>
            </a:r>
            <a:r>
              <a:rPr lang="ko-KR" altLang="en-US" sz="1400"/>
              <a:t>등급은 </a:t>
            </a:r>
            <a:r>
              <a:rPr lang="en-US" altLang="ko-KR" sz="1400"/>
              <a:t>1401</a:t>
            </a:r>
            <a:r>
              <a:rPr lang="ko-KR" altLang="en-US" sz="1400"/>
              <a:t>부터 </a:t>
            </a:r>
            <a:r>
              <a:rPr lang="en-US" altLang="ko-KR" sz="1400"/>
              <a:t>2000 </a:t>
            </a:r>
            <a:r>
              <a:rPr lang="ko-KR" altLang="en-US" sz="1400"/>
              <a:t>사이이고</a:t>
            </a:r>
            <a:r>
              <a:rPr lang="en-US" altLang="ko-KR" sz="1400"/>
              <a:t>, 4</a:t>
            </a:r>
            <a:r>
              <a:rPr lang="ko-KR" altLang="en-US" sz="1400"/>
              <a:t>등급은 </a:t>
            </a:r>
            <a:r>
              <a:rPr lang="en-US" altLang="ko-KR" sz="1400"/>
              <a:t>2001</a:t>
            </a:r>
            <a:r>
              <a:rPr lang="ko-KR" altLang="en-US" sz="1400"/>
              <a:t>부터 </a:t>
            </a:r>
            <a:r>
              <a:rPr lang="en-US" altLang="ko-KR" sz="1400"/>
              <a:t>3000</a:t>
            </a:r>
            <a:r>
              <a:rPr lang="ko-KR" altLang="en-US" sz="1400"/>
              <a:t>사이이고</a:t>
            </a:r>
            <a:r>
              <a:rPr lang="en-US" altLang="ko-KR" sz="1400"/>
              <a:t>, 5</a:t>
            </a:r>
            <a:r>
              <a:rPr lang="ko-KR" altLang="en-US" sz="1400"/>
              <a:t>등급이면 </a:t>
            </a:r>
            <a:r>
              <a:rPr lang="en-US" altLang="ko-KR" sz="1400"/>
              <a:t>3001</a:t>
            </a:r>
            <a:r>
              <a:rPr lang="ko-KR" altLang="en-US" sz="1400"/>
              <a:t>부터 </a:t>
            </a:r>
            <a:r>
              <a:rPr lang="en-US" altLang="ko-KR" sz="1400"/>
              <a:t>9999</a:t>
            </a:r>
            <a:r>
              <a:rPr lang="ko-KR" altLang="en-US" sz="1400"/>
              <a:t>사이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급여 등급을 </a:t>
            </a:r>
            <a:r>
              <a:rPr lang="en-US" altLang="ko-KR" sz="1400"/>
              <a:t>5</a:t>
            </a:r>
            <a:r>
              <a:rPr lang="ko-KR" altLang="en-US" sz="1400"/>
              <a:t>개로 나누어 놓은 </a:t>
            </a:r>
            <a:r>
              <a:rPr lang="en-US" altLang="ko-KR" sz="1400"/>
              <a:t>salgrade</a:t>
            </a:r>
            <a:r>
              <a:rPr lang="ko-KR" altLang="en-US" sz="1400"/>
              <a:t>에서 정보를 얻어 와서 각 사원의 급여 등급을 조회하고자 하는 경우에 사원</a:t>
            </a:r>
            <a:r>
              <a:rPr lang="en-US" altLang="ko-KR" sz="1400"/>
              <a:t>(emp) </a:t>
            </a:r>
            <a:r>
              <a:rPr lang="ko-KR" altLang="en-US" sz="1400"/>
              <a:t>테이블과 급여 등급</a:t>
            </a:r>
            <a:r>
              <a:rPr lang="en-US" altLang="ko-KR" sz="1400"/>
              <a:t>(salgrade) </a:t>
            </a:r>
            <a:r>
              <a:rPr lang="ko-KR" altLang="en-US" sz="1400"/>
              <a:t>테이블을 조인해야 함</a:t>
            </a:r>
            <a:endParaRPr lang="en-US" altLang="ko-KR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D6936B72-A460-DB4E-AAE7-137C19864C0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15">
            <a:extLst>
              <a:ext uri="{FF2B5EF4-FFF2-40B4-BE49-F238E27FC236}">
                <a16:creationId xmlns:a16="http://schemas.microsoft.com/office/drawing/2014/main" xmlns="" id="{60DA3536-C230-754D-BEA5-A89782FF5D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16">
            <a:extLst>
              <a:ext uri="{FF2B5EF4-FFF2-40B4-BE49-F238E27FC236}">
                <a16:creationId xmlns:a16="http://schemas.microsoft.com/office/drawing/2014/main" xmlns="" id="{59021FE2-32AE-4B42-BA24-D4CCEB3260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Rectangle 17">
            <a:extLst>
              <a:ext uri="{FF2B5EF4-FFF2-40B4-BE49-F238E27FC236}">
                <a16:creationId xmlns:a16="http://schemas.microsoft.com/office/drawing/2014/main" xmlns="" id="{E5E16045-EA0C-DA48-A2BB-408DDA4B20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Rectangle 18">
            <a:extLst>
              <a:ext uri="{FF2B5EF4-FFF2-40B4-BE49-F238E27FC236}">
                <a16:creationId xmlns:a16="http://schemas.microsoft.com/office/drawing/2014/main" xmlns="" id="{D556EE2D-D390-F246-A6E4-1997354CA1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E19F531E-4D85-114A-8130-35B63EA88DF1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998788"/>
          <a:ext cx="7696200" cy="8604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0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41" marB="1794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ENAME, SAL, GRADE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EMP, SALGRADE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 SAL BETWEEN LOSAL AND HISAL;</a:t>
                      </a:r>
                    </a:p>
                  </a:txBody>
                  <a:tcPr marL="17907" marR="17907" marT="17941" marB="1794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760" name="_x177331392" descr="EMB000018300d86">
            <a:extLst>
              <a:ext uri="{FF2B5EF4-FFF2-40B4-BE49-F238E27FC236}">
                <a16:creationId xmlns:a16="http://schemas.microsoft.com/office/drawing/2014/main" xmlns="" id="{5ECC7AFD-7747-CC4A-A3C3-867CC603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89388"/>
            <a:ext cx="337820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508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제목 1">
            <a:extLst>
              <a:ext uri="{FF2B5EF4-FFF2-40B4-BE49-F238E27FC236}">
                <a16:creationId xmlns:a16="http://schemas.microsoft.com/office/drawing/2014/main" xmlns="" id="{F64C64A5-040B-664B-880C-6BD15E981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SELF JOIN</a:t>
            </a:r>
          </a:p>
        </p:txBody>
      </p:sp>
      <p:sp>
        <p:nvSpPr>
          <p:cNvPr id="32770" name="내용 개체 틀 2">
            <a:extLst>
              <a:ext uri="{FF2B5EF4-FFF2-40B4-BE49-F238E27FC236}">
                <a16:creationId xmlns:a16="http://schemas.microsoft.com/office/drawing/2014/main" xmlns="" id="{F909F635-4995-6043-BAF6-01280B25E7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341438"/>
            <a:ext cx="8305800" cy="1727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조인은 두 개 이상의 서로 다른 테이블을 서로 연결하는 것뿐만 아니라</a:t>
            </a:r>
            <a:r>
              <a:rPr lang="en-US" altLang="ko-KR" sz="1400" dirty="0"/>
              <a:t> </a:t>
            </a:r>
            <a:r>
              <a:rPr lang="ko-KR" altLang="en-US" sz="1400" dirty="0"/>
              <a:t>하나의 테이블 내에서 조인을 해야만 원하는 자료를 얻는 경우가 발생할 수 있음 </a:t>
            </a:r>
            <a:r>
              <a:rPr lang="en-US" altLang="ko-KR" sz="1400" dirty="0"/>
              <a:t>–</a:t>
            </a:r>
            <a:r>
              <a:rPr lang="ko-KR" altLang="en-US" sz="1400" dirty="0"/>
              <a:t> 동일한 의미를 갖는 컬럼이 하나의 테이블에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 존재하는 경우</a:t>
            </a:r>
            <a:r>
              <a:rPr lang="en-US" altLang="ko-KR" sz="1400" dirty="0"/>
              <a:t> : EMP </a:t>
            </a:r>
            <a:r>
              <a:rPr lang="ko-KR" altLang="en-US" sz="1400" dirty="0"/>
              <a:t>테이블에서는 </a:t>
            </a:r>
            <a:r>
              <a:rPr lang="en-US" altLang="ko-KR" sz="1400" dirty="0"/>
              <a:t>MGR </a:t>
            </a:r>
            <a:r>
              <a:rPr lang="ko-KR" altLang="en-US" sz="1400" dirty="0"/>
              <a:t>이 관리자의 </a:t>
            </a:r>
            <a:r>
              <a:rPr lang="en-US" altLang="ko-KR" sz="1400" dirty="0"/>
              <a:t>EMPNO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SELF JOIN</a:t>
            </a:r>
            <a:r>
              <a:rPr lang="ko-KR" altLang="en-US" sz="1400" dirty="0"/>
              <a:t>이란 자기 자신과 조인을 맺는 것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SMITH</a:t>
            </a:r>
            <a:r>
              <a:rPr lang="ko-KR" altLang="en-US" sz="1400" dirty="0"/>
              <a:t>의 매니저 이름이 무엇인지 알아내려면 어떻게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2E65EBF4-5FEA-AA44-9EE9-0828F9F611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15">
            <a:extLst>
              <a:ext uri="{FF2B5EF4-FFF2-40B4-BE49-F238E27FC236}">
                <a16:creationId xmlns:a16="http://schemas.microsoft.com/office/drawing/2014/main" xmlns="" id="{B4E38458-C542-D94E-A242-A964FD62F2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23">
            <a:extLst>
              <a:ext uri="{FF2B5EF4-FFF2-40B4-BE49-F238E27FC236}">
                <a16:creationId xmlns:a16="http://schemas.microsoft.com/office/drawing/2014/main" xmlns="" id="{40E3D271-8F3C-3C41-A772-0FF127995ED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4" name="Rectangle 24">
            <a:extLst>
              <a:ext uri="{FF2B5EF4-FFF2-40B4-BE49-F238E27FC236}">
                <a16:creationId xmlns:a16="http://schemas.microsoft.com/office/drawing/2014/main" xmlns="" id="{43A3C377-BECA-464E-A650-6ED0A6610F5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2775" name="_x298519432" descr="EMB000018300d73">
            <a:extLst>
              <a:ext uri="{FF2B5EF4-FFF2-40B4-BE49-F238E27FC236}">
                <a16:creationId xmlns:a16="http://schemas.microsoft.com/office/drawing/2014/main" xmlns="" id="{264C2310-99CB-FF40-BCD8-3F552D8CF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760663"/>
            <a:ext cx="25908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_x298519992" descr="EMB000018300d74">
            <a:extLst>
              <a:ext uri="{FF2B5EF4-FFF2-40B4-BE49-F238E27FC236}">
                <a16:creationId xmlns:a16="http://schemas.microsoft.com/office/drawing/2014/main" xmlns="" id="{7B0E0668-2CF3-894C-9626-DF3CC0FF6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2754313"/>
            <a:ext cx="27432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7" name="꺾인 연결선 12">
            <a:extLst>
              <a:ext uri="{FF2B5EF4-FFF2-40B4-BE49-F238E27FC236}">
                <a16:creationId xmlns:a16="http://schemas.microsoft.com/office/drawing/2014/main" xmlns="" id="{83C7B713-386F-584F-81C9-C7D50BF3C4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7488" y="3789363"/>
            <a:ext cx="2822575" cy="172720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01843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제목 1">
            <a:extLst>
              <a:ext uri="{FF2B5EF4-FFF2-40B4-BE49-F238E27FC236}">
                <a16:creationId xmlns:a16="http://schemas.microsoft.com/office/drawing/2014/main" xmlns="" id="{518B73D6-0476-B343-9764-4D772A33B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SELF JOIN</a:t>
            </a:r>
          </a:p>
        </p:txBody>
      </p:sp>
      <p:sp>
        <p:nvSpPr>
          <p:cNvPr id="33794" name="내용 개체 틀 2">
            <a:extLst>
              <a:ext uri="{FF2B5EF4-FFF2-40B4-BE49-F238E27FC236}">
                <a16:creationId xmlns:a16="http://schemas.microsoft.com/office/drawing/2014/main" xmlns="" id="{3B913DEE-BD81-D843-95F8-7CED3A56B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5616575"/>
          </a:xfrm>
        </p:spPr>
        <p:txBody>
          <a:bodyPr/>
          <a:lstStyle/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5F5BAEF5-4DD9-3143-AE49-8123011E977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15">
            <a:extLst>
              <a:ext uri="{FF2B5EF4-FFF2-40B4-BE49-F238E27FC236}">
                <a16:creationId xmlns:a16="http://schemas.microsoft.com/office/drawing/2014/main" xmlns="" id="{A81733C0-29D4-8445-9FB4-E5E02A2FDB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3">
            <a:extLst>
              <a:ext uri="{FF2B5EF4-FFF2-40B4-BE49-F238E27FC236}">
                <a16:creationId xmlns:a16="http://schemas.microsoft.com/office/drawing/2014/main" xmlns="" id="{9369C108-8875-1C43-80EA-01F7B8B2FB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Rectangle 24">
            <a:extLst>
              <a:ext uri="{FF2B5EF4-FFF2-40B4-BE49-F238E27FC236}">
                <a16:creationId xmlns:a16="http://schemas.microsoft.com/office/drawing/2014/main" xmlns="" id="{45BF158F-6E99-AE43-AD28-E30F33D7B6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9" name="Rectangle 4">
            <a:extLst>
              <a:ext uri="{FF2B5EF4-FFF2-40B4-BE49-F238E27FC236}">
                <a16:creationId xmlns:a16="http://schemas.microsoft.com/office/drawing/2014/main" xmlns="" id="{4C0B625D-1153-154F-B6D8-CCA6694B530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83969FFD-A7DD-F744-A0BD-5BD2BCFC8C37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417638"/>
          <a:ext cx="6826250" cy="858837"/>
        </p:xfrm>
        <a:graphic>
          <a:graphicData uri="http://schemas.openxmlformats.org/drawingml/2006/table">
            <a:tbl>
              <a:tblPr/>
              <a:tblGrid>
                <a:gridCol w="557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8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883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8" marR="17908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employee.ename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|| '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 매니저는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' ||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manager.ename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employee,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manager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employee.mgr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manager.empno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8" marR="17908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3808" name="Picture 2">
            <a:extLst>
              <a:ext uri="{FF2B5EF4-FFF2-40B4-BE49-F238E27FC236}">
                <a16:creationId xmlns:a16="http://schemas.microsoft.com/office/drawing/2014/main" xmlns="" id="{2F05230A-342C-4446-882A-1AC926235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209800" y="2590800"/>
            <a:ext cx="37830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2263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제목 1">
            <a:extLst>
              <a:ext uri="{FF2B5EF4-FFF2-40B4-BE49-F238E27FC236}">
                <a16:creationId xmlns:a16="http://schemas.microsoft.com/office/drawing/2014/main" xmlns="" id="{877C99BF-0E71-1442-9CD5-9D039C070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OUTER JOIN</a:t>
            </a:r>
          </a:p>
        </p:txBody>
      </p:sp>
      <p:sp>
        <p:nvSpPr>
          <p:cNvPr id="35842" name="내용 개체 틀 2">
            <a:extLst>
              <a:ext uri="{FF2B5EF4-FFF2-40B4-BE49-F238E27FC236}">
                <a16:creationId xmlns:a16="http://schemas.microsoft.com/office/drawing/2014/main" xmlns="" id="{EEB15854-419C-7844-828A-5D7BB3B959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34400" cy="26654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SELF JOIN</a:t>
            </a:r>
            <a:r>
              <a:rPr lang="ko-KR" altLang="en-US" sz="1400" dirty="0"/>
              <a:t>을 이용해서 특정 사원의 매니저 이름을 구했는데 결과를 살펴보면 이름이 </a:t>
            </a:r>
            <a:r>
              <a:rPr lang="en-US" altLang="ko-KR" sz="1400" dirty="0"/>
              <a:t>KING</a:t>
            </a:r>
            <a:r>
              <a:rPr lang="ko-KR" altLang="en-US" sz="1400" dirty="0"/>
              <a:t>인 사원 한 사람의 정보가 빠져 있음을 확인할 수 있음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KING</a:t>
            </a:r>
            <a:r>
              <a:rPr lang="ko-KR" altLang="en-US" sz="1400" dirty="0"/>
              <a:t>은 이 회사의 사장</a:t>
            </a:r>
            <a:r>
              <a:rPr lang="en-US" altLang="ko-KR" sz="1400" dirty="0"/>
              <a:t>(PRESIDENT)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매니저가 존재하지 않으므로 </a:t>
            </a:r>
            <a:r>
              <a:rPr lang="en-US" altLang="ko-KR" sz="1400" dirty="0"/>
              <a:t>MGR </a:t>
            </a:r>
            <a:r>
              <a:rPr lang="ko-KR" altLang="en-US" sz="1400" dirty="0"/>
              <a:t>컬럼 값이 </a:t>
            </a:r>
            <a:r>
              <a:rPr lang="en-US" altLang="ko-KR" sz="1400" dirty="0"/>
              <a:t>NULL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사원 번호</a:t>
            </a:r>
            <a:r>
              <a:rPr lang="en-US" altLang="ko-KR" sz="1400" dirty="0"/>
              <a:t>(EMPNO)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인 사원은 없으므로 조인 조건에 만족하지 않아서 </a:t>
            </a:r>
            <a:r>
              <a:rPr lang="en-US" altLang="ko-KR" sz="1400" dirty="0"/>
              <a:t>KING</a:t>
            </a:r>
            <a:r>
              <a:rPr lang="ko-KR" altLang="en-US" sz="1400" dirty="0"/>
              <a:t>은 </a:t>
            </a:r>
            <a:r>
              <a:rPr lang="en-US" altLang="ko-KR" sz="1400" dirty="0"/>
              <a:t>SELF JOIN</a:t>
            </a:r>
            <a:r>
              <a:rPr lang="ko-KR" altLang="en-US" sz="1400" dirty="0"/>
              <a:t>의 결과에서 배제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조인 조건에 만족하지 못하였더라도 해당 행을 나타내고 싶을 때에 사용하는 것이 외부 조인</a:t>
            </a:r>
            <a:r>
              <a:rPr lang="en-US" altLang="ko-KR" sz="1400" dirty="0"/>
              <a:t>(OUTER JOIN)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외부 조인은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값이기에 배제된 행을 결과에 포함시킬 수 있으며 다음과 같이 “</a:t>
            </a:r>
            <a:r>
              <a:rPr lang="en-US" altLang="ko-KR" sz="1400" dirty="0"/>
              <a:t>(+)” </a:t>
            </a:r>
            <a:r>
              <a:rPr lang="ko-KR" altLang="en-US" sz="1400" dirty="0"/>
              <a:t>기호를 조인 조건에서 정보가 부족한 컬럼 이름 뒤에 추가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사원 번호</a:t>
            </a:r>
            <a:r>
              <a:rPr lang="en-US" altLang="ko-KR" sz="1400" dirty="0"/>
              <a:t>(EMPNO)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인 사원은 없으므로 </a:t>
            </a:r>
            <a:r>
              <a:rPr lang="en-US" altLang="ko-KR" sz="1400" dirty="0" err="1"/>
              <a:t>manager.empno</a:t>
            </a:r>
            <a:r>
              <a:rPr lang="en-US" altLang="ko-KR" sz="1400" dirty="0"/>
              <a:t> </a:t>
            </a:r>
            <a:r>
              <a:rPr lang="ko-KR" altLang="en-US" sz="1400" dirty="0"/>
              <a:t>뒤에 “</a:t>
            </a:r>
            <a:r>
              <a:rPr lang="en-US" altLang="ko-KR" sz="1400" dirty="0"/>
              <a:t>(+)” </a:t>
            </a:r>
            <a:r>
              <a:rPr lang="ko-KR" altLang="en-US" sz="1400" dirty="0"/>
              <a:t>기호를 추가</a:t>
            </a:r>
            <a:endParaRPr lang="en-US" altLang="ko-KR" sz="1400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2D82361D-0CD0-D34A-97C0-37CADE60EFF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14">
            <a:extLst>
              <a:ext uri="{FF2B5EF4-FFF2-40B4-BE49-F238E27FC236}">
                <a16:creationId xmlns:a16="http://schemas.microsoft.com/office/drawing/2014/main" xmlns="" id="{D1423BA0-76ED-2745-BE6A-37275B00592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16">
            <a:extLst>
              <a:ext uri="{FF2B5EF4-FFF2-40B4-BE49-F238E27FC236}">
                <a16:creationId xmlns:a16="http://schemas.microsoft.com/office/drawing/2014/main" xmlns="" id="{3076DC08-6A65-D945-AFFC-D81A133373A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Rectangle 18">
            <a:extLst>
              <a:ext uri="{FF2B5EF4-FFF2-40B4-BE49-F238E27FC236}">
                <a16:creationId xmlns:a16="http://schemas.microsoft.com/office/drawing/2014/main" xmlns="" id="{50AE664A-D315-AC4D-9AA3-7DAB2E2BACB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7" name="Rectangle 2">
            <a:extLst>
              <a:ext uri="{FF2B5EF4-FFF2-40B4-BE49-F238E27FC236}">
                <a16:creationId xmlns:a16="http://schemas.microsoft.com/office/drawing/2014/main" xmlns="" id="{025CB18F-9288-884B-A5DE-44A4CB768E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8" name="Rectangle 2">
            <a:extLst>
              <a:ext uri="{FF2B5EF4-FFF2-40B4-BE49-F238E27FC236}">
                <a16:creationId xmlns:a16="http://schemas.microsoft.com/office/drawing/2014/main" xmlns="" id="{26C60F5F-C42B-F844-94BE-BF67D61538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758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제목 1">
            <a:extLst>
              <a:ext uri="{FF2B5EF4-FFF2-40B4-BE49-F238E27FC236}">
                <a16:creationId xmlns:a16="http://schemas.microsoft.com/office/drawing/2014/main" xmlns="" id="{28A71332-B65C-E047-9052-74D54F1CB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OUTER JOIN</a:t>
            </a:r>
          </a:p>
        </p:txBody>
      </p:sp>
      <p:sp>
        <p:nvSpPr>
          <p:cNvPr id="36866" name="내용 개체 틀 2">
            <a:extLst>
              <a:ext uri="{FF2B5EF4-FFF2-40B4-BE49-F238E27FC236}">
                <a16:creationId xmlns:a16="http://schemas.microsoft.com/office/drawing/2014/main" xmlns="" id="{5C79C386-4350-6046-9231-9E9F87B21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/>
            <a:endParaRPr lang="ko-KR" altLang="en-US"/>
          </a:p>
          <a:p>
            <a:pPr eaLnBrk="1" hangingPunct="1">
              <a:spcBef>
                <a:spcPts val="600"/>
              </a:spcBef>
            </a:pPr>
            <a:endParaRPr lang="en-US" altLang="ko-KR"/>
          </a:p>
          <a:p>
            <a:pPr eaLnBrk="1" hangingPunct="1">
              <a:spcBef>
                <a:spcPts val="600"/>
              </a:spcBef>
            </a:pPr>
            <a:endParaRPr lang="ko-KR" altLang="en-US"/>
          </a:p>
          <a:p>
            <a:pPr eaLnBrk="1" hangingPunct="1">
              <a:spcBef>
                <a:spcPts val="600"/>
              </a:spcBef>
            </a:pPr>
            <a:endParaRPr lang="en-US" altLang="ko-KR"/>
          </a:p>
          <a:p>
            <a:pPr eaLnBrk="1" hangingPunct="1">
              <a:spcBef>
                <a:spcPts val="600"/>
              </a:spcBef>
            </a:pP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3B4F5A6-A539-1E4A-A075-D8933266B7E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484313"/>
          <a:ext cx="7543800" cy="1133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SELECT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employee.ename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|| '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 매니저는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            ||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manager.ename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|| '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입니다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.'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FROM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employee,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manager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WHERE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employee.mgr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manager.empno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(+);</a:t>
                      </a:r>
                    </a:p>
                  </a:txBody>
                  <a:tcPr marL="17907" marR="17907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875" name="Rectangle 2">
            <a:extLst>
              <a:ext uri="{FF2B5EF4-FFF2-40B4-BE49-F238E27FC236}">
                <a16:creationId xmlns:a16="http://schemas.microsoft.com/office/drawing/2014/main" xmlns="" id="{6BEED566-32C6-C544-9F17-E59A545A8DC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76" name="Rectangle 14">
            <a:extLst>
              <a:ext uri="{FF2B5EF4-FFF2-40B4-BE49-F238E27FC236}">
                <a16:creationId xmlns:a16="http://schemas.microsoft.com/office/drawing/2014/main" xmlns="" id="{BCFB8DF9-0EC1-4F47-81F5-55D79A8A76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77" name="Rectangle 16">
            <a:extLst>
              <a:ext uri="{FF2B5EF4-FFF2-40B4-BE49-F238E27FC236}">
                <a16:creationId xmlns:a16="http://schemas.microsoft.com/office/drawing/2014/main" xmlns="" id="{D9A0CE00-9BF9-6A46-8C88-D4568DE3B5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78" name="Rectangle 18">
            <a:extLst>
              <a:ext uri="{FF2B5EF4-FFF2-40B4-BE49-F238E27FC236}">
                <a16:creationId xmlns:a16="http://schemas.microsoft.com/office/drawing/2014/main" xmlns="" id="{AC504F06-D53B-F440-9A09-5F47B7BECD7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79" name="Rectangle 2">
            <a:extLst>
              <a:ext uri="{FF2B5EF4-FFF2-40B4-BE49-F238E27FC236}">
                <a16:creationId xmlns:a16="http://schemas.microsoft.com/office/drawing/2014/main" xmlns="" id="{CD115846-5FBF-7848-934D-EAD9B767807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80" name="Rectangle 2">
            <a:extLst>
              <a:ext uri="{FF2B5EF4-FFF2-40B4-BE49-F238E27FC236}">
                <a16:creationId xmlns:a16="http://schemas.microsoft.com/office/drawing/2014/main" xmlns="" id="{9A6493CE-DE57-D840-890C-096BB7F0194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xmlns="" id="{C0F7AC99-B576-0A4F-AA13-A83A44E3A4C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82" name="Rectangle 21">
            <a:extLst>
              <a:ext uri="{FF2B5EF4-FFF2-40B4-BE49-F238E27FC236}">
                <a16:creationId xmlns:a16="http://schemas.microsoft.com/office/drawing/2014/main" xmlns="" id="{41142B15-C74D-2746-8F2D-F0922CA088A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883" name="_x298331600" descr="EMB000018300d8e">
            <a:extLst>
              <a:ext uri="{FF2B5EF4-FFF2-40B4-BE49-F238E27FC236}">
                <a16:creationId xmlns:a16="http://schemas.microsoft.com/office/drawing/2014/main" xmlns="" id="{36D37180-F9D0-D242-A4D3-C60F7641B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300"/>
            <a:ext cx="6019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9487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제목 1">
            <a:extLst>
              <a:ext uri="{FF2B5EF4-FFF2-40B4-BE49-F238E27FC236}">
                <a16:creationId xmlns:a16="http://schemas.microsoft.com/office/drawing/2014/main" xmlns="" id="{D28F19FC-DCA9-3043-9177-7668AC8C5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ANSI CROSS JOIN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74E5B882-1B98-AF41-A4EB-587827D2765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8915" name="_x298331680" descr="EMB000018300d91">
            <a:extLst>
              <a:ext uri="{FF2B5EF4-FFF2-40B4-BE49-F238E27FC236}">
                <a16:creationId xmlns:a16="http://schemas.microsoft.com/office/drawing/2014/main" xmlns="" id="{09311297-5EA9-5A4E-BE2A-1C95AF1C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9138"/>
            <a:ext cx="7086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>
            <a:extLst>
              <a:ext uri="{FF2B5EF4-FFF2-40B4-BE49-F238E27FC236}">
                <a16:creationId xmlns:a16="http://schemas.microsoft.com/office/drawing/2014/main" xmlns="" id="{C3316B24-877F-9448-B616-25B90F42D9B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8917" name="_x298331680" descr="EMB000018300d90">
            <a:extLst>
              <a:ext uri="{FF2B5EF4-FFF2-40B4-BE49-F238E27FC236}">
                <a16:creationId xmlns:a16="http://schemas.microsoft.com/office/drawing/2014/main" xmlns="" id="{9C55A8AC-91E6-F24B-9015-3311CDC7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6563"/>
            <a:ext cx="69088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18">
            <a:extLst>
              <a:ext uri="{FF2B5EF4-FFF2-40B4-BE49-F238E27FC236}">
                <a16:creationId xmlns:a16="http://schemas.microsoft.com/office/drawing/2014/main" xmlns="" id="{9C5E26E2-8A8C-7149-A5D4-9B9CAC5B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04925"/>
            <a:ext cx="3822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>
                <a:ea typeface="궁서체" panose="02030609000101010101" pitchFamily="49" charset="-127"/>
              </a:rPr>
              <a:t>SELECT *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>
                <a:ea typeface="궁서체" panose="02030609000101010101" pitchFamily="49" charset="-127"/>
              </a:rPr>
              <a:t>FROM EMP CROSS JOIN DEPT;</a:t>
            </a:r>
          </a:p>
        </p:txBody>
      </p:sp>
    </p:spTree>
    <p:extLst>
      <p:ext uri="{BB962C8B-B14F-4D97-AF65-F5344CB8AC3E}">
        <p14:creationId xmlns:p14="http://schemas.microsoft.com/office/powerpoint/2010/main" val="14726425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제목 1">
            <a:extLst>
              <a:ext uri="{FF2B5EF4-FFF2-40B4-BE49-F238E27FC236}">
                <a16:creationId xmlns:a16="http://schemas.microsoft.com/office/drawing/2014/main" xmlns="" id="{62037AC0-8C09-484D-807B-780F48A04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ANSI INNER JOIN</a:t>
            </a:r>
          </a:p>
        </p:txBody>
      </p:sp>
      <p:sp>
        <p:nvSpPr>
          <p:cNvPr id="39938" name="내용 개체 틀 2">
            <a:extLst>
              <a:ext uri="{FF2B5EF4-FFF2-40B4-BE49-F238E27FC236}">
                <a16:creationId xmlns:a16="http://schemas.microsoft.com/office/drawing/2014/main" xmlns="" id="{AA4BBE53-BCD6-3849-BB30-810A616A2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360045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/>
              <a:t>ANSI </a:t>
            </a:r>
            <a:r>
              <a:rPr lang="ko-KR" altLang="en-US" sz="1400"/>
              <a:t>조인은 </a:t>
            </a:r>
            <a:r>
              <a:rPr lang="en-US" altLang="ko-KR" sz="1400"/>
              <a:t>FROM </a:t>
            </a:r>
            <a:r>
              <a:rPr lang="ko-KR" altLang="en-US" sz="1400"/>
              <a:t>다음에 </a:t>
            </a:r>
            <a:r>
              <a:rPr lang="en-US" altLang="ko-KR" sz="1400"/>
              <a:t>INNER JOIN </a:t>
            </a:r>
            <a:r>
              <a:rPr lang="ko-KR" altLang="en-US" sz="1400"/>
              <a:t>이란 단어를 사용하여 조인할 테이블 이름을 명시하고 </a:t>
            </a:r>
            <a:r>
              <a:rPr lang="en-US" altLang="ko-KR" sz="1400"/>
              <a:t>ON </a:t>
            </a:r>
            <a:r>
              <a:rPr lang="ko-KR" altLang="en-US" sz="1400"/>
              <a:t>절을 사용하여 조인 조건을 명시하여 다음과 같이 작성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SELECT * FROM table1 INNER JOIN table2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ON table1.column1 = table2.column2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/>
              <a:t>ANSI </a:t>
            </a:r>
            <a:r>
              <a:rPr lang="ko-KR" altLang="en-US" sz="1400"/>
              <a:t>조인에서는 조인 정보를 </a:t>
            </a:r>
            <a:r>
              <a:rPr lang="en-US" altLang="ko-KR" sz="1400"/>
              <a:t>ON</a:t>
            </a:r>
            <a:r>
              <a:rPr lang="ko-KR" altLang="en-US" sz="1400"/>
              <a:t>절에 기술하여 조인 조건을 명확하게 지정하고 다른 조건에 대해서는 </a:t>
            </a:r>
            <a:r>
              <a:rPr lang="en-US" altLang="ko-KR" sz="1400"/>
              <a:t>WHERE </a:t>
            </a:r>
            <a:r>
              <a:rPr lang="ko-KR" altLang="en-US" sz="1400"/>
              <a:t>구문에서 지정</a:t>
            </a:r>
            <a:endParaRPr lang="en-US" altLang="ko-KR" sz="1400"/>
          </a:p>
          <a:p>
            <a:pPr lvl="2" eaLnBrk="1" hangingPunct="1">
              <a:buFont typeface="Wingdings" pitchFamily="2" charset="2"/>
              <a:buChar char="v"/>
            </a:pPr>
            <a:endParaRPr lang="en-US" altLang="ko-KR" sz="140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SELECT ENAME, DNAME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FROM EMP INNER JOIN DEPT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ON EMP.DEPTNO=DEPT.DEPTNO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WHERE ENAME='MILLER';</a:t>
            </a:r>
            <a:endParaRPr lang="ko-KR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65C5A4AE-4C1D-0F45-821F-DADEFE2E52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xmlns="" id="{C80A2011-FDF7-2543-B8C0-242252F9D2A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494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제목 1">
            <a:extLst>
              <a:ext uri="{FF2B5EF4-FFF2-40B4-BE49-F238E27FC236}">
                <a16:creationId xmlns:a16="http://schemas.microsoft.com/office/drawing/2014/main" xmlns="" id="{0F5DB356-D7BC-E441-BC4F-C29BF35E4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ANSI INNER JOIN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xmlns="" id="{54F675A4-0136-694F-94DB-B8DD0A81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33115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USING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을 이용한 조인 조건 지정하기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두 테이블에 각각 조인을 정의한 컬럼의 이름이 동일하다면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USING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절에서 조인할 컬럼을 지정하여 구문을 더 간단하게 표현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/>
              <a:t>SELECT * FROM table1 JOIN table2</a:t>
            </a: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/>
              <a:t>USING (</a:t>
            </a:r>
            <a:r>
              <a:rPr lang="ko-KR" altLang="en-US" sz="1400" dirty="0" err="1"/>
              <a:t>공통컬럼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457200" lvl="1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EMP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와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DEPT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에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DEPTNO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라는 같은 이름의 컬럼이 있기 때문에 다음과 같이 간단하게 </a:t>
            </a:r>
            <a:r>
              <a:rPr lang="ko-KR" altLang="en-US" sz="1400" dirty="0" err="1">
                <a:latin typeface="Gulim" panose="020B0600000101010101" pitchFamily="34" charset="-127"/>
                <a:ea typeface="Gulim" panose="020B0600000101010101" pitchFamily="34" charset="-127"/>
              </a:rPr>
              <a:t>조인문을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 기술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/>
              <a:t>SELECT EMP.ENAME, DEPT.DNAME </a:t>
            </a: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/>
              <a:t>FROM EMP INNER JOIN DEPT</a:t>
            </a:r>
          </a:p>
          <a:p>
            <a:pPr lvl="2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/>
              <a:t>USING (DEPTNO);</a:t>
            </a: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82CB19A-56C8-C444-959C-3A52BF86A5D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456C655A-F3BC-3F4D-8646-3BF72C35429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76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제목 1">
            <a:extLst>
              <a:ext uri="{FF2B5EF4-FFF2-40B4-BE49-F238E27FC236}">
                <a16:creationId xmlns:a16="http://schemas.microsoft.com/office/drawing/2014/main" xmlns="" id="{21A82FCD-6CE5-3D40-920B-89D0A654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ANSI INNER JOIN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xmlns="" id="{05EA7CA2-7FAB-5B47-8CE9-2EFBFA97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2808287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NATURAL JOIN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두 테이블에 각각 조인을 정의한 컬럼의 이름이 동일하다면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USING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절에서 조인할 컬럼을 지정하여 구문을 더 간단하게 표현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314450" lvl="3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SELECT * FROM table1 NATURAL JOIN table2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EMP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와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DEPT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에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DEPTNO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라는 같은 이름의 컬럼이 있기 때문에 다음과 같이 간단하게 </a:t>
            </a:r>
            <a:r>
              <a:rPr lang="ko-KR" altLang="en-US" sz="1400" dirty="0" err="1">
                <a:latin typeface="Gulim" panose="020B0600000101010101" pitchFamily="34" charset="-127"/>
                <a:ea typeface="Gulim" panose="020B0600000101010101" pitchFamily="34" charset="-127"/>
              </a:rPr>
              <a:t>조인문을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 기술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SELECT EMP.ENAME, DEPT.DNAME </a:t>
            </a:r>
          </a:p>
          <a:p>
            <a:pPr lvl="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FROM EMP NATURAL JOIN DEPT;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77A6CB8-969E-3046-94DF-DF1C780646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xmlns="" id="{A913C7B3-E5F4-1A40-9548-3352C96014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459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제목 1">
            <a:extLst>
              <a:ext uri="{FF2B5EF4-FFF2-40B4-BE49-F238E27FC236}">
                <a16:creationId xmlns:a16="http://schemas.microsoft.com/office/drawing/2014/main" xmlns="" id="{9BA0D746-06D0-1643-9154-06A8015B0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ANSI OUTER JOIN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xmlns="" id="{FF35A4EF-272D-2742-ACA8-B08C820B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2875"/>
            <a:ext cx="8229600" cy="273685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새로운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ANSI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구문에서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OUTER JOIN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은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LEFT OUTER JOIN, RIGHT OUTER JOIN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그리고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FULL OUTER JOIN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세 가지 타입의 조인을 제공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SELECT *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FROM table1 [LEFT | RIGHT | FULL] OUTER JOIN table2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OUTER JOIN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은 어느 한쪽 테이블에는 해당하는 데이터가 존재하는데 다른 쪽 테이블에는 데이터가 존재하지 않을 경우 그 데이터가 출력되지 않는 문제점을 해결하기 위해 사용하는 조인 기법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7FF91CC-6376-2645-98AE-E6FB3AD7D1C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xmlns="" id="{1A57024B-CFB8-D14A-86E0-99AA1FC4C58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8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스키마 생성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CREATE SCHEMA </a:t>
            </a:r>
            <a:r>
              <a:rPr lang="ko-KR" altLang="en-US" sz="1400" dirty="0" err="1"/>
              <a:t>스키마이름</a:t>
            </a:r>
            <a:r>
              <a:rPr lang="ko-KR" altLang="en-US" sz="1400" dirty="0"/>
              <a:t> </a:t>
            </a:r>
            <a:r>
              <a:rPr lang="en-US" altLang="ko-KR" sz="1400" dirty="0"/>
              <a:t>AUTHORIAZATION </a:t>
            </a:r>
            <a:r>
              <a:rPr lang="ko-KR" altLang="en-US" sz="1400" dirty="0"/>
              <a:t>사용자아이디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데이터베이스 제품에 따라 다름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SCHEMA </a:t>
            </a:r>
            <a:r>
              <a:rPr lang="ko-KR" altLang="en-US" sz="1400" dirty="0"/>
              <a:t>대신에 </a:t>
            </a:r>
            <a:r>
              <a:rPr lang="en-US" altLang="ko-KR" sz="1400" dirty="0"/>
              <a:t>DATABASE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사용하기도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도메인 생성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CREATE DOMAIN </a:t>
            </a:r>
            <a:r>
              <a:rPr lang="ko-KR" altLang="en-US" sz="1400" dirty="0"/>
              <a:t>도메인이름 </a:t>
            </a:r>
            <a:r>
              <a:rPr lang="en-US" altLang="ko-KR" sz="1400" dirty="0"/>
              <a:t>AS </a:t>
            </a:r>
            <a:r>
              <a:rPr lang="ko-KR" altLang="en-US" sz="1400" dirty="0" err="1"/>
              <a:t>데이터타입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[DEFAULT </a:t>
            </a:r>
            <a:r>
              <a:rPr lang="ko-KR" altLang="en-US" sz="1400" dirty="0"/>
              <a:t>기본값</a:t>
            </a:r>
            <a:r>
              <a:rPr lang="en-US" altLang="ko-KR" sz="1400" dirty="0"/>
              <a:t>]</a:t>
            </a:r>
          </a:p>
          <a:p>
            <a:pPr marL="457200" lvl="1" indent="0">
              <a:buNone/>
            </a:pPr>
            <a:r>
              <a:rPr lang="en-US" altLang="ko-KR" sz="1400" dirty="0"/>
              <a:t>[CONSTRAINT </a:t>
            </a:r>
            <a:r>
              <a:rPr lang="ko-KR" altLang="en-US" sz="1400" dirty="0" err="1"/>
              <a:t>제약조건명</a:t>
            </a:r>
            <a:r>
              <a:rPr lang="en-US" altLang="ko-KR" sz="1400" dirty="0"/>
              <a:t> CHECK (</a:t>
            </a:r>
            <a:r>
              <a:rPr lang="ko-KR" altLang="en-US" sz="1400" dirty="0" err="1"/>
              <a:t>범위값</a:t>
            </a:r>
            <a:r>
              <a:rPr lang="en-US" altLang="ko-KR" sz="1400" dirty="0"/>
              <a:t>)]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CREATE DOMAIN GENDER CHAR(3)</a:t>
            </a:r>
          </a:p>
          <a:p>
            <a:pPr marL="457200" lvl="1" indent="0">
              <a:buNone/>
            </a:pPr>
            <a:r>
              <a:rPr lang="en-US" altLang="ko-KR" sz="1400" dirty="0"/>
              <a:t>	DEFAULT(‘</a:t>
            </a:r>
            <a:r>
              <a:rPr lang="ko-KR" altLang="en-US" sz="1400" dirty="0"/>
              <a:t>남</a:t>
            </a:r>
            <a:r>
              <a:rPr lang="en-US" altLang="ko-KR" sz="1400" dirty="0"/>
              <a:t>’)</a:t>
            </a:r>
          </a:p>
          <a:p>
            <a:pPr marL="457200" lvl="1" indent="0">
              <a:buNone/>
            </a:pPr>
            <a:r>
              <a:rPr lang="en-US" altLang="ko-KR" sz="1400" dirty="0"/>
              <a:t>	CONSTRAINT VALID_GENDER CHECK(VALUE IN(‘</a:t>
            </a:r>
            <a:r>
              <a:rPr lang="ko-KR" altLang="en-US" sz="1400" dirty="0"/>
              <a:t>남</a:t>
            </a:r>
            <a:r>
              <a:rPr lang="en-US" altLang="ko-KR" sz="1400" dirty="0"/>
              <a:t>’,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여</a:t>
            </a:r>
            <a:r>
              <a:rPr lang="en-US" altLang="ko-KR" sz="1400" dirty="0"/>
              <a:t>’))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41392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>
            <a:extLst>
              <a:ext uri="{FF2B5EF4-FFF2-40B4-BE49-F238E27FC236}">
                <a16:creationId xmlns:a16="http://schemas.microsoft.com/office/drawing/2014/main" xmlns="" id="{2594739C-E30C-7E4C-94AF-0D182CEF9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LEFT OUTER JOIN</a:t>
            </a:r>
          </a:p>
        </p:txBody>
      </p:sp>
      <p:sp>
        <p:nvSpPr>
          <p:cNvPr id="46082" name="내용 개체 틀 2">
            <a:extLst>
              <a:ext uri="{FF2B5EF4-FFF2-40B4-BE49-F238E27FC236}">
                <a16:creationId xmlns:a16="http://schemas.microsoft.com/office/drawing/2014/main" xmlns="" id="{2C1AE3A2-C0B0-694A-B495-49DEE1AA6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5256212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DEPT01 </a:t>
            </a:r>
            <a:r>
              <a:rPr lang="ko-KR" altLang="en-US" sz="1400" dirty="0"/>
              <a:t>테이블의 </a:t>
            </a:r>
            <a:r>
              <a:rPr lang="en-US" altLang="ko-KR" sz="1400" dirty="0"/>
              <a:t>20</a:t>
            </a:r>
            <a:r>
              <a:rPr lang="ko-KR" altLang="en-US" sz="1400" dirty="0"/>
              <a:t>번 부서와 조인할 </a:t>
            </a:r>
            <a:r>
              <a:rPr lang="ko-KR" altLang="en-US" sz="1400" dirty="0" err="1"/>
              <a:t>부서번호가</a:t>
            </a:r>
            <a:r>
              <a:rPr lang="ko-KR" altLang="en-US" sz="1400" dirty="0"/>
              <a:t> </a:t>
            </a:r>
            <a:r>
              <a:rPr lang="en-US" altLang="ko-KR" sz="1400" dirty="0"/>
              <a:t>DEPT02</a:t>
            </a:r>
            <a:r>
              <a:rPr lang="ko-KR" altLang="en-US" sz="1400" dirty="0"/>
              <a:t>에는 없지만</a:t>
            </a:r>
            <a:r>
              <a:rPr lang="en-US" altLang="ko-KR" sz="1400" dirty="0"/>
              <a:t>, 20</a:t>
            </a:r>
            <a:r>
              <a:rPr lang="ko-KR" altLang="en-US" sz="1400" dirty="0"/>
              <a:t>번 부서도 출력되도록 하기 위해서 </a:t>
            </a:r>
            <a:r>
              <a:rPr lang="en-US" altLang="ko-KR" sz="1400" dirty="0"/>
              <a:t>DEPT01 </a:t>
            </a:r>
            <a:r>
              <a:rPr lang="ko-KR" altLang="en-US" sz="1400" dirty="0"/>
              <a:t>테이블이 왼쪽에 존재하기에 </a:t>
            </a:r>
            <a:r>
              <a:rPr lang="en-US" altLang="ko-KR" sz="1400" dirty="0"/>
              <a:t>LEFT OUTER JOIN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eaLnBrk="1" hangingPunct="1"/>
            <a:endParaRPr lang="en-US" altLang="ko-KR" sz="1400" dirty="0"/>
          </a:p>
          <a:p>
            <a:pPr marL="457200" lvl="1" indent="0" eaLnBrk="1" hangingPunct="1">
              <a:buFontTx/>
              <a:buNone/>
            </a:pPr>
            <a:r>
              <a:rPr lang="ko-KR" altLang="ko-KR" sz="1400" dirty="0"/>
              <a:t>SELECT *</a:t>
            </a:r>
          </a:p>
          <a:p>
            <a:pPr marL="457200" lvl="1" indent="0" eaLnBrk="1" hangingPunct="1">
              <a:buFontTx/>
              <a:buNone/>
            </a:pPr>
            <a:r>
              <a:rPr lang="ko-KR" altLang="ko-KR" sz="1400" dirty="0"/>
              <a:t>FROM DEPT01 LEFT OUTER JOIN DEPT02</a:t>
            </a:r>
          </a:p>
          <a:p>
            <a:pPr marL="457200" lvl="1" indent="0" eaLnBrk="1" hangingPunct="1">
              <a:buFontTx/>
              <a:buNone/>
            </a:pPr>
            <a:r>
              <a:rPr lang="ko-KR" altLang="ko-KR" sz="1400" dirty="0"/>
              <a:t>ON DEPT01.DEPTNO = DEPT02.DEPTNO;</a:t>
            </a:r>
          </a:p>
          <a:p>
            <a:pPr eaLnBrk="1" hangingPunct="1"/>
            <a:endParaRPr lang="ko-KR" altLang="en-US" sz="1400" dirty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8759ABA1-F231-B64C-B414-A74787A851A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F1D693FE-46F0-7448-9786-FA1518C011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xmlns="" id="{D92447DC-F161-5346-8FF8-4CC308A22D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6086" name="_x298331760" descr="EMB000018300d9f">
            <a:extLst>
              <a:ext uri="{FF2B5EF4-FFF2-40B4-BE49-F238E27FC236}">
                <a16:creationId xmlns:a16="http://schemas.microsoft.com/office/drawing/2014/main" xmlns="" id="{1C2F59AB-7F56-9243-ABE8-EF405843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41663"/>
            <a:ext cx="70866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4877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제목 1">
            <a:extLst>
              <a:ext uri="{FF2B5EF4-FFF2-40B4-BE49-F238E27FC236}">
                <a16:creationId xmlns:a16="http://schemas.microsoft.com/office/drawing/2014/main" xmlns="" id="{FEC85A20-588A-AA4B-BAA5-6C4E1925A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RIGHT OUTER JOIN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xmlns="" id="{641B047B-89B9-8649-B847-EBB03E55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DEPT02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테이블에만 있는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30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번 부서까지 출력되도록 하기 위해서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RIGHT OUTER JOIN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을 사용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00050" lvl="1" indent="0" eaLnBrk="1" hangingPunct="1">
              <a:buFontTx/>
              <a:buNone/>
              <a:defRPr/>
            </a:pPr>
            <a:endParaRPr lang="en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SELECT *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FROM DEPT01 RIGHT OUTER JOIN DEPT02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USING(DEPTNO);</a:t>
            </a:r>
          </a:p>
          <a:p>
            <a:pPr marL="0" indent="0" eaLnBrk="1" hangingPunct="1">
              <a:buFontTx/>
              <a:buNone/>
              <a:defRPr/>
            </a:pPr>
            <a:endParaRPr lang="en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C0D78DB-4878-2943-9614-1E7DFC10872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xmlns="" id="{D303FD97-1DCC-C742-9C23-6F712320129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xmlns="" id="{9FAA3485-F087-134B-A8C3-881E128610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xmlns="" id="{EFCE6D84-7F6B-824C-B608-8802C9192E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7111" name="_x298331760" descr="EMB000018300da0">
            <a:extLst>
              <a:ext uri="{FF2B5EF4-FFF2-40B4-BE49-F238E27FC236}">
                <a16:creationId xmlns:a16="http://schemas.microsoft.com/office/drawing/2014/main" xmlns="" id="{D812639A-182A-F141-914D-B9AB9264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70278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6775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제목 1">
            <a:extLst>
              <a:ext uri="{FF2B5EF4-FFF2-40B4-BE49-F238E27FC236}">
                <a16:creationId xmlns:a16="http://schemas.microsoft.com/office/drawing/2014/main" xmlns="" id="{18D5E094-AD6C-9F44-9C0E-FC938FCC4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FULL OUTER JOIN</a:t>
            </a:r>
          </a:p>
        </p:txBody>
      </p:sp>
      <p:sp>
        <p:nvSpPr>
          <p:cNvPr id="48130" name="내용 개체 틀 2">
            <a:extLst>
              <a:ext uri="{FF2B5EF4-FFF2-40B4-BE49-F238E27FC236}">
                <a16:creationId xmlns:a16="http://schemas.microsoft.com/office/drawing/2014/main" xmlns="" id="{92E30220-B36D-D148-94E9-D5DE1EDD8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561657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/>
              <a:t>FULL OUTER JOIN</a:t>
            </a:r>
            <a:r>
              <a:rPr lang="ko-KR" altLang="en-US" sz="1400"/>
              <a:t>은 </a:t>
            </a:r>
            <a:r>
              <a:rPr lang="en-US" altLang="ko-KR" sz="1400"/>
              <a:t>LEFT OUTER JOIN, RIGHT OUTER JOIN </a:t>
            </a:r>
            <a:r>
              <a:rPr lang="ko-KR" altLang="en-US" sz="1400"/>
              <a:t>을 합한 형태</a:t>
            </a:r>
            <a:endParaRPr lang="en-US" altLang="ko-KR" sz="140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400">
              <a:ea typeface="궁서체" panose="02030609000101010101" pitchFamily="49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SELECT *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FROM DEPT01 FULL OUTER JOIN DEPT02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USING(DEPTNO);</a:t>
            </a:r>
          </a:p>
          <a:p>
            <a:pPr eaLnBrk="1" hangingPunct="1">
              <a:buFont typeface="Wingdings" pitchFamily="2" charset="2"/>
              <a:buChar char="v"/>
            </a:pPr>
            <a:endParaRPr lang="ko-KR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36E58E32-6CCE-134A-8829-6F8EE637D19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xmlns="" id="{FB14589B-343C-AA46-A1CE-28E7822FABC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xmlns="" id="{FB7D77FB-2702-1442-9A32-CEB09A31548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xmlns="" id="{9E538BE0-8884-0742-BAD8-A013583A8BB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5" name="Rectangle 2">
            <a:extLst>
              <a:ext uri="{FF2B5EF4-FFF2-40B4-BE49-F238E27FC236}">
                <a16:creationId xmlns:a16="http://schemas.microsoft.com/office/drawing/2014/main" xmlns="" id="{5466B2D4-BFBB-2042-A8C7-19CD4DDB98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8136" name="_x298331760" descr="EMB000018300da1">
            <a:extLst>
              <a:ext uri="{FF2B5EF4-FFF2-40B4-BE49-F238E27FC236}">
                <a16:creationId xmlns:a16="http://schemas.microsoft.com/office/drawing/2014/main" xmlns="" id="{5442F7B6-7109-1C4D-9B1B-FB664A014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03513"/>
            <a:ext cx="71628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6469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제목 1">
            <a:extLst>
              <a:ext uri="{FF2B5EF4-FFF2-40B4-BE49-F238E27FC236}">
                <a16:creationId xmlns:a16="http://schemas.microsoft.com/office/drawing/2014/main" xmlns="" id="{8FD009BC-579B-5944-B846-409FEBEB9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SET OPERATOR</a:t>
            </a:r>
          </a:p>
        </p:txBody>
      </p:sp>
      <p:sp>
        <p:nvSpPr>
          <p:cNvPr id="49154" name="내용 개체 틀 2">
            <a:extLst>
              <a:ext uri="{FF2B5EF4-FFF2-40B4-BE49-F238E27FC236}">
                <a16:creationId xmlns:a16="http://schemas.microsoft.com/office/drawing/2014/main" xmlns="" id="{25B26401-77E6-704D-BD21-26F234F5E7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38163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하나 이상의 테이블로부터 자료를 검색하는 또 다른 방법은 </a:t>
            </a:r>
            <a:r>
              <a:rPr lang="en-US" altLang="ko-KR" sz="1400"/>
              <a:t>SET</a:t>
            </a:r>
            <a:r>
              <a:rPr lang="ko-KR" altLang="en-US" sz="1400"/>
              <a:t>연산자를 이용하는 방법이 있음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/>
              <a:t>SET</a:t>
            </a:r>
            <a:r>
              <a:rPr lang="ko-KR" altLang="en-US" sz="1400"/>
              <a:t>연산자를 이용하여 여러 개의 </a:t>
            </a:r>
            <a:r>
              <a:rPr lang="en-US" altLang="ko-KR" sz="1400"/>
              <a:t>SELECT</a:t>
            </a:r>
            <a:r>
              <a:rPr lang="ko-KR" altLang="en-US" sz="1400"/>
              <a:t>문장을 연결하여 작성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/>
              <a:t>Syntax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SELECT		* | column1[, column2, column3, . . . . ]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FROM	table1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. . . . . . . . .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SET		operator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SELECT		* | column1[, column2, column3, . . . . ]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FROM		table2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. . . . . . . . .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[ORDER BY 	column | expression];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F30BAF1-52AA-4643-81CA-7945FF55FB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xmlns="" id="{1BE82F2B-3366-594A-9B1E-89DAD98158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755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제목 1">
            <a:extLst>
              <a:ext uri="{FF2B5EF4-FFF2-40B4-BE49-F238E27FC236}">
                <a16:creationId xmlns:a16="http://schemas.microsoft.com/office/drawing/2014/main" xmlns="" id="{5D1B61D8-022E-2E4A-930B-01AFE20AF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SET OPERATOR</a:t>
            </a:r>
          </a:p>
        </p:txBody>
      </p:sp>
      <p:sp>
        <p:nvSpPr>
          <p:cNvPr id="50178" name="내용 개체 틀 2">
            <a:extLst>
              <a:ext uri="{FF2B5EF4-FFF2-40B4-BE49-F238E27FC236}">
                <a16:creationId xmlns:a16="http://schemas.microsoft.com/office/drawing/2014/main" xmlns="" id="{D9DA5383-47BF-CF48-89DC-E9F720833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4896891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Guidelines 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첫번째 </a:t>
            </a:r>
            <a:r>
              <a:rPr lang="en-US" altLang="ko-KR" sz="1400" dirty="0"/>
              <a:t>SELECT </a:t>
            </a:r>
            <a:r>
              <a:rPr lang="ko-KR" altLang="en-US" sz="1400" dirty="0"/>
              <a:t>구문에서 기술된 열과 두번째 </a:t>
            </a:r>
            <a:r>
              <a:rPr lang="en-US" altLang="ko-KR" sz="1400" dirty="0"/>
              <a:t>SELECT </a:t>
            </a:r>
            <a:r>
              <a:rPr lang="ko-KR" altLang="en-US" sz="1400" dirty="0"/>
              <a:t>구문에서 기술된 열들은 좌측부터 </a:t>
            </a:r>
            <a:r>
              <a:rPr lang="en-US" altLang="ko-KR" sz="1400" dirty="0"/>
              <a:t>1</a:t>
            </a:r>
            <a:r>
              <a:rPr lang="ko-KR" altLang="en-US" sz="1400" dirty="0"/>
              <a:t>대</a:t>
            </a:r>
            <a:r>
              <a:rPr lang="en-US" altLang="ko-KR" sz="1400" dirty="0"/>
              <a:t>1 </a:t>
            </a:r>
            <a:r>
              <a:rPr lang="ko-KR" altLang="en-US" sz="1400" dirty="0"/>
              <a:t>대응하며 그 개수와 타입이 일치해야 함</a:t>
            </a:r>
            <a:endParaRPr lang="en-US" altLang="ko-KR" sz="1400" dirty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FROM</a:t>
            </a:r>
            <a:r>
              <a:rPr lang="ko-KR" altLang="en-US" sz="1400" dirty="0"/>
              <a:t>절 뒤에 기술되는 테이블은 같을 수도 있고 다를 수도 있음</a:t>
            </a:r>
            <a:endParaRPr lang="en-US" altLang="ko-KR" sz="1400" dirty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출력되는 </a:t>
            </a:r>
            <a:r>
              <a:rPr lang="en-US" altLang="ko-KR" sz="1400" dirty="0"/>
              <a:t>HARDING</a:t>
            </a:r>
            <a:r>
              <a:rPr lang="ko-KR" altLang="en-US" sz="1400" dirty="0"/>
              <a:t>은 첫번째 </a:t>
            </a:r>
            <a:r>
              <a:rPr lang="en-US" altLang="ko-KR" sz="1400" dirty="0"/>
              <a:t>SELECT</a:t>
            </a:r>
            <a:r>
              <a:rPr lang="ko-KR" altLang="en-US" sz="1400" dirty="0"/>
              <a:t>구문에서 기술된 열이 출력</a:t>
            </a:r>
            <a:endParaRPr lang="en-US" altLang="ko-KR" sz="1400" dirty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ORDER BY</a:t>
            </a:r>
            <a:r>
              <a:rPr lang="ko-KR" altLang="en-US" sz="1400" dirty="0"/>
              <a:t>는 한번만 기술 가능하고 </a:t>
            </a:r>
            <a:r>
              <a:rPr lang="en-US" altLang="ko-KR" sz="1400" dirty="0"/>
              <a:t>SELECT </a:t>
            </a:r>
            <a:r>
              <a:rPr lang="ko-KR" altLang="en-US" sz="1400" dirty="0"/>
              <a:t>구문의 마지막에 기술</a:t>
            </a:r>
            <a:endParaRPr lang="en-US" altLang="ko-KR" sz="1400" dirty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BLOB, CLOB, BFILE, LONG </a:t>
            </a:r>
            <a:r>
              <a:rPr lang="ko-KR" altLang="en-US" sz="1400" dirty="0"/>
              <a:t>형 컬럼에는 사용할 수 없음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SET </a:t>
            </a:r>
            <a:r>
              <a:rPr lang="ko-KR" altLang="en-US" sz="1400" dirty="0"/>
              <a:t>연산자의 종류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UNION	:</a:t>
            </a:r>
            <a:r>
              <a:rPr lang="ko-KR" altLang="en-US" sz="1400" dirty="0"/>
              <a:t>각 결과의 합</a:t>
            </a:r>
            <a:r>
              <a:rPr lang="en-US" altLang="ko-KR" sz="1400" dirty="0"/>
              <a:t>(</a:t>
            </a:r>
            <a:r>
              <a:rPr lang="ko-KR" altLang="en-US" sz="1400" dirty="0"/>
              <a:t>합집합</a:t>
            </a:r>
            <a:r>
              <a:rPr lang="en-US" altLang="ko-KR" sz="1400" dirty="0"/>
              <a:t>:</a:t>
            </a:r>
            <a:r>
              <a:rPr lang="ko-KR" altLang="en-US" sz="1400" dirty="0"/>
              <a:t>중복되는 값은 한번 출력</a:t>
            </a:r>
            <a:r>
              <a:rPr lang="en-US" altLang="ko-KR" sz="1400" dirty="0"/>
              <a:t>) 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UNION ALL	:</a:t>
            </a:r>
            <a:r>
              <a:rPr lang="ko-KR" altLang="en-US" sz="1400" dirty="0"/>
              <a:t>각 결과의 합</a:t>
            </a:r>
            <a:r>
              <a:rPr lang="en-US" altLang="ko-KR" sz="1400" dirty="0"/>
              <a:t>(</a:t>
            </a:r>
            <a:r>
              <a:rPr lang="ko-KR" altLang="en-US" sz="1400" dirty="0"/>
              <a:t>합집합</a:t>
            </a:r>
            <a:r>
              <a:rPr lang="en-US" altLang="ko-KR" sz="1400" dirty="0"/>
              <a:t>)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INTERSECT	:</a:t>
            </a:r>
            <a:r>
              <a:rPr lang="ko-KR" altLang="en-US" sz="1400" dirty="0"/>
              <a:t>각 결과의 중복되는 부분만 출력</a:t>
            </a:r>
            <a:r>
              <a:rPr lang="en-US" altLang="ko-KR" sz="1400" dirty="0"/>
              <a:t>(</a:t>
            </a:r>
            <a:r>
              <a:rPr lang="ko-KR" altLang="en-US" sz="1400" dirty="0"/>
              <a:t>교집합</a:t>
            </a:r>
            <a:r>
              <a:rPr lang="en-US" altLang="ko-KR" sz="1400" dirty="0"/>
              <a:t>)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MINUS	:</a:t>
            </a:r>
            <a:r>
              <a:rPr lang="ko-KR" altLang="en-US" sz="1400" dirty="0"/>
              <a:t>첫번째 결과에서 두번째 결과를 뺌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차집합</a:t>
            </a:r>
            <a:r>
              <a:rPr lang="en-US" altLang="ko-KR" sz="1400" dirty="0"/>
              <a:t>) – </a:t>
            </a:r>
            <a:r>
              <a:rPr lang="ko-KR" altLang="en-US" sz="1400" dirty="0"/>
              <a:t>다른 데이터베이스에서는 </a:t>
            </a:r>
            <a:r>
              <a:rPr lang="en-US" altLang="ko-KR" sz="1400" dirty="0"/>
              <a:t>EXCEPT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5B9A7709-DBA3-7340-9D7A-51E30001B97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xmlns="" id="{84D8C16B-399E-3544-BA66-00610F97F65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708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제목 1">
            <a:extLst>
              <a:ext uri="{FF2B5EF4-FFF2-40B4-BE49-F238E27FC236}">
                <a16:creationId xmlns:a16="http://schemas.microsoft.com/office/drawing/2014/main" xmlns="" id="{C3691760-D3A9-3644-8B78-DE21982F3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UNION</a:t>
            </a:r>
          </a:p>
        </p:txBody>
      </p:sp>
      <p:sp>
        <p:nvSpPr>
          <p:cNvPr id="51202" name="내용 개체 틀 2">
            <a:extLst>
              <a:ext uri="{FF2B5EF4-FFF2-40B4-BE49-F238E27FC236}">
                <a16:creationId xmlns:a16="http://schemas.microsoft.com/office/drawing/2014/main" xmlns="" id="{F9CE55E3-F1F8-C541-89BC-EC277DE47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41438"/>
            <a:ext cx="8229600" cy="56165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/>
              <a:t>UNION</a:t>
            </a:r>
            <a:r>
              <a:rPr lang="ko-KR" altLang="en-US" sz="1400"/>
              <a:t>과 </a:t>
            </a:r>
            <a:r>
              <a:rPr lang="en-US" altLang="ko-KR" sz="1400"/>
              <a:t>UNION ALL</a:t>
            </a:r>
            <a:r>
              <a:rPr lang="ko-KR" altLang="en-US" sz="1400"/>
              <a:t>의 차이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양쪽에서 검색된 결과를 모두 출력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ko-KR" altLang="en-US" sz="1400"/>
              <a:t> </a:t>
            </a:r>
            <a:r>
              <a:rPr lang="en-US" altLang="ko-KR" sz="1400"/>
              <a:t> </a:t>
            </a:r>
            <a:r>
              <a:rPr lang="ko-KR" altLang="en-US" sz="1400"/>
              <a:t>       </a:t>
            </a:r>
            <a:r>
              <a:rPr lang="en-US" altLang="ko-KR" sz="1400"/>
              <a:t>SELECT deptno			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    	FROM dept				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	UNION				   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	SELECT deptno			   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	FROM emp;	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ko-KR" sz="140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ko-KR" altLang="en-US" sz="1400"/>
              <a:t>         </a:t>
            </a:r>
            <a:r>
              <a:rPr lang="en-US" altLang="ko-KR" sz="1400"/>
              <a:t>SELECT deptno			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    	FROM dept				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	UNION	ALL			   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	SELECT deptno			   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	FROM emp;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0D26A48F-7411-A84A-907F-C341595997D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xmlns="" id="{BB87403B-80C8-7F4F-89A5-D025C433740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xmlns="" id="{D2224F43-17A5-984B-B201-E607FB0AC3C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xmlns="" id="{385AB017-DC85-5941-BCAA-F71BC0C15DD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7" name="Rectangle 2">
            <a:extLst>
              <a:ext uri="{FF2B5EF4-FFF2-40B4-BE49-F238E27FC236}">
                <a16:creationId xmlns:a16="http://schemas.microsoft.com/office/drawing/2014/main" xmlns="" id="{3EA80CAB-0B21-3E4A-BF84-78FAFA73A8A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251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제목 1">
            <a:extLst>
              <a:ext uri="{FF2B5EF4-FFF2-40B4-BE49-F238E27FC236}">
                <a16:creationId xmlns:a16="http://schemas.microsoft.com/office/drawing/2014/main" xmlns="" id="{3A1B24BA-2E86-9E4E-AE8E-01E7C21BF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INTERSECT</a:t>
            </a:r>
          </a:p>
        </p:txBody>
      </p:sp>
      <p:sp>
        <p:nvSpPr>
          <p:cNvPr id="52226" name="내용 개체 틀 2">
            <a:extLst>
              <a:ext uri="{FF2B5EF4-FFF2-40B4-BE49-F238E27FC236}">
                <a16:creationId xmlns:a16="http://schemas.microsoft.com/office/drawing/2014/main" xmlns="" id="{F93C575E-04EF-3B46-85B6-9E3FBAB02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56165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양쪽에서 검색된 자료만 출력</a:t>
            </a:r>
          </a:p>
          <a:p>
            <a:pPr eaLnBrk="1" hangingPunct="1">
              <a:spcBef>
                <a:spcPts val="600"/>
              </a:spcBef>
            </a:pPr>
            <a:endParaRPr lang="ko-KR" altLang="en-US" sz="1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FROM dept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INTERSECT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FROM emp;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 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     DEPTNO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  ---------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         10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         20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ko-KR" sz="1400" dirty="0"/>
              <a:t>         30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FDAC4637-925D-9B4C-BC3E-0A5819557B2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xmlns="" id="{139114C6-A0A8-9645-B0A5-5932227640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xmlns="" id="{A7ABEEF3-0C3C-A349-8BFE-6241A0339CF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xmlns="" id="{5EB40F3D-8005-C542-94AE-E524D5E7082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31" name="Rectangle 2">
            <a:extLst>
              <a:ext uri="{FF2B5EF4-FFF2-40B4-BE49-F238E27FC236}">
                <a16:creationId xmlns:a16="http://schemas.microsoft.com/office/drawing/2014/main" xmlns="" id="{CE849310-3E10-384F-81FE-1BC0079B0A4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132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제목 1">
            <a:extLst>
              <a:ext uri="{FF2B5EF4-FFF2-40B4-BE49-F238E27FC236}">
                <a16:creationId xmlns:a16="http://schemas.microsoft.com/office/drawing/2014/main" xmlns="" id="{03CD7A63-3DD1-8C4C-8A1B-0F68751C8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MINUS</a:t>
            </a:r>
          </a:p>
        </p:txBody>
      </p:sp>
      <p:sp>
        <p:nvSpPr>
          <p:cNvPr id="53250" name="내용 개체 틀 2">
            <a:extLst>
              <a:ext uri="{FF2B5EF4-FFF2-40B4-BE49-F238E27FC236}">
                <a16:creationId xmlns:a16="http://schemas.microsoft.com/office/drawing/2014/main" xmlns="" id="{120AEA62-5879-864B-8F79-D2FE54C10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56165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두번째 </a:t>
            </a:r>
            <a:r>
              <a:rPr lang="en-US" altLang="ko-KR" sz="1400"/>
              <a:t>SELECT</a:t>
            </a:r>
            <a:r>
              <a:rPr lang="ko-KR" altLang="en-US" sz="1400"/>
              <a:t>문장에서 검색되지 않았던 값을 첫번째 </a:t>
            </a:r>
            <a:r>
              <a:rPr lang="en-US" altLang="ko-KR" sz="1400"/>
              <a:t>SELECT</a:t>
            </a:r>
            <a:r>
              <a:rPr lang="ko-KR" altLang="en-US" sz="1400"/>
              <a:t>문장에서 출력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첫번째 </a:t>
            </a:r>
            <a:r>
              <a:rPr lang="en-US" altLang="ko-KR" sz="1400"/>
              <a:t>SELECT</a:t>
            </a:r>
            <a:r>
              <a:rPr lang="ko-KR" altLang="en-US" sz="1400"/>
              <a:t>문장에서 두번째 </a:t>
            </a:r>
            <a:r>
              <a:rPr lang="en-US" altLang="ko-KR" sz="1400"/>
              <a:t>SELECT</a:t>
            </a:r>
            <a:r>
              <a:rPr lang="ko-KR" altLang="en-US" sz="1400"/>
              <a:t>문장에의 값을 뺀 것을 출력</a:t>
            </a:r>
          </a:p>
          <a:p>
            <a:pPr eaLnBrk="1" hangingPunct="1">
              <a:spcBef>
                <a:spcPts val="600"/>
              </a:spcBef>
            </a:pPr>
            <a:endParaRPr lang="ko-KR" altLang="en-US" sz="1400"/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SELECT deptno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FROM dept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MINUS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SELECT deptno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FROM emp;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  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     DEPTNO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  ---------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ko-KR" sz="1400"/>
              <a:t>         40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C65568A9-A213-AC46-80EA-D06B1AC9A13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xmlns="" id="{A938AF02-7F94-0440-938A-8861A3DC8AE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xmlns="" id="{22D0F567-77B6-FE4B-9E60-26534E0DDEF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xmlns="" id="{49D8A86E-BFB8-2641-84CF-6C08D5CC94E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5" name="Rectangle 2">
            <a:extLst>
              <a:ext uri="{FF2B5EF4-FFF2-40B4-BE49-F238E27FC236}">
                <a16:creationId xmlns:a16="http://schemas.microsoft.com/office/drawing/2014/main" xmlns="" id="{B19E89C3-4C2D-3A43-AD20-3DE796B9F8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162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>
            <a:extLst>
              <a:ext uri="{FF2B5EF4-FFF2-40B4-BE49-F238E27FC236}">
                <a16:creationId xmlns:a16="http://schemas.microsoft.com/office/drawing/2014/main" xmlns="" id="{271D6A7F-034D-B444-8387-C76B9F3E9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ko-KR" b="1" dirty="0" err="1"/>
              <a:t>Sub</a:t>
            </a:r>
            <a:r>
              <a:rPr lang="ko-KR" altLang="ko-KR" b="1" dirty="0"/>
              <a:t> </a:t>
            </a:r>
            <a:r>
              <a:rPr lang="ko-KR" altLang="ko-KR" b="1" dirty="0" err="1"/>
              <a:t>Query</a:t>
            </a:r>
            <a:endParaRPr lang="ko-KR" altLang="en-US" b="1" dirty="0"/>
          </a:p>
        </p:txBody>
      </p:sp>
      <p:sp>
        <p:nvSpPr>
          <p:cNvPr id="18434" name="내용 개체 틀 2">
            <a:extLst>
              <a:ext uri="{FF2B5EF4-FFF2-40B4-BE49-F238E27FC236}">
                <a16:creationId xmlns:a16="http://schemas.microsoft.com/office/drawing/2014/main" xmlns="" id="{CE15925C-0AFF-434C-A573-AB6AEFEA3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Sub Query(</a:t>
            </a:r>
            <a:r>
              <a:rPr lang="ko-KR" altLang="en-US" sz="1400" dirty="0"/>
              <a:t>하위 질의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Sub Query</a:t>
            </a:r>
            <a:r>
              <a:rPr lang="ko-KR" altLang="en-US" sz="1400" dirty="0"/>
              <a:t>는 하나의 </a:t>
            </a:r>
            <a:r>
              <a:rPr lang="en" altLang="ko-KR" sz="1400" dirty="0"/>
              <a:t>SQL </a:t>
            </a:r>
            <a:r>
              <a:rPr lang="ko-KR" altLang="en-US" sz="1400" dirty="0"/>
              <a:t>문장의 절 안에 포함된 또 하나의 </a:t>
            </a:r>
            <a:r>
              <a:rPr lang="en" altLang="ko-KR" sz="1400" dirty="0"/>
              <a:t>SQL </a:t>
            </a:r>
            <a:r>
              <a:rPr lang="ko-KR" altLang="en-US" sz="1400" dirty="0"/>
              <a:t>문장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Sub Query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포함하고 있는 </a:t>
            </a:r>
            <a:r>
              <a:rPr lang="ko-KR" altLang="en-US" sz="1400" dirty="0" err="1"/>
              <a:t>쿼리문을</a:t>
            </a:r>
            <a:r>
              <a:rPr lang="ko-KR" altLang="en-US" sz="1400" dirty="0"/>
              <a:t> 메인 쿼리</a:t>
            </a:r>
            <a:r>
              <a:rPr lang="en-US" altLang="ko-KR" sz="1400" dirty="0"/>
              <a:t>, </a:t>
            </a:r>
            <a:r>
              <a:rPr lang="ko-KR" altLang="en-US" sz="1400" dirty="0"/>
              <a:t>포함된 쿼리가 </a:t>
            </a:r>
            <a:r>
              <a:rPr lang="en" altLang="ko-KR" sz="1400" dirty="0"/>
              <a:t>Sub Query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Sub Query</a:t>
            </a:r>
            <a:r>
              <a:rPr lang="ko-KR" altLang="en-US" sz="1400" dirty="0"/>
              <a:t>는 연산자의 오른쪽에 기술해야 하고 반드시 괄호로 감싸야 함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Sub Query</a:t>
            </a:r>
            <a:r>
              <a:rPr lang="ko-KR" altLang="en-US" sz="1400" dirty="0"/>
              <a:t>는 메인 쿼리가 실행되기 이전에 한번만 실행됨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단일 행 </a:t>
            </a:r>
            <a:r>
              <a:rPr lang="ko-KR" altLang="en-US" sz="1400" dirty="0" err="1"/>
              <a:t>서브쿼리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단일 행</a:t>
            </a:r>
            <a:r>
              <a:rPr lang="en-US" altLang="ko-KR" sz="1400" dirty="0"/>
              <a:t>(</a:t>
            </a:r>
            <a:r>
              <a:rPr lang="en" altLang="ko-KR" sz="1400" dirty="0"/>
              <a:t>Single Row) Sub Query</a:t>
            </a:r>
            <a:r>
              <a:rPr lang="ko-KR" altLang="en-US" sz="1400" dirty="0"/>
              <a:t>는 수행 결과가 오직 하나의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행</a:t>
            </a:r>
            <a:r>
              <a:rPr lang="en-US" altLang="ko-KR" sz="1400" dirty="0"/>
              <a:t>, </a:t>
            </a:r>
            <a:r>
              <a:rPr lang="en" altLang="ko-KR" sz="1400" dirty="0"/>
              <a:t>row)</a:t>
            </a:r>
            <a:r>
              <a:rPr lang="ko-KR" altLang="en-US" sz="1400" dirty="0"/>
              <a:t>만을 반환하는 </a:t>
            </a:r>
            <a:r>
              <a:rPr lang="en" altLang="ko-KR" sz="1400" dirty="0"/>
              <a:t>Sub Query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단일 행 </a:t>
            </a:r>
            <a:r>
              <a:rPr lang="en" altLang="ko-KR" sz="1400" dirty="0"/>
              <a:t>Sub Query</a:t>
            </a:r>
            <a:r>
              <a:rPr lang="ko-KR" altLang="en-US" sz="1400" dirty="0"/>
              <a:t>문에서는 오직 하나의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행</a:t>
            </a:r>
            <a:r>
              <a:rPr lang="en-US" altLang="ko-KR" sz="1400" dirty="0"/>
              <a:t>, </a:t>
            </a:r>
            <a:r>
              <a:rPr lang="en" altLang="ko-KR" sz="1400" dirty="0"/>
              <a:t>row)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메인 쿼리에 보내게 되는데 메인 쿼리의 </a:t>
            </a:r>
            <a:r>
              <a:rPr lang="en" altLang="ko-KR" sz="1400" dirty="0"/>
              <a:t>WHERE </a:t>
            </a:r>
            <a:r>
              <a:rPr lang="ko-KR" altLang="en-US" sz="1400" dirty="0"/>
              <a:t>절에서는 단일 행 비교 연산자인 </a:t>
            </a:r>
            <a:r>
              <a:rPr lang="en-US" altLang="ko-KR" sz="1400" dirty="0"/>
              <a:t>=, &gt;, &gt;=, &lt;, &lt;=, &lt;&gt;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사용하는 것이 가능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다중 행 </a:t>
            </a:r>
            <a:r>
              <a:rPr lang="ko-KR" altLang="en-US" sz="1400" dirty="0" err="1"/>
              <a:t>서브쿼리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다중 행 </a:t>
            </a:r>
            <a:r>
              <a:rPr lang="en" altLang="ko-KR" sz="1400" dirty="0"/>
              <a:t>Sub Query</a:t>
            </a:r>
            <a:r>
              <a:rPr lang="ko-KR" altLang="en-US" sz="1400" dirty="0"/>
              <a:t>는 </a:t>
            </a:r>
            <a:r>
              <a:rPr lang="en" altLang="ko-KR" sz="1400" dirty="0"/>
              <a:t>Sub Query</a:t>
            </a:r>
            <a:r>
              <a:rPr lang="ko-KR" altLang="en-US" sz="1400" dirty="0"/>
              <a:t>에서 반환되는 결과가 하나 이상의 행일 때 사용하는 </a:t>
            </a:r>
            <a:r>
              <a:rPr lang="en" altLang="ko-KR" sz="1400" dirty="0"/>
              <a:t>Sub Query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다중 행 </a:t>
            </a:r>
            <a:r>
              <a:rPr lang="en" altLang="ko-KR" sz="1400" dirty="0"/>
              <a:t>Sub Query</a:t>
            </a:r>
            <a:r>
              <a:rPr lang="ko-KR" altLang="en-US" sz="1400" dirty="0"/>
              <a:t>는 반드시 다중 행 연산자</a:t>
            </a:r>
            <a:r>
              <a:rPr lang="en-US" altLang="ko-KR" sz="1400" dirty="0"/>
              <a:t>(</a:t>
            </a:r>
            <a:r>
              <a:rPr lang="en" altLang="ko-KR" sz="1400" dirty="0"/>
              <a:t>Multiple Row Operator)</a:t>
            </a:r>
            <a:r>
              <a:rPr lang="ko-KR" altLang="en-US" sz="1400" dirty="0"/>
              <a:t>와 함께 사용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IN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" altLang="ko-KR" sz="1400" dirty="0"/>
              <a:t>ANY, SOME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" altLang="ko-KR" sz="1400" dirty="0"/>
              <a:t>ALL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" altLang="ko-KR" sz="1400" dirty="0"/>
              <a:t>EXIST</a:t>
            </a:r>
            <a:r>
              <a:rPr lang="en-US" altLang="ko-KR" sz="1400" dirty="0"/>
              <a:t>S(</a:t>
            </a:r>
            <a:r>
              <a:rPr lang="ko-KR" altLang="en-US" sz="1400" dirty="0"/>
              <a:t>존재 여부만 확인</a:t>
            </a:r>
            <a:r>
              <a:rPr lang="en-US" altLang="ko-KR" sz="1400" dirty="0"/>
              <a:t>)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570125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xmlns="" id="{5E694BDD-B6FA-C64A-BDF6-892985642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단일 행 </a:t>
            </a:r>
            <a:r>
              <a:rPr lang="ko-KR" altLang="ko-KR" b="1" dirty="0" err="1"/>
              <a:t>Sub</a:t>
            </a:r>
            <a:r>
              <a:rPr lang="ko-KR" altLang="ko-KR" b="1" dirty="0"/>
              <a:t> </a:t>
            </a:r>
            <a:r>
              <a:rPr lang="ko-KR" altLang="ko-KR" b="1" dirty="0" err="1"/>
              <a:t>Query</a:t>
            </a:r>
            <a:endParaRPr lang="ko-KR" altLang="en-US" b="1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xmlns="" id="{1DFA670A-1082-3446-94EA-C7572F2E3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41438"/>
            <a:ext cx="8229600" cy="115093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단일 행</a:t>
            </a:r>
            <a:r>
              <a:rPr lang="en-US" altLang="ko-KR" sz="1400"/>
              <a:t>(Single Row) </a:t>
            </a:r>
            <a:r>
              <a:rPr lang="ko-KR" altLang="ko-KR" sz="1400"/>
              <a:t>Sub Query</a:t>
            </a:r>
            <a:r>
              <a:rPr lang="ko-KR" altLang="en-US" sz="1400"/>
              <a:t>는 수행 결과가 오직 하나의 데이터</a:t>
            </a:r>
            <a:r>
              <a:rPr lang="en-US" altLang="ko-KR" sz="1400"/>
              <a:t>(</a:t>
            </a:r>
            <a:r>
              <a:rPr lang="ko-KR" altLang="en-US" sz="1400"/>
              <a:t>행</a:t>
            </a:r>
            <a:r>
              <a:rPr lang="en-US" altLang="ko-KR" sz="1400"/>
              <a:t>, row)</a:t>
            </a:r>
            <a:r>
              <a:rPr lang="ko-KR" altLang="en-US" sz="1400"/>
              <a:t>만을 반환하는 </a:t>
            </a:r>
            <a:r>
              <a:rPr lang="ko-KR" altLang="ko-KR" sz="1400"/>
              <a:t>Sub Query</a:t>
            </a:r>
            <a:r>
              <a:rPr lang="en-US" altLang="ko-KR" sz="1400"/>
              <a:t>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단일 행 </a:t>
            </a:r>
            <a:r>
              <a:rPr lang="ko-KR" altLang="ko-KR" sz="1400"/>
              <a:t>Sub Query</a:t>
            </a:r>
            <a:r>
              <a:rPr lang="ko-KR" altLang="en-US" sz="1400"/>
              <a:t>문에서는 오직 하나의 데이터</a:t>
            </a:r>
            <a:r>
              <a:rPr lang="en-US" altLang="ko-KR" sz="1400"/>
              <a:t>(</a:t>
            </a:r>
            <a:r>
              <a:rPr lang="ko-KR" altLang="en-US" sz="1400"/>
              <a:t>행</a:t>
            </a:r>
            <a:r>
              <a:rPr lang="en-US" altLang="ko-KR" sz="1400"/>
              <a:t>, row)</a:t>
            </a:r>
            <a:r>
              <a:rPr lang="ko-KR" altLang="en-US" sz="1400"/>
              <a:t>를 메인 쿼리에 보내게 되는데 메인 쿼리의 </a:t>
            </a:r>
            <a:r>
              <a:rPr lang="en-US" altLang="ko-KR" sz="1400"/>
              <a:t>WHERE </a:t>
            </a:r>
            <a:r>
              <a:rPr lang="ko-KR" altLang="en-US" sz="1400"/>
              <a:t>절에서는 단일 행 비교 연산자인 </a:t>
            </a:r>
            <a:r>
              <a:rPr lang="en-US" altLang="ko-KR" sz="1400"/>
              <a:t>=, &gt;, &gt;=, &lt;, &lt;=, &lt;&gt;</a:t>
            </a:r>
            <a:r>
              <a:rPr lang="ko-KR" altLang="en-US" sz="1400"/>
              <a:t>를 사용하는 것이 가능</a:t>
            </a:r>
            <a:r>
              <a:rPr lang="en-US" altLang="ko-KR" sz="1400"/>
              <a:t>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1357AC42-D7F4-DA49-9986-D8EE795080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1ACEA5D4-486D-1F49-8942-FD17DE12947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4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>
            <a:extLst>
              <a:ext uri="{FF2B5EF4-FFF2-40B4-BE49-F238E27FC236}">
                <a16:creationId xmlns:a16="http://schemas.microsoft.com/office/drawing/2014/main" xmlns="" id="{E65608FB-2DA4-8747-9C25-8CB422106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0722" name="내용 개체 틀 2">
            <a:extLst>
              <a:ext uri="{FF2B5EF4-FFF2-40B4-BE49-F238E27FC236}">
                <a16:creationId xmlns:a16="http://schemas.microsoft.com/office/drawing/2014/main" xmlns="" id="{8B8E7071-9F8B-F442-B8EC-FFDC1AB58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62574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CREATE TABLE(</a:t>
            </a:r>
            <a:r>
              <a:rPr lang="ko-KR" altLang="en-US" sz="1400" dirty="0"/>
              <a:t>테이블 생성</a:t>
            </a:r>
            <a:r>
              <a:rPr lang="en-US" altLang="ko-KR" sz="1400" dirty="0"/>
              <a:t>) </a:t>
            </a:r>
            <a:r>
              <a:rPr lang="ko-KR" altLang="en-US" sz="1400" dirty="0"/>
              <a:t>문의 기본 형식</a:t>
            </a:r>
            <a:endParaRPr lang="x-none" altLang="ko-KR" sz="1400" dirty="0"/>
          </a:p>
          <a:p>
            <a:pPr marL="457200" lvl="1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x-none" altLang="ko-KR" sz="1400" dirty="0"/>
              <a:t>CREATE TABLE </a:t>
            </a:r>
            <a:r>
              <a:rPr lang="ko-KR" altLang="en-US" sz="1400" dirty="0"/>
              <a:t>테이블 이름</a:t>
            </a:r>
            <a:endParaRPr lang="x-none" altLang="ko-KR" sz="1400" dirty="0"/>
          </a:p>
          <a:p>
            <a:pPr marL="457200" lvl="1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x-none" altLang="ko-KR" sz="1400" dirty="0"/>
              <a:t> (</a:t>
            </a:r>
            <a:r>
              <a:rPr lang="x-none" altLang="en-US" sz="1400" dirty="0"/>
              <a:t>컬럼</a:t>
            </a:r>
            <a:r>
              <a:rPr lang="ko-KR" altLang="en-US" sz="1400" dirty="0"/>
              <a:t> </a:t>
            </a:r>
            <a:r>
              <a:rPr lang="x-none" altLang="en-US" sz="1400" dirty="0"/>
              <a:t>이름</a:t>
            </a:r>
            <a:r>
              <a:rPr lang="ko-KR" altLang="en-US" sz="1400" dirty="0"/>
              <a:t> </a:t>
            </a:r>
            <a:r>
              <a:rPr lang="x-none" altLang="ko-KR" sz="1400" dirty="0"/>
              <a:t>data_type </a:t>
            </a:r>
            <a:r>
              <a:rPr lang="x-none" altLang="en-US" sz="1400" dirty="0"/>
              <a:t>제약조건</a:t>
            </a:r>
            <a:r>
              <a:rPr lang="x-none" altLang="ko-KR" sz="1400" dirty="0"/>
              <a:t>, …);</a:t>
            </a:r>
            <a:endParaRPr lang="en-US" altLang="x-none" sz="1400" dirty="0"/>
          </a:p>
          <a:p>
            <a:pPr marL="457200" lvl="1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ko-KR" sz="14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테이블 이름은 객체를 의미할 수 있는 적절한 이름을 사용</a:t>
            </a:r>
            <a:r>
              <a:rPr lang="en-US" altLang="ko-KR" sz="1400" dirty="0"/>
              <a:t> - </a:t>
            </a:r>
            <a:r>
              <a:rPr lang="ko-KR" altLang="en-US" sz="1400" dirty="0"/>
              <a:t>가능한 단수형을 권고</a:t>
            </a:r>
            <a:endParaRPr lang="en-US" altLang="ko-KR" sz="14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테이블 이름은 다른 테이블의 이름과 중복되지 않아야 한다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한 테이블 내에서는 칼럼 이름이 중복되게 지정될 수 없다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각 칼럼들은 콤마 </a:t>
            </a:r>
            <a:r>
              <a:rPr lang="en-US" altLang="ko-KR" sz="1400" dirty="0"/>
              <a:t>","</a:t>
            </a:r>
            <a:r>
              <a:rPr lang="ko-KR" altLang="en-US" sz="1400" dirty="0"/>
              <a:t>로 구분되고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생성 문의 끝은 항상 세미콜론 </a:t>
            </a:r>
            <a:r>
              <a:rPr lang="en-US" altLang="ko-KR" sz="1400" dirty="0"/>
              <a:t>";"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끝난다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칼럼에 대해서는 다른 테이블까지 고려하여 데이터베이스 내에서는 일관성 있게 사용하는 것이 좋다</a:t>
            </a:r>
            <a:r>
              <a:rPr lang="en-US" altLang="ko-KR" sz="1400" dirty="0"/>
              <a:t>.(</a:t>
            </a:r>
            <a:r>
              <a:rPr lang="ko-KR" altLang="en-US" sz="1400" dirty="0"/>
              <a:t>데이터 표준화 관점 </a:t>
            </a:r>
            <a:r>
              <a:rPr lang="en-US" altLang="ko-KR" sz="1400" dirty="0"/>
              <a:t>: </a:t>
            </a:r>
            <a:r>
              <a:rPr lang="ko-KR" altLang="en-US" sz="1400" dirty="0"/>
              <a:t>공통성 칼럼을 도메인으로 관리</a:t>
            </a:r>
            <a:r>
              <a:rPr lang="en-US" altLang="ko-KR" sz="1400" dirty="0"/>
              <a:t>)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칼럼 뒤에 데이터 유형은 꼭 지정되어야 한다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테이블 이름과 칼럼 이름은 문자로 시작해야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벤더 별로 길이에 대한 한계가 있다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벤더에서 사전에 정의한 </a:t>
            </a:r>
            <a:r>
              <a:rPr lang="ko-KR" altLang="en-US" sz="1400" dirty="0" err="1"/>
              <a:t>예약어</a:t>
            </a:r>
            <a:r>
              <a:rPr lang="en-US" altLang="ko-KR" sz="1400" dirty="0"/>
              <a:t>(</a:t>
            </a:r>
            <a:r>
              <a:rPr lang="en" altLang="ko-KR" sz="1400" dirty="0"/>
              <a:t>Reserved word)</a:t>
            </a:r>
            <a:r>
              <a:rPr lang="ko-KR" altLang="en-US" sz="1400" dirty="0"/>
              <a:t>는 쓸 수 없다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A-Z, a-z, 0-9, _, $, # </a:t>
            </a:r>
            <a:r>
              <a:rPr lang="ko-KR" altLang="en-US" sz="1400" dirty="0"/>
              <a:t>문자만 허용된다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실제 </a:t>
            </a:r>
            <a:r>
              <a:rPr lang="en" altLang="ko-KR" sz="1400" dirty="0"/>
              <a:t>DBMS</a:t>
            </a:r>
            <a:r>
              <a:rPr lang="ko-KR" altLang="en-US" sz="1400" dirty="0"/>
              <a:t>는 팀 테이블의 </a:t>
            </a:r>
            <a:r>
              <a:rPr lang="en" altLang="ko-KR" sz="1400" dirty="0"/>
              <a:t>TEAM_ID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" altLang="ko-KR" sz="1400" dirty="0"/>
              <a:t>PC</a:t>
            </a:r>
            <a:r>
              <a:rPr lang="ko-KR" altLang="en-US" sz="1400" dirty="0"/>
              <a:t>나 </a:t>
            </a:r>
            <a:r>
              <a:rPr lang="en" altLang="ko-KR" sz="1400" dirty="0"/>
              <a:t>UNIX</a:t>
            </a:r>
            <a:r>
              <a:rPr lang="ko-KR" altLang="en-US" sz="1400" dirty="0"/>
              <a:t>의 디렉토리 구조처럼 </a:t>
            </a:r>
            <a:r>
              <a:rPr lang="en-US" altLang="ko-KR" sz="1400" dirty="0"/>
              <a:t>'</a:t>
            </a:r>
            <a:r>
              <a:rPr lang="en" altLang="ko-KR" sz="1400" dirty="0"/>
              <a:t>DB</a:t>
            </a:r>
            <a:r>
              <a:rPr lang="ko-KR" altLang="en-US" sz="1400" dirty="0"/>
              <a:t>명</a:t>
            </a:r>
            <a:r>
              <a:rPr lang="en-US" altLang="ko-KR" sz="1400" dirty="0"/>
              <a:t>+</a:t>
            </a:r>
            <a:r>
              <a:rPr lang="en" altLang="ko-KR" sz="1400" dirty="0"/>
              <a:t>DB</a:t>
            </a:r>
            <a:r>
              <a:rPr lang="ko-KR" altLang="en-US" sz="1400" dirty="0"/>
              <a:t>사용자명</a:t>
            </a:r>
            <a:r>
              <a:rPr lang="en-US" altLang="ko-KR" sz="1400" dirty="0"/>
              <a:t>+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+</a:t>
            </a:r>
            <a:r>
              <a:rPr lang="ko-KR" altLang="en-US" sz="1400" dirty="0" err="1"/>
              <a:t>칼럼명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처럼</a:t>
            </a:r>
            <a:r>
              <a:rPr lang="ko-KR" altLang="en-US" sz="1400" dirty="0"/>
              <a:t> 계층적 구조를 가진 전체 경로로 관리하고 있다</a:t>
            </a:r>
            <a:r>
              <a:rPr lang="en-US" altLang="ko-KR" sz="1400" dirty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같은 이름을 가진 칼럼들은 </a:t>
            </a:r>
            <a:r>
              <a:rPr lang="ko-KR" altLang="en-US" sz="1400" dirty="0" err="1"/>
              <a:t>기본키와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외래키의</a:t>
            </a:r>
            <a:r>
              <a:rPr lang="ko-KR" altLang="en-US" sz="1400" dirty="0"/>
              <a:t> 관계를 가지는 경우가 많으며</a:t>
            </a:r>
            <a:r>
              <a:rPr lang="en-US" altLang="ko-KR" sz="1400" dirty="0"/>
              <a:t> </a:t>
            </a:r>
            <a:r>
              <a:rPr lang="ko-KR" altLang="en-US" sz="1400" dirty="0"/>
              <a:t>향후 테이블 간의 조인 조건으로 주로 사용되는 중요한 연결고리 칼럼들이다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8473F15B-FA49-CA4B-A0C8-8EF8D1F0540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xmlns="" id="{9F0D1697-B63F-1F45-BA1F-9E4C90BBB1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xmlns="" id="{CFCD5A82-9769-B04F-8322-0068C666A8E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Rectangle 12">
            <a:extLst>
              <a:ext uri="{FF2B5EF4-FFF2-40B4-BE49-F238E27FC236}">
                <a16:creationId xmlns:a16="http://schemas.microsoft.com/office/drawing/2014/main" xmlns="" id="{323E97CA-D741-BA49-90C0-2C09F8A785B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862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>
            <a:extLst>
              <a:ext uri="{FF2B5EF4-FFF2-40B4-BE49-F238E27FC236}">
                <a16:creationId xmlns:a16="http://schemas.microsoft.com/office/drawing/2014/main" xmlns="" id="{0FFEA236-6349-9445-B95F-7170E2AB2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ko-KR" b="1" dirty="0" err="1"/>
              <a:t>Sub</a:t>
            </a:r>
            <a:r>
              <a:rPr lang="ko-KR" altLang="ko-KR" b="1" dirty="0"/>
              <a:t> </a:t>
            </a:r>
            <a:r>
              <a:rPr lang="ko-KR" altLang="ko-KR" b="1" dirty="0" err="1"/>
              <a:t>Query</a:t>
            </a:r>
            <a:r>
              <a:rPr lang="ko-KR" altLang="en-US" b="1" dirty="0" err="1"/>
              <a:t>에서</a:t>
            </a:r>
            <a:r>
              <a:rPr lang="ko-KR" altLang="en-US" b="1" dirty="0"/>
              <a:t> 그룹 함수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xmlns="" id="{B43C1A15-E7E4-BB42-B557-7AC63680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4681537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평균 급여를 구하는 </a:t>
            </a:r>
            <a:r>
              <a:rPr lang="ko-KR" altLang="en-US" sz="1400" dirty="0" err="1">
                <a:latin typeface="Gulim" panose="020B0600000101010101" pitchFamily="34" charset="-127"/>
                <a:ea typeface="Gulim" panose="020B0600000101010101" pitchFamily="34" charset="-127"/>
              </a:rPr>
              <a:t>쿼리문을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Sub Query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로 사용하여 평균 급여보다 더 많은 급여를 받는 사원을 검색하는 문장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SELECT ENAME, SAL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FROM EMP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WHERE SAL &gt; ( SELECT AVG(SAL)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              FROM EMP);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787FB9C-CBC8-B44C-8CE2-A1B3DFCC50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xmlns="" id="{763C099F-C107-3A42-8EB9-C884175231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xmlns="" id="{08FC28CC-4328-1542-ACA3-EE2250DCD8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12">
            <a:extLst>
              <a:ext uri="{FF2B5EF4-FFF2-40B4-BE49-F238E27FC236}">
                <a16:creationId xmlns:a16="http://schemas.microsoft.com/office/drawing/2014/main" xmlns="" id="{4C84D689-68C5-5347-834D-17FE334D959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559" name="그림 1">
            <a:extLst>
              <a:ext uri="{FF2B5EF4-FFF2-40B4-BE49-F238E27FC236}">
                <a16:creationId xmlns:a16="http://schemas.microsoft.com/office/drawing/2014/main" xmlns="" id="{BAAC9C2A-6371-9B45-A925-53D6E870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6448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0733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제목 1">
            <a:extLst>
              <a:ext uri="{FF2B5EF4-FFF2-40B4-BE49-F238E27FC236}">
                <a16:creationId xmlns:a16="http://schemas.microsoft.com/office/drawing/2014/main" xmlns="" id="{D640C349-717C-DD4B-B8E0-C0375F61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다중 행 </a:t>
            </a:r>
            <a:r>
              <a:rPr lang="ko-KR" altLang="ko-KR" b="1" dirty="0" err="1"/>
              <a:t>Sub</a:t>
            </a:r>
            <a:r>
              <a:rPr lang="ko-KR" altLang="ko-KR" b="1" dirty="0"/>
              <a:t> </a:t>
            </a:r>
            <a:r>
              <a:rPr lang="ko-KR" altLang="ko-KR" b="1" dirty="0" err="1"/>
              <a:t>Query</a:t>
            </a:r>
            <a:endParaRPr lang="ko-KR" altLang="en-US" b="1" dirty="0"/>
          </a:p>
        </p:txBody>
      </p:sp>
      <p:sp>
        <p:nvSpPr>
          <p:cNvPr id="24578" name="내용 개체 틀 2">
            <a:extLst>
              <a:ext uri="{FF2B5EF4-FFF2-40B4-BE49-F238E27FC236}">
                <a16:creationId xmlns:a16="http://schemas.microsoft.com/office/drawing/2014/main" xmlns="" id="{FE8D4D5D-1A68-BC42-ADA0-E7664437A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다중 행 </a:t>
            </a:r>
            <a:r>
              <a:rPr lang="ko-KR" altLang="ko-KR" sz="1400"/>
              <a:t>Sub Query</a:t>
            </a:r>
            <a:r>
              <a:rPr lang="ko-KR" altLang="en-US" sz="1400"/>
              <a:t>는 </a:t>
            </a:r>
            <a:r>
              <a:rPr lang="ko-KR" altLang="ko-KR" sz="1400"/>
              <a:t>Sub Query</a:t>
            </a:r>
            <a:r>
              <a:rPr lang="ko-KR" altLang="en-US" sz="1400"/>
              <a:t>에서 반환되는 결과가 하나 이상의 행일 때 사용하는 </a:t>
            </a:r>
            <a:r>
              <a:rPr lang="ko-KR" altLang="ko-KR" sz="1400"/>
              <a:t>Sub Query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다중 행 </a:t>
            </a:r>
            <a:r>
              <a:rPr lang="ko-KR" altLang="ko-KR" sz="1400"/>
              <a:t>Sub Query</a:t>
            </a:r>
            <a:r>
              <a:rPr lang="ko-KR" altLang="en-US" sz="1400"/>
              <a:t>는 반드시 다중 행 연산자</a:t>
            </a:r>
            <a:r>
              <a:rPr lang="en-US" altLang="ko-KR" sz="1400"/>
              <a:t>(Multiple Row Operator)</a:t>
            </a:r>
            <a:r>
              <a:rPr lang="ko-KR" altLang="en-US" sz="1400"/>
              <a:t>와 함께 사용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endParaRPr lang="ko-KR" altLang="en-US" sz="14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1CE28CA-F1A0-D74D-B437-6B9768788C0C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898650"/>
          <a:ext cx="8147050" cy="3690936"/>
        </p:xfrm>
        <a:graphic>
          <a:graphicData uri="http://schemas.openxmlformats.org/drawingml/2006/table">
            <a:tbl>
              <a:tblPr/>
              <a:tblGrid>
                <a:gridCol w="1710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36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종류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의미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메인 쿼리의 비교 조건</a:t>
                      </a: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(‘=’ </a:t>
                      </a: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연산자로 비교할 경우</a:t>
                      </a: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)</a:t>
                      </a: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이 </a:t>
                      </a:r>
                      <a:r>
                        <a:rPr lang="en" altLang="ko-KR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Sub Query</a:t>
                      </a: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 결과 중에서 하나라도 일치하면 참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ANY, SOME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메인 쿼리의 비교 조건이 </a:t>
                      </a:r>
                      <a:r>
                        <a:rPr lang="en" altLang="ko-KR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Sub Query</a:t>
                      </a: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 검색 결과와 하나 이상이 일치하면 참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ALL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메인 쿼리의 비교 조건이 </a:t>
                      </a:r>
                      <a:r>
                        <a:rPr lang="en" altLang="ko-KR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Sub Query</a:t>
                      </a: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 검색 결과와 모든 값이 일치하면 참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EXIST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메인 쿼리의 비교 조건이 </a:t>
                      </a:r>
                      <a:r>
                        <a:rPr lang="en" altLang="ko-KR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Sub Query</a:t>
                      </a:r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의 결과 중에서 만족하는 값이 하나라도 존재하면 참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599" name="Rectangle 1">
            <a:extLst>
              <a:ext uri="{FF2B5EF4-FFF2-40B4-BE49-F238E27FC236}">
                <a16:creationId xmlns:a16="http://schemas.microsoft.com/office/drawing/2014/main" xmlns="" id="{74A03942-853A-BA4E-9990-E046B88FD23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100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제목 1">
            <a:extLst>
              <a:ext uri="{FF2B5EF4-FFF2-40B4-BE49-F238E27FC236}">
                <a16:creationId xmlns:a16="http://schemas.microsoft.com/office/drawing/2014/main" xmlns="" id="{A7CCC8BE-3316-3245-8349-AE3C0E572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IN</a:t>
            </a:r>
            <a:r>
              <a:rPr lang="ko-KR" altLang="en-US" b="1" dirty="0"/>
              <a:t> 연산자</a:t>
            </a:r>
          </a:p>
        </p:txBody>
      </p:sp>
      <p:sp>
        <p:nvSpPr>
          <p:cNvPr id="26626" name="내용 개체 틀 2">
            <a:extLst>
              <a:ext uri="{FF2B5EF4-FFF2-40B4-BE49-F238E27FC236}">
                <a16:creationId xmlns:a16="http://schemas.microsoft.com/office/drawing/2014/main" xmlns="" id="{5DBB0743-78B5-5F4A-98F7-47FF8C642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IN</a:t>
            </a:r>
            <a:r>
              <a:rPr lang="ko-KR" altLang="en-US" sz="1400" dirty="0"/>
              <a:t>은 반환되는 여러 개의 행 중에서 하나만 참이 되어도 참이 되는 연산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부서</a:t>
            </a:r>
            <a:r>
              <a:rPr lang="en-US" altLang="ko-KR" sz="1400" dirty="0"/>
              <a:t>(DEPTNO)</a:t>
            </a:r>
            <a:r>
              <a:rPr lang="ko-KR" altLang="en-US" sz="1400" dirty="0"/>
              <a:t>별로 가장 급여를 많이 받는 사원들과 동일한 급여를 받는 사원 번호</a:t>
            </a:r>
            <a:r>
              <a:rPr lang="en-US" altLang="ko-KR" sz="1400" dirty="0"/>
              <a:t>(EMPNO), </a:t>
            </a:r>
            <a:r>
              <a:rPr lang="ko-KR" altLang="en-US" sz="1400" dirty="0" err="1"/>
              <a:t>사원이름</a:t>
            </a:r>
            <a:r>
              <a:rPr lang="en-US" altLang="ko-KR" sz="1400" dirty="0"/>
              <a:t>(ENAME), </a:t>
            </a:r>
            <a:r>
              <a:rPr lang="ko-KR" altLang="en-US" sz="1400" dirty="0"/>
              <a:t>급여</a:t>
            </a:r>
            <a:r>
              <a:rPr lang="en-US" altLang="ko-KR" sz="1400" dirty="0"/>
              <a:t>(SAL), </a:t>
            </a:r>
            <a:r>
              <a:rPr lang="ko-KR" altLang="en-US" sz="1400" dirty="0" err="1"/>
              <a:t>부서번호</a:t>
            </a:r>
            <a:r>
              <a:rPr lang="en-US" altLang="ko-KR" sz="1400" dirty="0"/>
              <a:t>(DEPTNO)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출력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 dirty="0"/>
          </a:p>
          <a:p>
            <a:pPr marL="457200" lvl="1" indent="0" eaLnBrk="1" hangingPunct="1">
              <a:buNone/>
            </a:pPr>
            <a:r>
              <a:rPr lang="en" altLang="ko-KR" sz="1400" dirty="0"/>
              <a:t>SELECT EMPNO, ENAME, SAL, DEPTNO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FROM EMP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WHERE SAL = (SELECT MAX(SAL)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		FROM EMP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		GROUP BY DEPTNO);</a:t>
            </a: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ko-KR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FC7DB951-FC6D-064B-A483-49E4606D92F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xmlns="" id="{F52E450B-3BBA-1147-BC9D-94E97B9F10F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9A88055-8A8C-FF4C-8D40-36499F8B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4" y="3743325"/>
            <a:ext cx="7553571" cy="11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65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제목 1">
            <a:extLst>
              <a:ext uri="{FF2B5EF4-FFF2-40B4-BE49-F238E27FC236}">
                <a16:creationId xmlns:a16="http://schemas.microsoft.com/office/drawing/2014/main" xmlns="" id="{A7CCC8BE-3316-3245-8349-AE3C0E572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IN</a:t>
            </a:r>
            <a:r>
              <a:rPr lang="ko-KR" altLang="en-US" b="1" dirty="0"/>
              <a:t> 연산자</a:t>
            </a:r>
          </a:p>
        </p:txBody>
      </p:sp>
      <p:sp>
        <p:nvSpPr>
          <p:cNvPr id="26626" name="내용 개체 틀 2">
            <a:extLst>
              <a:ext uri="{FF2B5EF4-FFF2-40B4-BE49-F238E27FC236}">
                <a16:creationId xmlns:a16="http://schemas.microsoft.com/office/drawing/2014/main" xmlns="" id="{5DBB0743-78B5-5F4A-98F7-47FF8C642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부서</a:t>
            </a:r>
            <a:r>
              <a:rPr lang="en-US" altLang="ko-KR" sz="1400" dirty="0"/>
              <a:t>(DEPTNO)</a:t>
            </a:r>
            <a:r>
              <a:rPr lang="ko-KR" altLang="en-US" sz="1400" dirty="0"/>
              <a:t>별로 가장 급여를 많이 받는 사원들과 동일한 급여를 받는 사원 번호</a:t>
            </a:r>
            <a:r>
              <a:rPr lang="en-US" altLang="ko-KR" sz="1400" dirty="0"/>
              <a:t>(EMPNO), </a:t>
            </a:r>
            <a:r>
              <a:rPr lang="ko-KR" altLang="en-US" sz="1400" dirty="0" err="1"/>
              <a:t>사원이름</a:t>
            </a:r>
            <a:r>
              <a:rPr lang="en-US" altLang="ko-KR" sz="1400" dirty="0"/>
              <a:t>(ENAME), </a:t>
            </a:r>
            <a:r>
              <a:rPr lang="ko-KR" altLang="en-US" sz="1400" dirty="0"/>
              <a:t>급여</a:t>
            </a:r>
            <a:r>
              <a:rPr lang="en-US" altLang="ko-KR" sz="1400" dirty="0"/>
              <a:t>(SAL), </a:t>
            </a:r>
            <a:r>
              <a:rPr lang="ko-KR" altLang="en-US" sz="1400" dirty="0" err="1"/>
              <a:t>부서번호</a:t>
            </a:r>
            <a:r>
              <a:rPr lang="en-US" altLang="ko-KR" sz="1400" dirty="0"/>
              <a:t>(DEPTNO)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출력</a:t>
            </a:r>
            <a:r>
              <a:rPr lang="en-US" altLang="ko-KR" sz="1400" dirty="0"/>
              <a:t>(IN </a:t>
            </a:r>
            <a:r>
              <a:rPr lang="ko-KR" altLang="en-US" sz="1400" dirty="0"/>
              <a:t>연산자 이용</a:t>
            </a:r>
            <a:r>
              <a:rPr lang="en-US" altLang="ko-KR" sz="1400" dirty="0"/>
              <a:t>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ko-KR" sz="1400" dirty="0"/>
          </a:p>
          <a:p>
            <a:pPr marL="457200" lvl="1" indent="0" eaLnBrk="1" hangingPunct="1">
              <a:buNone/>
            </a:pPr>
            <a:r>
              <a:rPr lang="en" altLang="ko-KR" sz="1400" dirty="0"/>
              <a:t>SELECT EMPNO, ENAME, SAL, DEPTNO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FROM EMP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WHERE SAL IN (SELECT MAX(SAL)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				FROM EMP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				GROUP BY DEPTNO);</a:t>
            </a: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en-US" altLang="ko-KR" sz="1400" dirty="0"/>
          </a:p>
          <a:p>
            <a:pPr marL="0" indent="0" eaLnBrk="1" hangingPunct="1">
              <a:buFontTx/>
              <a:buNone/>
            </a:pPr>
            <a:endParaRPr lang="ko-KR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FC7DB951-FC6D-064B-A483-49E4606D92F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xmlns="" id="{F52E450B-3BBA-1147-BC9D-94E97B9F10F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11A630-EA04-A347-88D5-3A55F971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5461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91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제목 1">
            <a:extLst>
              <a:ext uri="{FF2B5EF4-FFF2-40B4-BE49-F238E27FC236}">
                <a16:creationId xmlns:a16="http://schemas.microsoft.com/office/drawing/2014/main" xmlns="" id="{5CDDB157-6125-6645-BEB1-75C97ABB0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IN</a:t>
            </a:r>
            <a:r>
              <a:rPr lang="ko-KR" altLang="en-US" b="1" dirty="0"/>
              <a:t> 연산자</a:t>
            </a:r>
            <a:endParaRPr lang="en-US" altLang="ko-KR" b="1" dirty="0"/>
          </a:p>
        </p:txBody>
      </p:sp>
      <p:sp>
        <p:nvSpPr>
          <p:cNvPr id="25602" name="내용 개체 틀 2">
            <a:extLst>
              <a:ext uri="{FF2B5EF4-FFF2-40B4-BE49-F238E27FC236}">
                <a16:creationId xmlns:a16="http://schemas.microsoft.com/office/drawing/2014/main" xmlns="" id="{069B711A-9A7E-4545-A514-A286D48FE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30241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결과가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 구해지는 </a:t>
            </a:r>
            <a:r>
              <a:rPr lang="ko-KR" altLang="en-US" sz="1400" dirty="0" err="1"/>
              <a:t>쿼리문을</a:t>
            </a:r>
            <a:r>
              <a:rPr lang="ko-KR" altLang="en-US" sz="1400" dirty="0"/>
              <a:t> </a:t>
            </a:r>
            <a:r>
              <a:rPr lang="ko-KR" altLang="ko-KR" sz="1400" dirty="0" err="1"/>
              <a:t>Sub</a:t>
            </a:r>
            <a:r>
              <a:rPr lang="ko-KR" altLang="ko-KR" sz="1400" dirty="0"/>
              <a:t> </a:t>
            </a:r>
            <a:r>
              <a:rPr lang="ko-KR" altLang="ko-KR" sz="1400" dirty="0" err="1"/>
              <a:t>Query</a:t>
            </a:r>
            <a:r>
              <a:rPr lang="ko-KR" altLang="en-US" sz="1400" dirty="0" err="1"/>
              <a:t>로</a:t>
            </a:r>
            <a:r>
              <a:rPr lang="ko-KR" altLang="en-US" sz="1400" dirty="0"/>
              <a:t> 기술할 경우에는 다중 행 연산자와 함께 사용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3000 </a:t>
            </a:r>
            <a:r>
              <a:rPr lang="ko-KR" altLang="en-US" sz="1400" dirty="0"/>
              <a:t>이상 받는 사원이 소속된 부서</a:t>
            </a:r>
            <a:r>
              <a:rPr lang="en-US" altLang="ko-KR" sz="1400" dirty="0"/>
              <a:t>(10</a:t>
            </a:r>
            <a:r>
              <a:rPr lang="ko-KR" altLang="en-US" sz="1400" dirty="0"/>
              <a:t>번</a:t>
            </a:r>
            <a:r>
              <a:rPr lang="en-US" altLang="ko-KR" sz="1400" dirty="0"/>
              <a:t>, 20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와 동일한 부서에서 근무하는 사원의 </a:t>
            </a:r>
            <a:r>
              <a:rPr lang="en-US" altLang="ko-KR" sz="1400" dirty="0"/>
              <a:t>ENAME, SAL, DEPTNO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검색</a:t>
            </a:r>
            <a:endParaRPr lang="en-US" altLang="ko-KR" sz="1400" dirty="0"/>
          </a:p>
          <a:p>
            <a:pPr marL="457200" lvl="1" indent="0" eaLnBrk="1" hangingPunct="1">
              <a:spcBef>
                <a:spcPts val="600"/>
              </a:spcBef>
              <a:buFontTx/>
              <a:buNone/>
            </a:pPr>
            <a:r>
              <a:rPr lang="ko-KR" altLang="ko-KR" sz="1400" dirty="0"/>
              <a:t>SELECT </a:t>
            </a:r>
            <a:r>
              <a:rPr lang="en" altLang="ko-KR" sz="1400" dirty="0"/>
              <a:t>ENAME</a:t>
            </a:r>
            <a:r>
              <a:rPr lang="ko-KR" altLang="ko-KR" sz="1400" dirty="0"/>
              <a:t>, SAL, DEPTNO </a:t>
            </a:r>
          </a:p>
          <a:p>
            <a:pPr marL="457200" lvl="1" indent="0" eaLnBrk="1" hangingPunct="1">
              <a:spcBef>
                <a:spcPts val="600"/>
              </a:spcBef>
              <a:buFontTx/>
              <a:buNone/>
            </a:pPr>
            <a:r>
              <a:rPr lang="ko-KR" altLang="ko-KR" sz="1400" dirty="0"/>
              <a:t>FROM EMP</a:t>
            </a:r>
          </a:p>
          <a:p>
            <a:pPr marL="457200" lvl="1" indent="0" eaLnBrk="1" hangingPunct="1">
              <a:spcBef>
                <a:spcPts val="600"/>
              </a:spcBef>
              <a:buFontTx/>
              <a:buNone/>
            </a:pPr>
            <a:r>
              <a:rPr lang="ko-KR" altLang="ko-KR" sz="1400" dirty="0"/>
              <a:t>WHERE DEPTNO IN ( SELECT DISTINCT DEPTNO</a:t>
            </a:r>
          </a:p>
          <a:p>
            <a:pPr marL="457200" lvl="1" indent="0" eaLnBrk="1" hangingPunct="1">
              <a:spcBef>
                <a:spcPts val="600"/>
              </a:spcBef>
              <a:buFontTx/>
              <a:buNone/>
            </a:pPr>
            <a:r>
              <a:rPr lang="ko-KR" altLang="ko-KR" sz="1400" dirty="0"/>
              <a:t>			FROM EMP </a:t>
            </a:r>
          </a:p>
          <a:p>
            <a:pPr marL="457200" lvl="1" indent="0" eaLnBrk="1" hangingPunct="1">
              <a:spcBef>
                <a:spcPts val="600"/>
              </a:spcBef>
              <a:buFontTx/>
              <a:buNone/>
            </a:pPr>
            <a:r>
              <a:rPr lang="ko-KR" altLang="ko-KR" sz="1400" dirty="0"/>
              <a:t>			WHERE SAL&gt;=3000);</a:t>
            </a:r>
            <a:endParaRPr lang="ko-KR" altLang="en-US" sz="1400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032AB711-CF6E-A64E-993A-B0478ECAF98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BABFFD43-98D8-ED45-8B15-0EFE2AF44BB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xmlns="" id="{50F32A8D-6632-D043-BB69-8B37F7EE911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xmlns="" id="{13389C8C-1D35-0446-9713-C6B4A8A298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97B7DC-6479-BC40-90D1-C9CB83B1B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3861048"/>
            <a:ext cx="408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43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제목 1">
            <a:extLst>
              <a:ext uri="{FF2B5EF4-FFF2-40B4-BE49-F238E27FC236}">
                <a16:creationId xmlns:a16="http://schemas.microsoft.com/office/drawing/2014/main" xmlns="" id="{9C9C5E1D-C401-8540-9D3D-3FA1086B8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ALL </a:t>
            </a:r>
            <a:r>
              <a:rPr lang="ko-KR" altLang="en-US" b="1" dirty="0"/>
              <a:t>연산자</a:t>
            </a:r>
          </a:p>
        </p:txBody>
      </p:sp>
      <p:sp>
        <p:nvSpPr>
          <p:cNvPr id="27650" name="내용 개체 틀 2">
            <a:extLst>
              <a:ext uri="{FF2B5EF4-FFF2-40B4-BE49-F238E27FC236}">
                <a16:creationId xmlns:a16="http://schemas.microsoft.com/office/drawing/2014/main" xmlns="" id="{B7706F45-5CD2-BE47-BADC-02CC0CA4A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ALL </a:t>
            </a:r>
            <a:r>
              <a:rPr lang="ko-KR" altLang="en-US" sz="1400" dirty="0"/>
              <a:t>조건은 메인 쿼리의 비교 조건이 </a:t>
            </a:r>
            <a:r>
              <a:rPr lang="ko-KR" altLang="ko-KR" sz="1400" dirty="0" err="1"/>
              <a:t>Sub</a:t>
            </a:r>
            <a:r>
              <a:rPr lang="ko-KR" altLang="ko-KR" sz="1400" dirty="0"/>
              <a:t> </a:t>
            </a:r>
            <a:r>
              <a:rPr lang="ko-KR" altLang="ko-KR" sz="1400" dirty="0" err="1"/>
              <a:t>Query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검색 결과와 모든 값이 일치하면 참</a:t>
            </a:r>
            <a:r>
              <a:rPr lang="en-US" altLang="ko-KR" sz="1400" dirty="0"/>
              <a:t>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찾아진 값에 대해서 </a:t>
            </a:r>
            <a:r>
              <a:rPr lang="en-US" altLang="ko-KR" sz="1400" dirty="0"/>
              <a:t>AND </a:t>
            </a:r>
            <a:r>
              <a:rPr lang="ko-KR" altLang="en-US" sz="1400" dirty="0"/>
              <a:t>연산을 해서 모두 참이면 참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&gt; ALL </a:t>
            </a:r>
            <a:r>
              <a:rPr lang="ko-KR" altLang="en-US" sz="1400" dirty="0"/>
              <a:t>은 “모든 </a:t>
            </a:r>
            <a:r>
              <a:rPr lang="ko-KR" altLang="en-US" sz="1400" dirty="0" err="1"/>
              <a:t>비교값</a:t>
            </a:r>
            <a:r>
              <a:rPr lang="ko-KR" altLang="en-US" sz="1400" dirty="0"/>
              <a:t> 보다 </a:t>
            </a:r>
            <a:r>
              <a:rPr lang="ko-KR" altLang="en-US" sz="1400" dirty="0" err="1"/>
              <a:t>크냐”고</a:t>
            </a:r>
            <a:r>
              <a:rPr lang="ko-KR" altLang="en-US" sz="1400" dirty="0"/>
              <a:t> 묻는 것이 되므로 최대값보다 더 크면 참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DEPTNO</a:t>
            </a:r>
            <a:r>
              <a:rPr lang="ko-KR" altLang="en-US" sz="1400" dirty="0"/>
              <a:t>가 </a:t>
            </a:r>
            <a:r>
              <a:rPr lang="en-US" altLang="ko-KR" sz="1400" dirty="0"/>
              <a:t>30</a:t>
            </a:r>
            <a:r>
              <a:rPr lang="ko-KR" altLang="en-US" sz="1400" dirty="0"/>
              <a:t>번인 소속 사원들 중에서 급여를 가장 많이 받는 사원보다 더 많은 급여를 받는 사람의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급여를 출력하는 </a:t>
            </a:r>
            <a:r>
              <a:rPr lang="ko-KR" altLang="en-US" sz="1400" dirty="0" err="1"/>
              <a:t>쿼리문을</a:t>
            </a:r>
            <a:r>
              <a:rPr lang="ko-KR" altLang="en-US" sz="1400" dirty="0"/>
              <a:t> 작성</a:t>
            </a:r>
            <a:endParaRPr lang="en-US" altLang="ko-KR" sz="1400" dirty="0"/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SELECT ENAME, SAL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FROM EMP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WHERE SAL &gt; ALL(SELECT SAL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             FROM EMP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             WHERE DEPTNO =30);</a:t>
            </a:r>
            <a:endParaRPr lang="ko-KR" altLang="en-US" sz="1400" dirty="0"/>
          </a:p>
          <a:p>
            <a:pPr eaLnBrk="1" hangingPunct="1">
              <a:buFont typeface="Wingdings" pitchFamily="2" charset="2"/>
              <a:buChar char="v"/>
            </a:pPr>
            <a:endParaRPr lang="ko-KR" altLang="en-US" sz="1400" dirty="0"/>
          </a:p>
        </p:txBody>
      </p:sp>
      <p:pic>
        <p:nvPicPr>
          <p:cNvPr id="4" name="_x298300576" descr="EMB000018300e7c">
            <a:extLst>
              <a:ext uri="{FF2B5EF4-FFF2-40B4-BE49-F238E27FC236}">
                <a16:creationId xmlns:a16="http://schemas.microsoft.com/office/drawing/2014/main" xmlns="" id="{AC921AC6-E565-5345-A575-E0ADD2B0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0200"/>
            <a:ext cx="571500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68414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제목 1">
            <a:extLst>
              <a:ext uri="{FF2B5EF4-FFF2-40B4-BE49-F238E27FC236}">
                <a16:creationId xmlns:a16="http://schemas.microsoft.com/office/drawing/2014/main" xmlns="" id="{F7957539-7E6E-4F4D-9336-E34212D7A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ALL </a:t>
            </a:r>
            <a:r>
              <a:rPr lang="ko-KR" altLang="en-US" b="1" dirty="0"/>
              <a:t>연산자</a:t>
            </a:r>
            <a:endParaRPr lang="en-US" altLang="ko-KR" b="1" dirty="0"/>
          </a:p>
        </p:txBody>
      </p:sp>
      <p:sp>
        <p:nvSpPr>
          <p:cNvPr id="28674" name="내용 개체 틀 2">
            <a:extLst>
              <a:ext uri="{FF2B5EF4-FFF2-40B4-BE49-F238E27FC236}">
                <a16:creationId xmlns:a16="http://schemas.microsoft.com/office/drawing/2014/main" xmlns="" id="{4A066C23-2250-5F45-8FCF-89D1DD286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68413"/>
            <a:ext cx="8229600" cy="4824412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DEPTNO</a:t>
            </a:r>
            <a:r>
              <a:rPr lang="ko-KR" altLang="en-US" sz="1400" dirty="0"/>
              <a:t>가 </a:t>
            </a:r>
            <a:r>
              <a:rPr lang="en-US" altLang="ko-KR" sz="1400" dirty="0"/>
              <a:t>30</a:t>
            </a:r>
            <a:r>
              <a:rPr lang="ko-KR" altLang="en-US" sz="1400" dirty="0"/>
              <a:t>번인 소속 사원들 중에서 급여를 가장 많이 받는 사원보다 더 많은 급여를 받는 사람의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급여를 출력하는 </a:t>
            </a:r>
            <a:r>
              <a:rPr lang="ko-KR" altLang="en-US" sz="1400" dirty="0" err="1"/>
              <a:t>쿼리문을</a:t>
            </a:r>
            <a:r>
              <a:rPr lang="ko-KR" altLang="en-US" sz="1400" dirty="0"/>
              <a:t> 작성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 dirty="0"/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SELECT ENAME, SAL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FROM EMP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WHERE SAL &gt; (SELECT MAX(SAL)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             FROM EMP</a:t>
            </a:r>
          </a:p>
          <a:p>
            <a:pPr marL="457200" lvl="1" indent="0" eaLnBrk="1" hangingPunct="1">
              <a:buFontTx/>
              <a:buNone/>
            </a:pPr>
            <a:r>
              <a:rPr lang="en" altLang="ko-KR" sz="1400" dirty="0"/>
              <a:t>             WHERE DEPTNO =30);</a:t>
            </a:r>
            <a:endParaRPr lang="ko-KR" altLang="ko-KR" sz="1400" dirty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89CE16B5-3415-7942-B59C-DC80B2BEFE6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xmlns="" id="{D04116DC-A96C-2A41-BFA8-B649E277726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xmlns="" id="{BC1F3026-20F9-1940-8196-C32CD43CB0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xmlns="" id="{C51C5EED-4244-0642-8A19-AF0A8021D3E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9" name="Rectangle 2">
            <a:extLst>
              <a:ext uri="{FF2B5EF4-FFF2-40B4-BE49-F238E27FC236}">
                <a16:creationId xmlns:a16="http://schemas.microsoft.com/office/drawing/2014/main" xmlns="" id="{64B96F4A-7C1B-F043-8A9C-D06FA66068B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D6E75D7-A438-8F40-9B64-AF63A6297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29000"/>
            <a:ext cx="2832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770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>
            <a:extLst>
              <a:ext uri="{FF2B5EF4-FFF2-40B4-BE49-F238E27FC236}">
                <a16:creationId xmlns:a16="http://schemas.microsoft.com/office/drawing/2014/main" xmlns="" id="{24CA1AE5-650D-D842-B73A-250F1094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ANY </a:t>
            </a:r>
            <a:r>
              <a:rPr lang="ko-KR" altLang="en-US" b="1" dirty="0"/>
              <a:t>연산자</a:t>
            </a:r>
          </a:p>
        </p:txBody>
      </p:sp>
      <p:sp>
        <p:nvSpPr>
          <p:cNvPr id="30722" name="내용 개체 틀 2">
            <a:extLst>
              <a:ext uri="{FF2B5EF4-FFF2-40B4-BE49-F238E27FC236}">
                <a16:creationId xmlns:a16="http://schemas.microsoft.com/office/drawing/2014/main" xmlns="" id="{01C2313A-C7A6-5645-B380-5B7FA2D91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ANY </a:t>
            </a:r>
            <a:r>
              <a:rPr lang="ko-KR" altLang="en-US" sz="1400" dirty="0"/>
              <a:t>조건은 메인 쿼리의 비교 조건이 </a:t>
            </a:r>
            <a:r>
              <a:rPr lang="ko-KR" altLang="ko-KR" sz="1400" dirty="0" err="1"/>
              <a:t>Sub</a:t>
            </a:r>
            <a:r>
              <a:rPr lang="ko-KR" altLang="ko-KR" sz="1400" dirty="0"/>
              <a:t> </a:t>
            </a:r>
            <a:r>
              <a:rPr lang="ko-KR" altLang="ko-KR" sz="1400" dirty="0" err="1"/>
              <a:t>Query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검색 결과와 하나 이상만 일치하면 참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&gt; ANY</a:t>
            </a:r>
            <a:r>
              <a:rPr lang="ko-KR" altLang="en-US" sz="1400" dirty="0"/>
              <a:t>는 찾아진 값에 대해서 하나라도 크면 참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찾아진 값 중에서 가장 작은 값 즉</a:t>
            </a:r>
            <a:r>
              <a:rPr lang="en-US" altLang="ko-KR" sz="1400" dirty="0"/>
              <a:t>, </a:t>
            </a:r>
            <a:r>
              <a:rPr lang="ko-KR" altLang="en-US" sz="1400" dirty="0"/>
              <a:t>최소값 보다 크면 참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다음은</a:t>
            </a:r>
            <a:r>
              <a:rPr lang="en-US" altLang="ko-KR" sz="1400" dirty="0"/>
              <a:t> 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DEPTNO</a:t>
            </a:r>
            <a:r>
              <a:rPr lang="ko-KR" altLang="en-US" sz="1400" dirty="0"/>
              <a:t>가 </a:t>
            </a:r>
            <a:r>
              <a:rPr lang="en-US" altLang="ko-KR" sz="1400" dirty="0"/>
              <a:t>30</a:t>
            </a:r>
            <a:r>
              <a:rPr lang="ko-KR" altLang="en-US" sz="1400" dirty="0"/>
              <a:t>번인 사원들의 </a:t>
            </a:r>
            <a:r>
              <a:rPr lang="en-US" altLang="ko-KR" sz="1400" dirty="0"/>
              <a:t>SAL</a:t>
            </a:r>
            <a:r>
              <a:rPr lang="ko-KR" altLang="en-US" sz="1400" dirty="0"/>
              <a:t> 중 가장 작은 값</a:t>
            </a:r>
            <a:r>
              <a:rPr lang="en-US" altLang="ko-KR" sz="1400" dirty="0"/>
              <a:t>(950)</a:t>
            </a:r>
            <a:r>
              <a:rPr lang="ko-KR" altLang="en-US" sz="1400" dirty="0"/>
              <a:t>보다 많은 급여를 받는 사원의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급여를 출력하는 예제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 dirty="0"/>
          </a:p>
          <a:p>
            <a:pPr marL="400050" lvl="1" indent="0" eaLnBrk="1" hangingPunct="1">
              <a:buFontTx/>
              <a:buNone/>
            </a:pPr>
            <a:r>
              <a:rPr lang="ko-KR" altLang="ko-KR" sz="1400" dirty="0"/>
              <a:t>SELECT </a:t>
            </a:r>
            <a:r>
              <a:rPr lang="en" altLang="ko-KR" sz="1400" dirty="0"/>
              <a:t>ENAME</a:t>
            </a:r>
            <a:r>
              <a:rPr lang="ko-KR" altLang="ko-KR" sz="1400" dirty="0"/>
              <a:t>, SAL</a:t>
            </a:r>
          </a:p>
          <a:p>
            <a:pPr marL="400050" lvl="1" indent="0" eaLnBrk="1" hangingPunct="1">
              <a:buFontTx/>
              <a:buNone/>
            </a:pPr>
            <a:r>
              <a:rPr lang="ko-KR" altLang="ko-KR" sz="1400" dirty="0"/>
              <a:t>FROM EMP</a:t>
            </a:r>
          </a:p>
          <a:p>
            <a:pPr marL="400050" lvl="1" indent="0" eaLnBrk="1" hangingPunct="1">
              <a:buFontTx/>
              <a:buNone/>
            </a:pPr>
            <a:r>
              <a:rPr lang="ko-KR" altLang="ko-KR" sz="1400" dirty="0"/>
              <a:t>WHERE SAL &gt; ANY ( SELECT SAL </a:t>
            </a:r>
          </a:p>
          <a:p>
            <a:pPr marL="400050" lvl="1" indent="0" eaLnBrk="1" hangingPunct="1">
              <a:buFontTx/>
              <a:buNone/>
            </a:pPr>
            <a:r>
              <a:rPr lang="ko-KR" altLang="ko-KR" sz="1400" dirty="0"/>
              <a:t>                  FROM EMP </a:t>
            </a:r>
          </a:p>
          <a:p>
            <a:pPr marL="400050" lvl="1" indent="0" eaLnBrk="1" hangingPunct="1">
              <a:buFontTx/>
              <a:buNone/>
            </a:pPr>
            <a:r>
              <a:rPr lang="ko-KR" altLang="ko-KR" sz="1400" dirty="0"/>
              <a:t>                  WHERE DEPTNO = 30 );</a:t>
            </a:r>
            <a:endParaRPr lang="ko-KR" altLang="en-US" sz="1400" dirty="0"/>
          </a:p>
          <a:p>
            <a:pPr eaLnBrk="1" hangingPunct="1">
              <a:buFont typeface="Wingdings" pitchFamily="2" charset="2"/>
              <a:buChar char="v"/>
            </a:pPr>
            <a:endParaRPr lang="ko-KR" altLang="en-US" sz="1400" dirty="0"/>
          </a:p>
          <a:p>
            <a:pPr marL="400050" lvl="1" indent="0" eaLnBrk="1" hangingPunct="1">
              <a:buNone/>
            </a:pPr>
            <a:r>
              <a:rPr lang="en" altLang="ko-KR" sz="1400" dirty="0"/>
              <a:t>SELECT ENAME, SAL</a:t>
            </a:r>
          </a:p>
          <a:p>
            <a:pPr marL="400050" lvl="1" indent="0" eaLnBrk="1" hangingPunct="1">
              <a:buNone/>
            </a:pPr>
            <a:r>
              <a:rPr lang="en" altLang="ko-KR" sz="1400" dirty="0"/>
              <a:t>FROM EMP</a:t>
            </a:r>
          </a:p>
          <a:p>
            <a:pPr marL="400050" lvl="1" indent="0" eaLnBrk="1" hangingPunct="1">
              <a:buNone/>
            </a:pPr>
            <a:r>
              <a:rPr lang="en" altLang="ko-KR" sz="1400" dirty="0"/>
              <a:t>WHERE SAL &gt;  ( SELECT MIN(SAL) </a:t>
            </a:r>
          </a:p>
          <a:p>
            <a:pPr marL="400050" lvl="1" indent="0" eaLnBrk="1" hangingPunct="1">
              <a:buNone/>
            </a:pPr>
            <a:r>
              <a:rPr lang="en" altLang="ko-KR" sz="1400" dirty="0"/>
              <a:t>                  FROM EMP </a:t>
            </a:r>
          </a:p>
          <a:p>
            <a:pPr marL="400050" lvl="1" indent="0" eaLnBrk="1" hangingPunct="1">
              <a:buNone/>
            </a:pPr>
            <a:r>
              <a:rPr lang="en" altLang="ko-KR" sz="1400" dirty="0"/>
              <a:t>                  WHERE DEPTNO = 30 );</a:t>
            </a:r>
          </a:p>
          <a:p>
            <a:pPr eaLnBrk="1" hangingPunct="1"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921202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>
            <a:extLst>
              <a:ext uri="{FF2B5EF4-FFF2-40B4-BE49-F238E27FC236}">
                <a16:creationId xmlns:a16="http://schemas.microsoft.com/office/drawing/2014/main" xmlns="" id="{24CA1AE5-650D-D842-B73A-250F1094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ANY </a:t>
            </a:r>
            <a:r>
              <a:rPr lang="ko-KR" altLang="en-US" b="1" dirty="0"/>
              <a:t>연산자</a:t>
            </a:r>
          </a:p>
        </p:txBody>
      </p:sp>
      <p:sp>
        <p:nvSpPr>
          <p:cNvPr id="30722" name="내용 개체 틀 2">
            <a:extLst>
              <a:ext uri="{FF2B5EF4-FFF2-40B4-BE49-F238E27FC236}">
                <a16:creationId xmlns:a16="http://schemas.microsoft.com/office/drawing/2014/main" xmlns="" id="{01C2313A-C7A6-5645-B380-5B7FA2D91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다음은</a:t>
            </a:r>
            <a:r>
              <a:rPr lang="en-US" altLang="ko-KR" sz="1400" dirty="0"/>
              <a:t> 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DEPTNO</a:t>
            </a:r>
            <a:r>
              <a:rPr lang="ko-KR" altLang="en-US" sz="1400" dirty="0"/>
              <a:t>가 </a:t>
            </a:r>
            <a:r>
              <a:rPr lang="en-US" altLang="ko-KR" sz="1400" dirty="0"/>
              <a:t>30</a:t>
            </a:r>
            <a:r>
              <a:rPr lang="ko-KR" altLang="en-US" sz="1400" dirty="0"/>
              <a:t>번인 사원들의 </a:t>
            </a:r>
            <a:r>
              <a:rPr lang="en-US" altLang="ko-KR" sz="1400" dirty="0"/>
              <a:t>SAL</a:t>
            </a:r>
            <a:r>
              <a:rPr lang="ko-KR" altLang="en-US" sz="1400" dirty="0"/>
              <a:t> 중 가장 작은 값</a:t>
            </a:r>
            <a:r>
              <a:rPr lang="en-US" altLang="ko-KR" sz="1400" dirty="0"/>
              <a:t>(950)</a:t>
            </a:r>
            <a:r>
              <a:rPr lang="ko-KR" altLang="en-US" sz="1400" dirty="0"/>
              <a:t>보다 많은 급여를 받는 사원의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급여를 출력하는 예제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DE72295-3290-D340-A27F-073A149FB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142925"/>
            <a:ext cx="2705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159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>
            <a:extLst>
              <a:ext uri="{FF2B5EF4-FFF2-40B4-BE49-F238E27FC236}">
                <a16:creationId xmlns:a16="http://schemas.microsoft.com/office/drawing/2014/main" xmlns="" id="{24CA1AE5-650D-D842-B73A-250F1094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EXISTS </a:t>
            </a:r>
            <a:r>
              <a:rPr lang="ko-KR" altLang="en-US" b="1" dirty="0"/>
              <a:t>연산자</a:t>
            </a:r>
          </a:p>
        </p:txBody>
      </p:sp>
      <p:sp>
        <p:nvSpPr>
          <p:cNvPr id="30722" name="내용 개체 틀 2">
            <a:extLst>
              <a:ext uri="{FF2B5EF4-FFF2-40B4-BE49-F238E27FC236}">
                <a16:creationId xmlns:a16="http://schemas.microsoft.com/office/drawing/2014/main" xmlns="" id="{01C2313A-C7A6-5645-B380-5B7FA2D91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EXISTS</a:t>
            </a:r>
            <a:r>
              <a:rPr lang="ko-KR" altLang="en-US" sz="1400"/>
              <a:t>는 </a:t>
            </a:r>
            <a:r>
              <a:rPr lang="en-US" altLang="ko-KR" sz="1400" dirty="0"/>
              <a:t>Sub Query</a:t>
            </a:r>
            <a:r>
              <a:rPr lang="ko-KR" altLang="en-US" sz="1400" dirty="0"/>
              <a:t>로 어떤 데이터 존재 여부를 확인하는</a:t>
            </a:r>
            <a:r>
              <a:rPr lang="en-US" altLang="ko-KR" sz="1400" dirty="0"/>
              <a:t> </a:t>
            </a:r>
            <a:r>
              <a:rPr lang="ko-KR" altLang="en-US" sz="1400" dirty="0"/>
              <a:t>연산자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EXISTS</a:t>
            </a:r>
            <a:r>
              <a:rPr lang="ko-KR" altLang="en-US" sz="1400" dirty="0"/>
              <a:t>의 결과는</a:t>
            </a:r>
            <a:r>
              <a:rPr lang="en-US" altLang="ko-KR" sz="1400" dirty="0"/>
              <a:t> </a:t>
            </a:r>
            <a:r>
              <a:rPr lang="ko-KR" altLang="en-US" sz="1400" dirty="0"/>
              <a:t>참</a:t>
            </a:r>
            <a:r>
              <a:rPr lang="en-US" altLang="ko-KR" sz="1400" dirty="0"/>
              <a:t> </a:t>
            </a:r>
            <a:r>
              <a:rPr lang="ko-KR" altLang="en-US" sz="1400" dirty="0"/>
              <a:t>과</a:t>
            </a:r>
            <a:r>
              <a:rPr lang="en-US" altLang="ko-KR" sz="1400" dirty="0"/>
              <a:t> </a:t>
            </a:r>
            <a:r>
              <a:rPr lang="ko-KR" altLang="en-US" sz="1400" dirty="0"/>
              <a:t>거짓이 반환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SAL </a:t>
            </a:r>
            <a:r>
              <a:rPr lang="ko-KR" altLang="en-US" sz="1400" dirty="0"/>
              <a:t>이 </a:t>
            </a:r>
            <a:r>
              <a:rPr lang="en-US" altLang="ko-KR" sz="1400" dirty="0"/>
              <a:t>2000</a:t>
            </a:r>
            <a:r>
              <a:rPr lang="ko-KR" altLang="en-US" sz="1400" dirty="0"/>
              <a:t> 이 넘는 사원이 있으면 </a:t>
            </a:r>
            <a:r>
              <a:rPr lang="en-US" altLang="ko-KR" sz="1400" dirty="0"/>
              <a:t>ENAME, DNAME, SAL</a:t>
            </a:r>
            <a:r>
              <a:rPr lang="ko-KR" altLang="en-US" sz="1400" dirty="0"/>
              <a:t>을 조회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SELECT ENAME, DNAME, SAL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FROM EMP, DEPT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WHERE EMP.DEPTNO = DEPT.DEPTNO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AND EXISTS (SELECT 1 FROM EMP WHERE SAL &gt; 2000);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A658A1F-4959-3E4D-AA7C-5A57D659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3428999"/>
            <a:ext cx="3975100" cy="32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테이블 구조 변경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열 추가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ALTER TABLE </a:t>
            </a:r>
            <a:r>
              <a:rPr lang="ko-KR" altLang="en-US" sz="1400" dirty="0" err="1"/>
              <a:t>테이블이름</a:t>
            </a:r>
            <a:r>
              <a:rPr lang="ko-KR" altLang="en-US" sz="1400" dirty="0"/>
              <a:t> </a:t>
            </a:r>
            <a:r>
              <a:rPr lang="en-US" altLang="ko-KR" sz="1400" dirty="0"/>
              <a:t>ADD </a:t>
            </a:r>
            <a:r>
              <a:rPr lang="ko-KR" altLang="en-US" sz="1400" dirty="0" err="1"/>
              <a:t>열이름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데이터타입</a:t>
            </a:r>
            <a:r>
              <a:rPr lang="ko-KR" altLang="en-US" sz="1400" dirty="0"/>
              <a:t> </a:t>
            </a:r>
            <a:r>
              <a:rPr lang="en-US" altLang="ko-KR" sz="1400" dirty="0"/>
              <a:t>[DEFAULT </a:t>
            </a:r>
            <a:r>
              <a:rPr lang="ko-KR" altLang="en-US" sz="1400" dirty="0"/>
              <a:t>값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열 데이터 타입 변경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ALTER TABLE </a:t>
            </a:r>
            <a:r>
              <a:rPr lang="ko-KR" altLang="en-US" sz="1400" dirty="0" err="1"/>
              <a:t>테이블이름</a:t>
            </a:r>
            <a:r>
              <a:rPr lang="ko-KR" altLang="en-US" sz="1400" dirty="0"/>
              <a:t> </a:t>
            </a:r>
            <a:r>
              <a:rPr lang="en-US" altLang="ko-KR" sz="1400" dirty="0"/>
              <a:t>MODIFY </a:t>
            </a:r>
            <a:r>
              <a:rPr lang="ko-KR" altLang="en-US" sz="1400" dirty="0" err="1"/>
              <a:t>열이름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데이터타입</a:t>
            </a:r>
            <a:r>
              <a:rPr lang="ko-KR" altLang="en-US" sz="1400" dirty="0"/>
              <a:t> </a:t>
            </a:r>
            <a:r>
              <a:rPr lang="en-US" altLang="ko-KR" sz="1400" dirty="0"/>
              <a:t>[DEFAULT </a:t>
            </a:r>
            <a:r>
              <a:rPr lang="ko-KR" altLang="en-US" sz="1400" dirty="0"/>
              <a:t>값</a:t>
            </a:r>
            <a:r>
              <a:rPr lang="en-US" altLang="ko-KR" sz="1400" dirty="0"/>
              <a:t>]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열 삭제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ALTER TABLE </a:t>
            </a:r>
            <a:r>
              <a:rPr lang="ko-KR" altLang="en-US" sz="1400" dirty="0" err="1"/>
              <a:t>테이블이름</a:t>
            </a:r>
            <a:r>
              <a:rPr lang="ko-KR" altLang="en-US" sz="1400" dirty="0"/>
              <a:t> </a:t>
            </a:r>
            <a:r>
              <a:rPr lang="en-US" altLang="ko-KR" sz="1400" dirty="0"/>
              <a:t>DROP </a:t>
            </a:r>
            <a:r>
              <a:rPr lang="ko-KR" altLang="en-US" sz="1400" dirty="0" err="1"/>
              <a:t>열이름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테이블 삭제</a:t>
            </a:r>
            <a:r>
              <a:rPr lang="en-US" altLang="ko-KR" sz="1400" dirty="0"/>
              <a:t>, </a:t>
            </a:r>
            <a:r>
              <a:rPr lang="ko-KR" altLang="en-US" sz="1400" dirty="0"/>
              <a:t>절단</a:t>
            </a:r>
            <a:r>
              <a:rPr lang="en-US" altLang="ko-KR" sz="1400" dirty="0"/>
              <a:t>, </a:t>
            </a:r>
            <a:r>
              <a:rPr lang="ko-KR" altLang="en-US" sz="1400" dirty="0"/>
              <a:t>이름 변경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테이블 삭제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DROP TABLE </a:t>
            </a:r>
            <a:r>
              <a:rPr lang="ko-KR" altLang="en-US" sz="1400" dirty="0" err="1"/>
              <a:t>테이블이름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테이블 내용 삭제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TRUNCATE TABLE </a:t>
            </a:r>
            <a:r>
              <a:rPr lang="ko-KR" altLang="en-US" sz="1400" dirty="0" err="1"/>
              <a:t>테이블이름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테이블 이름 변경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RENAME TABLE </a:t>
            </a:r>
            <a:r>
              <a:rPr lang="ko-KR" altLang="en-US" sz="1400" dirty="0"/>
              <a:t>이전테이블이름 </a:t>
            </a:r>
            <a:r>
              <a:rPr lang="en" altLang="ko-KR" sz="1400" dirty="0"/>
              <a:t>TO </a:t>
            </a:r>
            <a:r>
              <a:rPr lang="ko-KR" altLang="en-US" sz="1400" dirty="0" err="1"/>
              <a:t>새로운테이블이름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ALTER TABLE </a:t>
            </a:r>
            <a:r>
              <a:rPr lang="ko-KR" altLang="en-US" sz="1400" dirty="0"/>
              <a:t>이전테이블이름 </a:t>
            </a:r>
            <a:r>
              <a:rPr lang="en" altLang="ko-KR" sz="1400" dirty="0"/>
              <a:t>RENAME </a:t>
            </a:r>
            <a:r>
              <a:rPr lang="ko-KR" altLang="en-US" sz="1400" dirty="0" err="1"/>
              <a:t>새로운테이블이름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48821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프로시저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PROCEDURE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절차형</a:t>
            </a:r>
            <a:r>
              <a:rPr lang="ko-KR" altLang="en-US" sz="1400" dirty="0"/>
              <a:t> </a:t>
            </a:r>
            <a:r>
              <a:rPr lang="en" altLang="ko-KR" sz="1400" dirty="0"/>
              <a:t>SQL</a:t>
            </a:r>
            <a:r>
              <a:rPr lang="ko-KR" altLang="en-US" sz="1400" dirty="0"/>
              <a:t>을 활용하여 특정 기능을 수행하는 일종의 트랜잭션 언어로</a:t>
            </a:r>
            <a:r>
              <a:rPr lang="en-US" altLang="ko-KR" sz="1400" dirty="0"/>
              <a:t> </a:t>
            </a:r>
            <a:r>
              <a:rPr lang="ko-KR" altLang="en-US" sz="1400" dirty="0"/>
              <a:t>호출을 통해 실행되어 미리 저장해 놓은 </a:t>
            </a:r>
            <a:r>
              <a:rPr lang="en" altLang="ko-KR" sz="1400" dirty="0"/>
              <a:t>SQL </a:t>
            </a:r>
            <a:r>
              <a:rPr lang="ko-KR" altLang="en-US" sz="1400" dirty="0"/>
              <a:t>작업을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프로시저는 데이터베이스에 저장되어 수행되기 때문에 </a:t>
            </a:r>
            <a:r>
              <a:rPr lang="ko-KR" altLang="en-US" sz="1400" dirty="0" err="1"/>
              <a:t>스토어드</a:t>
            </a:r>
            <a:r>
              <a:rPr lang="en-US" altLang="ko-KR" sz="1400" dirty="0"/>
              <a:t>(</a:t>
            </a:r>
            <a:r>
              <a:rPr lang="en" altLang="ko-KR" sz="1400" dirty="0"/>
              <a:t>Stored) </a:t>
            </a:r>
            <a:r>
              <a:rPr lang="ko-KR" altLang="en-US" sz="1400" dirty="0"/>
              <a:t>프로시저라고도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프로시저는 시스템의 일일 마감 작업</a:t>
            </a:r>
            <a:r>
              <a:rPr lang="en-US" altLang="ko-KR" sz="1400" dirty="0"/>
              <a:t>, </a:t>
            </a:r>
            <a:r>
              <a:rPr lang="ko-KR" altLang="en-US" sz="1400" dirty="0"/>
              <a:t>일괄</a:t>
            </a:r>
            <a:r>
              <a:rPr lang="en-US" altLang="ko-KR" sz="1400" dirty="0"/>
              <a:t>(</a:t>
            </a:r>
            <a:r>
              <a:rPr lang="en" altLang="ko-KR" sz="1400" dirty="0"/>
              <a:t>Batch) </a:t>
            </a:r>
            <a:r>
              <a:rPr lang="ko-KR" altLang="en-US" sz="1400" dirty="0"/>
              <a:t>작 업 등에 주로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프로시저 생성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" altLang="ko-KR" sz="1400" dirty="0"/>
              <a:t>CREATE [OR REPLACE] PROCEDURE </a:t>
            </a:r>
            <a:r>
              <a:rPr lang="ko-KR" altLang="en-US" sz="1400" dirty="0" err="1"/>
              <a:t>프로시저명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파라미터</a:t>
            </a:r>
            <a:r>
              <a:rPr lang="en-US" altLang="ko-KR" sz="1400" dirty="0"/>
              <a:t>) [</a:t>
            </a:r>
            <a:r>
              <a:rPr lang="ko-KR" altLang="en-US" sz="1400" dirty="0"/>
              <a:t>지역변수 선언</a:t>
            </a:r>
            <a:r>
              <a:rPr lang="en-US" altLang="ko-KR" sz="1400" dirty="0"/>
              <a:t>]</a:t>
            </a:r>
          </a:p>
          <a:p>
            <a:pPr marL="914400" lvl="2" indent="0">
              <a:buNone/>
            </a:pPr>
            <a:r>
              <a:rPr lang="en" altLang="ko-KR" sz="1400" dirty="0"/>
              <a:t>BEGIN</a:t>
            </a:r>
          </a:p>
          <a:p>
            <a:pPr marL="914400" lvl="2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프로시저 </a:t>
            </a:r>
            <a:r>
              <a:rPr lang="en" altLang="ko-KR" sz="1400" dirty="0"/>
              <a:t>BODY; </a:t>
            </a:r>
          </a:p>
          <a:p>
            <a:pPr marL="914400" lvl="2" indent="0">
              <a:buNone/>
            </a:pPr>
            <a:r>
              <a:rPr lang="en" altLang="ko-KR" sz="1400" dirty="0"/>
              <a:t>END;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프로시저 실행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" altLang="ko-KR" sz="1400" dirty="0"/>
              <a:t>EXECUTE </a:t>
            </a:r>
            <a:r>
              <a:rPr lang="ko-KR" altLang="en-US" sz="1400" dirty="0" err="1"/>
              <a:t>프로시저명</a:t>
            </a:r>
            <a:r>
              <a:rPr lang="en-US" altLang="ko-KR" sz="1400" dirty="0"/>
              <a:t>; </a:t>
            </a:r>
          </a:p>
          <a:p>
            <a:pPr marL="914400" lvl="2" indent="0">
              <a:buNone/>
            </a:pPr>
            <a:r>
              <a:rPr lang="en" altLang="ko-KR" sz="1400" dirty="0"/>
              <a:t>EXEC </a:t>
            </a:r>
            <a:r>
              <a:rPr lang="ko-KR" altLang="en-US" sz="1400" dirty="0" err="1"/>
              <a:t>프로시저명</a:t>
            </a:r>
            <a:r>
              <a:rPr lang="en-US" altLang="ko-KR" sz="1400" dirty="0"/>
              <a:t>; </a:t>
            </a:r>
          </a:p>
          <a:p>
            <a:pPr marL="914400" lvl="2" indent="0">
              <a:buNone/>
            </a:pPr>
            <a:r>
              <a:rPr lang="en" altLang="ko-KR" sz="1400" dirty="0"/>
              <a:t>CALL </a:t>
            </a:r>
            <a:r>
              <a:rPr lang="ko-KR" altLang="en-US" sz="1400" dirty="0" err="1"/>
              <a:t>프로시저명</a:t>
            </a:r>
            <a:r>
              <a:rPr lang="en-US" altLang="ko-KR" sz="1400" dirty="0"/>
              <a:t>;</a:t>
            </a:r>
          </a:p>
          <a:p>
            <a:pPr marL="800100" lvl="1">
              <a:buFont typeface="Wingdings" pitchFamily="2" charset="2"/>
              <a:buChar char="ü"/>
            </a:pPr>
            <a:r>
              <a:rPr lang="ko-KR" altLang="en-US" sz="1400" dirty="0"/>
              <a:t>프로시저 제거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" altLang="ko-KR" sz="1400" dirty="0"/>
              <a:t>DROP PROCEDURE </a:t>
            </a:r>
            <a:r>
              <a:rPr lang="ko-KR" altLang="en-US" sz="1400" dirty="0" err="1"/>
              <a:t>프로시저명</a:t>
            </a:r>
            <a:r>
              <a:rPr lang="en-US" altLang="ko-KR" sz="1400" dirty="0"/>
              <a:t>;</a:t>
            </a:r>
          </a:p>
          <a:p>
            <a:pPr marL="800100" lvl="1">
              <a:buFont typeface="Wingdings" pitchFamily="2" charset="2"/>
              <a:buChar char="ü"/>
            </a:pPr>
            <a:r>
              <a:rPr lang="ko-KR" altLang="en-US" sz="1400" dirty="0"/>
              <a:t>프로시저 에러 확인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sz="1400" dirty="0"/>
              <a:t>SHOW ERRORS;</a:t>
            </a:r>
            <a:endParaRPr lang="ko-KR" altLang="en-US" sz="1400" dirty="0"/>
          </a:p>
          <a:p>
            <a:pPr marL="914400" lvl="2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207015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커서</a:t>
            </a:r>
            <a:r>
              <a:rPr lang="en-US" altLang="ko-KR" dirty="0"/>
              <a:t>(</a:t>
            </a:r>
            <a:r>
              <a:rPr lang="en" altLang="ko-KR" dirty="0"/>
              <a:t>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쿼리문의</a:t>
            </a:r>
            <a:r>
              <a:rPr lang="ko-KR" altLang="en-US" sz="1400" dirty="0"/>
              <a:t> 처리 결과가 저장되어 있는 메모리 공간을 가리키는 포인터</a:t>
            </a:r>
            <a:r>
              <a:rPr lang="en-US" altLang="ko-KR" sz="1400" dirty="0"/>
              <a:t>(</a:t>
            </a:r>
            <a:r>
              <a:rPr lang="en" altLang="ko-KR" sz="1400" dirty="0"/>
              <a:t>Pointer)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커서는 내부에서 자동으로 생성되어 사용되는 묵시적 커서와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직접 정의해서 사용하는 명시적 커서가 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커서의 수행은 열기</a:t>
            </a:r>
            <a:r>
              <a:rPr lang="en-US" altLang="ko-KR" sz="1400" dirty="0"/>
              <a:t>(</a:t>
            </a:r>
            <a:r>
              <a:rPr lang="en" altLang="ko-KR" sz="1400" dirty="0"/>
              <a:t>Open), </a:t>
            </a:r>
            <a:r>
              <a:rPr lang="ko-KR" altLang="en-US" sz="1400" dirty="0"/>
              <a:t>패치</a:t>
            </a:r>
            <a:r>
              <a:rPr lang="en-US" altLang="ko-KR" sz="1400" dirty="0"/>
              <a:t>(</a:t>
            </a:r>
            <a:r>
              <a:rPr lang="en" altLang="ko-KR" sz="1400" dirty="0"/>
              <a:t>Fetch), </a:t>
            </a:r>
            <a:r>
              <a:rPr lang="ko-KR" altLang="en-US" sz="1400" dirty="0"/>
              <a:t>닫기</a:t>
            </a:r>
            <a:r>
              <a:rPr lang="en-US" altLang="ko-KR" sz="1400" dirty="0"/>
              <a:t>(</a:t>
            </a:r>
            <a:r>
              <a:rPr lang="en" altLang="ko-KR" sz="1400" dirty="0"/>
              <a:t>Close)</a:t>
            </a:r>
            <a:r>
              <a:rPr lang="ko-KR" altLang="en-US" sz="1400" dirty="0"/>
              <a:t>의 세 단계로 진행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묵시적 커서</a:t>
            </a:r>
            <a:r>
              <a:rPr lang="en-US" altLang="ko-KR" sz="1400" dirty="0"/>
              <a:t>(</a:t>
            </a:r>
            <a:r>
              <a:rPr lang="en" altLang="ko-KR" sz="1400" dirty="0"/>
              <a:t>Implicit Cursor)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DBMS </a:t>
            </a:r>
            <a:r>
              <a:rPr lang="ko-KR" altLang="en-US" sz="1400" dirty="0"/>
              <a:t>자체적으로 열리고</a:t>
            </a:r>
            <a:r>
              <a:rPr lang="en-US" altLang="ko-KR" sz="1400" dirty="0"/>
              <a:t>(</a:t>
            </a:r>
            <a:r>
              <a:rPr lang="en" altLang="ko-KR" sz="1400" dirty="0"/>
              <a:t>Open) </a:t>
            </a:r>
            <a:r>
              <a:rPr lang="ko-KR" altLang="en-US" sz="1400" dirty="0"/>
              <a:t>패치</a:t>
            </a:r>
            <a:r>
              <a:rPr lang="en-US" altLang="ko-KR" sz="1400" dirty="0"/>
              <a:t>(</a:t>
            </a:r>
            <a:r>
              <a:rPr lang="en" altLang="ko-KR" sz="1400" dirty="0"/>
              <a:t>Fetch)</a:t>
            </a:r>
            <a:r>
              <a:rPr lang="ko-KR" altLang="en-US" sz="1400" dirty="0"/>
              <a:t>되어 사용이 끝나면 닫히지만</a:t>
            </a:r>
            <a:r>
              <a:rPr lang="en-US" altLang="ko-KR" sz="1400" dirty="0"/>
              <a:t>(</a:t>
            </a:r>
            <a:r>
              <a:rPr lang="en" altLang="ko-KR" sz="1400" dirty="0"/>
              <a:t>Close) </a:t>
            </a:r>
            <a:r>
              <a:rPr lang="ko-KR" altLang="en-US" sz="1400" dirty="0"/>
              <a:t>커서의 속성을 조회하여 사용된 쿼리 정보를 열람하는 것이 가능하다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커서 속성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SQL%FOUND:</a:t>
            </a:r>
            <a:r>
              <a:rPr lang="ko-KR" altLang="en-US" sz="1400" dirty="0"/>
              <a:t> 쿼리 수행의 결과로 패치</a:t>
            </a:r>
            <a:r>
              <a:rPr lang="en-US" altLang="ko-KR" sz="1400" dirty="0"/>
              <a:t>(Fetch)</a:t>
            </a:r>
            <a:r>
              <a:rPr lang="ko-KR" altLang="en-US" sz="1400" dirty="0"/>
              <a:t>된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수가 </a:t>
            </a:r>
            <a:r>
              <a:rPr lang="en-US" altLang="ko-KR" sz="1400" dirty="0"/>
              <a:t>1</a:t>
            </a:r>
            <a:r>
              <a:rPr lang="ko-KR" altLang="en-US" sz="1400" dirty="0"/>
              <a:t>개 이상이면 </a:t>
            </a:r>
            <a:r>
              <a:rPr lang="en-US" altLang="ko-KR" sz="1400" dirty="0"/>
              <a:t>TRUE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SQL%NOTFOUND:</a:t>
            </a:r>
            <a:r>
              <a:rPr lang="ko-KR" altLang="en-US" sz="1400" dirty="0"/>
              <a:t> 쿼리 수행의 결과로 패치</a:t>
            </a:r>
            <a:r>
              <a:rPr lang="en-US" altLang="ko-KR" sz="1400" dirty="0"/>
              <a:t>(Fetch)</a:t>
            </a:r>
            <a:r>
              <a:rPr lang="ko-KR" altLang="en-US" sz="1400" dirty="0"/>
              <a:t>된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수가 </a:t>
            </a:r>
            <a:r>
              <a:rPr lang="en-US" altLang="ko-KR" sz="1400" dirty="0"/>
              <a:t>0</a:t>
            </a:r>
            <a:r>
              <a:rPr lang="ko-KR" altLang="en-US" sz="1400" dirty="0"/>
              <a:t>개이면 </a:t>
            </a:r>
            <a:r>
              <a:rPr lang="en-US" altLang="ko-KR" sz="1400" dirty="0"/>
              <a:t>TRUE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SQL%ROWCOUNT:</a:t>
            </a:r>
            <a:r>
              <a:rPr lang="ko-KR" altLang="en-US" sz="1400" dirty="0"/>
              <a:t> 쿼리 수행의 결과로 패치</a:t>
            </a:r>
            <a:r>
              <a:rPr lang="en-US" altLang="ko-KR" sz="1400" dirty="0"/>
              <a:t>(Fetch)</a:t>
            </a:r>
            <a:r>
              <a:rPr lang="ko-KR" altLang="en-US" sz="1400" dirty="0"/>
              <a:t>된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수를 반환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SQL%ISOPEN:</a:t>
            </a:r>
            <a:r>
              <a:rPr lang="ko-KR" altLang="en-US" sz="1400" dirty="0"/>
              <a:t> 커서가 열린</a:t>
            </a:r>
            <a:r>
              <a:rPr lang="en-US" altLang="ko-KR" sz="1400" dirty="0"/>
              <a:t>(</a:t>
            </a:r>
            <a:r>
              <a:rPr lang="en" altLang="ko-KR" sz="1400" dirty="0"/>
              <a:t>Open) </a:t>
            </a:r>
            <a:r>
              <a:rPr lang="ko-KR" altLang="en-US" sz="1400" dirty="0"/>
              <a:t>상태이면 </a:t>
            </a:r>
            <a:r>
              <a:rPr lang="en" altLang="ko-KR" sz="1400" dirty="0"/>
              <a:t>TRUE •</a:t>
            </a:r>
            <a:r>
              <a:rPr lang="ko-KR" altLang="en-US" sz="1400" dirty="0"/>
              <a:t>묵시적 커서는 자동으로 생성된 후 자동으로 닫히기 때문에 항상 </a:t>
            </a:r>
            <a:r>
              <a:rPr lang="en" altLang="ko-KR" sz="1400" dirty="0"/>
              <a:t>FALSE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명시적 커서</a:t>
            </a:r>
            <a:r>
              <a:rPr lang="en-US" altLang="ko-KR" sz="1400" dirty="0"/>
              <a:t>(</a:t>
            </a:r>
            <a:r>
              <a:rPr lang="en" altLang="ko-KR" sz="1400" dirty="0"/>
              <a:t>Explicit Cursor)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사용자가 직접 정의해서 사용하는 커서로</a:t>
            </a:r>
            <a:r>
              <a:rPr lang="en-US" altLang="ko-KR" sz="1400" dirty="0"/>
              <a:t> </a:t>
            </a:r>
            <a:r>
              <a:rPr lang="ko-KR" altLang="en-US" sz="1400" dirty="0"/>
              <a:t>주로 </a:t>
            </a:r>
            <a:r>
              <a:rPr lang="ko-KR" altLang="en-US" sz="1400" dirty="0" err="1"/>
              <a:t>절차형</a:t>
            </a:r>
            <a:r>
              <a:rPr lang="ko-KR" altLang="en-US" sz="1400" dirty="0"/>
              <a:t> </a:t>
            </a:r>
            <a:r>
              <a:rPr lang="en" altLang="ko-KR" sz="1400" dirty="0"/>
              <a:t>SQL</a:t>
            </a:r>
            <a:r>
              <a:rPr lang="ko-KR" altLang="en-US" sz="1400" dirty="0"/>
              <a:t>에서 </a:t>
            </a:r>
            <a:r>
              <a:rPr lang="en" altLang="ko-KR" sz="1400" dirty="0"/>
              <a:t>SELECT</a:t>
            </a:r>
            <a:r>
              <a:rPr lang="ko-KR" altLang="en-US" sz="1400" dirty="0"/>
              <a:t>문의 결과로 반환되는 여러 </a:t>
            </a:r>
            <a:r>
              <a:rPr lang="ko-KR" altLang="en-US" sz="1400" dirty="0" err="1"/>
              <a:t>튜플들을</a:t>
            </a:r>
            <a:r>
              <a:rPr lang="ko-KR" altLang="en-US" sz="1400" dirty="0"/>
              <a:t> 제어하기 위해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커서는 기본적으로 ‘열기</a:t>
            </a:r>
            <a:r>
              <a:rPr lang="en-US" altLang="ko-KR" sz="1400" dirty="0"/>
              <a:t>(</a:t>
            </a:r>
            <a:r>
              <a:rPr lang="en" altLang="ko-KR" sz="1400" dirty="0"/>
              <a:t>Open) - </a:t>
            </a:r>
            <a:r>
              <a:rPr lang="ko-KR" altLang="en-US" sz="1400" dirty="0"/>
              <a:t>패치</a:t>
            </a:r>
            <a:r>
              <a:rPr lang="en-US" altLang="ko-KR" sz="1400" dirty="0"/>
              <a:t>(</a:t>
            </a:r>
            <a:r>
              <a:rPr lang="en" altLang="ko-KR" sz="1400" dirty="0"/>
              <a:t>Fetch) - </a:t>
            </a:r>
            <a:r>
              <a:rPr lang="ko-KR" altLang="en-US" sz="1400" dirty="0"/>
              <a:t>닫기 </a:t>
            </a:r>
            <a:r>
              <a:rPr lang="en-US" altLang="ko-KR" sz="1400" dirty="0"/>
              <a:t>(</a:t>
            </a:r>
            <a:r>
              <a:rPr lang="en" altLang="ko-KR" sz="1400" dirty="0"/>
              <a:t>Close)’ </a:t>
            </a:r>
            <a:r>
              <a:rPr lang="ko-KR" altLang="en-US" sz="1400" dirty="0"/>
              <a:t>순으로 이루어지며</a:t>
            </a:r>
            <a:r>
              <a:rPr lang="en-US" altLang="ko-KR" sz="1400" dirty="0"/>
              <a:t>, </a:t>
            </a:r>
            <a:r>
              <a:rPr lang="ko-KR" altLang="en-US" sz="1400" dirty="0"/>
              <a:t>명시적 커서로 사용하기 위해서는 열기 전에 선언</a:t>
            </a:r>
            <a:r>
              <a:rPr lang="en-US" altLang="ko-KR" sz="1400" dirty="0"/>
              <a:t>(</a:t>
            </a:r>
            <a:r>
              <a:rPr lang="en" altLang="ko-KR" sz="1400" dirty="0"/>
              <a:t>Declare)</a:t>
            </a:r>
            <a:r>
              <a:rPr lang="ko-KR" altLang="en-US" sz="1400" dirty="0"/>
              <a:t>을 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58904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트리거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트리거</a:t>
            </a:r>
            <a:r>
              <a:rPr lang="en-US" altLang="ko-KR" sz="1400" dirty="0"/>
              <a:t>(</a:t>
            </a:r>
            <a:r>
              <a:rPr lang="en" altLang="ko-KR" sz="1400" dirty="0"/>
              <a:t>Trigger)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데이터베이스 시스템에서 데이터의 삽입</a:t>
            </a:r>
            <a:r>
              <a:rPr lang="en-US" altLang="ko-KR" sz="1400" dirty="0"/>
              <a:t>(</a:t>
            </a:r>
            <a:r>
              <a:rPr lang="en" altLang="ko-KR" sz="1400" dirty="0"/>
              <a:t>Insert ), </a:t>
            </a:r>
            <a:r>
              <a:rPr lang="ko-KR" altLang="en-US" sz="1400" dirty="0"/>
              <a:t>갱신</a:t>
            </a:r>
            <a:r>
              <a:rPr lang="en-US" altLang="ko-KR" sz="1400" dirty="0"/>
              <a:t>(</a:t>
            </a:r>
            <a:r>
              <a:rPr lang="en" altLang="ko-KR" sz="1400" dirty="0"/>
              <a:t>Update), </a:t>
            </a:r>
            <a:r>
              <a:rPr lang="ko-KR" altLang="en-US" sz="1400" dirty="0"/>
              <a:t>삭제</a:t>
            </a:r>
            <a:r>
              <a:rPr lang="en-US" altLang="ko-KR" sz="1400" dirty="0"/>
              <a:t>(</a:t>
            </a:r>
            <a:r>
              <a:rPr lang="en" altLang="ko-KR" sz="1400" dirty="0"/>
              <a:t>Delete) </a:t>
            </a:r>
            <a:r>
              <a:rPr lang="ko-KR" altLang="en-US" sz="1400" dirty="0"/>
              <a:t>등의 이벤트</a:t>
            </a:r>
            <a:r>
              <a:rPr lang="en-US" altLang="ko-KR" sz="1400" dirty="0"/>
              <a:t>(</a:t>
            </a:r>
            <a:r>
              <a:rPr lang="en" altLang="ko-KR" sz="1400" dirty="0"/>
              <a:t>Event)</a:t>
            </a:r>
            <a:r>
              <a:rPr lang="ko-KR" altLang="en-US" sz="1400" dirty="0"/>
              <a:t>가 발생할 때 마다 관련 작업이 자동으로 수행되는 </a:t>
            </a:r>
            <a:r>
              <a:rPr lang="ko-KR" altLang="en-US" sz="1400" dirty="0" err="1"/>
              <a:t>절차형</a:t>
            </a:r>
            <a:r>
              <a:rPr lang="ko-KR" altLang="en-US" sz="1400" dirty="0"/>
              <a:t> </a:t>
            </a:r>
            <a:r>
              <a:rPr lang="en" altLang="ko-KR" sz="1400" dirty="0"/>
              <a:t>SQL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트리거는 데이터베이스에 저장되며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변경 및 무 결성 유지</a:t>
            </a:r>
            <a:r>
              <a:rPr lang="en-US" altLang="ko-KR" sz="1400" dirty="0"/>
              <a:t>, </a:t>
            </a:r>
            <a:r>
              <a:rPr lang="ko-KR" altLang="en-US" sz="1400" dirty="0"/>
              <a:t>로그 메시지 출력 등의 목적으로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트리거 생성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" altLang="ko-KR" sz="1400" dirty="0"/>
              <a:t>CREATE [OR REPLACE] TRIGGER </a:t>
            </a:r>
            <a:r>
              <a:rPr lang="ko-KR" altLang="en-US" sz="1400" dirty="0" err="1"/>
              <a:t>트리거명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동작시기</a:t>
            </a:r>
            <a:r>
              <a:rPr lang="ko-KR" altLang="en-US" sz="1400" dirty="0"/>
              <a:t> 옵션</a:t>
            </a:r>
            <a:r>
              <a:rPr lang="en-US" altLang="ko-KR" sz="1400" dirty="0"/>
              <a:t>] [</a:t>
            </a:r>
            <a:r>
              <a:rPr lang="ko-KR" altLang="en-US" sz="1400" dirty="0"/>
              <a:t>동작 옵션</a:t>
            </a:r>
            <a:r>
              <a:rPr lang="en-US" altLang="ko-KR" sz="1400" dirty="0"/>
              <a:t>] </a:t>
            </a:r>
          </a:p>
          <a:p>
            <a:pPr marL="914400" lvl="2" indent="0">
              <a:buNone/>
            </a:pPr>
            <a:r>
              <a:rPr lang="en" altLang="ko-KR" sz="1400" dirty="0"/>
              <a:t>ON </a:t>
            </a:r>
            <a:r>
              <a:rPr lang="ko-KR" altLang="en-US" sz="1400" dirty="0" err="1"/>
              <a:t>테이블명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" altLang="ko-KR" sz="1400" dirty="0"/>
              <a:t>REFERENCING [NEW | OLD] AS </a:t>
            </a:r>
            <a:r>
              <a:rPr lang="ko-KR" altLang="en-US" sz="1400" dirty="0" err="1"/>
              <a:t>테이블명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" altLang="ko-KR" sz="1400" dirty="0"/>
              <a:t>FOR EACH ROW</a:t>
            </a:r>
          </a:p>
          <a:p>
            <a:pPr marL="914400" lvl="2" indent="0">
              <a:buNone/>
            </a:pPr>
            <a:r>
              <a:rPr lang="en" altLang="ko-KR" sz="1400" dirty="0"/>
              <a:t>	[WHEN </a:t>
            </a:r>
            <a:r>
              <a:rPr lang="ko-KR" altLang="en-US" sz="1400" dirty="0"/>
              <a:t>조건식</a:t>
            </a:r>
            <a:r>
              <a:rPr lang="en-US" altLang="ko-KR" sz="1400" dirty="0"/>
              <a:t>]</a:t>
            </a:r>
          </a:p>
          <a:p>
            <a:pPr marL="914400" lvl="2" indent="0">
              <a:buNone/>
            </a:pPr>
            <a:r>
              <a:rPr lang="en" altLang="ko-KR" sz="1400" dirty="0"/>
              <a:t>BEGIN</a:t>
            </a:r>
          </a:p>
          <a:p>
            <a:pPr marL="914400" lvl="2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트리거 </a:t>
            </a:r>
            <a:r>
              <a:rPr lang="en" altLang="ko-KR" sz="1400" dirty="0"/>
              <a:t>BODY; </a:t>
            </a:r>
          </a:p>
          <a:p>
            <a:pPr marL="914400" lvl="2" indent="0">
              <a:buNone/>
            </a:pPr>
            <a:r>
              <a:rPr lang="en" altLang="ko-KR" sz="1400" dirty="0"/>
              <a:t>END;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트리거 제거</a:t>
            </a:r>
            <a:endParaRPr lang="en" altLang="ko-KR" sz="1400" dirty="0"/>
          </a:p>
          <a:p>
            <a:pPr marL="857250" lvl="2" indent="0">
              <a:buNone/>
            </a:pPr>
            <a:r>
              <a:rPr lang="en" altLang="ko-KR" sz="1400" dirty="0"/>
              <a:t>DROP TRIGGER </a:t>
            </a:r>
            <a:r>
              <a:rPr lang="ko-KR" altLang="en-US" sz="1400" dirty="0" err="1"/>
              <a:t>트리거명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781351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사용자 정의 함수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프로시저와 유사하게 </a:t>
            </a:r>
            <a:r>
              <a:rPr lang="en" altLang="ko-KR" sz="1400" dirty="0"/>
              <a:t>SQL</a:t>
            </a:r>
            <a:r>
              <a:rPr lang="ko-KR" altLang="en-US" sz="1400" dirty="0"/>
              <a:t>을 사용하여 일련의 작업을 연속적으로 처리하며 종료 시 처리  결과를 단일 값으로 반환하는 </a:t>
            </a:r>
            <a:r>
              <a:rPr lang="ko-KR" altLang="en-US" sz="1400" dirty="0" err="1"/>
              <a:t>절차형</a:t>
            </a:r>
            <a:r>
              <a:rPr lang="ko-KR" altLang="en-US" sz="1400" dirty="0"/>
              <a:t> </a:t>
            </a:r>
            <a:r>
              <a:rPr lang="en" altLang="ko-KR" sz="1400" dirty="0"/>
              <a:t>SQL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 정의 함수는 데이터베이스에 저장되어 </a:t>
            </a:r>
            <a:r>
              <a:rPr lang="en" altLang="ko-KR" sz="1400" dirty="0"/>
              <a:t>SELECT, INSERT, DELETE, UPDATE </a:t>
            </a:r>
            <a:r>
              <a:rPr lang="ko-KR" altLang="en-US" sz="1400" dirty="0"/>
              <a:t>등 </a:t>
            </a:r>
            <a:r>
              <a:rPr lang="en" altLang="ko-KR" sz="1400" dirty="0"/>
              <a:t>DML</a:t>
            </a:r>
            <a:r>
              <a:rPr lang="ko-KR" altLang="en-US" sz="1400" dirty="0"/>
              <a:t>문의 호출에 의해 실행된다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 정의 함수는 </a:t>
            </a:r>
            <a:r>
              <a:rPr lang="ko-KR" altLang="en-US" sz="1400" dirty="0" err="1"/>
              <a:t>예약어</a:t>
            </a:r>
            <a:r>
              <a:rPr lang="ko-KR" altLang="en-US" sz="1400" dirty="0"/>
              <a:t> </a:t>
            </a:r>
            <a:r>
              <a:rPr lang="en" altLang="ko-KR" sz="1400" dirty="0"/>
              <a:t>RETURN</a:t>
            </a:r>
            <a:r>
              <a:rPr lang="ko-KR" altLang="en-US" sz="1400" dirty="0"/>
              <a:t>을 통해 값을 반환하기 때문에 출력 </a:t>
            </a:r>
            <a:r>
              <a:rPr lang="ko-KR" altLang="en-US" sz="1400" dirty="0" err="1"/>
              <a:t>파라미터가</a:t>
            </a:r>
            <a:r>
              <a:rPr lang="ko-KR" altLang="en-US" sz="1400" dirty="0"/>
              <a:t> 없다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 생성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" altLang="ko-KR" sz="1400" dirty="0"/>
              <a:t>CREATE [OR REPLACE] FUNCTION </a:t>
            </a:r>
            <a:r>
              <a:rPr lang="ko-KR" altLang="en-US" sz="1400" dirty="0"/>
              <a:t>사용자 정의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파라미터</a:t>
            </a:r>
            <a:r>
              <a:rPr lang="en-US" altLang="ko-KR" sz="1400" dirty="0"/>
              <a:t>) </a:t>
            </a:r>
          </a:p>
          <a:p>
            <a:pPr marL="914400" lvl="2" indent="0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지역변수 선언</a:t>
            </a:r>
            <a:r>
              <a:rPr lang="en-US" altLang="ko-KR" sz="1400" dirty="0"/>
              <a:t>]</a:t>
            </a:r>
          </a:p>
          <a:p>
            <a:pPr marL="914400" lvl="2" indent="0">
              <a:buNone/>
            </a:pPr>
            <a:r>
              <a:rPr lang="en" altLang="ko-KR" sz="1400" dirty="0"/>
              <a:t>BEGIN</a:t>
            </a:r>
          </a:p>
          <a:p>
            <a:pPr marL="914400" lvl="2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사용자 정의 함수 </a:t>
            </a:r>
            <a:r>
              <a:rPr lang="en" altLang="ko-KR" sz="1400" dirty="0"/>
              <a:t>BODY;</a:t>
            </a:r>
          </a:p>
          <a:p>
            <a:pPr marL="914400" lvl="2" indent="0">
              <a:buNone/>
            </a:pPr>
            <a:r>
              <a:rPr lang="en" altLang="ko-KR" sz="1400" dirty="0"/>
              <a:t>	RETURN </a:t>
            </a:r>
            <a:r>
              <a:rPr lang="ko-KR" altLang="en-US" sz="1400" dirty="0" err="1"/>
              <a:t>반환값</a:t>
            </a:r>
            <a:r>
              <a:rPr lang="en-US" altLang="ko-KR" sz="1400" dirty="0"/>
              <a:t>; </a:t>
            </a:r>
          </a:p>
          <a:p>
            <a:pPr marL="914400" lvl="2" indent="0">
              <a:buNone/>
            </a:pPr>
            <a:r>
              <a:rPr lang="en" altLang="ko-KR" sz="1400" dirty="0"/>
              <a:t>END;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 호출</a:t>
            </a:r>
            <a:endParaRPr lang="en" altLang="ko-KR" sz="1400" dirty="0"/>
          </a:p>
          <a:p>
            <a:pPr marL="914400" lvl="2" indent="0">
              <a:buNone/>
            </a:pPr>
            <a:r>
              <a:rPr lang="en" altLang="ko-KR" sz="1400" dirty="0"/>
              <a:t>SELECT </a:t>
            </a:r>
            <a:r>
              <a:rPr lang="ko-KR" altLang="en-US" sz="1400" dirty="0"/>
              <a:t>사용자 정의 </a:t>
            </a:r>
            <a:r>
              <a:rPr lang="ko-KR" altLang="en-US" sz="1400" dirty="0" err="1"/>
              <a:t>함수명</a:t>
            </a:r>
            <a:r>
              <a:rPr lang="ko-KR" altLang="en-US" sz="1400" dirty="0"/>
              <a:t> </a:t>
            </a:r>
            <a:r>
              <a:rPr lang="en" altLang="ko-KR" sz="1400" dirty="0"/>
              <a:t>FROM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;</a:t>
            </a:r>
          </a:p>
          <a:p>
            <a:pPr marL="914400" lvl="2" indent="0">
              <a:buNone/>
            </a:pPr>
            <a:r>
              <a:rPr lang="en" altLang="ko-KR" sz="1400" dirty="0"/>
              <a:t>INSERT INTO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 </a:t>
            </a:r>
            <a:r>
              <a:rPr lang="en" altLang="ko-KR" sz="1400" dirty="0"/>
              <a:t>VALUES (</a:t>
            </a:r>
            <a:r>
              <a:rPr lang="ko-KR" altLang="en-US" sz="1400" dirty="0"/>
              <a:t>사용자 정의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); </a:t>
            </a:r>
          </a:p>
          <a:p>
            <a:pPr marL="914400" lvl="2" indent="0">
              <a:buNone/>
            </a:pPr>
            <a:r>
              <a:rPr lang="en" altLang="ko-KR" sz="1400" dirty="0"/>
              <a:t>DELETE FROM </a:t>
            </a:r>
            <a:r>
              <a:rPr lang="ko-KR" altLang="en-US" sz="1400" dirty="0" err="1"/>
              <a:t>테이블명</a:t>
            </a:r>
            <a:r>
              <a:rPr lang="ko-KR" altLang="en-US" sz="1400" dirty="0"/>
              <a:t> </a:t>
            </a:r>
            <a:r>
              <a:rPr lang="en" altLang="ko-KR" sz="1400" dirty="0"/>
              <a:t>WHERE </a:t>
            </a: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/>
              <a:t>사용자 정의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; </a:t>
            </a:r>
          </a:p>
          <a:p>
            <a:pPr marL="914400" lvl="2" indent="0">
              <a:buNone/>
            </a:pPr>
            <a:r>
              <a:rPr lang="en" altLang="ko-KR" sz="1400" dirty="0"/>
              <a:t>UPDATE </a:t>
            </a:r>
            <a:r>
              <a:rPr lang="ko-KR" altLang="en-US" sz="1400" dirty="0" err="1"/>
              <a:t>테이블명</a:t>
            </a:r>
            <a:r>
              <a:rPr lang="ko-KR" altLang="en-US" sz="1400" dirty="0"/>
              <a:t> </a:t>
            </a:r>
            <a:r>
              <a:rPr lang="en" altLang="ko-KR" sz="1400" dirty="0"/>
              <a:t>SET </a:t>
            </a: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/>
              <a:t>사용자 정의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;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 삭제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DROP FUNCTION </a:t>
            </a:r>
            <a:r>
              <a:rPr lang="ko-KR" altLang="en-US" sz="1400" dirty="0"/>
              <a:t>사용자 정의 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313063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제목 1">
            <a:extLst>
              <a:ext uri="{FF2B5EF4-FFF2-40B4-BE49-F238E27FC236}">
                <a16:creationId xmlns:a16="http://schemas.microsoft.com/office/drawing/2014/main" xmlns="" id="{46428F19-FA68-8049-B78B-55AFB0446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" altLang="ko-KR" b="1" dirty="0"/>
              <a:t>Sequence</a:t>
            </a:r>
            <a:endParaRPr lang="ko-KR" altLang="en-US" b="1" dirty="0"/>
          </a:p>
        </p:txBody>
      </p:sp>
      <p:sp>
        <p:nvSpPr>
          <p:cNvPr id="53250" name="내용 개체 틀 2">
            <a:extLst>
              <a:ext uri="{FF2B5EF4-FFF2-40B4-BE49-F238E27FC236}">
                <a16:creationId xmlns:a16="http://schemas.microsoft.com/office/drawing/2014/main" xmlns="" id="{0376BE0A-2B33-6B49-B6AE-F9ED02C8C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229600" cy="518477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기본 키가 유일한 값을 갖도록 사용자가 직접 값을 생성해내려면 부담이 큼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" altLang="ko-KR" sz="1400" dirty="0"/>
              <a:t>Sequence</a:t>
            </a:r>
            <a:r>
              <a:rPr lang="ko-KR" altLang="en-US" sz="1400" dirty="0"/>
              <a:t>는 테이블 내의 유일한 숫자를 자동으로 생성하는 자동 번호 발생기로 </a:t>
            </a:r>
            <a:r>
              <a:rPr lang="en" altLang="ko-KR" sz="1400" dirty="0"/>
              <a:t>Sequence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기본키로</a:t>
            </a:r>
            <a:r>
              <a:rPr lang="ko-KR" altLang="en-US" sz="1400" dirty="0"/>
              <a:t> 사용하게 되면 사용자의 부담을 줄일 수 있음</a:t>
            </a:r>
            <a:r>
              <a:rPr lang="en-US" altLang="ko-KR" sz="1400" dirty="0"/>
              <a:t> – </a:t>
            </a:r>
            <a:r>
              <a:rPr lang="ko-KR" altLang="en-US" sz="1400" dirty="0"/>
              <a:t>다른 데이터베이스 에서는 </a:t>
            </a:r>
            <a:r>
              <a:rPr lang="en-US" altLang="ko-KR" sz="1400" dirty="0" err="1"/>
              <a:t>auto_increment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r>
              <a:rPr lang="en" altLang="ko-KR" sz="1400" dirty="0"/>
              <a:t>Sequence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생성하기 위한 기본 형식</a:t>
            </a:r>
            <a:endParaRPr lang="en-US" altLang="ko-KR" sz="1400" dirty="0"/>
          </a:p>
          <a:p>
            <a:pPr marL="457200" lvl="1" indent="0" eaLnBrk="1" hangingPunct="1">
              <a:buFontTx/>
              <a:buNone/>
            </a:pPr>
            <a:r>
              <a:rPr lang="en-US" altLang="ko-KR" sz="1400" dirty="0"/>
              <a:t>CREATE SEQUENCE </a:t>
            </a:r>
            <a:r>
              <a:rPr lang="en-US" altLang="ko-KR" sz="1400" dirty="0" err="1"/>
              <a:t>sequence_name</a:t>
            </a:r>
            <a:r>
              <a:rPr lang="en-US" altLang="ko-KR" sz="1400" dirty="0"/>
              <a:t> </a:t>
            </a:r>
          </a:p>
          <a:p>
            <a:pPr marL="457200" lvl="1" indent="0" eaLnBrk="1" hangingPunct="1">
              <a:buFontTx/>
              <a:buNone/>
            </a:pPr>
            <a:r>
              <a:rPr lang="en-US" altLang="ko-KR" sz="1400" dirty="0"/>
              <a:t>                [START WITH n]              		① </a:t>
            </a:r>
          </a:p>
          <a:p>
            <a:pPr marL="457200" lvl="1" indent="0" eaLnBrk="1" hangingPunct="1">
              <a:buFontTx/>
              <a:buNone/>
            </a:pPr>
            <a:r>
              <a:rPr lang="en-US" altLang="ko-KR" sz="1400" dirty="0"/>
              <a:t>                [INCREMENT BY n]            	② </a:t>
            </a:r>
          </a:p>
          <a:p>
            <a:pPr marL="457200" lvl="1" indent="0" eaLnBrk="1" hangingPunct="1">
              <a:buFontTx/>
              <a:buNone/>
            </a:pPr>
            <a:r>
              <a:rPr lang="en-US" altLang="ko-KR" sz="1400" dirty="0"/>
              <a:t>                [{MAXVALUE n | NOMAXVALUE}] 	③</a:t>
            </a:r>
          </a:p>
          <a:p>
            <a:pPr marL="457200" lvl="1" indent="0" eaLnBrk="1" hangingPunct="1">
              <a:buFontTx/>
              <a:buNone/>
            </a:pPr>
            <a:r>
              <a:rPr lang="en-US" altLang="ko-KR" sz="1400" dirty="0"/>
              <a:t>                [{MINVALUE n | NOMINVALUE}] 	④</a:t>
            </a:r>
          </a:p>
          <a:p>
            <a:pPr marL="457200" lvl="1" indent="0" eaLnBrk="1" hangingPunct="1">
              <a:buFontTx/>
              <a:buNone/>
            </a:pPr>
            <a:r>
              <a:rPr lang="en-US" altLang="ko-KR" sz="1400" dirty="0"/>
              <a:t>                [{CYCLE | NOCYCLE}]         	⑤</a:t>
            </a:r>
          </a:p>
          <a:p>
            <a:pPr marL="457200" lvl="1" indent="0" eaLnBrk="1" hangingPunct="1">
              <a:buFontTx/>
              <a:buNone/>
            </a:pPr>
            <a:r>
              <a:rPr lang="en-US" altLang="ko-KR" sz="1400" dirty="0"/>
              <a:t>                [{CACHE n | NOCACHE}]       	⑥ 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B893E04B-F0CF-C546-A561-7C1921C96F2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xmlns="" id="{295E1CFB-00EB-2B4C-ACE2-57FC3AB7EA3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xmlns="" id="{818A061C-E26F-D549-B47B-EB9F0F5735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4" name="Rectangle 12">
            <a:extLst>
              <a:ext uri="{FF2B5EF4-FFF2-40B4-BE49-F238E27FC236}">
                <a16:creationId xmlns:a16="http://schemas.microsoft.com/office/drawing/2014/main" xmlns="" id="{0CDC974D-D797-B549-8748-ED7547B808D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5" name="Rectangle 8">
            <a:extLst>
              <a:ext uri="{FF2B5EF4-FFF2-40B4-BE49-F238E27FC236}">
                <a16:creationId xmlns:a16="http://schemas.microsoft.com/office/drawing/2014/main" xmlns="" id="{CFE8E21C-DCCD-F244-8819-C573B635790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277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제목 1">
            <a:extLst>
              <a:ext uri="{FF2B5EF4-FFF2-40B4-BE49-F238E27FC236}">
                <a16:creationId xmlns:a16="http://schemas.microsoft.com/office/drawing/2014/main" xmlns="" id="{6E4F9C68-FB7A-6648-AF6A-8D15E9B2C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SYNONYM</a:t>
            </a:r>
            <a:endParaRPr lang="ko-KR" altLang="en-US" dirty="0"/>
          </a:p>
        </p:txBody>
      </p:sp>
      <p:sp>
        <p:nvSpPr>
          <p:cNvPr id="74754" name="내용 개체 틀 2">
            <a:extLst>
              <a:ext uri="{FF2B5EF4-FFF2-40B4-BE49-F238E27FC236}">
                <a16:creationId xmlns:a16="http://schemas.microsoft.com/office/drawing/2014/main" xmlns="" id="{E6B35B67-CBDE-C948-BE6D-7F1D07E052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68413"/>
            <a:ext cx="8229600" cy="46085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데이터베이스의 객체에 대한 소유권은 해당 객체를 생성한 사용자에게 있기 때문에 다른 사용자가 객체에 접근하기 위해서는 소유자로부터 접근 권한을 부여받아야 하며</a:t>
            </a:r>
            <a:r>
              <a:rPr lang="en-US" altLang="ko-KR" sz="1400"/>
              <a:t> </a:t>
            </a:r>
            <a:r>
              <a:rPr lang="ko-KR" altLang="en-US" sz="1400"/>
              <a:t>또한 다른 사용자가 소유한 객체에 접근하기 위해서는 소유자의 이름을 객체 앞에 지정해야 함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객체를 조회할 때마다 일일이 객체의 소유자를 지정하는 것이 번거로울 경우 동의어를 정의하면 긴 이름대신 간단한 이름으로 접근할 수 있음</a:t>
            </a:r>
            <a:endParaRPr lang="en-US" altLang="ko-KR" sz="140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/>
              <a:t>동의어는 개별 사용자를 대상으로 하는 비공개 동의어와 전체 사용자를 대상으로 한 공개 동의어가 있음</a:t>
            </a:r>
            <a:endParaRPr lang="en-US" altLang="ko-KR" sz="140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/>
              <a:t>비공개 동의어 </a:t>
            </a:r>
            <a:r>
              <a:rPr lang="en-US" altLang="ko-KR" sz="1400"/>
              <a:t>-</a:t>
            </a:r>
            <a:r>
              <a:rPr lang="ko-KR" altLang="en-US" sz="1400"/>
              <a:t> 객체에 대한 접근 권한을 부여받은 사용자가 정의한 동의어로 해당 사용자만 사용할 수 있음</a:t>
            </a:r>
            <a:endParaRPr lang="en-US" altLang="ko-KR" sz="140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/>
              <a:t>공개 동의어 </a:t>
            </a:r>
            <a:r>
              <a:rPr lang="en-US" altLang="ko-KR" sz="1400"/>
              <a:t>-</a:t>
            </a:r>
            <a:r>
              <a:rPr lang="ko-KR" altLang="en-US" sz="1400"/>
              <a:t> 권한을 주는 사용자가 정의한 동의어로 누구나 사용할 수 있으며</a:t>
            </a:r>
            <a:r>
              <a:rPr lang="en-US" altLang="ko-KR" sz="1400"/>
              <a:t> </a:t>
            </a:r>
            <a:r>
              <a:rPr lang="ko-KR" altLang="en-US" sz="1400"/>
              <a:t>공개 동의어는 </a:t>
            </a:r>
            <a:r>
              <a:rPr lang="en-US" altLang="ko-KR" sz="1400"/>
              <a:t>DBA </a:t>
            </a:r>
            <a:r>
              <a:rPr lang="ko-KR" altLang="en-US" sz="1400"/>
              <a:t>권한을 가진 사용자만이 생성할 수 있는데</a:t>
            </a:r>
            <a:r>
              <a:rPr lang="en-US" altLang="ko-KR" sz="1400"/>
              <a:t> SYNONYM </a:t>
            </a:r>
            <a:r>
              <a:rPr lang="ko-KR" altLang="en-US" sz="1400"/>
              <a:t>앞에 </a:t>
            </a:r>
            <a:r>
              <a:rPr lang="en-US" altLang="ko-KR" sz="1400"/>
              <a:t>PUBLIC</a:t>
            </a:r>
            <a:r>
              <a:rPr lang="ko-KR" altLang="en-US" sz="1400"/>
              <a:t>를 붙여서 정의</a:t>
            </a:r>
            <a:r>
              <a:rPr lang="en-US" altLang="ko-KR" sz="1400"/>
              <a:t>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/>
              <a:t>DUAL</a:t>
            </a:r>
            <a:r>
              <a:rPr lang="ko-KR" altLang="en-US" sz="1400"/>
              <a:t>은 원래 </a:t>
            </a:r>
            <a:r>
              <a:rPr lang="en-US" altLang="ko-KR" sz="1400"/>
              <a:t>SYS</a:t>
            </a:r>
            <a:r>
              <a:rPr lang="ko-KR" altLang="en-US" sz="1400"/>
              <a:t>가 소유하는 테이블 명이므로 다른 사용자가 </a:t>
            </a:r>
            <a:r>
              <a:rPr lang="en-US" altLang="ko-KR" sz="1400"/>
              <a:t>DUAL </a:t>
            </a:r>
            <a:r>
              <a:rPr lang="ko-KR" altLang="en-US" sz="1400"/>
              <a:t>테이블에 접근하려면 </a:t>
            </a:r>
            <a:r>
              <a:rPr lang="en-US" altLang="ko-KR" sz="1400"/>
              <a:t>SYS.DUAL</a:t>
            </a:r>
            <a:r>
              <a:rPr lang="ko-KR" altLang="en-US" sz="1400"/>
              <a:t>로 표현해야 하는 것이 원칙인데 모든 사용자가 </a:t>
            </a:r>
            <a:r>
              <a:rPr lang="en-US" altLang="ko-KR" sz="1400"/>
              <a:t>SYS.</a:t>
            </a:r>
            <a:r>
              <a:rPr lang="ko-KR" altLang="en-US" sz="1400"/>
              <a:t>을 생략하고 </a:t>
            </a:r>
            <a:r>
              <a:rPr lang="en-US" altLang="ko-KR" sz="1400"/>
              <a:t>DUAL</a:t>
            </a:r>
            <a:r>
              <a:rPr lang="ko-KR" altLang="en-US" sz="1400"/>
              <a:t>이라고 간단하게 사용했는데 이럴 수 있었던 이유는 공개 동의어로 지정되어있기 때문</a:t>
            </a:r>
            <a:endParaRPr lang="en-US" altLang="ko-KR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46876C37-5BC1-AF4D-B5CB-1AC35B592F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6A3D5FED-33FB-8D45-90A4-5F51CC67733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xmlns="" id="{AFF5E240-1057-E146-BC21-6D13ADBD5C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8" name="Rectangle 12">
            <a:extLst>
              <a:ext uri="{FF2B5EF4-FFF2-40B4-BE49-F238E27FC236}">
                <a16:creationId xmlns:a16="http://schemas.microsoft.com/office/drawing/2014/main" xmlns="" id="{32DEF65E-DAE0-E747-B8F3-F851DC2507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9" name="Rectangle 8">
            <a:extLst>
              <a:ext uri="{FF2B5EF4-FFF2-40B4-BE49-F238E27FC236}">
                <a16:creationId xmlns:a16="http://schemas.microsoft.com/office/drawing/2014/main" xmlns="" id="{BE5B7391-6305-9E4F-A7F3-BC27032D52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691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사전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개념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사전</a:t>
            </a:r>
            <a:r>
              <a:rPr lang="en-US" altLang="ko-KR" sz="1400" dirty="0"/>
              <a:t>(</a:t>
            </a:r>
            <a:r>
              <a:rPr lang="en" altLang="ko-KR" sz="1400" dirty="0"/>
              <a:t>Data Dictionary)</a:t>
            </a:r>
            <a:r>
              <a:rPr lang="ko-KR" altLang="en-US" sz="1400" dirty="0"/>
              <a:t>에는 데이터베이스의 데이터를 제외한 모든 정보가 있다</a:t>
            </a:r>
            <a:r>
              <a:rPr lang="en-US" altLang="ko-KR" sz="1400" dirty="0"/>
              <a:t>.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사전의 내용을 변경하는 권한은 시스템이 가지며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사용자에게는 읽기 전용 테이블 형태로 제공되므로 단순 조회만 가능하다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데이터를 제외한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데이터를 구성하는</a:t>
            </a:r>
            <a:r>
              <a:rPr lang="en-US" altLang="ko-KR" sz="1400" dirty="0"/>
              <a:t>) </a:t>
            </a:r>
            <a:r>
              <a:rPr lang="ko-KR" altLang="en-US" sz="1400" dirty="0"/>
              <a:t>모든 정보라는 것은 데이터의 데이터를 의미하며 데이터 사전은 메타데이터</a:t>
            </a:r>
            <a:r>
              <a:rPr lang="en-US" altLang="ko-KR" sz="1400" dirty="0"/>
              <a:t>(</a:t>
            </a:r>
            <a:r>
              <a:rPr lang="en" altLang="ko-KR" sz="1400" dirty="0"/>
              <a:t>Meta data)</a:t>
            </a:r>
            <a:r>
              <a:rPr lang="ko-KR" altLang="en-US" sz="1400" dirty="0"/>
              <a:t>로 구성되어 있다고 할 수 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사전 내용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사전 안에 존재하는 메타데이터의 유형은 다음과 같다</a:t>
            </a:r>
            <a:r>
              <a:rPr lang="en-US" altLang="ko-KR" sz="1400" dirty="0"/>
              <a:t>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 정보</a:t>
            </a:r>
            <a:r>
              <a:rPr lang="en-US" altLang="ko-KR" sz="1400" dirty="0"/>
              <a:t>(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패스워드 및 권한 등</a:t>
            </a:r>
            <a:r>
              <a:rPr lang="en-US" altLang="ko-KR" sz="1400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데이터베이스 객체 정보</a:t>
            </a:r>
            <a:r>
              <a:rPr lang="en-US" altLang="ko-KR" sz="1400" dirty="0"/>
              <a:t>(</a:t>
            </a:r>
            <a:r>
              <a:rPr lang="ko-KR" altLang="en-US" sz="1400" dirty="0"/>
              <a:t>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뷰</a:t>
            </a:r>
            <a:r>
              <a:rPr lang="en-US" altLang="ko-KR" sz="1400" dirty="0"/>
              <a:t>, </a:t>
            </a:r>
            <a:r>
              <a:rPr lang="ko-KR" altLang="en-US" sz="1400" dirty="0"/>
              <a:t>인덱스 등</a:t>
            </a:r>
            <a:r>
              <a:rPr lang="en-US" altLang="ko-KR" sz="1400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무결성 제약 정보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함수</a:t>
            </a:r>
            <a:r>
              <a:rPr lang="en-US" altLang="ko-KR" sz="1400" dirty="0"/>
              <a:t>, </a:t>
            </a:r>
            <a:r>
              <a:rPr lang="ko-KR" altLang="en-US" sz="1400" dirty="0"/>
              <a:t>프로시저 및 트리거 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사전 내용이 메타데이터라는 것은 모든 </a:t>
            </a:r>
            <a:r>
              <a:rPr lang="en" altLang="ko-KR" sz="1400" dirty="0"/>
              <a:t>DBMS </a:t>
            </a:r>
            <a:r>
              <a:rPr lang="ko-KR" altLang="en-US" sz="1400" dirty="0"/>
              <a:t>제품에 공통이지만 데이터 사전을 구 현하는 방법</a:t>
            </a:r>
            <a:r>
              <a:rPr lang="en-US" altLang="ko-KR" sz="1400" dirty="0"/>
              <a:t>, </a:t>
            </a:r>
            <a:r>
              <a:rPr lang="ko-KR" altLang="en-US" sz="1400" dirty="0"/>
              <a:t>관리하는 방법 등의 차이로 메타데이터의 구체적인 내용은 제품마다 다르다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사전 용도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사용자에게 데이터 사전은 단순 조회의 대상일 뿐이지만 데이터베이스 엔진을 이루 는 컴파일러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옵티마이저</a:t>
            </a:r>
            <a:r>
              <a:rPr lang="ko-KR" altLang="en-US" sz="1400" dirty="0"/>
              <a:t> 등과 같은 구성 요소에 데이터 사전은 작업을 수행하는 데 필요한 참조 정보일 뿐만 아니라 작업의 대상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05373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옵티마이저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Query Optimizer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쿼리 최적화는 많은 관계형 데이터베이스 관리 시스템 및 그래프 데이터베이스와 같은 기타 데이터베이스의 기능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쿼리 최적화 프로그램은 가능한 쿼리 계획을 고려하여 주어진 쿼리를 실행하는 가장 효율적인 방법을 결정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실행 계획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DBMS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옵티마이저가</a:t>
            </a:r>
            <a:r>
              <a:rPr lang="ko-KR" altLang="en-US" sz="1400" dirty="0"/>
              <a:t> 수립한 </a:t>
            </a:r>
            <a:r>
              <a:rPr lang="en-US" altLang="ko-KR" sz="1400" dirty="0"/>
              <a:t>SQL </a:t>
            </a:r>
            <a:r>
              <a:rPr lang="ko-KR" altLang="en-US" sz="1400" dirty="0"/>
              <a:t>코드의 실행 절차와 방법을 의미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EXPLAIN </a:t>
            </a:r>
            <a:r>
              <a:rPr lang="ko-KR" altLang="en-US" sz="1400" dirty="0"/>
              <a:t>명령어를 통해 확인이 가능하며</a:t>
            </a:r>
            <a:r>
              <a:rPr lang="en-US" altLang="ko-KR" sz="1400" dirty="0"/>
              <a:t>, </a:t>
            </a:r>
            <a:r>
              <a:rPr lang="ko-KR" altLang="en-US" sz="1400" dirty="0"/>
              <a:t>그래픽 또는 텍스트로 표현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요구사항들을 처리하기 위한 연산 순서가 적혀있으며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연산에는 조인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검색</a:t>
            </a:r>
            <a:r>
              <a:rPr lang="en-US" altLang="ko-KR" sz="1400" dirty="0"/>
              <a:t>, </a:t>
            </a:r>
            <a:r>
              <a:rPr lang="ko-KR" altLang="en-US" sz="1400" dirty="0"/>
              <a:t>필터</a:t>
            </a:r>
            <a:r>
              <a:rPr lang="en-US" altLang="ko-KR" sz="1400" dirty="0"/>
              <a:t>, </a:t>
            </a:r>
            <a:r>
              <a:rPr lang="ko-KR" altLang="en-US" sz="1400" dirty="0"/>
              <a:t>정렬 등이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RBO: </a:t>
            </a:r>
            <a:r>
              <a:rPr lang="ko-KR" altLang="en-US" sz="1400" dirty="0"/>
              <a:t>규칙 기반이라고 하며 여러</a:t>
            </a:r>
            <a:r>
              <a:rPr lang="en-US" altLang="ko-KR" sz="1400" dirty="0"/>
              <a:t> </a:t>
            </a:r>
            <a:r>
              <a:rPr lang="ko-KR" altLang="en-US" sz="1400" dirty="0"/>
              <a:t>개의 규칙을 정해 놓고 부합되는 규칙</a:t>
            </a:r>
            <a:r>
              <a:rPr lang="en-US" altLang="ko-KR" sz="1400" dirty="0"/>
              <a:t> </a:t>
            </a:r>
            <a:r>
              <a:rPr lang="ko-KR" altLang="en-US" sz="1400" dirty="0"/>
              <a:t>중 가장 비용이 적은 규칙을 선택하여 실행계획을 생성하는 것인데 그 비용이라는 것이 실제 </a:t>
            </a:r>
            <a:r>
              <a:rPr lang="en-US" altLang="ko-KR" sz="1400" dirty="0"/>
              <a:t>SQL</a:t>
            </a:r>
            <a:r>
              <a:rPr lang="ko-KR" altLang="en-US" sz="1400" dirty="0"/>
              <a:t>을 실행하여 발생하는 비용이 아닌 규칙 자체의 비용이므로 유연하지 못함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CBO:</a:t>
            </a:r>
            <a:r>
              <a:rPr lang="ko-KR" altLang="en-US" sz="1400" dirty="0"/>
              <a:t> </a:t>
            </a:r>
            <a:r>
              <a:rPr lang="en-US" altLang="ko-KR" sz="1400" dirty="0"/>
              <a:t>RBO</a:t>
            </a:r>
            <a:r>
              <a:rPr lang="ko-KR" altLang="en-US" sz="1400" dirty="0"/>
              <a:t>의 단점을 보완하고자 통계정보를 사용하여 </a:t>
            </a:r>
            <a:r>
              <a:rPr lang="en-US" altLang="ko-KR" sz="1400" dirty="0"/>
              <a:t>SQL</a:t>
            </a:r>
            <a:r>
              <a:rPr lang="ko-KR" altLang="en-US" sz="1400" dirty="0"/>
              <a:t>을 실제 실행했을 때 가장 비용이 적은 실행계획을 만들어 내는 방식으로 </a:t>
            </a:r>
            <a:r>
              <a:rPr lang="en-US" altLang="ko-KR" sz="1400" dirty="0"/>
              <a:t>CBO</a:t>
            </a:r>
            <a:r>
              <a:rPr lang="ko-KR" altLang="en-US" sz="1400" dirty="0"/>
              <a:t>가 무조건 </a:t>
            </a:r>
            <a:r>
              <a:rPr lang="en-US" altLang="ko-KR" sz="1400" dirty="0"/>
              <a:t>RBO</a:t>
            </a:r>
            <a:r>
              <a:rPr lang="ko-KR" altLang="en-US" sz="1400" dirty="0"/>
              <a:t>보다 좋은 것은 아님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425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제약조건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제약 조건 유형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PRIMARY KEY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테이블의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정의함</a:t>
            </a:r>
            <a:r>
              <a:rPr lang="en-US" altLang="ko-KR" sz="1400" dirty="0"/>
              <a:t>.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기본으로 </a:t>
            </a:r>
            <a:r>
              <a:rPr lang="en-US" altLang="ko-KR" sz="1400" dirty="0"/>
              <a:t>NOT NULL, UNIQUE </a:t>
            </a:r>
            <a:r>
              <a:rPr lang="ko-KR" altLang="en-US" sz="1400" dirty="0"/>
              <a:t>제약이 포함됨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FOREIGN KEY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외래키를</a:t>
            </a:r>
            <a:r>
              <a:rPr lang="ko-KR" altLang="en-US" sz="1400" dirty="0"/>
              <a:t> 정의함</a:t>
            </a:r>
            <a:r>
              <a:rPr lang="en-US" altLang="ko-KR" sz="1400" dirty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참조 대상을 </a:t>
            </a:r>
            <a:r>
              <a:rPr lang="ko-KR" altLang="en-US" sz="1400" dirty="0" err="1"/>
              <a:t>테이블이름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열이름</a:t>
            </a:r>
            <a:r>
              <a:rPr lang="en-US" altLang="ko-KR" sz="1400" dirty="0"/>
              <a:t>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명시해야 함</a:t>
            </a:r>
            <a:r>
              <a:rPr lang="en-US" altLang="ko-KR" sz="1400" dirty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참조 무결성 위배 상황 발생 시 처리 방법으로 옵션 지정 가능 </a:t>
            </a:r>
            <a:r>
              <a:rPr lang="en-US" altLang="ko-KR" sz="1400" dirty="0"/>
              <a:t>- NO ACTION, SET DEFAULT, SET NULL, CASCADE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UNIQUE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테이블 내에서 열은 유일한 값을 가져야 함</a:t>
            </a:r>
            <a:r>
              <a:rPr lang="en-US" altLang="ko-KR" sz="1400" dirty="0"/>
              <a:t>.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테이블 내에서 동일한 값을 가져서는 안 되는 항목에 지정함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NOT NULL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테이블 내에서 관련 열의 값은 </a:t>
            </a:r>
            <a:r>
              <a:rPr lang="en-US" altLang="ko-KR" sz="1400" dirty="0"/>
              <a:t>NULL</a:t>
            </a:r>
            <a:r>
              <a:rPr lang="ko-KR" altLang="en-US" sz="1400" dirty="0"/>
              <a:t>일 수 없음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필수 입력 항목에 대해 제약 조건으로 설정함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CHECK:</a:t>
            </a:r>
            <a:r>
              <a:rPr lang="ko-KR" altLang="en-US" sz="1400" dirty="0"/>
              <a:t> 개발자가 정의하는 제약 조건 상황에 따라 다양한 조건 설정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492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제약조건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외래키</a:t>
            </a:r>
            <a:r>
              <a:rPr lang="ko-KR" altLang="en-US" sz="1400" dirty="0"/>
              <a:t> 옵션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NO ACTION: </a:t>
            </a:r>
            <a:r>
              <a:rPr lang="ko-KR" altLang="en-US" sz="1400" dirty="0"/>
              <a:t>아무런 조치를 하지 않음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CASCADE: </a:t>
            </a:r>
            <a:r>
              <a:rPr lang="ko-KR" altLang="en-US" sz="1400" dirty="0"/>
              <a:t>같이 삭제되거나 변경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SET NULL: NULL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SET DEFAULT: </a:t>
            </a:r>
            <a:r>
              <a:rPr lang="ko-KR" altLang="en-US" sz="1400" dirty="0"/>
              <a:t>기본값으로 설정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제약 조건 활용</a:t>
            </a:r>
            <a:r>
              <a:rPr lang="en-US" altLang="ko-KR" sz="1400" dirty="0"/>
              <a:t>:</a:t>
            </a:r>
            <a:r>
              <a:rPr lang="ko-KR" altLang="en-US" sz="1400" dirty="0"/>
              <a:t> 테이블 생성을 위한 </a:t>
            </a:r>
            <a:r>
              <a:rPr lang="en" altLang="ko-KR" sz="1400" dirty="0"/>
              <a:t>CREATE </a:t>
            </a:r>
            <a:r>
              <a:rPr lang="ko-KR" altLang="en-US" sz="1400" dirty="0"/>
              <a:t>문에 제약 조건을 명시하는 형태로 사용하며</a:t>
            </a:r>
            <a:r>
              <a:rPr lang="en-US" altLang="ko-KR" sz="1400" dirty="0"/>
              <a:t>, </a:t>
            </a:r>
            <a:r>
              <a:rPr lang="en" altLang="ko-KR" sz="1400" dirty="0"/>
              <a:t>ALTER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테이블의 제약 조건을 변경할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579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제목 1">
            <a:extLst>
              <a:ext uri="{FF2B5EF4-FFF2-40B4-BE49-F238E27FC236}">
                <a16:creationId xmlns:a16="http://schemas.microsoft.com/office/drawing/2014/main" xmlns="" id="{059FC33A-3A62-C542-92E7-4BA2FFCF6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테이블 생성</a:t>
            </a:r>
          </a:p>
        </p:txBody>
      </p:sp>
      <p:sp>
        <p:nvSpPr>
          <p:cNvPr id="35842" name="내용 개체 틀 2">
            <a:extLst>
              <a:ext uri="{FF2B5EF4-FFF2-40B4-BE49-F238E27FC236}">
                <a16:creationId xmlns:a16="http://schemas.microsoft.com/office/drawing/2014/main" xmlns="" id="{FF397AD2-D559-DB42-AF7C-E5DA44EFF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 err="1"/>
              <a:t>테이블명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" altLang="ko-KR" sz="1400" dirty="0"/>
              <a:t>PLAYER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/>
              <a:t>테이블 설명 </a:t>
            </a:r>
            <a:r>
              <a:rPr lang="en-US" altLang="ko-KR" sz="1400" dirty="0"/>
              <a:t>: </a:t>
            </a:r>
            <a:r>
              <a:rPr lang="en" altLang="ko-KR" sz="1400" dirty="0"/>
              <a:t>K-</a:t>
            </a:r>
            <a:r>
              <a:rPr lang="ko-KR" altLang="en-US" sz="1400" dirty="0"/>
              <a:t>리그 선수들의 정보를 가지고 있는 테이블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 dirty="0" err="1"/>
              <a:t>칼럼명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PLAYER_ID (</a:t>
            </a:r>
            <a:r>
              <a:rPr lang="ko-KR" altLang="en-US" sz="1400" dirty="0"/>
              <a:t>선수</a:t>
            </a:r>
            <a:r>
              <a:rPr lang="en" altLang="ko-KR" sz="1400" dirty="0"/>
              <a:t>ID) </a:t>
            </a:r>
            <a:r>
              <a:rPr lang="ko-KR" altLang="en-US" sz="1400" dirty="0"/>
              <a:t>문자 고정 자릿수 </a:t>
            </a:r>
            <a:r>
              <a:rPr lang="en-US" altLang="ko-KR" sz="1400" dirty="0"/>
              <a:t>7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PLAYER_NAME (</a:t>
            </a:r>
            <a:r>
              <a:rPr lang="ko-KR" altLang="en-US" sz="1400" dirty="0" err="1"/>
              <a:t>선수명</a:t>
            </a:r>
            <a:r>
              <a:rPr lang="en-US" altLang="ko-KR" sz="1400" dirty="0"/>
              <a:t>) </a:t>
            </a:r>
            <a:r>
              <a:rPr lang="ko-KR" altLang="en-US" sz="1400" dirty="0"/>
              <a:t>문자 가변 자릿수 </a:t>
            </a:r>
            <a:r>
              <a:rPr lang="en-US" altLang="ko-KR" sz="1400" dirty="0"/>
              <a:t>20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TEAM_ID (</a:t>
            </a:r>
            <a:r>
              <a:rPr lang="ko-KR" altLang="en-US" sz="1400" dirty="0"/>
              <a:t>팀</a:t>
            </a:r>
            <a:r>
              <a:rPr lang="en" altLang="ko-KR" sz="1400" dirty="0"/>
              <a:t>ID) </a:t>
            </a:r>
            <a:r>
              <a:rPr lang="ko-KR" altLang="en-US" sz="1400" dirty="0"/>
              <a:t>문자 고정 자릿수 </a:t>
            </a:r>
            <a:r>
              <a:rPr lang="en-US" altLang="ko-KR" sz="1400" dirty="0"/>
              <a:t>3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E_PLAYER_NAME (</a:t>
            </a:r>
            <a:r>
              <a:rPr lang="ko-KR" altLang="en-US" sz="1400" dirty="0" err="1"/>
              <a:t>영문선수명</a:t>
            </a:r>
            <a:r>
              <a:rPr lang="en-US" altLang="ko-KR" sz="1400" dirty="0"/>
              <a:t>) </a:t>
            </a:r>
            <a:r>
              <a:rPr lang="ko-KR" altLang="en-US" sz="1400" dirty="0"/>
              <a:t>문자 가변 자릿수 </a:t>
            </a:r>
            <a:r>
              <a:rPr lang="en-US" altLang="ko-KR" sz="1400" dirty="0"/>
              <a:t>40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NICKNAME (</a:t>
            </a:r>
            <a:r>
              <a:rPr lang="ko-KR" altLang="en-US" sz="1400" dirty="0" err="1"/>
              <a:t>선수별명</a:t>
            </a:r>
            <a:r>
              <a:rPr lang="en-US" altLang="ko-KR" sz="1400" dirty="0"/>
              <a:t>) </a:t>
            </a:r>
            <a:r>
              <a:rPr lang="ko-KR" altLang="en-US" sz="1400" dirty="0"/>
              <a:t>문자 가변 자릿수 </a:t>
            </a:r>
            <a:r>
              <a:rPr lang="en-US" altLang="ko-KR" sz="1400" dirty="0"/>
              <a:t>30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JOIN_YYYY (</a:t>
            </a:r>
            <a:r>
              <a:rPr lang="ko-KR" altLang="en-US" sz="1400" dirty="0" err="1"/>
              <a:t>입단년도</a:t>
            </a:r>
            <a:r>
              <a:rPr lang="en-US" altLang="ko-KR" sz="1400" dirty="0"/>
              <a:t>) </a:t>
            </a:r>
            <a:r>
              <a:rPr lang="ko-KR" altLang="en-US" sz="1400" dirty="0"/>
              <a:t>문자 고정 자릿수 </a:t>
            </a:r>
            <a:r>
              <a:rPr lang="en-US" altLang="ko-KR" sz="1400" dirty="0"/>
              <a:t>4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POSITION (</a:t>
            </a:r>
            <a:r>
              <a:rPr lang="ko-KR" altLang="en-US" sz="1400" dirty="0"/>
              <a:t>포지션</a:t>
            </a:r>
            <a:r>
              <a:rPr lang="en-US" altLang="ko-KR" sz="1400" dirty="0"/>
              <a:t>) </a:t>
            </a:r>
            <a:r>
              <a:rPr lang="ko-KR" altLang="en-US" sz="1400" dirty="0"/>
              <a:t>문자 가변 자릿수 </a:t>
            </a:r>
            <a:r>
              <a:rPr lang="en-US" altLang="ko-KR" sz="1400" dirty="0"/>
              <a:t>10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BACK_NO (</a:t>
            </a:r>
            <a:r>
              <a:rPr lang="ko-KR" altLang="en-US" sz="1400" dirty="0"/>
              <a:t>등번호</a:t>
            </a:r>
            <a:r>
              <a:rPr lang="en-US" altLang="ko-KR" sz="1400" dirty="0"/>
              <a:t>) </a:t>
            </a:r>
            <a:r>
              <a:rPr lang="ko-KR" altLang="en-US" sz="1400" dirty="0"/>
              <a:t>숫자 </a:t>
            </a:r>
            <a:r>
              <a:rPr lang="en-US" altLang="ko-KR" sz="1400" dirty="0"/>
              <a:t>2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NATION (</a:t>
            </a:r>
            <a:r>
              <a:rPr lang="ko-KR" altLang="en-US" sz="1400" dirty="0"/>
              <a:t>국적</a:t>
            </a:r>
            <a:r>
              <a:rPr lang="en-US" altLang="ko-KR" sz="1400" dirty="0"/>
              <a:t>) </a:t>
            </a:r>
            <a:r>
              <a:rPr lang="ko-KR" altLang="en-US" sz="1400" dirty="0"/>
              <a:t>문자 가변 자릿수 </a:t>
            </a:r>
            <a:r>
              <a:rPr lang="en-US" altLang="ko-KR" sz="1400" dirty="0"/>
              <a:t>20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BIRTH_DATE (</a:t>
            </a:r>
            <a:r>
              <a:rPr lang="ko-KR" altLang="en-US" sz="1400" dirty="0"/>
              <a:t>생년월일</a:t>
            </a:r>
            <a:r>
              <a:rPr lang="en-US" altLang="ko-KR" sz="1400" dirty="0"/>
              <a:t>) </a:t>
            </a:r>
            <a:r>
              <a:rPr lang="ko-KR" altLang="en-US" sz="1400" dirty="0"/>
              <a:t>날짜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SOLAR (</a:t>
            </a:r>
            <a:r>
              <a:rPr lang="ko-KR" altLang="en-US" sz="1400" dirty="0"/>
              <a:t>양</a:t>
            </a:r>
            <a:r>
              <a:rPr lang="en-US" altLang="ko-KR" sz="1400" dirty="0"/>
              <a:t>/</a:t>
            </a:r>
            <a:r>
              <a:rPr lang="ko-KR" altLang="en-US" sz="1400" dirty="0"/>
              <a:t>음</a:t>
            </a:r>
            <a:r>
              <a:rPr lang="en-US" altLang="ko-KR" sz="1400" dirty="0"/>
              <a:t>) </a:t>
            </a:r>
            <a:r>
              <a:rPr lang="ko-KR" altLang="en-US" sz="1400" dirty="0"/>
              <a:t>문자 고정 자릿수 </a:t>
            </a:r>
            <a:r>
              <a:rPr lang="en-US" altLang="ko-KR" sz="1400" dirty="0"/>
              <a:t>1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HEIGHT (</a:t>
            </a:r>
            <a:r>
              <a:rPr lang="ko-KR" altLang="en-US" sz="1400" dirty="0"/>
              <a:t>신장</a:t>
            </a:r>
            <a:r>
              <a:rPr lang="en-US" altLang="ko-KR" sz="1400" dirty="0"/>
              <a:t>) </a:t>
            </a:r>
            <a:r>
              <a:rPr lang="ko-KR" altLang="en-US" sz="1400" dirty="0"/>
              <a:t>숫자 </a:t>
            </a:r>
            <a:r>
              <a:rPr lang="en-US" altLang="ko-KR" sz="1400" dirty="0"/>
              <a:t>3</a:t>
            </a:r>
            <a:r>
              <a:rPr lang="ko-KR" altLang="en-US" sz="1400" dirty="0"/>
              <a:t>자리</a:t>
            </a:r>
            <a:r>
              <a:rPr lang="en-US" altLang="ko-KR" sz="1400" dirty="0"/>
              <a:t>,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" altLang="ko-KR" sz="1400" dirty="0"/>
              <a:t>WEIGHT (</a:t>
            </a:r>
            <a:r>
              <a:rPr lang="ko-KR" altLang="en-US" sz="1400" dirty="0"/>
              <a:t>몸무게</a:t>
            </a:r>
            <a:r>
              <a:rPr lang="en-US" altLang="ko-KR" sz="1400" dirty="0"/>
              <a:t>) </a:t>
            </a:r>
            <a:r>
              <a:rPr lang="ko-KR" altLang="en-US" sz="1400" dirty="0"/>
              <a:t>숫자 </a:t>
            </a:r>
            <a:r>
              <a:rPr lang="en-US" altLang="ko-KR" sz="1400" dirty="0"/>
              <a:t>3</a:t>
            </a:r>
            <a:r>
              <a:rPr lang="ko-KR" altLang="en-US" sz="1400" dirty="0"/>
              <a:t>자리</a:t>
            </a:r>
            <a:r>
              <a:rPr lang="en-US" altLang="ko-KR" sz="1400" dirty="0"/>
              <a:t>, 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31B7D255-40D0-FA42-8013-CF88496A05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7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제목 1">
            <a:extLst>
              <a:ext uri="{FF2B5EF4-FFF2-40B4-BE49-F238E27FC236}">
                <a16:creationId xmlns:a16="http://schemas.microsoft.com/office/drawing/2014/main" xmlns="" id="{059FC33A-3A62-C542-92E7-4BA2FFCF6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테이블 생성</a:t>
            </a:r>
          </a:p>
        </p:txBody>
      </p:sp>
      <p:sp>
        <p:nvSpPr>
          <p:cNvPr id="35842" name="내용 개체 틀 2">
            <a:extLst>
              <a:ext uri="{FF2B5EF4-FFF2-40B4-BE49-F238E27FC236}">
                <a16:creationId xmlns:a16="http://schemas.microsoft.com/office/drawing/2014/main" xmlns="" id="{FF397AD2-D559-DB42-AF7C-E5DA44EFF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Oracle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CREATE TABLE PLAYER ( 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PLAYER_ID CHAR(7),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PLAYER_NAME VARCHAR2(20),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TEAM_ID CHAR(3),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E_PLAYER_NAME VARCHAR2(40),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NICKNAME VARCHAR2(30),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JOIN_YYYY CHAR(4),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POSITION VARCHAR2(10),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BACK_NO NUMBER(2),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NATION VARCHAR2(20),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BIRTH_DATE DATE,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SOLAR CHAR(1),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HEIGHT NUMBER(3),</a:t>
            </a:r>
          </a:p>
          <a:p>
            <a:pPr marL="457200" lvl="1" indent="0" eaLnBrk="1" hangingPunct="1">
              <a:buNone/>
            </a:pPr>
            <a:r>
              <a:rPr lang="en" altLang="ko-KR" sz="1400" dirty="0"/>
              <a:t>WEIGHT NUMBER(3)); 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31B7D255-40D0-FA42-8013-CF88496A05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7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제목 1">
            <a:extLst>
              <a:ext uri="{FF2B5EF4-FFF2-40B4-BE49-F238E27FC236}">
                <a16:creationId xmlns:a16="http://schemas.microsoft.com/office/drawing/2014/main" xmlns="" id="{53384B6A-EF6E-5D41-BB12-E8B790AE3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새로운 칼럼 추가</a:t>
            </a:r>
          </a:p>
        </p:txBody>
      </p:sp>
      <p:sp>
        <p:nvSpPr>
          <p:cNvPr id="45058" name="내용 개체 틀 2">
            <a:extLst>
              <a:ext uri="{FF2B5EF4-FFF2-40B4-BE49-F238E27FC236}">
                <a16:creationId xmlns:a16="http://schemas.microsoft.com/office/drawing/2014/main" xmlns="" id="{7059715D-B074-584F-ABBA-28A1A6BE1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ALTER TABLE ADD </a:t>
            </a:r>
            <a:r>
              <a:rPr lang="ko-KR" altLang="en-US" sz="1400" dirty="0"/>
              <a:t>문은 기존 테이블에 새로운 컬럼을 추가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새로운 컬럼은 테이블 맨 마지막에 추가되므로 자신이 원하는 위치에 만들어 넣을 수 없음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이전에 추가해 놓은 데이터가 존재한다면 그 데이터에도 컬럼이 추가되지만</a:t>
            </a:r>
            <a:r>
              <a:rPr lang="en-US" altLang="ko-KR" sz="1400" dirty="0"/>
              <a:t> </a:t>
            </a:r>
            <a:r>
              <a:rPr lang="ko-KR" altLang="en-US" sz="1400" dirty="0"/>
              <a:t>컬럼의 값은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값으로 설정</a:t>
            </a:r>
            <a:endParaRPr lang="en-US" altLang="ko-KR" sz="14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endParaRPr lang="en-US" altLang="ko-KR" sz="1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x-none" altLang="ko-KR" sz="1400" dirty="0"/>
              <a:t>ALTER TABLE table_name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x-none" altLang="ko-KR" sz="1400" dirty="0"/>
              <a:t>ADD (column_name, data_type expr, …);</a:t>
            </a:r>
          </a:p>
        </p:txBody>
      </p:sp>
    </p:spTree>
    <p:extLst>
      <p:ext uri="{BB962C8B-B14F-4D97-AF65-F5344CB8AC3E}">
        <p14:creationId xmlns:p14="http://schemas.microsoft.com/office/powerpoint/2010/main" val="169952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 대수</a:t>
            </a:r>
            <a:r>
              <a:rPr lang="en-US" altLang="ko-KR" dirty="0"/>
              <a:t> </a:t>
            </a:r>
            <a:r>
              <a:rPr lang="ko-KR" altLang="en-US" dirty="0"/>
              <a:t>와 관계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관계 대수</a:t>
            </a:r>
            <a:r>
              <a:rPr lang="en-US" altLang="ko-KR" sz="1400" dirty="0"/>
              <a:t>(Relational Algebra)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관계형 데이터베이스에서 원하는 정보와 그 정보를 검색하기 위해서 어떻게 </a:t>
            </a:r>
            <a:r>
              <a:rPr lang="ko-KR" altLang="en-US" sz="1400" dirty="0" err="1"/>
              <a:t>유도하는가를</a:t>
            </a:r>
            <a:r>
              <a:rPr lang="ko-KR" altLang="en-US" sz="1400" dirty="0"/>
              <a:t> 기술하는 절차적인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질의에 대한 해를 구하기 위해 수행해야 할 연산의 순서를 명시하며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릴레이션을</a:t>
            </a:r>
            <a:r>
              <a:rPr lang="ko-KR" altLang="en-US" sz="1400" dirty="0"/>
              <a:t> 처리하기 위해 연산자 와 연산 규칙을 제공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일반 집합 연산자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합집합</a:t>
            </a:r>
            <a:r>
              <a:rPr lang="en-US" altLang="ko-KR" sz="1400" dirty="0"/>
              <a:t>(∪)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교집합</a:t>
            </a:r>
            <a:r>
              <a:rPr lang="en-US" altLang="ko-KR" sz="1400" dirty="0"/>
              <a:t>(∩)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차집합</a:t>
            </a:r>
            <a:r>
              <a:rPr lang="en-US" altLang="ko-KR" sz="1400" dirty="0"/>
              <a:t>(-),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카티션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프로덕트</a:t>
            </a:r>
            <a:r>
              <a:rPr lang="en-US" altLang="ko-KR" sz="1400" dirty="0"/>
              <a:t>(X) :</a:t>
            </a:r>
            <a:r>
              <a:rPr lang="ko-KR" altLang="en-US" sz="1400" dirty="0"/>
              <a:t>속성의 수는 더하기 </a:t>
            </a:r>
            <a:r>
              <a:rPr lang="ko-KR" altLang="en-US" sz="1400" dirty="0" err="1"/>
              <a:t>튜플의</a:t>
            </a:r>
            <a:r>
              <a:rPr lang="ko-KR" altLang="en-US" sz="1400" dirty="0"/>
              <a:t> 수는 곱하기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순수 관계 연산자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Select(</a:t>
            </a:r>
            <a:r>
              <a:rPr lang="en-US" altLang="ko-KR" sz="1400" dirty="0" err="1"/>
              <a:t>σ</a:t>
            </a:r>
            <a:r>
              <a:rPr lang="en-US" altLang="ko-KR" sz="1400" dirty="0"/>
              <a:t>): </a:t>
            </a:r>
            <a:r>
              <a:rPr lang="ko-KR" altLang="en-US" sz="1400" dirty="0"/>
              <a:t>선택 조건을 만족하는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수평적 부분집합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Project(π):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수직적 부분집합</a:t>
            </a:r>
            <a:r>
              <a:rPr lang="en-US" altLang="ko-KR" sz="1400" dirty="0"/>
              <a:t>, </a:t>
            </a:r>
            <a:r>
              <a:rPr lang="ko-KR" altLang="en-US" sz="1400" dirty="0"/>
              <a:t>중복 </a:t>
            </a:r>
            <a:r>
              <a:rPr lang="ko-KR" altLang="en-US" sz="1400" dirty="0" err="1"/>
              <a:t>튜플의</a:t>
            </a:r>
            <a:r>
              <a:rPr lang="ko-KR" altLang="en-US" sz="1400" dirty="0"/>
              <a:t> 생성은 제거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Join(⋈): </a:t>
            </a:r>
            <a:r>
              <a:rPr lang="ko-KR" altLang="en-US" sz="1400" dirty="0" err="1"/>
              <a:t>세타</a:t>
            </a:r>
            <a:r>
              <a:rPr lang="en-US" altLang="ko-KR" sz="1400" dirty="0"/>
              <a:t> </a:t>
            </a:r>
            <a:r>
              <a:rPr lang="ko-KR" altLang="en-US" sz="1400" dirty="0"/>
              <a:t>조인</a:t>
            </a:r>
            <a:r>
              <a:rPr lang="en-US" altLang="ko-KR" sz="1400" dirty="0"/>
              <a:t>, </a:t>
            </a:r>
            <a:r>
              <a:rPr lang="ko-KR" altLang="en-US" sz="1400" dirty="0"/>
              <a:t>동일</a:t>
            </a:r>
            <a:r>
              <a:rPr lang="en-US" altLang="ko-KR" sz="1400" dirty="0"/>
              <a:t> </a:t>
            </a:r>
            <a:r>
              <a:rPr lang="ko-KR" altLang="en-US" sz="1400" dirty="0"/>
              <a:t>조인</a:t>
            </a:r>
            <a:r>
              <a:rPr lang="en-US" altLang="ko-KR" sz="1400" dirty="0"/>
              <a:t>, </a:t>
            </a:r>
            <a:r>
              <a:rPr lang="ko-KR" altLang="en-US" sz="1400" dirty="0"/>
              <a:t>자연</a:t>
            </a:r>
            <a:r>
              <a:rPr lang="en-US" altLang="ko-KR" sz="1400" dirty="0"/>
              <a:t> </a:t>
            </a:r>
            <a:r>
              <a:rPr lang="ko-KR" altLang="en-US" sz="1400" dirty="0"/>
              <a:t>조인</a:t>
            </a:r>
            <a:r>
              <a:rPr lang="en-US" altLang="ko-KR" sz="1400" dirty="0"/>
              <a:t>, </a:t>
            </a:r>
            <a:r>
              <a:rPr lang="ko-KR" altLang="en-US" sz="1400" dirty="0"/>
              <a:t>자연</a:t>
            </a:r>
            <a:r>
              <a:rPr lang="en-US" altLang="ko-KR" sz="1400" dirty="0"/>
              <a:t> </a:t>
            </a:r>
            <a:r>
              <a:rPr lang="ko-KR" altLang="en-US" sz="1400" dirty="0"/>
              <a:t>조인은 동일</a:t>
            </a:r>
            <a:r>
              <a:rPr lang="en-US" altLang="ko-KR" sz="1400" dirty="0"/>
              <a:t> </a:t>
            </a:r>
            <a:r>
              <a:rPr lang="ko-KR" altLang="en-US" sz="1400" dirty="0"/>
              <a:t>조인의 결과 릴레이션에서 중복되는 조인 </a:t>
            </a:r>
            <a:r>
              <a:rPr lang="ko-KR" altLang="en-US" sz="1400" dirty="0" err="1"/>
              <a:t>애트리뷰트를</a:t>
            </a:r>
            <a:r>
              <a:rPr lang="ko-KR" altLang="en-US" sz="1400" dirty="0"/>
              <a:t> 제거하는 경우와 동일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Division(÷): </a:t>
            </a:r>
            <a:r>
              <a:rPr lang="ko-KR" altLang="en-US" sz="1400" dirty="0"/>
              <a:t>속성을 제외하고 나머지 속성만 추출해내는 기능</a:t>
            </a:r>
          </a:p>
        </p:txBody>
      </p:sp>
    </p:spTree>
    <p:extLst>
      <p:ext uri="{BB962C8B-B14F-4D97-AF65-F5344CB8AC3E}">
        <p14:creationId xmlns:p14="http://schemas.microsoft.com/office/powerpoint/2010/main" val="402470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>
            <a:extLst>
              <a:ext uri="{FF2B5EF4-FFF2-40B4-BE49-F238E27FC236}">
                <a16:creationId xmlns:a16="http://schemas.microsoft.com/office/drawing/2014/main" xmlns="" id="{ED52D9B7-D293-B647-A119-42DCC9F54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새로운 칼럼 추가</a:t>
            </a:r>
          </a:p>
        </p:txBody>
      </p:sp>
      <p:sp>
        <p:nvSpPr>
          <p:cNvPr id="46082" name="내용 개체 틀 2">
            <a:extLst>
              <a:ext uri="{FF2B5EF4-FFF2-40B4-BE49-F238E27FC236}">
                <a16:creationId xmlns:a16="http://schemas.microsoft.com/office/drawing/2014/main" xmlns="" id="{C1C02D47-68B2-764C-A84B-A928F8A91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 dirty="0"/>
              <a:t>EMP01 </a:t>
            </a:r>
            <a:r>
              <a:rPr lang="ko-KR" altLang="en-US" sz="1400" dirty="0"/>
              <a:t>테이블에 문자 타입의 직급</a:t>
            </a:r>
            <a:r>
              <a:rPr lang="en-US" altLang="ko-KR" sz="1400" dirty="0"/>
              <a:t>(JOB) </a:t>
            </a:r>
            <a:r>
              <a:rPr lang="ko-KR" altLang="en-US" sz="1400" dirty="0"/>
              <a:t>칼럼을 추가</a:t>
            </a:r>
            <a:endParaRPr lang="en-US" altLang="ko-KR" sz="1400" dirty="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 dirty="0"/>
          </a:p>
          <a:p>
            <a:pPr marL="457200" lvl="1" indent="0" eaLnBrk="1" hangingPunct="1">
              <a:buFontTx/>
              <a:buNone/>
            </a:pPr>
            <a:r>
              <a:rPr lang="x-none" altLang="ko-KR" sz="1400" dirty="0"/>
              <a:t>ALTER TABLE EMP01</a:t>
            </a:r>
          </a:p>
          <a:p>
            <a:pPr marL="457200" lvl="1" indent="0" eaLnBrk="1" hangingPunct="1">
              <a:buFontTx/>
              <a:buNone/>
            </a:pPr>
            <a:r>
              <a:rPr lang="x-none" altLang="ko-KR" sz="1400" dirty="0"/>
              <a:t>ADD(JOB VARCHAR2(9)); </a:t>
            </a:r>
            <a:endParaRPr lang="ko-KR" altLang="en-US" sz="1400" dirty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E3FF144E-6190-F146-8EA9-FEBF6306CD9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26369DE-BF02-9341-BD8B-F42A22E5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5092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제목 1">
            <a:extLst>
              <a:ext uri="{FF2B5EF4-FFF2-40B4-BE49-F238E27FC236}">
                <a16:creationId xmlns:a16="http://schemas.microsoft.com/office/drawing/2014/main" xmlns="" id="{E5F57BE3-A4ED-B045-BA94-A4DFC77AE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기존 칼럼 속성 변경하기</a:t>
            </a:r>
          </a:p>
        </p:txBody>
      </p:sp>
      <p:sp>
        <p:nvSpPr>
          <p:cNvPr id="48130" name="내용 개체 틀 2">
            <a:extLst>
              <a:ext uri="{FF2B5EF4-FFF2-40B4-BE49-F238E27FC236}">
                <a16:creationId xmlns:a16="http://schemas.microsoft.com/office/drawing/2014/main" xmlns="" id="{6F63E616-8340-7A48-8C5F-CE414DEAB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sz="1400"/>
              <a:t>ALTER TABLE MODIFY </a:t>
            </a:r>
            <a:r>
              <a:rPr lang="ko-KR" altLang="en-US" sz="1400"/>
              <a:t>문을 다음과 같은 형식으로 사용하면 테이블에 이미 존재하는 컬럼을 변경할 수 있음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ALTER TABLE table_name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MODIFY (column_name, data_type expr, …);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컬럼을 변경한다는 것은 컬럼에 대해서 데이터 타입이나 크기</a:t>
            </a:r>
            <a:r>
              <a:rPr lang="en-US" altLang="ko-KR" sz="1400"/>
              <a:t>, </a:t>
            </a:r>
            <a:r>
              <a:rPr lang="ko-KR" altLang="en-US" sz="1400"/>
              <a:t>기본 값들을 변경한다는 의미</a:t>
            </a:r>
          </a:p>
        </p:txBody>
      </p:sp>
    </p:spTree>
    <p:extLst>
      <p:ext uri="{BB962C8B-B14F-4D97-AF65-F5344CB8AC3E}">
        <p14:creationId xmlns:p14="http://schemas.microsoft.com/office/powerpoint/2010/main" val="237553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제목 1">
            <a:extLst>
              <a:ext uri="{FF2B5EF4-FFF2-40B4-BE49-F238E27FC236}">
                <a16:creationId xmlns:a16="http://schemas.microsoft.com/office/drawing/2014/main" xmlns="" id="{32A5DC83-04D4-8040-BD24-D4F34EE90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기존 칼럼 속성 변경하기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xmlns="" id="{E8CAD4C4-CE38-154D-8E06-DC6A2C42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emp01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테이블의 직급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(JOB)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칼럼을 최대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30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글자까지 저장할 수 있게 변경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ALTER TABLE EMP01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MODIFY(JOB VARCHAR2(30)); </a:t>
            </a:r>
          </a:p>
          <a:p>
            <a:pPr marL="0" indent="0" eaLnBrk="1" hangingPunct="1">
              <a:buFontTx/>
              <a:buNone/>
              <a:defRPr/>
            </a:pPr>
            <a:endParaRPr lang="en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14CF652-6139-3E42-97D4-69C917BD2C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7831556-C89D-6A43-AE0A-DDB140FE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745970"/>
            <a:ext cx="6426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제목 1">
            <a:extLst>
              <a:ext uri="{FF2B5EF4-FFF2-40B4-BE49-F238E27FC236}">
                <a16:creationId xmlns:a16="http://schemas.microsoft.com/office/drawing/2014/main" xmlns="" id="{11A9C433-0B26-6843-9FA0-7E89573E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기존 칼럼 삭제 </a:t>
            </a:r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xmlns="" id="{71BB8098-8F97-0A42-8E18-DC67FCDD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테이블에 이미 존재하는 컬럼을 삭제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ALTER TABLE ~ DROP COLUMN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명령어로 칼럼을 삭제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ALTER TABLE </a:t>
            </a:r>
            <a:r>
              <a:rPr lang="en" altLang="ko-KR" sz="1400" dirty="0" err="1">
                <a:latin typeface="Gulim" panose="020B0600000101010101" pitchFamily="34" charset="-127"/>
                <a:ea typeface="Gulim" panose="020B0600000101010101" pitchFamily="34" charset="-127"/>
              </a:rPr>
              <a:t>table_name</a:t>
            </a:r>
            <a:endParaRPr lang="en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00050" lvl="1" indent="0" eaLnBrk="1" hangingPunct="1">
              <a:buFontTx/>
              <a:buNone/>
              <a:defRPr/>
            </a:pP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DROP COLUMN </a:t>
            </a:r>
            <a:r>
              <a:rPr lang="en" altLang="ko-KR" sz="1400" dirty="0" err="1">
                <a:latin typeface="Gulim" panose="020B0600000101010101" pitchFamily="34" charset="-127"/>
                <a:ea typeface="Gulim" panose="020B0600000101010101" pitchFamily="34" charset="-127"/>
              </a:rPr>
              <a:t>column_name</a:t>
            </a:r>
            <a:r>
              <a:rPr lang="en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endParaRPr lang="en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EMP01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테이블의 직급 칼럼을 삭제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ALTER TABLE EMP01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DROP COLUMN JOB; </a:t>
            </a:r>
          </a:p>
          <a:p>
            <a:pPr marL="0" indent="0" eaLnBrk="1" hangingPunct="1">
              <a:buFontTx/>
              <a:buNone/>
              <a:defRPr/>
            </a:pP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en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eaLnBrk="1" hangingPunct="1">
              <a:buFontTx/>
              <a:buNone/>
              <a:defRPr/>
            </a:pP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512B2D-E8A0-4A46-B0B6-DCB92AFE0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6604000" cy="26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2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뷰 생성 및 삭제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생성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CREATE VIEW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뷰명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[(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속성명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[,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속성명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...])]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 SELECT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속성 명을 생략하면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구문의 속성 명을 사용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문에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UNION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ORDER BY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사용할 수 없음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DROP VIEW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뷰명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자주 사용되는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번 부서에 소속된 사원들의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사번과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이름과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부서번호를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출력하기 위한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문을 하나의 뷰로 정의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CREATE VIEW EMP_VIEW30</a:t>
            </a: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 </a:t>
            </a: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EMPNO, ENAME, DEPTNO</a:t>
            </a: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FROM EMP_COPY</a:t>
            </a: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WHERE DEPTNO=30;</a:t>
            </a:r>
          </a:p>
          <a:p>
            <a:pPr>
              <a:buFont typeface="Wingdings" pitchFamily="2" charset="2"/>
              <a:buChar char="v"/>
              <a:defRPr/>
            </a:pP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뷰는 테이블에 접근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(SELECT)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 것과 동일한 방법으로 결과를 얻을 수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00050" lvl="1" indent="0">
              <a:buNone/>
              <a:defRPr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* FROM EMP_VIEW30; </a:t>
            </a:r>
          </a:p>
          <a:p>
            <a:pPr marL="400050" lvl="1" indent="0">
              <a:buNone/>
              <a:defRPr/>
            </a:pP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뷰 구조 확인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00050" lvl="1" indent="0">
              <a:buNone/>
              <a:defRPr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DESC EMP_VIEW30;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59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인덱스 생성 및 삭제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57250" lvl="2" indent="0">
              <a:buNone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CREATE [UNIQUE]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INDEX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인덱스명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57250" lvl="2" indent="0">
              <a:buNone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테이블명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속성명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[ASC|DESC] [,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속성명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[ASC|DESC]])</a:t>
            </a:r>
          </a:p>
          <a:p>
            <a:pPr marL="857250" lvl="2" indent="0">
              <a:buNone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[CLUSTER] 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UNIQUE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사용되면 중복 값이 없는 속성으로 생성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DROP INDEX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인덱스명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ALTER [UNIQUE] INDEX &lt;index name&gt; ON &lt;table name&gt; (&lt;column(s)&gt;);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EMP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컬럼 중에서 이름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ENAME)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대해서 인덱스를 생성 </a:t>
            </a:r>
          </a:p>
          <a:p>
            <a:pPr marL="857250" lvl="2" indent="0">
              <a:spcBef>
                <a:spcPts val="600"/>
              </a:spcBef>
              <a:buNone/>
              <a:defRPr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CREATE INDEX IDX_EMP_ENAME</a:t>
            </a:r>
          </a:p>
          <a:p>
            <a:pPr marL="857250" lvl="2" indent="0">
              <a:spcBef>
                <a:spcPts val="600"/>
              </a:spcBef>
              <a:buNone/>
              <a:defRPr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 EMP(ENAME);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EMP01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테이블의 </a:t>
            </a: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IDX_EMP_ENAME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인덱스를 제거</a:t>
            </a:r>
          </a:p>
          <a:p>
            <a:pPr marL="800100" lvl="2" indent="0">
              <a:spcBef>
                <a:spcPts val="600"/>
              </a:spcBef>
              <a:buNone/>
              <a:defRPr/>
            </a:pPr>
            <a:r>
              <a:rPr lang="en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DROP INDEX IDX_EMP_ENAME;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buFont typeface="Wingdings" pitchFamily="2" charset="2"/>
              <a:buChar char="ü"/>
            </a:pP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74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DCL </a:t>
            </a:r>
            <a:r>
              <a:rPr lang="ko-KR" altLang="en-US" sz="1400" dirty="0"/>
              <a:t>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 권한</a:t>
            </a:r>
            <a:r>
              <a:rPr lang="en-US" altLang="ko-KR" sz="1400" dirty="0"/>
              <a:t>: </a:t>
            </a:r>
            <a:r>
              <a:rPr lang="ko-KR" altLang="en-US" sz="1400" dirty="0"/>
              <a:t>접근 통제가 목적으로 사용자를 등록하고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사용자에게 특정 데이터베이스를 사용할 수 있는 권리를 부여하는 작업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트랜잭션</a:t>
            </a:r>
            <a:r>
              <a:rPr lang="en-US" altLang="ko-KR" sz="1400" dirty="0"/>
              <a:t>:</a:t>
            </a:r>
            <a:r>
              <a:rPr lang="ko-KR" altLang="en-US" sz="1400" dirty="0"/>
              <a:t> 안전한 거래 보장을 목적으로 동시에 다수의 작업을 독립적으로 안전하게 처리 하기 위한 상호 작용 단위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트랜잭션 제어를 위한 명령어 </a:t>
            </a:r>
            <a:r>
              <a:rPr lang="en-US" altLang="ko-KR" sz="1400" dirty="0"/>
              <a:t>TCL(Transaction Control Language)</a:t>
            </a:r>
            <a:r>
              <a:rPr lang="ko-KR" altLang="en-US" sz="1400" dirty="0"/>
              <a:t>이 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TCL</a:t>
            </a:r>
            <a:r>
              <a:rPr lang="ko-KR" altLang="en-US" sz="1400" dirty="0"/>
              <a:t>과 </a:t>
            </a:r>
            <a:r>
              <a:rPr lang="en-US" altLang="ko-KR" sz="1400" dirty="0"/>
              <a:t>DCL</a:t>
            </a:r>
            <a:r>
              <a:rPr lang="ko-KR" altLang="en-US" sz="1400" dirty="0"/>
              <a:t>은 대상이 달라 서로 별개의 개념으로 분류할 수 있으나</a:t>
            </a:r>
            <a:r>
              <a:rPr lang="en-US" altLang="ko-KR" sz="1400" dirty="0"/>
              <a:t> </a:t>
            </a:r>
            <a:r>
              <a:rPr lang="ko-KR" altLang="en-US" sz="1400" dirty="0"/>
              <a:t>제어 기능의 공통점으로 </a:t>
            </a:r>
            <a:r>
              <a:rPr lang="en-US" altLang="ko-KR" sz="1400" dirty="0"/>
              <a:t>DCL</a:t>
            </a:r>
            <a:r>
              <a:rPr lang="ko-KR" altLang="en-US" sz="1400" dirty="0"/>
              <a:t>의 일부로 분류하기도 한다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DCL </a:t>
            </a:r>
            <a:r>
              <a:rPr lang="ko-KR" altLang="en-US" sz="1400" dirty="0"/>
              <a:t>명령어</a:t>
            </a:r>
            <a:endParaRPr lang="en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DCL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GRANT 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데이터베이스 사용자 권한 부여 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REVOKE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데이터베이스 사용자 권한 회수</a:t>
            </a:r>
            <a:endParaRPr lang="en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TCL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COMMIT: </a:t>
            </a:r>
            <a:r>
              <a:rPr lang="ko-KR" altLang="en-US" sz="1400" dirty="0"/>
              <a:t>트랜잭션 확정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ROLLBACK: </a:t>
            </a:r>
            <a:r>
              <a:rPr lang="ko-KR" altLang="en-US" sz="1400" dirty="0"/>
              <a:t>트랜잭션 취소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SAVEPOINT:</a:t>
            </a:r>
            <a:r>
              <a:rPr lang="ko-KR" altLang="en-US" sz="1400" dirty="0"/>
              <a:t> </a:t>
            </a:r>
            <a:r>
              <a:rPr lang="en-US" altLang="ko-KR" sz="1400" dirty="0"/>
              <a:t>rollback </a:t>
            </a:r>
            <a:r>
              <a:rPr lang="ko-KR" altLang="en-US" sz="1400" dirty="0"/>
              <a:t>지점 설정</a:t>
            </a:r>
          </a:p>
        </p:txBody>
      </p:sp>
    </p:spTree>
    <p:extLst>
      <p:ext uri="{BB962C8B-B14F-4D97-AF65-F5344CB8AC3E}">
        <p14:creationId xmlns:p14="http://schemas.microsoft.com/office/powerpoint/2010/main" val="42949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사용자 권한 부여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권한</a:t>
            </a:r>
            <a:r>
              <a:rPr lang="en-US" altLang="ko-KR" sz="1400" dirty="0"/>
              <a:t>: </a:t>
            </a:r>
            <a:r>
              <a:rPr lang="en" altLang="ko-KR" sz="1400" dirty="0"/>
              <a:t>GRANT </a:t>
            </a:r>
            <a:r>
              <a:rPr lang="ko-KR" altLang="en-US" sz="1400" dirty="0"/>
              <a:t>권한</a:t>
            </a:r>
            <a:r>
              <a:rPr lang="en-US" altLang="ko-KR" sz="1400" dirty="0"/>
              <a:t>1, </a:t>
            </a:r>
            <a:r>
              <a:rPr lang="ko-KR" altLang="en-US" sz="1400" dirty="0"/>
              <a:t>권한</a:t>
            </a:r>
            <a:r>
              <a:rPr lang="en-US" altLang="ko-KR" sz="1400" dirty="0"/>
              <a:t>2 </a:t>
            </a:r>
            <a:r>
              <a:rPr lang="en" altLang="ko-KR" sz="1400" dirty="0"/>
              <a:t>TO </a:t>
            </a:r>
            <a:r>
              <a:rPr lang="ko-KR" altLang="en-US" sz="1400" dirty="0" err="1"/>
              <a:t>사용자계정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객체 권한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GRANT </a:t>
            </a:r>
            <a:r>
              <a:rPr lang="ko-KR" altLang="en-US" sz="1400" dirty="0"/>
              <a:t>권한</a:t>
            </a:r>
            <a:r>
              <a:rPr lang="en-US" altLang="ko-KR" sz="1400" dirty="0"/>
              <a:t>1, </a:t>
            </a:r>
            <a:r>
              <a:rPr lang="ko-KR" altLang="en-US" sz="1400" dirty="0"/>
              <a:t>권한</a:t>
            </a:r>
            <a:r>
              <a:rPr lang="en-US" altLang="ko-KR" sz="1400" dirty="0"/>
              <a:t>2 </a:t>
            </a:r>
            <a:r>
              <a:rPr lang="en" altLang="ko-KR" sz="1400" dirty="0"/>
              <a:t>ON </a:t>
            </a:r>
            <a:r>
              <a:rPr lang="ko-KR" altLang="en-US" sz="1400" dirty="0" err="1"/>
              <a:t>객체명</a:t>
            </a:r>
            <a:r>
              <a:rPr lang="ko-KR" altLang="en-US" sz="1400" dirty="0"/>
              <a:t> </a:t>
            </a:r>
            <a:r>
              <a:rPr lang="en" altLang="ko-KR" sz="1400" dirty="0"/>
              <a:t>TO </a:t>
            </a:r>
            <a:r>
              <a:rPr lang="ko-KR" altLang="en-US" sz="1400" dirty="0" err="1"/>
              <a:t>사용자계정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with grant Option</a:t>
            </a:r>
            <a:r>
              <a:rPr lang="ko-KR" altLang="en-US" sz="1400" dirty="0"/>
              <a:t>을 추가하면 다른 사용자에게 권한 부여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35434B-4ED6-0C48-A29D-9C49254F0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564904"/>
            <a:ext cx="6743700" cy="39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0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사용자 권한 회수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권한</a:t>
            </a:r>
            <a:r>
              <a:rPr lang="en-US" altLang="ko-KR" sz="1400" dirty="0"/>
              <a:t>: REVOKE</a:t>
            </a:r>
            <a:r>
              <a:rPr lang="en" altLang="ko-KR" sz="1400" dirty="0"/>
              <a:t> </a:t>
            </a:r>
            <a:r>
              <a:rPr lang="ko-KR" altLang="en-US" sz="1400" dirty="0"/>
              <a:t>권한</a:t>
            </a:r>
            <a:r>
              <a:rPr lang="en-US" altLang="ko-KR" sz="1400" dirty="0"/>
              <a:t>1, </a:t>
            </a:r>
            <a:r>
              <a:rPr lang="ko-KR" altLang="en-US" sz="1400" dirty="0"/>
              <a:t>권한</a:t>
            </a:r>
            <a:r>
              <a:rPr lang="en-US" altLang="ko-KR" sz="1400" dirty="0"/>
              <a:t>2 </a:t>
            </a:r>
            <a:r>
              <a:rPr lang="en" altLang="ko-KR" sz="1400" dirty="0"/>
              <a:t>FROM </a:t>
            </a:r>
            <a:r>
              <a:rPr lang="ko-KR" altLang="en-US" sz="1400" dirty="0" err="1"/>
              <a:t>사용자계정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객체 권한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REVOKE </a:t>
            </a:r>
            <a:r>
              <a:rPr lang="ko-KR" altLang="en-US" sz="1400" dirty="0"/>
              <a:t>권한</a:t>
            </a:r>
            <a:r>
              <a:rPr lang="en-US" altLang="ko-KR" sz="1400" dirty="0"/>
              <a:t>1, </a:t>
            </a:r>
            <a:r>
              <a:rPr lang="ko-KR" altLang="en-US" sz="1400" dirty="0"/>
              <a:t>권한</a:t>
            </a:r>
            <a:r>
              <a:rPr lang="en-US" altLang="ko-KR" sz="1400" dirty="0"/>
              <a:t>2 </a:t>
            </a:r>
            <a:r>
              <a:rPr lang="en" altLang="ko-KR" sz="1400" dirty="0"/>
              <a:t>ON </a:t>
            </a:r>
            <a:r>
              <a:rPr lang="ko-KR" altLang="en-US" sz="1400" dirty="0" err="1"/>
              <a:t>객체명</a:t>
            </a:r>
            <a:r>
              <a:rPr lang="ko-KR" altLang="en-US" sz="1400" dirty="0"/>
              <a:t> </a:t>
            </a:r>
            <a:r>
              <a:rPr lang="en" altLang="ko-KR" sz="1400" dirty="0"/>
              <a:t>FROM </a:t>
            </a:r>
            <a:r>
              <a:rPr lang="ko-KR" altLang="en-US" sz="1400" dirty="0" err="1"/>
              <a:t>사용자계정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51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데이터를 조작하는 명령어가 </a:t>
            </a:r>
            <a:r>
              <a:rPr lang="en" altLang="ko-KR" sz="1400" dirty="0"/>
              <a:t>DML(Data Manipulation Language)</a:t>
            </a:r>
          </a:p>
          <a:p>
            <a:pPr>
              <a:buFont typeface="Wingdings" pitchFamily="2" charset="2"/>
              <a:buChar char="v"/>
            </a:pPr>
            <a:r>
              <a:rPr lang="en" altLang="ko-KR" sz="1400" dirty="0"/>
              <a:t>DML </a:t>
            </a:r>
            <a:r>
              <a:rPr lang="ko-KR" altLang="en-US" sz="1400" dirty="0"/>
              <a:t>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생성</a:t>
            </a:r>
            <a:r>
              <a:rPr lang="en-US" altLang="ko-KR" sz="1400" dirty="0"/>
              <a:t>:</a:t>
            </a:r>
            <a:r>
              <a:rPr lang="en" altLang="ko-KR" sz="1400" dirty="0"/>
              <a:t> INSERT,</a:t>
            </a:r>
            <a:r>
              <a:rPr lang="ko-KR" altLang="en-US" sz="1400" dirty="0"/>
              <a:t> 삽입 형태로 신규 데이터를 테이블에 저장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조회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SELECT, </a:t>
            </a:r>
            <a:r>
              <a:rPr lang="ko-KR" altLang="en-US" sz="1400" dirty="0"/>
              <a:t>테이블의 내용을 조회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변경</a:t>
            </a:r>
            <a:r>
              <a:rPr lang="en-US" altLang="ko-KR" sz="1400" dirty="0"/>
              <a:t>: UPDATE, </a:t>
            </a:r>
            <a:r>
              <a:rPr lang="ko-KR" altLang="en-US" sz="1400" dirty="0"/>
              <a:t>테이블의 내용을 변경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삭제</a:t>
            </a:r>
            <a:r>
              <a:rPr lang="en-US" altLang="ko-KR" sz="1400" dirty="0"/>
              <a:t>: DELETE,</a:t>
            </a:r>
            <a:r>
              <a:rPr lang="ko-KR" altLang="en-US" sz="1400" dirty="0"/>
              <a:t> 테이블의 내용을 삭제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삽입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INSERT INTO </a:t>
            </a:r>
            <a:r>
              <a:rPr lang="en" altLang="ko-KR" sz="1400" dirty="0" err="1"/>
              <a:t>table_name</a:t>
            </a:r>
            <a:r>
              <a:rPr lang="en" altLang="ko-KR" sz="1400" dirty="0"/>
              <a:t> (column1, column2, ..) VALUES (value1, value2, ...); 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INSERT INTO </a:t>
            </a:r>
            <a:r>
              <a:rPr lang="en" altLang="ko-KR" sz="1400" dirty="0" err="1"/>
              <a:t>table_name</a:t>
            </a:r>
            <a:r>
              <a:rPr lang="en" altLang="ko-KR" sz="1400" dirty="0"/>
              <a:t> VALUES (value1, value2, ...);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수정</a:t>
            </a:r>
            <a:r>
              <a:rPr lang="en-US" altLang="ko-KR" sz="1400" dirty="0"/>
              <a:t>(</a:t>
            </a:r>
            <a:r>
              <a:rPr lang="en" altLang="ko-KR" sz="1400" dirty="0"/>
              <a:t>UPDATE)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UPDATE table SET column1 = value1, column2 = value2, ... [WHERE </a:t>
            </a:r>
            <a:r>
              <a:rPr lang="ko-KR" altLang="en-US" sz="1400" dirty="0"/>
              <a:t>절</a:t>
            </a:r>
            <a:r>
              <a:rPr lang="en-US" altLang="ko-KR" sz="1400" dirty="0"/>
              <a:t>] ;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삭제</a:t>
            </a:r>
            <a:r>
              <a:rPr lang="en-US" altLang="ko-KR" sz="1400" dirty="0"/>
              <a:t>(DELETE)</a:t>
            </a:r>
            <a:endParaRPr lang="en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DELETE FROM table [WHERE </a:t>
            </a:r>
            <a:r>
              <a:rPr lang="ko-KR" altLang="en-US" sz="1400" dirty="0"/>
              <a:t>절</a:t>
            </a:r>
            <a:r>
              <a:rPr lang="en-US" altLang="ko-KR" sz="1400" dirty="0"/>
              <a:t>] 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53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 대수</a:t>
            </a:r>
            <a:r>
              <a:rPr lang="en-US" altLang="ko-KR" dirty="0"/>
              <a:t> </a:t>
            </a:r>
            <a:r>
              <a:rPr lang="ko-KR" altLang="en-US" dirty="0"/>
              <a:t>와 관계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관계 대수</a:t>
            </a:r>
            <a:r>
              <a:rPr lang="en-US" altLang="ko-KR" sz="1400" dirty="0"/>
              <a:t>(Relational Algebra)</a:t>
            </a:r>
          </a:p>
          <a:p>
            <a:pPr lvl="2">
              <a:buFont typeface="Wingdings" pitchFamily="2" charset="2"/>
              <a:buChar char="l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B63062-156A-D544-ABB8-EC402FC35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4622"/>
            <a:ext cx="7812360" cy="36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xmlns="" id="{6ACE5F37-5C49-9A47-8FA4-0F8734B23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/>
              <a:t>DML</a:t>
            </a:r>
            <a:endParaRPr lang="ko-KR" altLang="en-US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xmlns="" id="{A5529394-BF56-0E4B-9372-840E75BC4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새로운 데이터를 추가하기 위해서 사용할 명령어 </a:t>
            </a:r>
            <a:r>
              <a:rPr lang="en-US" altLang="ko-KR" sz="1400"/>
              <a:t>INSERT INTO ~ VALUES ~</a:t>
            </a:r>
            <a:r>
              <a:rPr lang="ko-KR" altLang="en-US" sz="1400"/>
              <a:t>는 컬럼 명에 기술된 목록의 수와 </a:t>
            </a:r>
            <a:r>
              <a:rPr lang="en-US" altLang="ko-KR" sz="1400"/>
              <a:t>VALUES </a:t>
            </a:r>
            <a:r>
              <a:rPr lang="ko-KR" altLang="en-US" sz="1400"/>
              <a:t>다음에 나오는 괄호에 기술한 값의 개수가 동일해야 함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컬럼 </a:t>
            </a:r>
            <a:r>
              <a:rPr lang="en-US" altLang="ko-KR" sz="1400"/>
              <a:t>DEPTNO</a:t>
            </a:r>
            <a:r>
              <a:rPr lang="ko-KR" altLang="en-US" sz="1400"/>
              <a:t>에 </a:t>
            </a:r>
            <a:r>
              <a:rPr lang="en-US" altLang="ko-KR" sz="1400"/>
              <a:t>10</a:t>
            </a:r>
            <a:r>
              <a:rPr lang="ko-KR" altLang="en-US" sz="1400"/>
              <a:t>을</a:t>
            </a:r>
            <a:r>
              <a:rPr lang="en-US" altLang="ko-KR" sz="1400"/>
              <a:t> </a:t>
            </a:r>
            <a:r>
              <a:rPr lang="ko-KR" altLang="en-US" sz="1400"/>
              <a:t>컬럼 </a:t>
            </a:r>
            <a:r>
              <a:rPr lang="en-US" altLang="ko-KR" sz="1400"/>
              <a:t>DNAME</a:t>
            </a:r>
            <a:r>
              <a:rPr lang="ko-KR" altLang="en-US" sz="1400"/>
              <a:t>에는 </a:t>
            </a:r>
            <a:r>
              <a:rPr lang="en-US" altLang="ko-KR" sz="1400"/>
              <a:t>'ACCOUNTING'</a:t>
            </a:r>
            <a:r>
              <a:rPr lang="ko-KR" altLang="en-US" sz="1400"/>
              <a:t>을</a:t>
            </a:r>
            <a:r>
              <a:rPr lang="en-US" altLang="ko-KR" sz="1400"/>
              <a:t>, </a:t>
            </a:r>
            <a:r>
              <a:rPr lang="ko-KR" altLang="en-US" sz="1400"/>
              <a:t>컬럼 </a:t>
            </a:r>
            <a:r>
              <a:rPr lang="en-US" altLang="ko-KR" sz="1400"/>
              <a:t>LOC</a:t>
            </a:r>
            <a:r>
              <a:rPr lang="ko-KR" altLang="en-US" sz="1400"/>
              <a:t>에는 </a:t>
            </a:r>
            <a:r>
              <a:rPr lang="en-US" altLang="ko-KR" sz="1400"/>
              <a:t>'NEW YORK'</a:t>
            </a:r>
            <a:r>
              <a:rPr lang="ko-KR" altLang="en-US" sz="1400"/>
              <a:t>을 추가</a:t>
            </a:r>
            <a:endParaRPr lang="en-US" altLang="ko-KR" sz="1400"/>
          </a:p>
          <a:p>
            <a:pPr eaLnBrk="1" hangingPunct="1">
              <a:buFont typeface="Wingdings" pitchFamily="2" charset="2"/>
              <a:buChar char="v"/>
            </a:pPr>
            <a:endParaRPr lang="en-US" altLang="ko-KR" sz="140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INSERT INTO DEPT01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(DEPTNO, DNAME, LOC)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400">
              <a:ea typeface="궁서체" panose="02030609000101010101" pitchFamily="49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VALUES(10, 'ACCOUNTING', 'NEW YORK');</a:t>
            </a: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xmlns="" id="{57F6672F-D258-5C42-9E69-DE00BDAAE7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460" name="직선 화살표 연결선 13">
            <a:extLst>
              <a:ext uri="{FF2B5EF4-FFF2-40B4-BE49-F238E27FC236}">
                <a16:creationId xmlns:a16="http://schemas.microsoft.com/office/drawing/2014/main" xmlns="" id="{CB522CBA-ECEB-1D4D-8FFD-47379B16A4A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35088" y="2636838"/>
            <a:ext cx="357187" cy="2159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직선 화살표 연결선 14">
            <a:extLst>
              <a:ext uri="{FF2B5EF4-FFF2-40B4-BE49-F238E27FC236}">
                <a16:creationId xmlns:a16="http://schemas.microsoft.com/office/drawing/2014/main" xmlns="" id="{D086ACA9-763A-A54A-9525-1EA2AC3F9B3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14575" y="2684463"/>
            <a:ext cx="511175" cy="168275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직선 화살표 연결선 15">
            <a:extLst>
              <a:ext uri="{FF2B5EF4-FFF2-40B4-BE49-F238E27FC236}">
                <a16:creationId xmlns:a16="http://schemas.microsoft.com/office/drawing/2014/main" xmlns="" id="{D792CBCF-4086-E74F-8917-C53CBCD3CD7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987675" y="2684463"/>
            <a:ext cx="863600" cy="168275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3663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제목 1">
            <a:extLst>
              <a:ext uri="{FF2B5EF4-FFF2-40B4-BE49-F238E27FC236}">
                <a16:creationId xmlns:a16="http://schemas.microsoft.com/office/drawing/2014/main" xmlns="" id="{DB9F84AD-CED5-C84A-BB3F-6B7D00242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데이터 수정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xmlns="" id="{B4C5B726-4D8B-144A-BED3-F44BCC7F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모든 사원의 </a:t>
            </a:r>
            <a:r>
              <a:rPr lang="ko-KR" altLang="en-US" sz="1400" dirty="0" err="1">
                <a:latin typeface="Gulim" panose="020B0600000101010101" pitchFamily="34" charset="-127"/>
                <a:ea typeface="Gulim" panose="020B0600000101010101" pitchFamily="34" charset="-127"/>
              </a:rPr>
              <a:t>부서번호를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30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번으로 수정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UPDATE EMP01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SET DEPTNO=30; </a:t>
            </a:r>
          </a:p>
          <a:p>
            <a:pPr marL="0" indent="0" eaLnBrk="1" hangingPunct="1">
              <a:buFontTx/>
              <a:buNone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모든 사원의 급여를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10% </a:t>
            </a: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인상시키는 </a:t>
            </a:r>
            <a:r>
              <a:rPr lang="en-US" altLang="ko-KR" sz="1400" dirty="0">
                <a:latin typeface="Gulim" panose="020B0600000101010101" pitchFamily="34" charset="-127"/>
                <a:ea typeface="Gulim" panose="020B0600000101010101" pitchFamily="34" charset="-127"/>
              </a:rPr>
              <a:t>UPDATE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UPDATE EMP01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SET SAL = SAL * 1.1;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모든 사원의 입사일을 오늘로 수정</a:t>
            </a:r>
            <a:endParaRPr lang="en-US" altLang="ko-KR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UPDATE EMP01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Gulim" panose="020B0600000101010101" pitchFamily="34" charset="-127"/>
                <a:ea typeface="궁서체" panose="02030609000101010101" pitchFamily="49" charset="-127"/>
              </a:rPr>
              <a:t>SET HIREDATE = SYSDATE;</a:t>
            </a:r>
            <a:endParaRPr lang="ko-KR" altLang="en-US" sz="1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23171C26-A82D-0448-86BE-944A6C32239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4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제목 1">
            <a:extLst>
              <a:ext uri="{FF2B5EF4-FFF2-40B4-BE49-F238E27FC236}">
                <a16:creationId xmlns:a16="http://schemas.microsoft.com/office/drawing/2014/main" xmlns="" id="{C3EAED71-C99E-A54F-BF75-F5171C3D4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데이터 삭제</a:t>
            </a:r>
          </a:p>
        </p:txBody>
      </p:sp>
      <p:sp>
        <p:nvSpPr>
          <p:cNvPr id="59394" name="내용 개체 틀 2">
            <a:extLst>
              <a:ext uri="{FF2B5EF4-FFF2-40B4-BE49-F238E27FC236}">
                <a16:creationId xmlns:a16="http://schemas.microsoft.com/office/drawing/2014/main" xmlns="" id="{DA218702-77D5-F34A-8D7B-3EE6500B7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부서 테이블에서 </a:t>
            </a:r>
            <a:r>
              <a:rPr lang="en-US" altLang="ko-KR" sz="1400"/>
              <a:t>30</a:t>
            </a:r>
            <a:r>
              <a:rPr lang="ko-KR" altLang="en-US" sz="1400"/>
              <a:t>번 부서만 삭제</a:t>
            </a:r>
            <a:endParaRPr lang="en-US" altLang="ko-KR" sz="140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DELETE FROM DEPT01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궁서체" panose="02030609000101010101" pitchFamily="49" charset="-127"/>
              </a:rPr>
              <a:t>WHERE DEPTNO=30;</a:t>
            </a:r>
          </a:p>
          <a:p>
            <a:pPr eaLnBrk="1" hangingPunct="1">
              <a:buFont typeface="Wingdings" pitchFamily="2" charset="2"/>
              <a:buChar char="v"/>
            </a:pPr>
            <a:endParaRPr lang="ko-KR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0068AD78-8376-6C40-BEE3-2825D5345F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9396" name="_x264964576" descr="EMB00001e5c4e2e">
            <a:extLst>
              <a:ext uri="{FF2B5EF4-FFF2-40B4-BE49-F238E27FC236}">
                <a16:creationId xmlns:a16="http://schemas.microsoft.com/office/drawing/2014/main" xmlns="" id="{BBC6A5FD-9B8C-4F4A-8598-5818D463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6934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82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테이블 구조 조회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DESC </a:t>
            </a:r>
            <a:r>
              <a:rPr lang="ko-KR" altLang="en-US" sz="1400" dirty="0" err="1"/>
              <a:t>테이블명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조회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SELECT</a:t>
            </a:r>
          </a:p>
          <a:p>
            <a:pPr marL="457200" lvl="1" indent="0">
              <a:buNone/>
            </a:pPr>
            <a:r>
              <a:rPr lang="en" altLang="ko-KR" sz="1400" dirty="0"/>
              <a:t>SELECT [PREDICATE]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.]</a:t>
            </a: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" altLang="ko-KR" sz="1400" dirty="0"/>
              <a:t>AS </a:t>
            </a:r>
            <a:r>
              <a:rPr lang="ko-KR" altLang="en-US" sz="1400" dirty="0"/>
              <a:t>별칭</a:t>
            </a:r>
            <a:r>
              <a:rPr lang="en-US" altLang="ko-KR" sz="1400" dirty="0"/>
              <a:t>][, [</a:t>
            </a:r>
            <a:r>
              <a:rPr lang="ko-KR" altLang="en-US" sz="1400" dirty="0"/>
              <a:t>테이블 명</a:t>
            </a:r>
            <a:r>
              <a:rPr lang="en-US" altLang="ko-KR" sz="1400" dirty="0"/>
              <a:t>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...] [, </a:t>
            </a:r>
            <a:r>
              <a:rPr lang="ko-KR" altLang="en-US" sz="1400" dirty="0" err="1"/>
              <a:t>그룹함수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 [</a:t>
            </a:r>
            <a:r>
              <a:rPr lang="en" altLang="ko-KR" sz="1400" dirty="0"/>
              <a:t>AS </a:t>
            </a:r>
            <a:r>
              <a:rPr lang="ko-KR" altLang="en-US" sz="1400" dirty="0"/>
              <a:t>별칭</a:t>
            </a:r>
            <a:r>
              <a:rPr lang="en-US" altLang="ko-KR" sz="1400" dirty="0"/>
              <a:t>]]</a:t>
            </a:r>
          </a:p>
          <a:p>
            <a:pPr marL="457200" lvl="1" indent="0">
              <a:buNone/>
            </a:pPr>
            <a:r>
              <a:rPr lang="en" altLang="ko-KR" sz="1400" dirty="0"/>
              <a:t>FROM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[,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, ...]</a:t>
            </a:r>
          </a:p>
          <a:p>
            <a:pPr marL="457200" lvl="1" indent="0">
              <a:buNone/>
            </a:pPr>
            <a:r>
              <a:rPr lang="en-US" altLang="ko-KR" sz="1400" dirty="0"/>
              <a:t>[</a:t>
            </a:r>
            <a:r>
              <a:rPr lang="en" altLang="ko-KR" sz="1400" dirty="0"/>
              <a:t>WHERE </a:t>
            </a:r>
            <a:r>
              <a:rPr lang="ko-KR" altLang="en-US" sz="1400" dirty="0"/>
              <a:t>조건</a:t>
            </a:r>
            <a:r>
              <a:rPr lang="en-US" altLang="ko-KR" sz="1400" dirty="0"/>
              <a:t>]</a:t>
            </a:r>
          </a:p>
          <a:p>
            <a:pPr marL="457200" lvl="1" indent="0">
              <a:buNone/>
            </a:pPr>
            <a:r>
              <a:rPr lang="en-US" altLang="ko-KR" sz="1400" dirty="0"/>
              <a:t>[</a:t>
            </a:r>
            <a:r>
              <a:rPr lang="en" altLang="ko-KR" sz="1400" dirty="0"/>
              <a:t>GROUP BY 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...] </a:t>
            </a:r>
          </a:p>
          <a:p>
            <a:pPr marL="457200" lvl="1" indent="0">
              <a:buNone/>
            </a:pPr>
            <a:r>
              <a:rPr lang="en-US" altLang="ko-KR" sz="1400" dirty="0"/>
              <a:t>[</a:t>
            </a:r>
            <a:r>
              <a:rPr lang="en" altLang="ko-KR" sz="1400" dirty="0"/>
              <a:t>HAVING </a:t>
            </a:r>
            <a:r>
              <a:rPr lang="ko-KR" altLang="en-US" sz="1400" dirty="0"/>
              <a:t>조건</a:t>
            </a:r>
            <a:r>
              <a:rPr lang="en-US" altLang="ko-KR" sz="1400" dirty="0"/>
              <a:t>]</a:t>
            </a:r>
          </a:p>
          <a:p>
            <a:pPr marL="457200" lvl="1" indent="0">
              <a:buNone/>
            </a:pPr>
            <a:r>
              <a:rPr lang="en-US" altLang="ko-KR" sz="1400" dirty="0"/>
              <a:t>[</a:t>
            </a:r>
            <a:r>
              <a:rPr lang="en" altLang="ko-KR" sz="1400" dirty="0"/>
              <a:t>ORDER BY </a:t>
            </a: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" altLang="ko-KR" sz="1400" dirty="0"/>
              <a:t>ASC | DESC]];</a:t>
            </a:r>
          </a:p>
        </p:txBody>
      </p:sp>
    </p:spTree>
    <p:extLst>
      <p:ext uri="{BB962C8B-B14F-4D97-AF65-F5344CB8AC3E}">
        <p14:creationId xmlns:p14="http://schemas.microsoft.com/office/powerpoint/2010/main" val="140924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조회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SELECT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PREDICATE : </a:t>
            </a:r>
            <a:r>
              <a:rPr lang="ko-KR" altLang="en-US" sz="1400" dirty="0"/>
              <a:t>불러올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수를 제한할 명령어를 기술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ALL : </a:t>
            </a:r>
            <a:r>
              <a:rPr lang="ko-KR" altLang="en-US" sz="1400" dirty="0"/>
              <a:t>모든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검색할 때 지정하는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주로 생략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DISTINCT : </a:t>
            </a:r>
            <a:r>
              <a:rPr lang="ko-KR" altLang="en-US" sz="1400" dirty="0"/>
              <a:t>중복된 </a:t>
            </a:r>
            <a:r>
              <a:rPr lang="ko-KR" altLang="en-US" sz="1400" dirty="0" err="1"/>
              <a:t>튜플이</a:t>
            </a:r>
            <a:r>
              <a:rPr lang="ko-KR" altLang="en-US" sz="1400" dirty="0"/>
              <a:t> 있으면 그 중 첫번째 한 개만 검색함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DISTINCTROW : </a:t>
            </a:r>
            <a:r>
              <a:rPr lang="ko-KR" altLang="en-US" sz="1400" dirty="0"/>
              <a:t>중복된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검색하지만 선택 된 속성의 값이 아닌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전체를 대상으로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검색하여 불러올 속성</a:t>
            </a:r>
            <a:r>
              <a:rPr lang="en-US" altLang="ko-KR" sz="1400" dirty="0"/>
              <a:t>(</a:t>
            </a:r>
            <a:r>
              <a:rPr lang="ko-KR" altLang="en-US" sz="1400" dirty="0"/>
              <a:t>열</a:t>
            </a:r>
            <a:r>
              <a:rPr lang="en-US" altLang="ko-KR" sz="1400" dirty="0"/>
              <a:t>) </a:t>
            </a:r>
            <a:r>
              <a:rPr lang="ko-KR" altLang="en-US" sz="1400" dirty="0"/>
              <a:t>및 수식들을 지정함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테이블을 구성하는 모든 속성을 지정할 때 는 ‘*’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기술함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두 개 이상의 테이블에 공통으로 존재하는 속성은 ‘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.</a:t>
            </a:r>
            <a:r>
              <a:rPr lang="ko-KR" altLang="en-US" sz="1400" dirty="0" err="1"/>
              <a:t>속성명’으로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AS : </a:t>
            </a:r>
            <a:r>
              <a:rPr lang="ko-KR" altLang="en-US" sz="1400" dirty="0"/>
              <a:t>속성 및 연산의 이름을 다른 제목으로 표시하 기 위해 사용함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FROM</a:t>
            </a:r>
            <a:r>
              <a:rPr lang="ko-KR" altLang="en-US" sz="1400" dirty="0"/>
              <a:t>절 </a:t>
            </a:r>
            <a:r>
              <a:rPr lang="en-US" altLang="ko-KR" sz="1400" dirty="0"/>
              <a:t>: </a:t>
            </a:r>
            <a:r>
              <a:rPr lang="ko-KR" altLang="en-US" sz="1400" dirty="0"/>
              <a:t>질의에 의해 검색될 데이터들을 포함하는 </a:t>
            </a:r>
            <a:r>
              <a:rPr lang="ko-KR" altLang="en-US" sz="1400" dirty="0" err="1"/>
              <a:t>테이블명을</a:t>
            </a:r>
            <a:r>
              <a:rPr lang="ko-KR" altLang="en-US" sz="1400" dirty="0"/>
              <a:t> 기술함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WHERE</a:t>
            </a:r>
            <a:r>
              <a:rPr lang="ko-KR" altLang="en-US" sz="1400" dirty="0"/>
              <a:t>절 </a:t>
            </a:r>
            <a:r>
              <a:rPr lang="en-US" altLang="ko-KR" sz="1400" dirty="0"/>
              <a:t>: </a:t>
            </a:r>
            <a:r>
              <a:rPr lang="ko-KR" altLang="en-US" sz="1400" dirty="0"/>
              <a:t>검색할 조건 기술함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GROUP BY</a:t>
            </a:r>
            <a:r>
              <a:rPr lang="ko-KR" altLang="en-US" sz="1400" dirty="0"/>
              <a:t>절 </a:t>
            </a:r>
            <a:r>
              <a:rPr lang="en-US" altLang="ko-KR" sz="1400" dirty="0"/>
              <a:t>: </a:t>
            </a:r>
            <a:r>
              <a:rPr lang="ko-KR" altLang="en-US" sz="1400" dirty="0"/>
              <a:t>특정 속성을 기준으로 그룹화하여 검색할 때 그룹화 할 속성을 지정함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일반적으로 </a:t>
            </a:r>
            <a:r>
              <a:rPr lang="en" altLang="ko-KR" sz="1400" dirty="0"/>
              <a:t>GROUP BY</a:t>
            </a:r>
            <a:r>
              <a:rPr lang="ko-KR" altLang="en-US" sz="1400" dirty="0"/>
              <a:t>절은 그룹 함수와 함께 사용 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그룹 함수의 종류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COUNT(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속성 대신에 * 사용 가능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MAX(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MIN(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SUM(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AVG(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7701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조회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SELECT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HAVING</a:t>
            </a:r>
            <a:r>
              <a:rPr lang="ko-KR" altLang="en-US" sz="1400" dirty="0"/>
              <a:t>절</a:t>
            </a:r>
            <a:r>
              <a:rPr lang="en-US" altLang="ko-KR" sz="1400" dirty="0"/>
              <a:t>: </a:t>
            </a:r>
            <a:r>
              <a:rPr lang="en" altLang="ko-KR" sz="1400" dirty="0"/>
              <a:t>GROUP BY</a:t>
            </a:r>
            <a:r>
              <a:rPr lang="ko-KR" altLang="en-US" sz="1400" dirty="0"/>
              <a:t>와 함께 사용되며</a:t>
            </a:r>
            <a:r>
              <a:rPr lang="en-US" altLang="ko-KR" sz="1400" dirty="0"/>
              <a:t>, </a:t>
            </a:r>
            <a:r>
              <a:rPr lang="ko-KR" altLang="en-US" sz="1400" dirty="0"/>
              <a:t>그룹에 대한 조건을 지정함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ORDER BY</a:t>
            </a:r>
            <a:r>
              <a:rPr lang="ko-KR" altLang="en-US" sz="1400" dirty="0"/>
              <a:t>절</a:t>
            </a:r>
            <a:r>
              <a:rPr lang="en-US" altLang="ko-KR" sz="1400" dirty="0"/>
              <a:t>: </a:t>
            </a:r>
            <a:r>
              <a:rPr lang="ko-KR" altLang="en-US" sz="1400" dirty="0"/>
              <a:t>특정 속성을 기준으로 정렬하여 검색할 때 사용함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정렬의 기준이 되는 </a:t>
            </a:r>
            <a:r>
              <a:rPr lang="ko-KR" altLang="en-US" sz="1400" dirty="0" err="1"/>
              <a:t>속성명을</a:t>
            </a:r>
            <a:r>
              <a:rPr lang="ko-KR" altLang="en-US" sz="1400" dirty="0"/>
              <a:t> 기술함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[</a:t>
            </a:r>
            <a:r>
              <a:rPr lang="en" altLang="ko-KR" sz="1400" dirty="0"/>
              <a:t>ASC | DESC] : </a:t>
            </a:r>
            <a:r>
              <a:rPr lang="ko-KR" altLang="en-US" sz="1400" dirty="0"/>
              <a:t>정렬 방식으로서 ‘</a:t>
            </a:r>
            <a:r>
              <a:rPr lang="en" altLang="ko-KR" sz="1400" dirty="0"/>
              <a:t>ASC’</a:t>
            </a:r>
            <a:r>
              <a:rPr lang="ko-KR" altLang="en-US" sz="1400" dirty="0"/>
              <a:t>는 오름차순</a:t>
            </a:r>
            <a:r>
              <a:rPr lang="en-US" altLang="ko-KR" sz="1400" dirty="0"/>
              <a:t>, ‘`</a:t>
            </a:r>
            <a:r>
              <a:rPr lang="en" altLang="ko-KR" sz="1400" dirty="0"/>
              <a:t>DESC`’</a:t>
            </a:r>
            <a:r>
              <a:rPr lang="ko-KR" altLang="en-US" sz="1400" dirty="0"/>
              <a:t>는 내림차순 정렬을 수행하며 생략하면 오름차순으로 지정됨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2574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모든 열 선택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SELECT </a:t>
            </a:r>
            <a:r>
              <a:rPr lang="ko-KR" altLang="en-US" sz="1400" dirty="0"/>
              <a:t>키워드에 “*“ 을 사용하여 테이블의 열 데이터 모두를 조회</a:t>
            </a:r>
            <a:endParaRPr lang="en-US" altLang="ko-KR" sz="1400" dirty="0"/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SCOTT</a:t>
            </a:r>
            <a:r>
              <a:rPr lang="ko-KR" altLang="en-US" sz="1400" dirty="0"/>
              <a:t>이 소유하고 있는 </a:t>
            </a:r>
            <a:r>
              <a:rPr lang="en-US" altLang="ko-KR" sz="1400" dirty="0"/>
              <a:t>EMP Table</a:t>
            </a:r>
            <a:r>
              <a:rPr lang="ko-KR" altLang="en-US" sz="1400" dirty="0"/>
              <a:t>의 모든 데이터를 조회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* </a:t>
            </a:r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r>
              <a:rPr lang="en-US" altLang="ko-KR" sz="1400" dirty="0"/>
              <a:t>;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 </a:t>
            </a:r>
          </a:p>
          <a:p>
            <a:pPr>
              <a:buNone/>
            </a:pP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3068960"/>
            <a:ext cx="5652032" cy="288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61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특정 </a:t>
            </a:r>
            <a:r>
              <a:rPr lang="en-US" altLang="ko-KR" sz="1400" dirty="0"/>
              <a:t>Column </a:t>
            </a:r>
            <a:r>
              <a:rPr lang="ko-KR" altLang="en-US" sz="1400" dirty="0"/>
              <a:t>선택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테이블의 특정 </a:t>
            </a:r>
            <a:r>
              <a:rPr lang="en-US" altLang="ko-KR" sz="1400" dirty="0"/>
              <a:t>Column</a:t>
            </a:r>
            <a:r>
              <a:rPr lang="ko-KR" altLang="en-US" sz="1400" dirty="0"/>
              <a:t>을 검색하고자 할 경우 </a:t>
            </a:r>
            <a:r>
              <a:rPr lang="en-US" altLang="ko-KR" sz="1400" dirty="0"/>
              <a:t>Column</a:t>
            </a:r>
            <a:r>
              <a:rPr lang="ko-KR" altLang="en-US" sz="1400" dirty="0"/>
              <a:t>이름을 “</a:t>
            </a:r>
            <a:r>
              <a:rPr lang="en-US" altLang="ko-KR" sz="1400" dirty="0"/>
              <a:t>,”</a:t>
            </a:r>
            <a:r>
              <a:rPr lang="ko-KR" altLang="en-US" sz="1400" dirty="0"/>
              <a:t>로 구분하여 명시함으로써  특정 </a:t>
            </a:r>
            <a:r>
              <a:rPr lang="en-US" altLang="ko-KR" sz="1400" dirty="0"/>
              <a:t>Column</a:t>
            </a:r>
            <a:r>
              <a:rPr lang="ko-KR" altLang="en-US" sz="1400" dirty="0"/>
              <a:t>을 조회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조회 순서는 </a:t>
            </a:r>
            <a:r>
              <a:rPr lang="en-US" altLang="ko-KR" sz="1400" dirty="0"/>
              <a:t>SELECT</a:t>
            </a:r>
            <a:r>
              <a:rPr lang="ko-KR" altLang="en-US" sz="1400" dirty="0"/>
              <a:t>문 뒤에 기술한 </a:t>
            </a:r>
            <a:r>
              <a:rPr lang="en-US" altLang="ko-KR" sz="1400" dirty="0"/>
              <a:t>Column</a:t>
            </a:r>
            <a:r>
              <a:rPr lang="ko-KR" altLang="en-US" sz="1400" dirty="0"/>
              <a:t>의 순서대로 조회</a:t>
            </a:r>
            <a:endParaRPr lang="en-US" altLang="ko-KR" sz="1400" dirty="0"/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SCOTT</a:t>
            </a:r>
            <a:r>
              <a:rPr lang="ko-KR" altLang="en-US" sz="1400" dirty="0"/>
              <a:t>이 소유하고 있는 </a:t>
            </a:r>
            <a:r>
              <a:rPr lang="en-US" altLang="ko-KR" sz="1400" dirty="0"/>
              <a:t>EMP Table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job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조회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job</a:t>
            </a:r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r>
              <a:rPr lang="en-US" altLang="ko-KR" sz="1400" dirty="0"/>
              <a:t>;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83968" y="3501008"/>
            <a:ext cx="3000458" cy="288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76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산술 </a:t>
            </a:r>
            <a:r>
              <a:rPr lang="ko-KR" altLang="en-US" sz="1400" dirty="0" err="1"/>
              <a:t>표현식</a:t>
            </a:r>
            <a:r>
              <a:rPr lang="ko-KR" altLang="en-US" sz="14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데이터가 조회되는 방식을 수정하거나 계산을 수행하고자 할 때 산술 </a:t>
            </a:r>
            <a:r>
              <a:rPr lang="ko-KR" altLang="en-US" sz="1400" dirty="0" err="1"/>
              <a:t>표현식을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산술 </a:t>
            </a:r>
            <a:r>
              <a:rPr lang="ko-KR" altLang="en-US" sz="1400" dirty="0" err="1"/>
              <a:t>표현식은</a:t>
            </a:r>
            <a:r>
              <a:rPr lang="ko-KR" altLang="en-US" sz="1400" dirty="0"/>
              <a:t> 열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숫자 상수</a:t>
            </a:r>
            <a:r>
              <a:rPr lang="en-US" altLang="ko-KR" sz="1400" dirty="0"/>
              <a:t>, </a:t>
            </a:r>
            <a:r>
              <a:rPr lang="ko-KR" altLang="en-US" sz="1400" dirty="0"/>
              <a:t>문자 상수</a:t>
            </a:r>
            <a:r>
              <a:rPr lang="en-US" altLang="ko-KR" sz="1400" dirty="0"/>
              <a:t>, </a:t>
            </a:r>
            <a:r>
              <a:rPr lang="ko-KR" altLang="en-US" sz="1400" dirty="0"/>
              <a:t>산술 연산자를 포함할 수 있으며 연산자는 </a:t>
            </a:r>
            <a:r>
              <a:rPr lang="en-US" altLang="ko-KR" sz="1400" dirty="0"/>
              <a:t>+(Add), -(Subtract), *(Multiply), /(Divide)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SELECT</a:t>
            </a:r>
            <a:r>
              <a:rPr lang="ko-KR" altLang="en-US" sz="1400" dirty="0"/>
              <a:t>문장에서는 </a:t>
            </a:r>
            <a:r>
              <a:rPr lang="en-US" altLang="ko-KR" sz="1400" dirty="0"/>
              <a:t>FROM</a:t>
            </a:r>
            <a:r>
              <a:rPr lang="ko-KR" altLang="en-US" sz="1400" dirty="0"/>
              <a:t>절을 제외한  절에서 사용할 수 있음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산술 표현식이 하나 이상의 연산자를 포함한다면 일반적인 산술 연산자 우선 순위를 적용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날짜는 하루를 숫자 </a:t>
            </a:r>
            <a:r>
              <a:rPr lang="en-US" altLang="ko-KR" sz="1400" dirty="0"/>
              <a:t>1</a:t>
            </a:r>
            <a:r>
              <a:rPr lang="ko-KR" altLang="en-US" sz="1400" dirty="0"/>
              <a:t>로 계산해서 덧셈과 뺄셈 가능</a:t>
            </a:r>
            <a:endParaRPr lang="en-US" altLang="ko-KR" sz="1400" dirty="0"/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테이블의 </a:t>
            </a:r>
            <a:r>
              <a:rPr lang="en-US" altLang="ko-KR" sz="1400" dirty="0"/>
              <a:t>Sal</a:t>
            </a:r>
            <a:r>
              <a:rPr lang="ko-KR" altLang="en-US" sz="1400" dirty="0"/>
              <a:t>을 </a:t>
            </a:r>
            <a:r>
              <a:rPr lang="en-US" altLang="ko-KR" sz="1400" dirty="0"/>
              <a:t>300</a:t>
            </a:r>
            <a:r>
              <a:rPr lang="ko-KR" altLang="en-US" sz="1400" dirty="0"/>
              <a:t>증가 시키기 위해 덧셈 연산자를 사용하고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sal+300</a:t>
            </a:r>
            <a:r>
              <a:rPr lang="ko-KR" altLang="en-US" sz="1400" dirty="0"/>
              <a:t>을 조회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  SELECT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sal+300</a:t>
            </a:r>
          </a:p>
          <a:p>
            <a:pPr lvl="1">
              <a:buNone/>
            </a:pPr>
            <a:r>
              <a:rPr lang="en-US" altLang="ko-KR" sz="1400" dirty="0"/>
              <a:t>  FROM </a:t>
            </a:r>
            <a:r>
              <a:rPr lang="en-US" altLang="ko-KR" sz="1400" dirty="0" err="1"/>
              <a:t>emp</a:t>
            </a:r>
            <a:r>
              <a:rPr lang="en-US" altLang="ko-KR" sz="1400" dirty="0"/>
              <a:t>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6096" y="4543448"/>
            <a:ext cx="2292792" cy="231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062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주의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계산된 결과 열인</a:t>
            </a:r>
            <a:r>
              <a:rPr lang="en-US" altLang="ko-KR" sz="1400" dirty="0"/>
              <a:t> SAL+300</a:t>
            </a:r>
            <a:r>
              <a:rPr lang="ko-KR" altLang="en-US" sz="1400" dirty="0"/>
              <a:t>은 </a:t>
            </a:r>
            <a:r>
              <a:rPr lang="en-US" altLang="ko-KR" sz="1400" dirty="0"/>
              <a:t>EMP</a:t>
            </a:r>
            <a:r>
              <a:rPr lang="ko-KR" altLang="en-US" sz="1400" dirty="0"/>
              <a:t>테이블의 새로운 열이 아니고</a:t>
            </a:r>
            <a:r>
              <a:rPr lang="en-US" altLang="ko-KR" sz="1400" dirty="0"/>
              <a:t> </a:t>
            </a:r>
            <a:r>
              <a:rPr lang="ko-KR" altLang="en-US" sz="1400" dirty="0"/>
              <a:t>단지 디스플레이를 위한 것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디폴트로 새로운 열의 이름 </a:t>
            </a:r>
            <a:r>
              <a:rPr lang="en-US" altLang="ko-KR" sz="1400" dirty="0"/>
              <a:t>sal+300</a:t>
            </a:r>
            <a:r>
              <a:rPr lang="ko-KR" altLang="en-US" sz="1400" dirty="0"/>
              <a:t>은 생성된 계산식으로부터 유래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SQL*Plus</a:t>
            </a:r>
            <a:r>
              <a:rPr lang="ko-KR" altLang="en-US" sz="1400" dirty="0"/>
              <a:t>는 산술 연산자 앞뒤의 공백을 무시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NULL </a:t>
            </a:r>
            <a:r>
              <a:rPr lang="ko-KR" altLang="en-US" sz="1400" dirty="0"/>
              <a:t>값의 처리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행이 특정 열에 대한 데이터 값이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NULL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NULL </a:t>
            </a:r>
            <a:r>
              <a:rPr lang="ko-KR" altLang="en-US" sz="1400" dirty="0"/>
              <a:t>값은 이용할 수 없거나 지정되지 않았거나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알 수 없거나 또는 적용할 수 없는 값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NULL </a:t>
            </a:r>
            <a:r>
              <a:rPr lang="ko-KR" altLang="en-US" sz="1400" dirty="0"/>
              <a:t>값은 </a:t>
            </a:r>
            <a:r>
              <a:rPr lang="en-US" altLang="ko-KR" sz="1400" dirty="0"/>
              <a:t>0</a:t>
            </a:r>
            <a:r>
              <a:rPr lang="ko-KR" altLang="en-US" sz="1400" dirty="0"/>
              <a:t>이나 공백과는 다르며</a:t>
            </a:r>
            <a:r>
              <a:rPr lang="en-US" altLang="ko-KR" sz="1400" dirty="0"/>
              <a:t> 0</a:t>
            </a:r>
            <a:r>
              <a:rPr lang="ko-KR" altLang="en-US" sz="1400" dirty="0"/>
              <a:t>은 숫자이며 공백은 문자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열이 </a:t>
            </a:r>
            <a:r>
              <a:rPr lang="en-US" altLang="ko-KR" sz="1400" dirty="0"/>
              <a:t>NOT NULL</a:t>
            </a:r>
            <a:r>
              <a:rPr lang="ko-KR" altLang="en-US" sz="1400" dirty="0"/>
              <a:t>로 정의되지 않았거나</a:t>
            </a:r>
            <a:r>
              <a:rPr lang="en-US" altLang="ko-KR" sz="1400" dirty="0"/>
              <a:t> </a:t>
            </a:r>
            <a:r>
              <a:rPr lang="ko-KR" altLang="en-US" sz="1400" dirty="0"/>
              <a:t>열이 생성될 때 </a:t>
            </a:r>
            <a:r>
              <a:rPr lang="en-US" altLang="ko-KR" sz="1400" dirty="0"/>
              <a:t>PRIMARY KEY</a:t>
            </a:r>
            <a:r>
              <a:rPr lang="ko-KR" altLang="en-US" sz="1400" dirty="0"/>
              <a:t>로 정의되지 않았다면</a:t>
            </a:r>
            <a:r>
              <a:rPr lang="en-US" altLang="ko-KR" sz="1400" dirty="0"/>
              <a:t> </a:t>
            </a:r>
            <a:r>
              <a:rPr lang="ko-KR" altLang="en-US" sz="1400" dirty="0"/>
              <a:t>열은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값을 포함할 수 있음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" altLang="ko-KR" sz="1400" dirty="0"/>
              <a:t>NULL</a:t>
            </a:r>
            <a:r>
              <a:rPr lang="ko-KR" altLang="en-US" sz="1400" dirty="0"/>
              <a:t> 값을 포함한 산술 표현식 결과는 </a:t>
            </a:r>
            <a:r>
              <a:rPr lang="en-US" altLang="ko-KR" sz="1400" dirty="0"/>
              <a:t>NULL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column</a:t>
            </a:r>
            <a:r>
              <a:rPr lang="ko-KR" altLang="en-US" sz="1400" dirty="0"/>
              <a:t>에 데이터 값이 없으면 그 값 자체가 </a:t>
            </a:r>
            <a:r>
              <a:rPr lang="en" altLang="ko-KR" sz="1400" dirty="0"/>
              <a:t>NULL</a:t>
            </a:r>
            <a:r>
              <a:rPr lang="ko-KR" altLang="en-US" sz="1400" dirty="0"/>
              <a:t> 또는 </a:t>
            </a:r>
            <a:r>
              <a:rPr lang="en" altLang="ko-KR" sz="1400" dirty="0"/>
              <a:t>NULL</a:t>
            </a:r>
            <a:r>
              <a:rPr lang="ko-KR" altLang="en-US" sz="1400" dirty="0"/>
              <a:t> 값을 포함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" altLang="ko-KR" sz="1400" dirty="0"/>
              <a:t>NULL</a:t>
            </a:r>
            <a:r>
              <a:rPr lang="ko-KR" altLang="en-US" sz="1400" dirty="0"/>
              <a:t> 값은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바이트의 내부 저장 장치를 오버헤드로 사용하고 있으며 어떠한 </a:t>
            </a:r>
            <a:r>
              <a:rPr lang="en-US" altLang="ko-KR" sz="1400" dirty="0"/>
              <a:t>datatype</a:t>
            </a:r>
            <a:r>
              <a:rPr lang="ko-KR" altLang="en-US" sz="1400" dirty="0"/>
              <a:t>의</a:t>
            </a:r>
            <a:r>
              <a:rPr lang="en-US" altLang="ko-KR" sz="1400" dirty="0"/>
              <a:t> column </a:t>
            </a:r>
            <a:r>
              <a:rPr lang="ko-KR" altLang="en-US" sz="1400" dirty="0"/>
              <a:t>들이라도 </a:t>
            </a:r>
            <a:r>
              <a:rPr lang="en" altLang="ko-KR" sz="1400" dirty="0"/>
              <a:t>NULL</a:t>
            </a:r>
            <a:r>
              <a:rPr lang="ko-KR" altLang="en-US" sz="1400" dirty="0"/>
              <a:t> 값을 포함할 수 있음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8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 대수</a:t>
            </a:r>
            <a:r>
              <a:rPr lang="en-US" altLang="ko-KR" dirty="0"/>
              <a:t> </a:t>
            </a:r>
            <a:r>
              <a:rPr lang="ko-KR" altLang="en-US" dirty="0"/>
              <a:t>와 관계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관계 대수</a:t>
            </a:r>
            <a:r>
              <a:rPr lang="en-US" altLang="ko-KR" sz="1400" dirty="0"/>
              <a:t>(Relational Algebra)</a:t>
            </a:r>
          </a:p>
          <a:p>
            <a:pPr lvl="2">
              <a:buFont typeface="Wingdings" pitchFamily="2" charset="2"/>
              <a:buChar char="l"/>
            </a:pP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B804114-63A3-D341-91A9-61A830E30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8" y="1552981"/>
            <a:ext cx="5445224" cy="4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6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sal+comm</a:t>
            </a:r>
            <a:r>
              <a:rPr lang="en-US" altLang="ko-KR" sz="1400" dirty="0"/>
              <a:t>/100</a:t>
            </a:r>
            <a:r>
              <a:rPr lang="ko-KR" altLang="en-US" sz="1400" dirty="0"/>
              <a:t>을 조회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sal+comm</a:t>
            </a:r>
            <a:r>
              <a:rPr lang="en-US" altLang="ko-KR" sz="1400" dirty="0"/>
              <a:t>/100</a:t>
            </a:r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r>
              <a:rPr lang="en-US" altLang="ko-KR" sz="1400" dirty="0"/>
              <a:t>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2996952"/>
            <a:ext cx="4067880" cy="289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267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NVL </a:t>
            </a:r>
            <a:r>
              <a:rPr lang="ko-KR" altLang="en-US" sz="1400" dirty="0"/>
              <a:t>함수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NULL</a:t>
            </a:r>
            <a:r>
              <a:rPr lang="ko-KR" altLang="en-US" sz="1400" dirty="0"/>
              <a:t>값을 특정한 값</a:t>
            </a:r>
            <a:r>
              <a:rPr lang="en-US" altLang="ko-KR" sz="1400" dirty="0"/>
              <a:t>(</a:t>
            </a:r>
            <a:r>
              <a:rPr lang="ko-KR" altLang="en-US" sz="1400" dirty="0"/>
              <a:t>실제 값</a:t>
            </a:r>
            <a:r>
              <a:rPr lang="en-US" altLang="ko-KR" sz="1400" dirty="0"/>
              <a:t>)</a:t>
            </a:r>
            <a:r>
              <a:rPr lang="ko-KR" altLang="en-US" sz="1400" dirty="0"/>
              <a:t>으로 변환하는데 사용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사용될 수 있는 데이터 타입은 날짜</a:t>
            </a:r>
            <a:r>
              <a:rPr lang="en-US" altLang="ko-KR" sz="1400" dirty="0"/>
              <a:t>, </a:t>
            </a:r>
            <a:r>
              <a:rPr lang="ko-KR" altLang="en-US" sz="1400" dirty="0"/>
              <a:t>문자</a:t>
            </a:r>
            <a:r>
              <a:rPr lang="en-US" altLang="ko-KR" sz="1400" dirty="0"/>
              <a:t>,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NVL </a:t>
            </a:r>
            <a:r>
              <a:rPr lang="ko-KR" altLang="en-US" sz="1400" dirty="0"/>
              <a:t>함수를 사용할 때 전환되는 값은 컬럼의 데이터 타입을 준수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Syntax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NVL(expr1,expr2)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expr1		NULL </a:t>
            </a:r>
            <a:r>
              <a:rPr lang="ko-KR" altLang="en-US" sz="1400" dirty="0"/>
              <a:t>값을 포함하고 있는 </a:t>
            </a:r>
            <a:r>
              <a:rPr lang="en-US" altLang="ko-KR" sz="1400" dirty="0"/>
              <a:t>Column</a:t>
            </a:r>
            <a:r>
              <a:rPr lang="ko-KR" altLang="en-US" sz="1400" dirty="0"/>
              <a:t>이나 </a:t>
            </a:r>
            <a:r>
              <a:rPr lang="ko-KR" altLang="en-US" sz="1400" dirty="0" err="1"/>
              <a:t>표현식</a:t>
            </a:r>
            <a:endParaRPr lang="ko-KR" altLang="en-US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expr2		NULL </a:t>
            </a:r>
            <a:r>
              <a:rPr lang="ko-KR" altLang="en-US" sz="1400" dirty="0"/>
              <a:t>변환을 위한 목표 값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다양한 </a:t>
            </a:r>
            <a:r>
              <a:rPr lang="ko-KR" altLang="en-US" sz="1400" dirty="0" err="1"/>
              <a:t>데이터형에</a:t>
            </a:r>
            <a:r>
              <a:rPr lang="ko-KR" altLang="en-US" sz="1400" dirty="0"/>
              <a:t> 대한 </a:t>
            </a:r>
            <a:r>
              <a:rPr lang="en-US" altLang="ko-KR" sz="1400" dirty="0"/>
              <a:t>NVL</a:t>
            </a:r>
            <a:r>
              <a:rPr lang="ko-KR" altLang="en-US" sz="1400" dirty="0"/>
              <a:t>변형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데이터형</a:t>
            </a:r>
            <a:r>
              <a:rPr lang="ko-KR" altLang="en-US" sz="1400" dirty="0"/>
              <a:t>	</a:t>
            </a:r>
            <a:r>
              <a:rPr lang="en-US" altLang="ko-KR" sz="1400" dirty="0"/>
              <a:t>		</a:t>
            </a:r>
            <a:r>
              <a:rPr lang="ko-KR" altLang="en-US" sz="1400" dirty="0"/>
              <a:t>변환 예</a:t>
            </a:r>
          </a:p>
          <a:p>
            <a:pPr marL="457200" lvl="1" indent="0">
              <a:buNone/>
            </a:pPr>
            <a:r>
              <a:rPr lang="en-US" altLang="ko-KR" sz="1400" dirty="0"/>
              <a:t>NUMBER			NVL(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, 0)</a:t>
            </a:r>
          </a:p>
          <a:p>
            <a:pPr marL="457200" lvl="1" indent="0">
              <a:buNone/>
            </a:pPr>
            <a:r>
              <a:rPr lang="en-US" altLang="ko-KR" sz="1400" dirty="0"/>
              <a:t>DATE			NVL(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‘01-JAN-99’)</a:t>
            </a:r>
          </a:p>
          <a:p>
            <a:pPr marL="457200" lvl="1" indent="0">
              <a:buNone/>
            </a:pPr>
            <a:r>
              <a:rPr lang="en-US" altLang="ko-KR" sz="1400" dirty="0"/>
              <a:t>CHAR or VARCHAR2		NVL(job, ‘</a:t>
            </a:r>
            <a:r>
              <a:rPr lang="ko-KR" altLang="en-US" sz="1400" dirty="0" err="1"/>
              <a:t>업무없음</a:t>
            </a:r>
            <a:r>
              <a:rPr lang="ko-KR" altLang="en-US" sz="1400" dirty="0"/>
              <a:t>’</a:t>
            </a:r>
            <a:r>
              <a:rPr lang="en-US" altLang="ko-KR" sz="1400" dirty="0"/>
              <a:t>)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51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*12+comm</a:t>
            </a:r>
            <a:r>
              <a:rPr lang="ko-KR" altLang="en-US" sz="1400" dirty="0"/>
              <a:t>을 조회</a:t>
            </a:r>
            <a:r>
              <a:rPr lang="en-US" altLang="ko-KR" sz="1400" dirty="0"/>
              <a:t>(</a:t>
            </a:r>
            <a:r>
              <a:rPr lang="ko-KR" altLang="en-US" sz="1400" dirty="0"/>
              <a:t>단 </a:t>
            </a:r>
            <a:r>
              <a:rPr lang="en-US" altLang="ko-KR" sz="1400" dirty="0" err="1"/>
              <a:t>comm</a:t>
            </a:r>
            <a:r>
              <a:rPr lang="ko-KR" altLang="en-US" sz="1400" dirty="0"/>
              <a:t>이 </a:t>
            </a:r>
            <a:r>
              <a:rPr lang="en-US" altLang="ko-KR" sz="1400" dirty="0"/>
              <a:t>NULL </a:t>
            </a:r>
            <a:r>
              <a:rPr lang="ko-KR" altLang="en-US" sz="1400" dirty="0"/>
              <a:t>이면 </a:t>
            </a:r>
            <a:r>
              <a:rPr lang="en-US" altLang="ko-KR" sz="1400" dirty="0"/>
              <a:t>0</a:t>
            </a:r>
            <a:r>
              <a:rPr lang="ko-KR" altLang="en-US" sz="1400" dirty="0"/>
              <a:t>로 계산</a:t>
            </a:r>
            <a:r>
              <a:rPr lang="en-US" altLang="ko-KR" sz="1400" dirty="0"/>
              <a:t>)</a:t>
            </a:r>
          </a:p>
          <a:p>
            <a:pPr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lvl="1">
              <a:buNone/>
            </a:pPr>
            <a:r>
              <a:rPr lang="en" altLang="ko-KR" sz="1400" dirty="0"/>
              <a:t>SELECT </a:t>
            </a:r>
            <a:r>
              <a:rPr lang="en" altLang="ko-KR" sz="1400" dirty="0" err="1"/>
              <a:t>ename</a:t>
            </a:r>
            <a:r>
              <a:rPr lang="en" altLang="ko-KR" sz="1400" dirty="0"/>
              <a:t>, </a:t>
            </a:r>
            <a:r>
              <a:rPr lang="en" altLang="ko-KR" sz="1400" dirty="0" err="1"/>
              <a:t>sal</a:t>
            </a:r>
            <a:r>
              <a:rPr lang="en" altLang="ko-KR" sz="1400" dirty="0"/>
              <a:t>, </a:t>
            </a:r>
            <a:r>
              <a:rPr lang="en" altLang="ko-KR" sz="1400" dirty="0" err="1"/>
              <a:t>comm</a:t>
            </a:r>
            <a:r>
              <a:rPr lang="en" altLang="ko-KR" sz="1400" dirty="0"/>
              <a:t>, </a:t>
            </a:r>
            <a:r>
              <a:rPr lang="en" altLang="ko-KR" sz="1400" dirty="0" err="1"/>
              <a:t>sal</a:t>
            </a:r>
            <a:r>
              <a:rPr lang="en" altLang="ko-KR" sz="1400" dirty="0"/>
              <a:t> * 12 + NVL(comm,0)</a:t>
            </a:r>
          </a:p>
          <a:p>
            <a:pPr lvl="1">
              <a:buNone/>
            </a:pPr>
            <a:r>
              <a:rPr lang="en" altLang="ko-KR" sz="1400" dirty="0"/>
              <a:t>FROM </a:t>
            </a:r>
            <a:r>
              <a:rPr lang="en" altLang="ko-KR" sz="1400" dirty="0" err="1"/>
              <a:t>emp</a:t>
            </a:r>
            <a:r>
              <a:rPr lang="en" altLang="ko-KR" sz="1400" dirty="0"/>
              <a:t>;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4292" y="2996952"/>
            <a:ext cx="3734128" cy="286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936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열에 별칭</a:t>
            </a:r>
            <a:r>
              <a:rPr lang="en-US" altLang="ko-KR" sz="1400" dirty="0"/>
              <a:t>(Alias) </a:t>
            </a:r>
            <a:r>
              <a:rPr lang="ko-KR" altLang="en-US" sz="1400" dirty="0"/>
              <a:t>부여</a:t>
            </a:r>
            <a:r>
              <a:rPr lang="en-US" altLang="ko-KR" sz="1400" dirty="0"/>
              <a:t>: </a:t>
            </a:r>
            <a:r>
              <a:rPr lang="ko-KR" altLang="en-US" sz="1400" dirty="0"/>
              <a:t>질의의 결과를 조회할 때 보통 </a:t>
            </a:r>
            <a:r>
              <a:rPr lang="en-US" altLang="ko-KR" sz="1400" dirty="0"/>
              <a:t>SQL*Plus</a:t>
            </a:r>
            <a:r>
              <a:rPr lang="ko-KR" altLang="en-US" sz="1400" dirty="0"/>
              <a:t>는 열 </a:t>
            </a:r>
            <a:r>
              <a:rPr lang="en-US" altLang="ko-KR" sz="1400" dirty="0"/>
              <a:t>Heading</a:t>
            </a:r>
            <a:r>
              <a:rPr lang="ko-KR" altLang="en-US" sz="1400" dirty="0"/>
              <a:t>으로 선택된 열 이름을 사용하는데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 </a:t>
            </a:r>
            <a:r>
              <a:rPr lang="en-US" altLang="ko-KR" sz="1400" dirty="0"/>
              <a:t>Heading</a:t>
            </a:r>
            <a:r>
              <a:rPr lang="ko-KR" altLang="en-US" sz="1400" dirty="0"/>
              <a:t>은 때로 사용자가 이해하기가 어려운 경우가 있기 때문에 열 </a:t>
            </a:r>
            <a:r>
              <a:rPr lang="en-US" altLang="ko-KR" sz="1400" dirty="0"/>
              <a:t>Heading</a:t>
            </a:r>
            <a:r>
              <a:rPr lang="ko-KR" altLang="en-US" sz="1400" dirty="0"/>
              <a:t>을 변경하여 질의 결과를 조회하면 보다 쉽게 사용자가 이해할 수 있음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열 별칭</a:t>
            </a:r>
            <a:r>
              <a:rPr lang="en-US" altLang="ko-KR" sz="1400" dirty="0"/>
              <a:t>(Alias) </a:t>
            </a:r>
            <a:r>
              <a:rPr lang="ko-KR" altLang="en-US" sz="1400" dirty="0"/>
              <a:t>정의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열 </a:t>
            </a:r>
            <a:r>
              <a:rPr lang="en-US" altLang="ko-KR" sz="1400" dirty="0"/>
              <a:t>Heading </a:t>
            </a:r>
            <a:r>
              <a:rPr lang="ko-KR" altLang="en-US" sz="1400" dirty="0"/>
              <a:t>이름을 변경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계산식을 조회하는 경우에 유용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SELECT </a:t>
            </a:r>
            <a:r>
              <a:rPr lang="ko-KR" altLang="en-US" sz="1400" dirty="0"/>
              <a:t>절에서 열 이름 바로 뒤에 입력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열 이름과 별칭 사이에 키워드 </a:t>
            </a:r>
            <a:r>
              <a:rPr lang="en-US" altLang="ko-KR" sz="1400" dirty="0"/>
              <a:t>AS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넣을 수 있음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공백이나 특수 문자 또는 대문자가 있으면 이중 인용부호</a:t>
            </a:r>
            <a:r>
              <a:rPr lang="en-US" altLang="ko-KR" sz="1400" dirty="0"/>
              <a:t>(“ ”)</a:t>
            </a:r>
            <a:r>
              <a:rPr lang="ko-KR" altLang="en-US" sz="1400" dirty="0"/>
              <a:t>가 필요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99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ENAME</a:t>
            </a:r>
            <a:r>
              <a:rPr lang="ko-KR" altLang="en-US" sz="1400" dirty="0"/>
              <a:t>를 이름으로 </a:t>
            </a:r>
            <a:r>
              <a:rPr lang="en-US" altLang="ko-KR" sz="1400" dirty="0"/>
              <a:t>SAL</a:t>
            </a:r>
            <a:r>
              <a:rPr lang="ko-KR" altLang="en-US" sz="1400" dirty="0"/>
              <a:t>을 급여로 해서 </a:t>
            </a:r>
            <a:r>
              <a:rPr lang="en-US" altLang="ko-KR" sz="1400" dirty="0"/>
              <a:t>2</a:t>
            </a:r>
            <a:r>
              <a:rPr lang="ko-KR" altLang="en-US" sz="1400" dirty="0"/>
              <a:t>개 </a:t>
            </a:r>
            <a:r>
              <a:rPr lang="en-US" altLang="ko-KR" sz="1400" dirty="0"/>
              <a:t>Column</a:t>
            </a:r>
            <a:r>
              <a:rPr lang="ko-KR" altLang="en-US" sz="1400" dirty="0"/>
              <a:t>의 모든 데이터를 조회 </a:t>
            </a:r>
            <a:endParaRPr lang="en-US" altLang="ko-KR" sz="1400" dirty="0"/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 AS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 </a:t>
            </a:r>
            <a:r>
              <a:rPr lang="ko-KR" altLang="en-US" sz="1400" dirty="0"/>
              <a:t>급여</a:t>
            </a:r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643983"/>
            <a:ext cx="1460672" cy="287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024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특별히 명시되지 않았다면</a:t>
            </a:r>
            <a:r>
              <a:rPr lang="en-US" altLang="ko-KR" sz="1400" dirty="0"/>
              <a:t>, SQL*Plus</a:t>
            </a:r>
            <a:r>
              <a:rPr lang="ko-KR" altLang="en-US" sz="1400" dirty="0"/>
              <a:t>는 중복되지는 행을 제거하지 않고 </a:t>
            </a:r>
            <a:r>
              <a:rPr lang="en-US" altLang="ko-KR" sz="1400" dirty="0"/>
              <a:t>Query </a:t>
            </a:r>
            <a:r>
              <a:rPr lang="ko-KR" altLang="en-US" sz="1400" dirty="0"/>
              <a:t>결과를 조회</a:t>
            </a:r>
            <a:r>
              <a:rPr lang="en-US" altLang="ko-KR" sz="1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결과에서 중복되는 행을 제거하기 위해서는 </a:t>
            </a:r>
            <a:r>
              <a:rPr lang="en-US" altLang="ko-KR" sz="1400" dirty="0"/>
              <a:t>SELECT</a:t>
            </a:r>
            <a:r>
              <a:rPr lang="ko-KR" altLang="en-US" sz="1400" dirty="0"/>
              <a:t>절에서 </a:t>
            </a:r>
            <a:r>
              <a:rPr lang="ko-KR" altLang="en-US" sz="1400" dirty="0" err="1"/>
              <a:t>컬럼</a:t>
            </a:r>
            <a:r>
              <a:rPr lang="ko-KR" altLang="en-US" sz="1400" dirty="0"/>
              <a:t> 이름 앞에 </a:t>
            </a:r>
            <a:r>
              <a:rPr lang="en-US" altLang="ko-KR" sz="1400" dirty="0"/>
              <a:t>DISTINCT</a:t>
            </a:r>
            <a:r>
              <a:rPr lang="ko-KR" altLang="en-US" sz="1400" dirty="0"/>
              <a:t>를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DISTINCT</a:t>
            </a:r>
            <a:r>
              <a:rPr lang="ko-KR" altLang="en-US" sz="1400" dirty="0"/>
              <a:t>라는 키워드는 항상 </a:t>
            </a:r>
            <a:r>
              <a:rPr lang="en-US" altLang="ko-KR" sz="1400" dirty="0"/>
              <a:t>SELECT </a:t>
            </a:r>
            <a:r>
              <a:rPr lang="ko-KR" altLang="en-US" sz="1400" dirty="0"/>
              <a:t>바로 다음에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DISTINCT</a:t>
            </a:r>
            <a:r>
              <a:rPr lang="ko-KR" altLang="en-US" sz="1400" dirty="0"/>
              <a:t>뒤에 나타나는 </a:t>
            </a:r>
            <a:r>
              <a:rPr lang="ko-KR" altLang="en-US" sz="1400" dirty="0" err="1"/>
              <a:t>컬럼들은</a:t>
            </a:r>
            <a:r>
              <a:rPr lang="ko-KR" altLang="en-US" sz="1400" dirty="0"/>
              <a:t> 모두 </a:t>
            </a:r>
            <a:r>
              <a:rPr lang="en-US" altLang="ko-KR" sz="1400" dirty="0"/>
              <a:t>DISTINCT</a:t>
            </a:r>
            <a:r>
              <a:rPr lang="ko-KR" altLang="en-US" sz="1400" dirty="0"/>
              <a:t>의 영향을 받음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DISTINCT</a:t>
            </a:r>
            <a:r>
              <a:rPr lang="ko-KR" altLang="en-US" sz="1400" dirty="0"/>
              <a:t>뒤에 여러 개의 컬럼을 기술하였을 때 나타나는 행은 컬럼의 조합들이 중복되지 않게 조회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439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JOB</a:t>
            </a:r>
            <a:r>
              <a:rPr lang="ko-KR" altLang="en-US" sz="1400" dirty="0"/>
              <a:t>을 모두 조회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job </a:t>
            </a:r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r>
              <a:rPr lang="en-US" altLang="ko-KR" sz="1400" dirty="0"/>
              <a:t>;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552" y="2414016"/>
            <a:ext cx="1452184" cy="281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199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JOB</a:t>
            </a:r>
            <a:r>
              <a:rPr lang="ko-KR" altLang="en-US" sz="1400" dirty="0"/>
              <a:t>을 중복을 제거하고 조회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DISTINCT job </a:t>
            </a:r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r>
              <a:rPr lang="en-US" altLang="ko-KR" sz="1400" dirty="0"/>
              <a:t>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2420888"/>
            <a:ext cx="1104088" cy="11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401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empno</a:t>
            </a:r>
            <a:r>
              <a:rPr lang="ko-KR" altLang="en-US" sz="1400" dirty="0"/>
              <a:t>별로 </a:t>
            </a:r>
            <a:r>
              <a:rPr lang="en-US" altLang="ko-KR" sz="1400" dirty="0"/>
              <a:t>job</a:t>
            </a:r>
            <a:r>
              <a:rPr lang="ko-KR" altLang="en-US" sz="1400" dirty="0"/>
              <a:t>를 한번씩 조회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DISTINCT </a:t>
            </a:r>
            <a:r>
              <a:rPr lang="en-US" altLang="ko-KR" sz="1400" dirty="0" err="1"/>
              <a:t>deptno,job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r>
              <a:rPr lang="en-US" altLang="ko-KR" sz="1400" dirty="0"/>
              <a:t>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380" y="2769496"/>
            <a:ext cx="1885880" cy="186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797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일반적인 경우 테이블에 있는 모든 자료를 조회할 필요없이 사용자가 원하는 자료를 조회하는 경우가 대부분이며</a:t>
            </a:r>
            <a:r>
              <a:rPr lang="en-US" altLang="ko-KR" sz="1400" dirty="0"/>
              <a:t> </a:t>
            </a:r>
            <a:r>
              <a:rPr lang="ko-KR" altLang="en-US" sz="1400" dirty="0"/>
              <a:t>이러한 질의를 만족하게 하는 것이 </a:t>
            </a:r>
            <a:r>
              <a:rPr lang="en-US" altLang="ko-KR" sz="1400" dirty="0"/>
              <a:t>WHERE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WHERE</a:t>
            </a:r>
            <a:r>
              <a:rPr lang="ko-KR" altLang="en-US" sz="1400" dirty="0"/>
              <a:t>절은 수행될 조건 절을 포함하며 </a:t>
            </a:r>
            <a:r>
              <a:rPr lang="en-US" altLang="ko-KR" sz="1400" dirty="0"/>
              <a:t>FROM</a:t>
            </a:r>
            <a:r>
              <a:rPr lang="ko-KR" altLang="en-US" sz="1400" dirty="0"/>
              <a:t>절 바로 다음에 기술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Syntax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SELECT	[DISTINCT] 	{*, column [alias], . . .}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FROM		</a:t>
            </a:r>
            <a:r>
              <a:rPr lang="en-US" altLang="ko-KR" sz="1400" dirty="0" err="1"/>
              <a:t>table_name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[WHERE	condition]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[ORDER BY	{column, expression} [ASC | DESC]];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WHERE 	</a:t>
            </a:r>
            <a:r>
              <a:rPr lang="ko-KR" altLang="en-US" sz="1400" dirty="0"/>
              <a:t>행들에 대한 조건을 기술하는 절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1400" dirty="0"/>
              <a:t>condition	</a:t>
            </a:r>
            <a:r>
              <a:rPr lang="ko-KR" altLang="en-US" sz="1400" dirty="0"/>
              <a:t>검색할 조건을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colum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표현식</a:t>
            </a:r>
            <a:r>
              <a:rPr lang="en-US" altLang="ko-KR" sz="1400" dirty="0"/>
              <a:t>, </a:t>
            </a:r>
            <a:r>
              <a:rPr lang="ko-KR" altLang="en-US" sz="1400" dirty="0"/>
              <a:t>문자 상수</a:t>
            </a:r>
            <a:r>
              <a:rPr lang="en-US" altLang="ko-KR" sz="1400" dirty="0"/>
              <a:t>, </a:t>
            </a:r>
            <a:r>
              <a:rPr lang="ko-KR" altLang="en-US" sz="1400" dirty="0"/>
              <a:t>숫자 상수</a:t>
            </a:r>
            <a:r>
              <a:rPr lang="en-US" altLang="ko-KR" sz="1400" dirty="0"/>
              <a:t>, </a:t>
            </a:r>
            <a:r>
              <a:rPr lang="ko-KR" altLang="en-US" sz="1400" dirty="0"/>
              <a:t>비교 연산자로 구성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ORDER BY 	</a:t>
            </a:r>
            <a:r>
              <a:rPr lang="ko-KR" altLang="en-US" sz="1400" dirty="0"/>
              <a:t>질의 결과 정렬을 위한 옵션</a:t>
            </a:r>
            <a:r>
              <a:rPr lang="en-US" altLang="ko-KR" sz="1400" dirty="0"/>
              <a:t>(ASC:</a:t>
            </a:r>
            <a:r>
              <a:rPr lang="ko-KR" altLang="en-US" sz="1400" dirty="0"/>
              <a:t>오름차순</a:t>
            </a:r>
            <a:r>
              <a:rPr lang="en-US" altLang="ko-KR" sz="1400" dirty="0"/>
              <a:t>(Default),DESC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)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5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 대수</a:t>
            </a:r>
            <a:r>
              <a:rPr lang="en-US" altLang="ko-KR" dirty="0"/>
              <a:t> </a:t>
            </a:r>
            <a:r>
              <a:rPr lang="ko-KR" altLang="en-US" dirty="0"/>
              <a:t>와 관계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관계 대수</a:t>
            </a:r>
            <a:r>
              <a:rPr lang="en-US" altLang="ko-KR" sz="1400" dirty="0"/>
              <a:t>(Relational Algebra)</a:t>
            </a:r>
          </a:p>
          <a:p>
            <a:pPr lvl="2">
              <a:buFont typeface="Wingdings" pitchFamily="2" charset="2"/>
              <a:buChar char="l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804D71-15F5-8E43-9696-4A4D5D26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344816" cy="44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18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WHERE</a:t>
            </a:r>
            <a:r>
              <a:rPr lang="ko-KR" altLang="en-US" sz="1400" dirty="0"/>
              <a:t>절에 사용되는 연산자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WHERE</a:t>
            </a:r>
            <a:r>
              <a:rPr lang="ko-KR" altLang="en-US" sz="1400" dirty="0"/>
              <a:t>절을 사용하여 행들을 제한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WHERE</a:t>
            </a:r>
            <a:r>
              <a:rPr lang="ko-KR" altLang="en-US" sz="1400" dirty="0"/>
              <a:t>절은 </a:t>
            </a:r>
            <a:r>
              <a:rPr lang="en-US" altLang="ko-KR" sz="1400" dirty="0"/>
              <a:t>FROM</a:t>
            </a:r>
            <a:r>
              <a:rPr lang="ko-KR" altLang="en-US" sz="1400" dirty="0"/>
              <a:t>절 다음에 위치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조건은 아래의 것으로 구성</a:t>
            </a:r>
            <a:endParaRPr lang="en-US" altLang="ko-KR" sz="1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400" dirty="0"/>
              <a:t>column 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표현식</a:t>
            </a:r>
            <a:r>
              <a:rPr lang="en-US" altLang="ko-KR" sz="1400" dirty="0"/>
              <a:t>, </a:t>
            </a:r>
            <a:r>
              <a:rPr lang="ko-KR" altLang="en-US" sz="1400" dirty="0"/>
              <a:t>상수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400" dirty="0"/>
              <a:t>비교 연산자</a:t>
            </a:r>
            <a:r>
              <a:rPr lang="en-US" altLang="ko-KR" sz="1400" dirty="0"/>
              <a:t>, SQL</a:t>
            </a:r>
            <a:r>
              <a:rPr lang="ko-KR" altLang="en-US" sz="1400" dirty="0"/>
              <a:t>연산자</a:t>
            </a:r>
            <a:r>
              <a:rPr lang="en-US" altLang="ko-KR" sz="1400" dirty="0"/>
              <a:t>, </a:t>
            </a:r>
            <a:r>
              <a:rPr lang="ko-KR" altLang="en-US" sz="1400" dirty="0"/>
              <a:t>논리연산자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400" dirty="0"/>
              <a:t>문자</a:t>
            </a:r>
            <a:r>
              <a:rPr lang="en-US" altLang="ko-KR" sz="1400" dirty="0"/>
              <a:t>(Literal)</a:t>
            </a:r>
            <a:r>
              <a:rPr lang="ko-KR" altLang="en-US" sz="1400" dirty="0"/>
              <a:t>는 작은 따옴표 안에 표기</a:t>
            </a:r>
            <a:endParaRPr lang="en-US" altLang="ko-KR" sz="1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400" dirty="0"/>
              <a:t>날짜도 숫자로 인식하므로 크기 비교 연산 가능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비교 연산자</a:t>
            </a:r>
          </a:p>
          <a:p>
            <a:pPr lvl="1">
              <a:buNone/>
            </a:pPr>
            <a:r>
              <a:rPr lang="ko-KR" altLang="en-US" sz="1400" dirty="0"/>
              <a:t>연산자	</a:t>
            </a:r>
            <a:r>
              <a:rPr lang="en-US" altLang="ko-KR" sz="1400" dirty="0"/>
              <a:t>	</a:t>
            </a:r>
            <a:r>
              <a:rPr lang="ko-KR" altLang="en-US" sz="1400" dirty="0"/>
              <a:t>의미</a:t>
            </a:r>
          </a:p>
          <a:p>
            <a:pPr lvl="1">
              <a:buNone/>
            </a:pPr>
            <a:r>
              <a:rPr lang="en-US" altLang="ko-KR" sz="1400" dirty="0"/>
              <a:t>=				</a:t>
            </a:r>
            <a:r>
              <a:rPr lang="ko-KR" altLang="en-US" sz="1400" dirty="0"/>
              <a:t>같다</a:t>
            </a:r>
          </a:p>
          <a:p>
            <a:pPr lvl="1">
              <a:buNone/>
            </a:pPr>
            <a:r>
              <a:rPr lang="en-US" altLang="ko-KR" sz="1400" dirty="0"/>
              <a:t>&gt;				</a:t>
            </a:r>
            <a:r>
              <a:rPr lang="ko-KR" altLang="en-US" sz="1400" dirty="0"/>
              <a:t>보다 크다</a:t>
            </a:r>
          </a:p>
          <a:p>
            <a:pPr lvl="1">
              <a:buNone/>
            </a:pPr>
            <a:r>
              <a:rPr lang="en-US" altLang="ko-KR" sz="1400" dirty="0"/>
              <a:t>&gt;=				</a:t>
            </a:r>
            <a:r>
              <a:rPr lang="ko-KR" altLang="en-US" sz="1400" dirty="0"/>
              <a:t>보다 크거나 같다</a:t>
            </a:r>
          </a:p>
          <a:p>
            <a:pPr lvl="1">
              <a:buNone/>
            </a:pPr>
            <a:r>
              <a:rPr lang="en-US" altLang="ko-KR" sz="1400" dirty="0"/>
              <a:t>&lt;				</a:t>
            </a:r>
            <a:r>
              <a:rPr lang="ko-KR" altLang="en-US" sz="1400" dirty="0"/>
              <a:t>보다 작다</a:t>
            </a:r>
          </a:p>
          <a:p>
            <a:pPr lvl="1">
              <a:buNone/>
            </a:pPr>
            <a:r>
              <a:rPr lang="en-US" altLang="ko-KR" sz="1400" dirty="0"/>
              <a:t>&lt;=				</a:t>
            </a:r>
            <a:r>
              <a:rPr lang="ko-KR" altLang="en-US" sz="1400" dirty="0"/>
              <a:t>보다 작거나 같다</a:t>
            </a:r>
          </a:p>
          <a:p>
            <a:pPr lvl="1">
              <a:buNone/>
            </a:pPr>
            <a:r>
              <a:rPr lang="en-US" altLang="ko-KR" sz="1400" dirty="0"/>
              <a:t>&lt;&gt;, !=, ^=		</a:t>
            </a:r>
            <a:r>
              <a:rPr lang="ko-KR" altLang="en-US" sz="1400" dirty="0"/>
              <a:t>같지 않다</a:t>
            </a:r>
          </a:p>
          <a:p>
            <a:pPr lvl="1">
              <a:buNone/>
            </a:pPr>
            <a:r>
              <a:rPr lang="en-US" altLang="ko-KR" sz="1400" dirty="0"/>
              <a:t>NOT  </a:t>
            </a:r>
            <a:r>
              <a:rPr lang="en-US" altLang="ko-KR" sz="1400" dirty="0" err="1"/>
              <a:t>Column_name</a:t>
            </a:r>
            <a:r>
              <a:rPr lang="en-US" altLang="ko-KR" sz="1400" dirty="0"/>
              <a:t> =	</a:t>
            </a:r>
            <a:r>
              <a:rPr lang="ko-KR" altLang="en-US" sz="1400" dirty="0"/>
              <a:t>같지 않다</a:t>
            </a:r>
          </a:p>
          <a:p>
            <a:pPr lvl="1">
              <a:buNone/>
            </a:pPr>
            <a:r>
              <a:rPr lang="en-US" altLang="ko-KR" sz="1400" dirty="0"/>
              <a:t>NOT  </a:t>
            </a:r>
            <a:r>
              <a:rPr lang="en-US" altLang="ko-KR" sz="1400" dirty="0" err="1"/>
              <a:t>Column_name</a:t>
            </a:r>
            <a:r>
              <a:rPr lang="en-US" altLang="ko-KR" sz="1400" dirty="0"/>
              <a:t> &gt;	</a:t>
            </a:r>
            <a:r>
              <a:rPr lang="ko-KR" altLang="en-US" sz="1400" dirty="0"/>
              <a:t>보다 크지 않다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329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3000 </a:t>
            </a:r>
            <a:r>
              <a:rPr lang="ko-KR" altLang="en-US" sz="1400" dirty="0"/>
              <a:t>이상인 사원의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을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 &gt;= 3000;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442724"/>
            <a:ext cx="4752528" cy="14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2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job</a:t>
            </a:r>
            <a:r>
              <a:rPr lang="ko-KR" altLang="en-US" sz="1400" dirty="0"/>
              <a:t>이 </a:t>
            </a:r>
            <a:r>
              <a:rPr lang="en-US" altLang="ko-KR" sz="1400" dirty="0"/>
              <a:t>MANAGER </a:t>
            </a:r>
            <a:r>
              <a:rPr lang="ko-KR" altLang="en-US" sz="1400" dirty="0"/>
              <a:t>인 사원의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ko-KR" altLang="en-US" sz="1400" dirty="0"/>
              <a:t>을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job = 'MANAGER'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3356992"/>
            <a:ext cx="3719256" cy="95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153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가 </a:t>
            </a:r>
            <a:r>
              <a:rPr lang="en-US" altLang="ko-KR" sz="1400" dirty="0"/>
              <a:t>1982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01</a:t>
            </a:r>
            <a:r>
              <a:rPr lang="ko-KR" altLang="en-US" sz="1400" dirty="0"/>
              <a:t>일 이후</a:t>
            </a:r>
            <a:r>
              <a:rPr lang="en-US" altLang="ko-KR" sz="1400" dirty="0"/>
              <a:t>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</a:t>
            </a:r>
            <a:r>
              <a:rPr lang="ko-KR" altLang="en-US" sz="1400" dirty="0"/>
              <a:t>을 조회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날짜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to_date</a:t>
            </a:r>
            <a:r>
              <a:rPr lang="en-US" altLang="ko-KR" sz="1400" dirty="0"/>
              <a:t>('2008/04/14 22:02:14',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hh24:mi:ss')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오늘 날짜 및 시간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sysdate</a:t>
            </a:r>
            <a:endParaRPr lang="ko-KR" altLang="en-US" sz="1400" dirty="0"/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 &gt;= </a:t>
            </a:r>
            <a:r>
              <a:rPr lang="en-US" altLang="ko-KR" sz="1400" dirty="0" err="1"/>
              <a:t>to_date</a:t>
            </a:r>
            <a:r>
              <a:rPr lang="en-US" altLang="ko-KR" sz="1400" dirty="0"/>
              <a:t>('1982/01/01',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')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48" y="4005064"/>
            <a:ext cx="570702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08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SQL</a:t>
            </a:r>
            <a:r>
              <a:rPr lang="ko-KR" altLang="en-US" sz="1400" dirty="0"/>
              <a:t>연산자</a:t>
            </a:r>
          </a:p>
          <a:p>
            <a:pPr lvl="1">
              <a:buNone/>
            </a:pPr>
            <a:r>
              <a:rPr lang="ko-KR" altLang="en-US" sz="1400" dirty="0"/>
              <a:t>연산자	</a:t>
            </a:r>
            <a:r>
              <a:rPr lang="en-US" altLang="ko-KR" sz="1400" dirty="0"/>
              <a:t>		</a:t>
            </a:r>
            <a:r>
              <a:rPr lang="ko-KR" altLang="en-US" sz="1400" dirty="0"/>
              <a:t>설    명</a:t>
            </a:r>
          </a:p>
          <a:p>
            <a:pPr lvl="1">
              <a:buNone/>
            </a:pPr>
            <a:r>
              <a:rPr lang="en-US" altLang="ko-KR" sz="1400" dirty="0"/>
              <a:t>AND			</a:t>
            </a:r>
            <a:r>
              <a:rPr lang="ko-KR" altLang="en-US" sz="1400" dirty="0"/>
              <a:t>두 가지 조건을 모두 만족할 경우에만 검색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				</a:t>
            </a:r>
            <a:r>
              <a:rPr lang="ko-KR" altLang="en-US" sz="1400" dirty="0"/>
              <a:t>두 가지 조건 중 하나라도 만족하는 경우에만 검색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BETWEEN a AND b     	 a 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사이</a:t>
            </a:r>
            <a:r>
              <a:rPr lang="en-US" altLang="ko-KR" sz="1400" dirty="0"/>
              <a:t>(a, b</a:t>
            </a:r>
            <a:r>
              <a:rPr lang="ko-KR" altLang="en-US" sz="1400" dirty="0"/>
              <a:t>값 포함</a:t>
            </a:r>
            <a:r>
              <a:rPr lang="en-US" altLang="ko-KR" sz="1400" dirty="0"/>
              <a:t>)        </a:t>
            </a:r>
          </a:p>
          <a:p>
            <a:pPr lvl="1">
              <a:buNone/>
            </a:pPr>
            <a:r>
              <a:rPr lang="en-US" altLang="ko-KR" sz="1400" dirty="0"/>
              <a:t>IN  (list)		list</a:t>
            </a:r>
            <a:r>
              <a:rPr lang="ko-KR" altLang="en-US" sz="1400" dirty="0"/>
              <a:t>의 값 중 어느 하나와 일치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LIKE			</a:t>
            </a:r>
            <a:r>
              <a:rPr lang="ko-KR" altLang="en-US" sz="1400" dirty="0"/>
              <a:t>패턴과 일치</a:t>
            </a:r>
            <a:r>
              <a:rPr lang="en-US" altLang="ko-KR" sz="1400" dirty="0"/>
              <a:t>(%,_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IS NULL		NULL</a:t>
            </a:r>
            <a:r>
              <a:rPr lang="ko-KR" altLang="en-US" sz="1400" dirty="0"/>
              <a:t> 값 일치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NOT BETWEEN a AND b  	a </a:t>
            </a:r>
            <a:r>
              <a:rPr lang="ko-KR" altLang="en-US" sz="1400" dirty="0"/>
              <a:t>와 </a:t>
            </a:r>
            <a:r>
              <a:rPr lang="en-US" altLang="ko-KR" sz="1400" dirty="0"/>
              <a:t>b</a:t>
            </a:r>
            <a:r>
              <a:rPr lang="ko-KR" altLang="en-US" sz="1400" dirty="0"/>
              <a:t>사이에 있지 않음</a:t>
            </a:r>
            <a:r>
              <a:rPr lang="en-US" altLang="ko-KR" sz="1400" dirty="0"/>
              <a:t>(a, b</a:t>
            </a:r>
            <a:r>
              <a:rPr lang="ko-KR" altLang="en-US" sz="1400" dirty="0"/>
              <a:t>값 포함하지 않음</a:t>
            </a:r>
            <a:r>
              <a:rPr lang="en-US" altLang="ko-KR" sz="1400" dirty="0"/>
              <a:t>)        </a:t>
            </a:r>
          </a:p>
          <a:p>
            <a:pPr lvl="1">
              <a:buNone/>
            </a:pPr>
            <a:r>
              <a:rPr lang="en-US" altLang="ko-KR" sz="1400" dirty="0"/>
              <a:t>NOT IN  (list)		list</a:t>
            </a:r>
            <a:r>
              <a:rPr lang="ko-KR" altLang="en-US" sz="1400" dirty="0"/>
              <a:t>의 값과 일치하지 않음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NOT LIKE		</a:t>
            </a:r>
            <a:r>
              <a:rPr lang="ko-KR" altLang="en-US" sz="1400" dirty="0"/>
              <a:t>패턴과 일치하지 않음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IS NOT NULL		NULL</a:t>
            </a:r>
            <a:r>
              <a:rPr lang="ko-KR" altLang="en-US" sz="1400" dirty="0"/>
              <a:t>과 일치하지 않음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BETWEEN</a:t>
            </a:r>
            <a:r>
              <a:rPr lang="ko-KR" altLang="en-US" sz="1400" dirty="0"/>
              <a:t> 연산자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두 값의 범위에 해당하는 행을 조회하기 위해 사용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작은 값을 앞에 기술하고 큰 값은 뒤에 기술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085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1300</a:t>
            </a:r>
            <a:r>
              <a:rPr lang="ko-KR" altLang="en-US" sz="1400" dirty="0"/>
              <a:t>에서 </a:t>
            </a:r>
            <a:r>
              <a:rPr lang="en-US" altLang="ko-KR" sz="1400" dirty="0"/>
              <a:t>1500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사원의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</a:t>
            </a:r>
            <a:r>
              <a:rPr lang="ko-KR" altLang="en-US" sz="1400" dirty="0"/>
              <a:t>을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ename,job,sal,deptno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 BETWEEN 1300 AND 1500;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3429000"/>
            <a:ext cx="3024264" cy="74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53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IN </a:t>
            </a:r>
            <a:r>
              <a:rPr lang="ko-KR" altLang="en-US" sz="1400" dirty="0"/>
              <a:t>연산자</a:t>
            </a:r>
            <a:r>
              <a:rPr lang="en-US" altLang="ko-KR" sz="1400" dirty="0"/>
              <a:t>: </a:t>
            </a:r>
            <a:r>
              <a:rPr lang="ko-KR" altLang="en-US" sz="1400" dirty="0"/>
              <a:t>목록에 있는 값에 대해서 조회하기 위해 </a:t>
            </a:r>
            <a:r>
              <a:rPr lang="en-US" altLang="ko-KR" sz="1400" dirty="0"/>
              <a:t>IN</a:t>
            </a:r>
            <a:r>
              <a:rPr lang="ko-KR" altLang="en-US" sz="1400" dirty="0"/>
              <a:t> 연산자를 사용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empno</a:t>
            </a:r>
            <a:r>
              <a:rPr lang="ko-KR" altLang="en-US" sz="1400" dirty="0"/>
              <a:t>가 </a:t>
            </a:r>
            <a:r>
              <a:rPr lang="en-US" altLang="ko-KR" sz="1400" dirty="0"/>
              <a:t>7902,7788,7566</a:t>
            </a:r>
            <a:r>
              <a:rPr lang="ko-KR" altLang="en-US" sz="1400" dirty="0"/>
              <a:t>인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 IN (7902,7788,7566);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316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68" y="3936818"/>
            <a:ext cx="6246155" cy="11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05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LIKE </a:t>
            </a:r>
            <a:r>
              <a:rPr lang="ko-KR" altLang="en-US" sz="1400" dirty="0"/>
              <a:t>연산자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STRING </a:t>
            </a:r>
            <a:r>
              <a:rPr lang="ko-KR" altLang="en-US" sz="1400" dirty="0"/>
              <a:t>값에 대한 와일드 카드 검색을 위해서 </a:t>
            </a:r>
            <a:r>
              <a:rPr lang="en-US" altLang="ko-KR" sz="1400" dirty="0"/>
              <a:t>LIKE</a:t>
            </a:r>
            <a:r>
              <a:rPr lang="ko-KR" altLang="en-US" sz="1400" dirty="0"/>
              <a:t>연산자를 사용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검색 조건은 </a:t>
            </a:r>
            <a:r>
              <a:rPr lang="en-US" altLang="ko-KR" sz="1400" dirty="0"/>
              <a:t>LITERAL </a:t>
            </a:r>
            <a:r>
              <a:rPr lang="ko-KR" altLang="en-US" sz="1400" dirty="0"/>
              <a:t>문자나 숫자를 포함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‘%’</a:t>
            </a:r>
            <a:r>
              <a:rPr lang="ko-KR" altLang="en-US" sz="1400" dirty="0"/>
              <a:t>는 문자가 없거나 하나 이상의 문자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‘</a:t>
            </a:r>
            <a:r>
              <a:rPr lang="en-US" altLang="ko-KR" sz="1400" dirty="0"/>
              <a:t>_’</a:t>
            </a:r>
            <a:r>
              <a:rPr lang="ko-KR" altLang="en-US" sz="1400" dirty="0"/>
              <a:t>는 하나의 문자와 대치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패턴 일치 문자를 조합하는 것도 가능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‘%’</a:t>
            </a:r>
            <a:r>
              <a:rPr lang="ko-KR" altLang="en-US" sz="1400" dirty="0"/>
              <a:t>나 ‘</a:t>
            </a:r>
            <a:r>
              <a:rPr lang="en-US" altLang="ko-KR" sz="1400" dirty="0"/>
              <a:t>_’</a:t>
            </a:r>
            <a:r>
              <a:rPr lang="ko-KR" altLang="en-US" sz="1400" dirty="0"/>
              <a:t>에 대해서 검색하기 위해서는 </a:t>
            </a:r>
            <a:r>
              <a:rPr lang="en-US" altLang="ko-KR" sz="1400" dirty="0"/>
              <a:t>ESCAPE </a:t>
            </a:r>
            <a:r>
              <a:rPr lang="ko-KR" altLang="en-US" sz="1400" dirty="0" err="1"/>
              <a:t>식별자를</a:t>
            </a:r>
            <a:r>
              <a:rPr lang="ko-KR" altLang="en-US" sz="1400" dirty="0"/>
              <a:t> 이용할 수 있음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name</a:t>
            </a:r>
            <a:r>
              <a:rPr lang="ko-KR" altLang="en-US" sz="1400" dirty="0"/>
              <a:t>에 값이 </a:t>
            </a:r>
            <a:r>
              <a:rPr lang="en-US" altLang="ko-KR" sz="1400" dirty="0"/>
              <a:t>X_Y</a:t>
            </a:r>
            <a:r>
              <a:rPr lang="ko-KR" altLang="en-US" sz="1400" dirty="0"/>
              <a:t>가 포함되어 있는 문자열을 조회하고자 할 경우 </a:t>
            </a:r>
            <a:r>
              <a:rPr lang="en-US" altLang="ko-KR" sz="1400" dirty="0"/>
              <a:t>Escape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400" dirty="0"/>
              <a:t>WHERE name LIKE ‘%X\_Y%’ ESCAPE ‘\’;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41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가 </a:t>
            </a:r>
            <a:r>
              <a:rPr lang="en-US" altLang="ko-KR" sz="1400" dirty="0"/>
              <a:t>1982</a:t>
            </a:r>
            <a:r>
              <a:rPr lang="ko-KR" altLang="en-US" sz="1400" dirty="0"/>
              <a:t>년인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 &gt;= </a:t>
            </a:r>
            <a:r>
              <a:rPr lang="en-US" altLang="ko-KR" sz="1400" dirty="0" err="1"/>
              <a:t>to_date</a:t>
            </a:r>
            <a:r>
              <a:rPr lang="en-US" altLang="ko-KR" sz="1400" dirty="0"/>
              <a:t>('1982/01/01',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') and</a:t>
            </a:r>
          </a:p>
          <a:p>
            <a:pPr lvl="1">
              <a:buNone/>
            </a:pPr>
            <a:r>
              <a:rPr lang="en-US" altLang="ko-KR" sz="1400" dirty="0" err="1"/>
              <a:t>hiredate</a:t>
            </a:r>
            <a:r>
              <a:rPr lang="en-US" altLang="ko-KR" sz="1400" dirty="0"/>
              <a:t> &lt;= </a:t>
            </a:r>
            <a:r>
              <a:rPr lang="en-US" altLang="ko-KR" sz="1400" dirty="0" err="1"/>
              <a:t>to_date</a:t>
            </a:r>
            <a:r>
              <a:rPr lang="en-US" altLang="ko-KR" sz="1400" dirty="0"/>
              <a:t>('1982/12/31',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’);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3452156"/>
            <a:ext cx="4351352" cy="5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347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가 </a:t>
            </a:r>
            <a:r>
              <a:rPr lang="en-US" altLang="ko-KR" sz="1400" dirty="0"/>
              <a:t>1982</a:t>
            </a:r>
            <a:r>
              <a:rPr lang="ko-KR" altLang="en-US" sz="1400" dirty="0"/>
              <a:t>년인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" altLang="ko-KR" sz="1400" dirty="0"/>
              <a:t>SELECT </a:t>
            </a:r>
            <a:r>
              <a:rPr lang="en" altLang="ko-KR" sz="1400" dirty="0" err="1"/>
              <a:t>empno</a:t>
            </a:r>
            <a:r>
              <a:rPr lang="en" altLang="ko-KR" sz="1400" dirty="0"/>
              <a:t>, </a:t>
            </a:r>
            <a:r>
              <a:rPr lang="en" altLang="ko-KR" sz="1400" dirty="0" err="1"/>
              <a:t>ename</a:t>
            </a:r>
            <a:r>
              <a:rPr lang="en" altLang="ko-KR" sz="1400" dirty="0"/>
              <a:t>, job, </a:t>
            </a:r>
            <a:r>
              <a:rPr lang="en" altLang="ko-KR" sz="1400" dirty="0" err="1"/>
              <a:t>sal</a:t>
            </a:r>
            <a:r>
              <a:rPr lang="en" altLang="ko-KR" sz="1400" dirty="0"/>
              <a:t>, </a:t>
            </a:r>
            <a:r>
              <a:rPr lang="en" altLang="ko-KR" sz="1400" dirty="0" err="1"/>
              <a:t>hiredate</a:t>
            </a:r>
            <a:r>
              <a:rPr lang="en" altLang="ko-KR" sz="1400" dirty="0"/>
              <a:t>, </a:t>
            </a:r>
            <a:r>
              <a:rPr lang="en" altLang="ko-KR" sz="1400" dirty="0" err="1"/>
              <a:t>deptno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FROM </a:t>
            </a:r>
            <a:r>
              <a:rPr lang="en" altLang="ko-KR" sz="1400" dirty="0" err="1"/>
              <a:t>emp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WHERE </a:t>
            </a:r>
            <a:r>
              <a:rPr lang="en" altLang="ko-KR" sz="1400" dirty="0" err="1"/>
              <a:t>hiredate</a:t>
            </a:r>
            <a:r>
              <a:rPr lang="en" altLang="ko-KR" sz="1400" dirty="0"/>
              <a:t> LIKE '82%';</a:t>
            </a:r>
            <a:endParaRPr lang="ko-KR" altLang="en-US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356992"/>
            <a:ext cx="4351352" cy="5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01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관계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관계 해석</a:t>
            </a:r>
            <a:r>
              <a:rPr lang="en-US" altLang="ko-KR" sz="1400" dirty="0"/>
              <a:t>(Relational Calculus)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프레디키트</a:t>
            </a:r>
            <a:r>
              <a:rPr lang="ko-KR" altLang="en-US" sz="1400" dirty="0"/>
              <a:t> 해석</a:t>
            </a:r>
            <a:r>
              <a:rPr lang="en-US" altLang="ko-KR" sz="1400" dirty="0"/>
              <a:t>(predicate calculus)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질의어를</a:t>
            </a:r>
            <a:r>
              <a:rPr lang="ko-KR" altLang="en-US" sz="1400" dirty="0"/>
              <a:t> 표현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원하는 </a:t>
            </a:r>
            <a:r>
              <a:rPr lang="ko-KR" altLang="en-US" sz="1400" dirty="0" err="1"/>
              <a:t>릴레이션을</a:t>
            </a:r>
            <a:r>
              <a:rPr lang="ko-KR" altLang="en-US" sz="1400" dirty="0"/>
              <a:t> 정의하는 방법을 제공하며 </a:t>
            </a:r>
            <a:r>
              <a:rPr lang="ko-KR" altLang="en-US" sz="1400" dirty="0" err="1"/>
              <a:t>비절차적</a:t>
            </a:r>
            <a:r>
              <a:rPr lang="en-US" altLang="ko-KR" sz="1400" dirty="0"/>
              <a:t>(non-procedural)</a:t>
            </a:r>
            <a:r>
              <a:rPr lang="ko-KR" altLang="en-US" sz="1400" dirty="0"/>
              <a:t>인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튜플</a:t>
            </a:r>
            <a:r>
              <a:rPr lang="ko-KR" altLang="en-US" sz="1400" dirty="0"/>
              <a:t> 관계 해석과 도메인 관계 해석의 두 종류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샘플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셀렉트</a:t>
            </a:r>
            <a:r>
              <a:rPr lang="ko-KR" altLang="en-US" sz="1400" dirty="0"/>
              <a:t> 연산 </a:t>
            </a:r>
            <a:r>
              <a:rPr lang="en-US" altLang="ko-KR" sz="1400" dirty="0"/>
              <a:t>: { </a:t>
            </a:r>
            <a:r>
              <a:rPr lang="en" altLang="ko-KR" sz="1400" dirty="0"/>
              <a:t>t | EMPLOYEE(t) and </a:t>
            </a:r>
            <a:r>
              <a:rPr lang="en" altLang="ko-KR" sz="1400" dirty="0" err="1"/>
              <a:t>t.SALARY</a:t>
            </a:r>
            <a:r>
              <a:rPr lang="en" altLang="ko-KR" sz="1400" dirty="0"/>
              <a:t>&gt;5000 }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프로젝트 연산 </a:t>
            </a:r>
            <a:r>
              <a:rPr lang="en-US" altLang="ko-KR" sz="1400" dirty="0"/>
              <a:t>: { </a:t>
            </a:r>
            <a:r>
              <a:rPr lang="en" altLang="ko-KR" sz="1400" dirty="0" err="1"/>
              <a:t>t.FNAME</a:t>
            </a:r>
            <a:r>
              <a:rPr lang="en" altLang="ko-KR" sz="1400" dirty="0"/>
              <a:t>, </a:t>
            </a:r>
            <a:r>
              <a:rPr lang="en" altLang="ko-KR" sz="1400" dirty="0" err="1"/>
              <a:t>t.LNAME</a:t>
            </a:r>
            <a:r>
              <a:rPr lang="en" altLang="ko-KR" sz="1400" dirty="0"/>
              <a:t> | EMPLOYEE(t) }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셀렉트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프로젝트 </a:t>
            </a:r>
            <a:r>
              <a:rPr lang="en-US" altLang="ko-KR" sz="1400" dirty="0"/>
              <a:t>: { </a:t>
            </a:r>
            <a:r>
              <a:rPr lang="en" altLang="ko-KR" sz="1400" dirty="0" err="1"/>
              <a:t>t.FNAME</a:t>
            </a:r>
            <a:r>
              <a:rPr lang="en" altLang="ko-KR" sz="1400" dirty="0"/>
              <a:t>, </a:t>
            </a:r>
            <a:r>
              <a:rPr lang="en" altLang="ko-KR" sz="1400" dirty="0" err="1"/>
              <a:t>t.LNAME</a:t>
            </a:r>
            <a:r>
              <a:rPr lang="en" altLang="ko-KR" sz="1400" dirty="0"/>
              <a:t> | EMPLOYEE(t) and </a:t>
            </a:r>
            <a:r>
              <a:rPr lang="en" altLang="ko-KR" sz="1400" dirty="0" err="1"/>
              <a:t>t.SALARY</a:t>
            </a:r>
            <a:r>
              <a:rPr lang="en" altLang="ko-KR" sz="1400" dirty="0"/>
              <a:t> &gt; 50000 }</a:t>
            </a:r>
          </a:p>
        </p:txBody>
      </p:sp>
    </p:spTree>
    <p:extLst>
      <p:ext uri="{BB962C8B-B14F-4D97-AF65-F5344CB8AC3E}">
        <p14:creationId xmlns:p14="http://schemas.microsoft.com/office/powerpoint/2010/main" val="3885913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가 </a:t>
            </a:r>
            <a:r>
              <a:rPr lang="en-US" altLang="ko-KR" sz="1400" dirty="0"/>
              <a:t>12</a:t>
            </a:r>
            <a:r>
              <a:rPr lang="ko-KR" altLang="en-US" sz="1400" dirty="0"/>
              <a:t>월인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" altLang="ko-KR" sz="1400" dirty="0"/>
              <a:t>SELECT </a:t>
            </a:r>
            <a:r>
              <a:rPr lang="en" altLang="ko-KR" sz="1400" dirty="0" err="1"/>
              <a:t>empno</a:t>
            </a:r>
            <a:r>
              <a:rPr lang="en" altLang="ko-KR" sz="1400" dirty="0"/>
              <a:t>, </a:t>
            </a:r>
            <a:r>
              <a:rPr lang="en" altLang="ko-KR" sz="1400" dirty="0" err="1"/>
              <a:t>ename</a:t>
            </a:r>
            <a:r>
              <a:rPr lang="en" altLang="ko-KR" sz="1400" dirty="0"/>
              <a:t>, job, </a:t>
            </a:r>
            <a:r>
              <a:rPr lang="en" altLang="ko-KR" sz="1400" dirty="0" err="1"/>
              <a:t>sal</a:t>
            </a:r>
            <a:r>
              <a:rPr lang="en" altLang="ko-KR" sz="1400" dirty="0"/>
              <a:t>, </a:t>
            </a:r>
            <a:r>
              <a:rPr lang="en" altLang="ko-KR" sz="1400" dirty="0" err="1"/>
              <a:t>hiredate</a:t>
            </a:r>
            <a:r>
              <a:rPr lang="en" altLang="ko-KR" sz="1400" dirty="0"/>
              <a:t>, </a:t>
            </a:r>
            <a:r>
              <a:rPr lang="en" altLang="ko-KR" sz="1400" dirty="0" err="1"/>
              <a:t>deptno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FROM </a:t>
            </a:r>
            <a:r>
              <a:rPr lang="en" altLang="ko-KR" sz="1400" dirty="0" err="1"/>
              <a:t>emp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WHERE </a:t>
            </a:r>
            <a:r>
              <a:rPr lang="en" altLang="ko-KR" sz="1400" dirty="0" err="1"/>
              <a:t>hiredate</a:t>
            </a:r>
            <a:r>
              <a:rPr lang="en" altLang="ko-KR" sz="1400" dirty="0"/>
              <a:t> LIKE '___12%';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     </a:t>
            </a:r>
            <a:endParaRPr lang="ko-KR" altLang="en-US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4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298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IS NULL </a:t>
            </a:r>
            <a:r>
              <a:rPr lang="ko-KR" altLang="en-US" sz="1400" dirty="0"/>
              <a:t>연산자</a:t>
            </a:r>
            <a:r>
              <a:rPr lang="en-US" altLang="ko-KR" sz="1400" dirty="0"/>
              <a:t>: NULL</a:t>
            </a:r>
            <a:r>
              <a:rPr lang="ko-KR" altLang="en-US" sz="1400" dirty="0"/>
              <a:t>값은 값이 없거나</a:t>
            </a:r>
            <a:r>
              <a:rPr lang="en-US" altLang="ko-KR" sz="1400" dirty="0"/>
              <a:t>, </a:t>
            </a:r>
            <a:r>
              <a:rPr lang="ko-KR" altLang="en-US" sz="1400" dirty="0"/>
              <a:t>알 수 없거나</a:t>
            </a:r>
            <a:r>
              <a:rPr lang="en-US" altLang="ko-KR" sz="1400" dirty="0"/>
              <a:t>, </a:t>
            </a:r>
            <a:r>
              <a:rPr lang="ko-KR" altLang="en-US" sz="1400" dirty="0"/>
              <a:t>적용할 수 없다는 의미이므로 </a:t>
            </a:r>
            <a:r>
              <a:rPr lang="en-US" altLang="ko-KR" sz="1400" dirty="0"/>
              <a:t>NULL</a:t>
            </a:r>
            <a:r>
              <a:rPr lang="ko-KR" altLang="en-US" sz="1400" dirty="0"/>
              <a:t>값을 조회하고자 할 경우에 사용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 </a:t>
            </a:r>
            <a:r>
              <a:rPr lang="ko-KR" altLang="en-US" sz="1400" dirty="0"/>
              <a:t>이 </a:t>
            </a:r>
            <a:r>
              <a:rPr lang="en-US" altLang="ko-KR" sz="1400" dirty="0"/>
              <a:t>NULL</a:t>
            </a:r>
            <a:r>
              <a:rPr lang="ko-KR" altLang="en-US" sz="1400" dirty="0"/>
              <a:t>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comm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" altLang="ko-KR" sz="1400" dirty="0"/>
              <a:t>SELECT </a:t>
            </a:r>
            <a:r>
              <a:rPr lang="en" altLang="ko-KR" sz="1400" dirty="0" err="1"/>
              <a:t>empno</a:t>
            </a:r>
            <a:r>
              <a:rPr lang="en" altLang="ko-KR" sz="1400" dirty="0"/>
              <a:t>, </a:t>
            </a:r>
            <a:r>
              <a:rPr lang="en" altLang="ko-KR" sz="1400" dirty="0" err="1"/>
              <a:t>ename</a:t>
            </a:r>
            <a:r>
              <a:rPr lang="en" altLang="ko-KR" sz="1400" dirty="0"/>
              <a:t>, job, </a:t>
            </a:r>
            <a:r>
              <a:rPr lang="en" altLang="ko-KR" sz="1400" dirty="0" err="1"/>
              <a:t>sal</a:t>
            </a:r>
            <a:r>
              <a:rPr lang="en" altLang="ko-KR" sz="1400" dirty="0"/>
              <a:t>, </a:t>
            </a:r>
            <a:r>
              <a:rPr lang="en" altLang="ko-KR" sz="1400" dirty="0" err="1"/>
              <a:t>comm</a:t>
            </a:r>
            <a:r>
              <a:rPr lang="en" altLang="ko-KR" sz="1400" dirty="0"/>
              <a:t>, </a:t>
            </a:r>
            <a:r>
              <a:rPr lang="en" altLang="ko-KR" sz="1400" dirty="0" err="1"/>
              <a:t>deptno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FROM </a:t>
            </a:r>
            <a:r>
              <a:rPr lang="en" altLang="ko-KR" sz="1400" dirty="0" err="1"/>
              <a:t>emp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WHERE </a:t>
            </a:r>
            <a:r>
              <a:rPr lang="en" altLang="ko-KR" sz="1400" dirty="0" err="1"/>
              <a:t>comm</a:t>
            </a:r>
            <a:r>
              <a:rPr lang="en" altLang="ko-KR" sz="1400" dirty="0"/>
              <a:t> IS NULL;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26110" y="3573016"/>
            <a:ext cx="4305632" cy="2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347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논리 연산자</a:t>
            </a:r>
            <a:r>
              <a:rPr lang="en-US" altLang="ko-KR" sz="1400" dirty="0"/>
              <a:t>: AND, OR, NOT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2800</a:t>
            </a:r>
            <a:r>
              <a:rPr lang="ko-KR" altLang="en-US" sz="1400" dirty="0"/>
              <a:t>이상이고 </a:t>
            </a:r>
            <a:r>
              <a:rPr lang="en-US" altLang="ko-KR" sz="1400" dirty="0"/>
              <a:t>job</a:t>
            </a:r>
            <a:r>
              <a:rPr lang="ko-KR" altLang="en-US" sz="1400" dirty="0"/>
              <a:t>이 </a:t>
            </a:r>
            <a:r>
              <a:rPr lang="en-US" altLang="ko-KR" sz="1400" dirty="0"/>
              <a:t>MANAGER </a:t>
            </a:r>
            <a:r>
              <a:rPr lang="ko-KR" altLang="en-US" sz="1400" dirty="0"/>
              <a:t>인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" altLang="ko-KR" sz="1400" dirty="0"/>
              <a:t>SELECT </a:t>
            </a:r>
            <a:r>
              <a:rPr lang="en" altLang="ko-KR" sz="1400" dirty="0" err="1"/>
              <a:t>empno</a:t>
            </a:r>
            <a:r>
              <a:rPr lang="en" altLang="ko-KR" sz="1400" dirty="0"/>
              <a:t>, </a:t>
            </a:r>
            <a:r>
              <a:rPr lang="en" altLang="ko-KR" sz="1400" dirty="0" err="1"/>
              <a:t>ename</a:t>
            </a:r>
            <a:r>
              <a:rPr lang="en" altLang="ko-KR" sz="1400" dirty="0"/>
              <a:t>, job, </a:t>
            </a:r>
            <a:r>
              <a:rPr lang="en" altLang="ko-KR" sz="1400" dirty="0" err="1"/>
              <a:t>sal</a:t>
            </a:r>
            <a:r>
              <a:rPr lang="en" altLang="ko-KR" sz="1400" dirty="0"/>
              <a:t>, </a:t>
            </a:r>
            <a:r>
              <a:rPr lang="en" altLang="ko-KR" sz="1400" dirty="0" err="1"/>
              <a:t>hiredate</a:t>
            </a:r>
            <a:r>
              <a:rPr lang="en" altLang="ko-KR" sz="1400" dirty="0"/>
              <a:t>, </a:t>
            </a:r>
            <a:r>
              <a:rPr lang="en" altLang="ko-KR" sz="1400" dirty="0" err="1"/>
              <a:t>deptno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FROM </a:t>
            </a:r>
            <a:r>
              <a:rPr lang="en" altLang="ko-KR" sz="1400" dirty="0" err="1"/>
              <a:t>emp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WHERE </a:t>
            </a:r>
            <a:r>
              <a:rPr lang="en" altLang="ko-KR" sz="1400" dirty="0" err="1"/>
              <a:t>sal</a:t>
            </a:r>
            <a:r>
              <a:rPr lang="en" altLang="ko-KR" sz="1400" dirty="0"/>
              <a:t> &gt;= 2800 AND job = 'MANAGER';</a:t>
            </a:r>
          </a:p>
          <a:p>
            <a:pPr lvl="1">
              <a:buNone/>
            </a:pP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SELECT </a:t>
            </a:r>
            <a:r>
              <a:rPr lang="en" altLang="ko-KR" sz="1400" dirty="0" err="1"/>
              <a:t>empno</a:t>
            </a:r>
            <a:r>
              <a:rPr lang="en" altLang="ko-KR" sz="1400" dirty="0"/>
              <a:t>, </a:t>
            </a:r>
            <a:r>
              <a:rPr lang="en" altLang="ko-KR" sz="1400" dirty="0" err="1"/>
              <a:t>ename</a:t>
            </a:r>
            <a:r>
              <a:rPr lang="en" altLang="ko-KR" sz="1400" dirty="0"/>
              <a:t>, job, </a:t>
            </a:r>
            <a:r>
              <a:rPr lang="en" altLang="ko-KR" sz="1400" dirty="0" err="1"/>
              <a:t>sal</a:t>
            </a:r>
            <a:r>
              <a:rPr lang="en" altLang="ko-KR" sz="1400" dirty="0"/>
              <a:t>, </a:t>
            </a:r>
            <a:r>
              <a:rPr lang="en" altLang="ko-KR" sz="1400" dirty="0" err="1"/>
              <a:t>hiredate</a:t>
            </a:r>
            <a:r>
              <a:rPr lang="en" altLang="ko-KR" sz="1400" dirty="0"/>
              <a:t>, </a:t>
            </a:r>
            <a:r>
              <a:rPr lang="en" altLang="ko-KR" sz="1400" dirty="0" err="1"/>
              <a:t>deptno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FROM </a:t>
            </a:r>
            <a:r>
              <a:rPr lang="en" altLang="ko-KR" sz="1400" dirty="0" err="1"/>
              <a:t>emp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WHERE job = 'MANAGER' AND </a:t>
            </a:r>
            <a:r>
              <a:rPr lang="en" altLang="ko-KR" sz="1400" dirty="0" err="1"/>
              <a:t>sal</a:t>
            </a:r>
            <a:r>
              <a:rPr lang="en" altLang="ko-KR" sz="1400" dirty="0"/>
              <a:t> &gt;= 2800;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864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1100</a:t>
            </a:r>
            <a:r>
              <a:rPr lang="ko-KR" altLang="en-US" sz="1400" dirty="0"/>
              <a:t>이상이거나 </a:t>
            </a:r>
            <a:r>
              <a:rPr lang="en-US" altLang="ko-KR" sz="1400" dirty="0"/>
              <a:t>job</a:t>
            </a:r>
            <a:r>
              <a:rPr lang="ko-KR" altLang="en-US" sz="1400" dirty="0"/>
              <a:t>이 </a:t>
            </a:r>
            <a:r>
              <a:rPr lang="en-US" altLang="ko-KR" sz="1400" dirty="0"/>
              <a:t>MANAGER </a:t>
            </a:r>
            <a:r>
              <a:rPr lang="ko-KR" altLang="en-US" sz="1400" dirty="0"/>
              <a:t>인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조회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lvl="1">
              <a:buNone/>
            </a:pPr>
            <a:r>
              <a:rPr lang="en" altLang="ko-KR" sz="1400" dirty="0"/>
              <a:t> SELECT </a:t>
            </a:r>
            <a:r>
              <a:rPr lang="en" altLang="ko-KR" sz="1400" dirty="0" err="1"/>
              <a:t>empno</a:t>
            </a:r>
            <a:r>
              <a:rPr lang="en" altLang="ko-KR" sz="1400" dirty="0"/>
              <a:t>, </a:t>
            </a:r>
            <a:r>
              <a:rPr lang="en" altLang="ko-KR" sz="1400" dirty="0" err="1"/>
              <a:t>ename</a:t>
            </a:r>
            <a:r>
              <a:rPr lang="en" altLang="ko-KR" sz="1400" dirty="0"/>
              <a:t>, job, </a:t>
            </a:r>
            <a:r>
              <a:rPr lang="en" altLang="ko-KR" sz="1400" dirty="0" err="1"/>
              <a:t>sal</a:t>
            </a:r>
            <a:r>
              <a:rPr lang="en" altLang="ko-KR" sz="1400" dirty="0"/>
              <a:t>, </a:t>
            </a:r>
            <a:r>
              <a:rPr lang="en" altLang="ko-KR" sz="1400" dirty="0" err="1"/>
              <a:t>hiredate</a:t>
            </a:r>
            <a:r>
              <a:rPr lang="en" altLang="ko-KR" sz="1400" dirty="0"/>
              <a:t>, </a:t>
            </a:r>
            <a:r>
              <a:rPr lang="en" altLang="ko-KR" sz="1400" dirty="0" err="1"/>
              <a:t>deptno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 FROM </a:t>
            </a:r>
            <a:r>
              <a:rPr lang="en" altLang="ko-KR" sz="1400" dirty="0" err="1"/>
              <a:t>emp</a:t>
            </a:r>
            <a:endParaRPr lang="en" altLang="ko-KR" sz="1400" dirty="0"/>
          </a:p>
          <a:p>
            <a:pPr lvl="1">
              <a:buNone/>
            </a:pPr>
            <a:r>
              <a:rPr lang="en" altLang="ko-KR" sz="1400" dirty="0"/>
              <a:t> WHERE </a:t>
            </a:r>
            <a:r>
              <a:rPr lang="en" altLang="ko-KR" sz="1400" dirty="0" err="1"/>
              <a:t>sal</a:t>
            </a:r>
            <a:r>
              <a:rPr lang="en" altLang="ko-KR" sz="1400" dirty="0"/>
              <a:t> &gt;= 1100 OR job = 'MANAGER';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3068960"/>
            <a:ext cx="4578808" cy="268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8855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NOT </a:t>
            </a:r>
            <a:r>
              <a:rPr lang="ko-KR" altLang="en-US" sz="1400" dirty="0"/>
              <a:t>연산자는 </a:t>
            </a:r>
            <a:r>
              <a:rPr lang="en-US" altLang="ko-KR" sz="1400" dirty="0"/>
              <a:t>BETWEEN, LIKE, IS NULL</a:t>
            </a:r>
            <a:r>
              <a:rPr lang="ko-KR" altLang="en-US" sz="1400" dirty="0"/>
              <a:t>과 같은 다른 </a:t>
            </a:r>
            <a:r>
              <a:rPr lang="en-US" altLang="ko-KR" sz="1400" dirty="0"/>
              <a:t>SQL</a:t>
            </a:r>
            <a:r>
              <a:rPr lang="ko-KR" altLang="en-US" sz="1400" dirty="0"/>
              <a:t>연산자와 함께 사용 가능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job</a:t>
            </a:r>
            <a:r>
              <a:rPr lang="ko-KR" altLang="en-US" sz="1400" dirty="0"/>
              <a:t>이 </a:t>
            </a:r>
            <a:r>
              <a:rPr lang="en-US" altLang="ko-KR" sz="1400" dirty="0"/>
              <a:t>MANAGER, CLERK, ANALYST</a:t>
            </a:r>
            <a:r>
              <a:rPr lang="ko-KR" altLang="en-US" sz="1400" dirty="0"/>
              <a:t>가 아닌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조회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job NOT IN ('MANAGER','CLERK','ANALYST')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024" y="3429000"/>
            <a:ext cx="3700976" cy="141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476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우선 순위 규칙</a:t>
            </a:r>
            <a:r>
              <a:rPr lang="en-US" altLang="ko-KR" sz="1400" dirty="0"/>
              <a:t>: </a:t>
            </a:r>
            <a:r>
              <a:rPr lang="ko-KR" altLang="en-US" sz="1400" dirty="0"/>
              <a:t>괄호</a:t>
            </a:r>
            <a:r>
              <a:rPr lang="en-US" altLang="ko-KR" sz="1400" dirty="0"/>
              <a:t>&gt;</a:t>
            </a:r>
            <a:r>
              <a:rPr lang="ko-KR" altLang="en-US" sz="1400" dirty="0"/>
              <a:t>산술연산자</a:t>
            </a:r>
            <a:r>
              <a:rPr lang="en-US" altLang="ko-KR" sz="1400" dirty="0"/>
              <a:t>&gt;</a:t>
            </a:r>
            <a:r>
              <a:rPr lang="ko-KR" altLang="en-US" sz="1400" dirty="0"/>
              <a:t>모든 비교 연산자</a:t>
            </a:r>
            <a:r>
              <a:rPr lang="en-US" altLang="ko-KR" sz="1400" dirty="0"/>
              <a:t>&gt;NOT&gt;AND&gt;OR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job</a:t>
            </a:r>
            <a:r>
              <a:rPr lang="ko-KR" altLang="en-US" sz="1400" dirty="0"/>
              <a:t>이 </a:t>
            </a:r>
            <a:r>
              <a:rPr lang="en-US" altLang="ko-KR" sz="1400" dirty="0"/>
              <a:t>SALESMAN </a:t>
            </a:r>
            <a:r>
              <a:rPr lang="ko-KR" altLang="en-US" sz="1400" dirty="0"/>
              <a:t>이거나 </a:t>
            </a:r>
            <a:r>
              <a:rPr lang="en-US" altLang="ko-KR" sz="1400" dirty="0"/>
              <a:t>PRESIDENT</a:t>
            </a:r>
            <a:r>
              <a:rPr lang="ko-KR" altLang="en-US" sz="1400" dirty="0"/>
              <a:t>이고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1500</a:t>
            </a:r>
            <a:r>
              <a:rPr lang="ko-KR" altLang="en-US" sz="1400" dirty="0"/>
              <a:t>이 넘는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job = 'SALESMAN' OR job = 'PRESIDENT' AND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 &gt; 1500;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3501008"/>
            <a:ext cx="3017520" cy="134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365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(job</a:t>
            </a:r>
            <a:r>
              <a:rPr lang="ko-KR" altLang="en-US" sz="1400" dirty="0"/>
              <a:t>이 </a:t>
            </a:r>
            <a:r>
              <a:rPr lang="en-US" altLang="ko-KR" sz="1400" dirty="0"/>
              <a:t>SALESMAN </a:t>
            </a:r>
            <a:r>
              <a:rPr lang="ko-KR" altLang="en-US" sz="1400" dirty="0"/>
              <a:t>이거나 </a:t>
            </a:r>
            <a:r>
              <a:rPr lang="en-US" altLang="ko-KR" sz="1400" dirty="0"/>
              <a:t>PRESIDENT)</a:t>
            </a:r>
            <a:r>
              <a:rPr lang="ko-KR" altLang="en-US" sz="1400" dirty="0"/>
              <a:t>이고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1500</a:t>
            </a:r>
            <a:r>
              <a:rPr lang="ko-KR" altLang="en-US" sz="1400" dirty="0"/>
              <a:t>이 넘는 사원의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WHERE (job = 'SALESMAN' OR job = 'PRESIDENT') AND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 &gt; 1500;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3284984"/>
            <a:ext cx="3001464" cy="78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901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SELECT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수행한 나오는 결과 행의 순서는 알 수 없음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ORDER BY</a:t>
            </a:r>
            <a:r>
              <a:rPr lang="ko-KR" altLang="en-US" sz="1400" dirty="0"/>
              <a:t>절은 행을 정렬하는데 사용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ORDER BY</a:t>
            </a:r>
            <a:r>
              <a:rPr lang="ko-KR" altLang="en-US" sz="1400" dirty="0"/>
              <a:t>절을 사용하는 경우 </a:t>
            </a:r>
            <a:r>
              <a:rPr lang="en-US" altLang="ko-KR" sz="1400" dirty="0"/>
              <a:t>SELECT</a:t>
            </a:r>
            <a:r>
              <a:rPr lang="ko-KR" altLang="en-US" sz="1400" dirty="0"/>
              <a:t>문의 맨 뒤에 기술해야 함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정렬을 위한 표현식이나 </a:t>
            </a:r>
            <a:r>
              <a:rPr lang="ko-KR" altLang="en-US" sz="1400" dirty="0" err="1"/>
              <a:t>컬럼의</a:t>
            </a:r>
            <a:r>
              <a:rPr lang="en-US" altLang="ko-KR" sz="1400" dirty="0"/>
              <a:t> Alias</a:t>
            </a:r>
            <a:r>
              <a:rPr lang="ko-KR" altLang="en-US" sz="1400" dirty="0"/>
              <a:t>을 명시할 수 있음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Syntax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ko-KR" sz="1400" dirty="0"/>
              <a:t>SELECT	[DISTINCT] 	{*, column [alias], . . .}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ko-KR" sz="1400" dirty="0"/>
              <a:t>FROM	</a:t>
            </a:r>
            <a:r>
              <a:rPr lang="en-US" altLang="ko-KR" sz="1400" dirty="0" err="1"/>
              <a:t>table_name</a:t>
            </a:r>
            <a:endParaRPr lang="en-US" altLang="ko-KR" sz="1400" dirty="0"/>
          </a:p>
          <a:p>
            <a:pPr lvl="1">
              <a:spcBef>
                <a:spcPts val="600"/>
              </a:spcBef>
              <a:buNone/>
            </a:pPr>
            <a:r>
              <a:rPr lang="en-US" altLang="ko-KR" sz="1400" dirty="0"/>
              <a:t>[WHERE	condition]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ko-KR" sz="1400" dirty="0"/>
              <a:t>[ORDER BY	{column, expression} [ASC | DESC]];</a:t>
            </a:r>
          </a:p>
          <a:p>
            <a:pPr lvl="1">
              <a:spcBef>
                <a:spcPts val="600"/>
              </a:spcBef>
              <a:buNone/>
            </a:pPr>
            <a:endParaRPr lang="en-US" altLang="ko-KR" sz="1400" dirty="0"/>
          </a:p>
          <a:p>
            <a:pPr lvl="1">
              <a:spcBef>
                <a:spcPts val="600"/>
              </a:spcBef>
              <a:buNone/>
            </a:pPr>
            <a:r>
              <a:rPr lang="en-US" altLang="ko-KR" sz="1400" dirty="0"/>
              <a:t>ORDER BY	</a:t>
            </a:r>
            <a:r>
              <a:rPr lang="ko-KR" altLang="en-US" sz="1400" dirty="0"/>
              <a:t>검색된 행이 조회되는 순서를 명시</a:t>
            </a:r>
            <a:endParaRPr lang="en-US" altLang="ko-KR" sz="1400" dirty="0"/>
          </a:p>
          <a:p>
            <a:pPr lvl="2">
              <a:spcBef>
                <a:spcPts val="600"/>
              </a:spcBef>
              <a:buNone/>
            </a:pPr>
            <a:r>
              <a:rPr lang="en-US" altLang="ko-KR" sz="1400" dirty="0"/>
              <a:t>ASC	</a:t>
            </a:r>
            <a:r>
              <a:rPr lang="ko-KR" altLang="en-US" sz="1400" dirty="0"/>
              <a:t>행의 오름차순 정렬</a:t>
            </a:r>
            <a:r>
              <a:rPr lang="en-US" altLang="ko-KR" sz="1400" dirty="0"/>
              <a:t>(Default)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ko-KR" sz="1400" dirty="0"/>
              <a:t>DESC	</a:t>
            </a:r>
            <a:r>
              <a:rPr lang="ko-KR" altLang="en-US" sz="1400" dirty="0"/>
              <a:t>행의 내림차순 정렬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5099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디폴트 정렬은 오름차순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숫자 값은 가장 적은 값이 먼저 조회</a:t>
            </a:r>
            <a:r>
              <a:rPr lang="en-US" altLang="ko-KR" sz="1400" dirty="0"/>
              <a:t>(</a:t>
            </a:r>
            <a:r>
              <a:rPr lang="ko-KR" altLang="en-US" sz="1400" dirty="0"/>
              <a:t>예 </a:t>
            </a:r>
            <a:r>
              <a:rPr lang="en-US" altLang="ko-KR" sz="1400" dirty="0"/>
              <a:t>: 1 ~ 999)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날짜 값은 가장 빠른 값이 먼저 조회</a:t>
            </a:r>
            <a:r>
              <a:rPr lang="en-US" altLang="ko-KR" sz="1400" dirty="0"/>
              <a:t>(</a:t>
            </a:r>
            <a:r>
              <a:rPr lang="ko-KR" altLang="en-US" sz="1400" dirty="0"/>
              <a:t>예 </a:t>
            </a:r>
            <a:r>
              <a:rPr lang="en-US" altLang="ko-KR" sz="1400" dirty="0"/>
              <a:t>: 01-JAN-92 ~ 01-JAN-95)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문자 값은 알파벳 순서로 조회</a:t>
            </a:r>
            <a:r>
              <a:rPr lang="en-US" altLang="ko-KR" sz="1400" dirty="0"/>
              <a:t>(</a:t>
            </a:r>
            <a:r>
              <a:rPr lang="ko-KR" altLang="en-US" sz="1400" dirty="0"/>
              <a:t>예 </a:t>
            </a:r>
            <a:r>
              <a:rPr lang="en-US" altLang="ko-KR" sz="1400" dirty="0"/>
              <a:t>: A ~ Z ~ a ~ z)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NULL</a:t>
            </a:r>
            <a:r>
              <a:rPr lang="ko-KR" altLang="en-US" sz="1400" dirty="0"/>
              <a:t>값은 오름차순에서는 제일 나중에 그리고 내림차순에서는 제일 먼저 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행이 디스플레이 되는 순서를 큰 것을 먼저 조회하기 위해서는</a:t>
            </a:r>
            <a:r>
              <a:rPr lang="en-US" altLang="ko-KR" sz="1400" dirty="0"/>
              <a:t> ORDER BY</a:t>
            </a:r>
            <a:r>
              <a:rPr lang="ko-KR" altLang="en-US" sz="1400" dirty="0"/>
              <a:t>절에서 열 이름 뒤에 </a:t>
            </a:r>
            <a:r>
              <a:rPr lang="en-US" altLang="ko-KR" sz="1400" dirty="0"/>
              <a:t>DESC</a:t>
            </a:r>
            <a:r>
              <a:rPr lang="ko-KR" altLang="en-US" sz="1400" dirty="0"/>
              <a:t>키워드를 명시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2115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의 오름차순으로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r>
              <a:rPr lang="ko-KR" altLang="en-US" sz="1400" dirty="0"/>
              <a:t>를 조회</a:t>
            </a:r>
            <a:r>
              <a:rPr lang="en-US" altLang="ko-KR" sz="1400" dirty="0"/>
              <a:t> </a:t>
            </a:r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ORDER BY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140968"/>
            <a:ext cx="4543368" cy="29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SQL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1974</a:t>
            </a:r>
            <a:r>
              <a:rPr lang="ko-KR" altLang="en-US" sz="1400" dirty="0"/>
              <a:t>년 </a:t>
            </a:r>
            <a:r>
              <a:rPr lang="en-US" altLang="ko-KR" sz="1400" dirty="0"/>
              <a:t>IBM </a:t>
            </a:r>
            <a:r>
              <a:rPr lang="ko-KR" altLang="en-US" sz="1400" dirty="0"/>
              <a:t>연구소에서 개발한 </a:t>
            </a:r>
            <a:r>
              <a:rPr lang="en-US" altLang="ko-KR" sz="1400" dirty="0"/>
              <a:t>SEQUEL</a:t>
            </a:r>
            <a:r>
              <a:rPr lang="ko-KR" altLang="en-US" sz="1400" dirty="0"/>
              <a:t>에서 유래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국제 표준 데이터베이스 언어이며</a:t>
            </a:r>
            <a:r>
              <a:rPr lang="en-US" altLang="ko-KR" sz="1400" dirty="0"/>
              <a:t>, </a:t>
            </a:r>
            <a:r>
              <a:rPr lang="ko-KR" altLang="en-US" sz="1400" dirty="0"/>
              <a:t>많은 회사에서 관계형 데이터베이스</a:t>
            </a:r>
            <a:r>
              <a:rPr lang="en-US" altLang="ko-KR" sz="1400" dirty="0"/>
              <a:t>(RDB)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지원하는 언어로 채택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관계 대수와 관계 해석을 기초로 한 혼합 데이터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질의어지만</a:t>
            </a:r>
            <a:r>
              <a:rPr lang="ko-KR" altLang="en-US" sz="1400" dirty="0"/>
              <a:t> 질의 기능만 있는 것이 아니라 정의</a:t>
            </a:r>
            <a:r>
              <a:rPr lang="en-US" altLang="ko-KR" sz="1400" dirty="0"/>
              <a:t>, </a:t>
            </a:r>
            <a:r>
              <a:rPr lang="ko-KR" altLang="en-US" sz="1400" dirty="0"/>
              <a:t>조작</a:t>
            </a:r>
            <a:r>
              <a:rPr lang="en-US" altLang="ko-KR" sz="1400" dirty="0"/>
              <a:t>, </a:t>
            </a:r>
            <a:r>
              <a:rPr lang="ko-KR" altLang="en-US" sz="1400" dirty="0"/>
              <a:t>제어 기능을 모두 갖추고 있음</a:t>
            </a:r>
          </a:p>
        </p:txBody>
      </p:sp>
    </p:spTree>
    <p:extLst>
      <p:ext uri="{BB962C8B-B14F-4D97-AF65-F5344CB8AC3E}">
        <p14:creationId xmlns:p14="http://schemas.microsoft.com/office/powerpoint/2010/main" val="930050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의 내림차순으로 </a:t>
            </a:r>
            <a:r>
              <a:rPr lang="en-US" altLang="ko-KR" sz="1400" dirty="0" err="1"/>
              <a:t>hiredate,empno,ename,job,sal,deptno</a:t>
            </a:r>
            <a:r>
              <a:rPr lang="ko-KR" altLang="en-US" sz="1400" dirty="0"/>
              <a:t>를 조회</a:t>
            </a:r>
            <a:r>
              <a:rPr lang="en-US" altLang="ko-KR" sz="1400" dirty="0"/>
              <a:t> </a:t>
            </a:r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deptno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ORDER BY </a:t>
            </a:r>
            <a:r>
              <a:rPr lang="en-US" altLang="ko-KR" sz="1400" dirty="0" err="1"/>
              <a:t>hiredate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desc</a:t>
            </a:r>
            <a:r>
              <a:rPr lang="en-US" altLang="ko-KR" sz="1400" dirty="0"/>
              <a:t>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140968"/>
            <a:ext cx="4550216" cy="30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043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다양한 정렬 방법</a:t>
            </a:r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*12 </a:t>
            </a:r>
            <a:r>
              <a:rPr lang="en-US" altLang="ko-KR" sz="1400" dirty="0" err="1"/>
              <a:t>annsal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ORDER BY </a:t>
            </a:r>
            <a:r>
              <a:rPr lang="en-US" altLang="ko-KR" sz="1400" dirty="0" err="1"/>
              <a:t>annsal</a:t>
            </a:r>
            <a:r>
              <a:rPr lang="en-US" altLang="ko-KR" sz="1400" dirty="0"/>
              <a:t>;</a:t>
            </a:r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*12 </a:t>
            </a:r>
            <a:r>
              <a:rPr lang="en-US" altLang="ko-KR" sz="1400" dirty="0" err="1"/>
              <a:t>annsal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ORDER BY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*12;</a:t>
            </a:r>
          </a:p>
          <a:p>
            <a:pPr lvl="1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*12 </a:t>
            </a:r>
            <a:r>
              <a:rPr lang="en-US" altLang="ko-KR" sz="1400" dirty="0" err="1"/>
              <a:t>annsal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ORDER BY 5;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하나 이상의 열로 질의 결과를 정렬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ORDER BY</a:t>
            </a:r>
            <a:r>
              <a:rPr lang="ko-KR" altLang="en-US" sz="1400" dirty="0"/>
              <a:t>절에서 열을 명시하고</a:t>
            </a:r>
            <a:r>
              <a:rPr lang="en-US" altLang="ko-KR" sz="1400" dirty="0"/>
              <a:t>, </a:t>
            </a:r>
            <a:r>
              <a:rPr lang="ko-KR" altLang="en-US" sz="1400" dirty="0"/>
              <a:t>열 이름은 콤마로 구분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SELECT</a:t>
            </a:r>
            <a:r>
              <a:rPr lang="ko-KR" altLang="en-US" sz="1400" dirty="0"/>
              <a:t>절에 포함되지 않는 열이나 계산식으로 정렬 가능</a:t>
            </a: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230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deptno</a:t>
            </a:r>
            <a:r>
              <a:rPr lang="ko-KR" altLang="en-US" sz="1400" dirty="0"/>
              <a:t>의 오름차순으로 정렬하고 같은 경우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의 내림차순으로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 </a:t>
            </a:r>
            <a:r>
              <a:rPr lang="ko-KR" altLang="en-US" sz="1400" dirty="0"/>
              <a:t>를 조회</a:t>
            </a:r>
            <a:r>
              <a:rPr lang="en-US" altLang="ko-KR" sz="1400" dirty="0"/>
              <a:t> </a:t>
            </a:r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job</a:t>
            </a:r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ORDER BY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 DESC;</a:t>
            </a:r>
          </a:p>
          <a:p>
            <a:pPr>
              <a:buNone/>
            </a:pPr>
            <a:endParaRPr lang="en-US" altLang="ko-KR" sz="1400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3284984"/>
            <a:ext cx="3671264" cy="302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45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569"/>
            <a:ext cx="8058150" cy="51847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/>
              <a:t>emp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deptno</a:t>
            </a:r>
            <a:r>
              <a:rPr lang="ko-KR" altLang="en-US" sz="1400" dirty="0"/>
              <a:t>의 오름차순으로 정렬하고 같은 경우</a:t>
            </a:r>
            <a:r>
              <a:rPr lang="en-US" altLang="ko-KR" sz="1400" dirty="0"/>
              <a:t> job</a:t>
            </a:r>
            <a:r>
              <a:rPr lang="ko-KR" altLang="en-US" sz="1400" dirty="0"/>
              <a:t>의 오름차순으로 </a:t>
            </a:r>
            <a:r>
              <a:rPr lang="en-US" altLang="ko-KR" sz="1400" dirty="0"/>
              <a:t>job</a:t>
            </a:r>
            <a:r>
              <a:rPr lang="ko-KR" altLang="en-US" sz="1400" dirty="0"/>
              <a:t>이 같은 경우에는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의 내림차순으로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r>
              <a:rPr lang="ko-KR" altLang="en-US" sz="1400" dirty="0"/>
              <a:t>를 조회</a:t>
            </a:r>
            <a:r>
              <a:rPr lang="en-US" altLang="ko-KR" sz="1400" dirty="0"/>
              <a:t> </a:t>
            </a:r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SELECT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empno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hiredate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emp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ORDER BY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, job, 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 DESC;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white">
          <a:xfrm>
            <a:off x="0" y="26064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b="0" dirty="0">
                <a:latin typeface="Gulim" panose="020B0600000101010101" pitchFamily="34" charset="-127"/>
                <a:ea typeface="Gulim" panose="020B0600000101010101" pitchFamily="34" charset="-127"/>
              </a:rPr>
              <a:t>SELECT</a:t>
            </a:r>
            <a:endParaRPr lang="ko-KR" altLang="en-US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3429000"/>
            <a:ext cx="4488504" cy="304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7002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54050"/>
          </a:xfrm>
        </p:spPr>
        <p:txBody>
          <a:bodyPr/>
          <a:lstStyle/>
          <a:p>
            <a:pPr algn="ctr"/>
            <a:r>
              <a:rPr lang="ko-KR" altLang="en-US" b="1" dirty="0"/>
              <a:t>그룹 함수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475247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그룹 함수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하나 이상의 행을 그룹으로 묶어서 연산해서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그룹화 한 이후에 사용해야 하기 때문에 </a:t>
            </a:r>
            <a:r>
              <a:rPr lang="en-US" altLang="ko-KR" sz="1400" dirty="0"/>
              <a:t>HAVING, SELECT, ORDER BY </a:t>
            </a:r>
            <a:r>
              <a:rPr lang="ko-KR" altLang="en-US" sz="1400" dirty="0"/>
              <a:t>에서 사용 가능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NULL</a:t>
            </a:r>
            <a:r>
              <a:rPr lang="ko-KR" altLang="en-US" sz="1400" dirty="0"/>
              <a:t>은 제외하고 계산</a:t>
            </a:r>
          </a:p>
        </p:txBody>
      </p:sp>
      <p:sp>
        <p:nvSpPr>
          <p:cNvPr id="9220" name="Rectangle 2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9248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602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54050"/>
          </a:xfrm>
        </p:spPr>
        <p:txBody>
          <a:bodyPr/>
          <a:lstStyle/>
          <a:p>
            <a:pPr algn="ctr"/>
            <a:r>
              <a:rPr lang="ko-KR" altLang="en-US" b="1" dirty="0"/>
              <a:t>그룹 함수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475247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그룹 함수는 하나 이상의 행을 그룹으로 묶어 연산하여 총합</a:t>
            </a:r>
            <a:r>
              <a:rPr lang="en-US" altLang="ko-KR" sz="1400" dirty="0"/>
              <a:t>, </a:t>
            </a:r>
            <a:r>
              <a:rPr lang="ko-KR" altLang="en-US" sz="1400" dirty="0"/>
              <a:t>평균 등 하나의 결과로 리턴</a:t>
            </a:r>
          </a:p>
        </p:txBody>
      </p:sp>
      <p:sp>
        <p:nvSpPr>
          <p:cNvPr id="9220" name="Rectangle 2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77416" y="1700808"/>
          <a:ext cx="7239000" cy="379730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구 분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설 명</a:t>
                      </a: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SUM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그룹의 누적 합계를 반환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AVG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그룹의 평균을 반환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COUNT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그룹의 총 개수를 반환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MAX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그룹의 최대값을 반환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MIN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그룹의 최소값을 반환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STDDEV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그룹의 표준편차를 반환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VARIANCE</a:t>
                      </a:r>
                    </a:p>
                  </a:txBody>
                  <a:tcPr marL="17907" marR="17907" marT="17903" marB="1790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그룹의 분산을 반환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17907" marR="17907" marT="17903" marB="1790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248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973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54050"/>
          </a:xfrm>
        </p:spPr>
        <p:txBody>
          <a:bodyPr/>
          <a:lstStyle/>
          <a:p>
            <a:pPr algn="ctr"/>
            <a:r>
              <a:rPr lang="ko-KR" altLang="en-US" b="1" dirty="0"/>
              <a:t>그룹 함수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268809"/>
            <a:ext cx="8215064" cy="446444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SUM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해당 컬럼 값들에 대한 총합을 구하는 함수로 숫자 데이터에만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SAL</a:t>
            </a:r>
            <a:r>
              <a:rPr lang="ko-KR" altLang="en-US" sz="1400" dirty="0"/>
              <a:t>의 합계 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4232" y="2060848"/>
          <a:ext cx="7696200" cy="584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예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 SELECT SUM(SAL)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 FROM EMP;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52" name="Rectangle 2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0253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0255" name="_x177322592" descr="EMB000018300d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49848"/>
            <a:ext cx="7759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3750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35496" y="300608"/>
            <a:ext cx="9108504" cy="680120"/>
          </a:xfrm>
        </p:spPr>
        <p:txBody>
          <a:bodyPr/>
          <a:lstStyle/>
          <a:p>
            <a:pPr algn="ctr"/>
            <a:r>
              <a:rPr lang="ko-KR" altLang="en-US" b="1" dirty="0"/>
              <a:t>그룹 함수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482453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COMM</a:t>
            </a:r>
            <a:r>
              <a:rPr lang="ko-KR" altLang="en-US" sz="1400" dirty="0"/>
              <a:t>의 합계 구하기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marL="57150" lvl="2" indent="-285750">
              <a:buFont typeface="Wingdings" pitchFamily="2" charset="2"/>
              <a:buChar char="v"/>
            </a:pPr>
            <a:r>
              <a:rPr lang="ko-KR" altLang="en-US" sz="1400" dirty="0"/>
              <a:t>사원 테이블을 살펴보면 커미션 </a:t>
            </a:r>
            <a:r>
              <a:rPr lang="ko-KR" altLang="en-US" sz="1400" dirty="0" err="1"/>
              <a:t>컬럼에</a:t>
            </a:r>
            <a:r>
              <a:rPr lang="ko-KR" altLang="en-US" sz="1400" dirty="0"/>
              <a:t>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 저장된 사원이 존재하는데</a:t>
            </a:r>
            <a:r>
              <a:rPr lang="en-US" altLang="ko-KR" sz="1400" dirty="0"/>
              <a:t> NULL </a:t>
            </a:r>
            <a:r>
              <a:rPr lang="ko-KR" altLang="en-US" sz="1400" dirty="0"/>
              <a:t>은 블랙 홀이므로 </a:t>
            </a:r>
            <a:r>
              <a:rPr lang="en-US" altLang="ko-KR" sz="1400" dirty="0"/>
              <a:t>NULL</a:t>
            </a:r>
            <a:r>
              <a:rPr lang="ko-KR" altLang="en-US" sz="1400" dirty="0"/>
              <a:t>을 저장한 컬럼과 연산한 결과도 </a:t>
            </a:r>
            <a:r>
              <a:rPr lang="en-US" altLang="ko-KR" sz="1400" dirty="0"/>
              <a:t>NULL</a:t>
            </a:r>
            <a:r>
              <a:rPr lang="ko-KR" altLang="en-US" sz="1400" dirty="0"/>
              <a:t>인데</a:t>
            </a:r>
            <a:r>
              <a:rPr lang="en-US" altLang="ko-KR" sz="1400" dirty="0"/>
              <a:t> </a:t>
            </a:r>
            <a:r>
              <a:rPr lang="ko-KR" altLang="en-US" sz="1400" dirty="0"/>
              <a:t>커미션의 총합을 구해도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값으로 출력되지 않는데 그룹 함수는 다른 연산자와는 달리 해당 컬럼 값이 </a:t>
            </a:r>
            <a:r>
              <a:rPr lang="en-US" altLang="ko-KR" sz="1400" dirty="0"/>
              <a:t>NULL </a:t>
            </a:r>
            <a:r>
              <a:rPr lang="ko-KR" altLang="en-US" sz="1400" dirty="0"/>
              <a:t>인 것을 제외하고 계산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8248" y="1700808"/>
          <a:ext cx="7696200" cy="584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예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 SELECT SUM(COMM)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 FROM EMP;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276" name="Rectangle 2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1277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127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1280" name="_x177330672" descr="EMB000018300d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48" y="2522712"/>
            <a:ext cx="7239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72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b="1" dirty="0"/>
              <a:t>그룹 함수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268809"/>
            <a:ext cx="8280000" cy="432043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AVG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해당 컬럼 값들에 대해 평균을 구하는 함수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해당 컬럼 값이 </a:t>
            </a:r>
            <a:r>
              <a:rPr lang="en-US" altLang="ko-KR" sz="1400" dirty="0"/>
              <a:t>NULL </a:t>
            </a:r>
            <a:r>
              <a:rPr lang="ko-KR" altLang="en-US" sz="1400" dirty="0"/>
              <a:t>인 것에 대해서는 제외하고 계산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다음은 </a:t>
            </a: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/>
              <a:t>SAL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구하기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0600" y="2592661"/>
          <a:ext cx="7200900" cy="584200"/>
        </p:xfrm>
        <a:graphic>
          <a:graphicData uri="http://schemas.openxmlformats.org/drawingml/2006/table">
            <a:tbl>
              <a:tblPr/>
              <a:tblGrid>
                <a:gridCol w="570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0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예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+mn-cs"/>
                      </a:endParaRP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SELECT AVG(SAL)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FROM EMP;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301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2303" name="_x177337872" descr="EMB000018300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456657"/>
            <a:ext cx="7239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155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b="1" dirty="0"/>
              <a:t>그룹 함수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MAX, MIN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지정한 컬럼 값들 중에서 최대값을 구하는 함수가 </a:t>
            </a:r>
            <a:r>
              <a:rPr lang="en-US" altLang="ko-KR" sz="1400" dirty="0"/>
              <a:t>MAX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최소값을 구하는 함수가 </a:t>
            </a:r>
            <a:r>
              <a:rPr lang="en-US" altLang="ko-KR" sz="1400" dirty="0"/>
              <a:t>MIN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문자</a:t>
            </a:r>
            <a:r>
              <a:rPr lang="en-US" altLang="ko-KR" sz="1400" dirty="0"/>
              <a:t>, </a:t>
            </a:r>
            <a:r>
              <a:rPr lang="ko-KR" altLang="en-US" sz="1400" dirty="0"/>
              <a:t>날짜 형식 모두에 사용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다음은 가장 높은 급여와 가장 낮은 급여를 구하기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27584" y="2492896"/>
          <a:ext cx="7696200" cy="584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예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+mn-cs"/>
                      </a:endParaRP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MAX(SAL), MIN(SAL)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325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332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3328" name="_x177331312" descr="EMB000018300d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43784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1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SQL</a:t>
            </a:r>
            <a:r>
              <a:rPr lang="ko-KR" altLang="en-US" sz="1400" dirty="0"/>
              <a:t>의 분류</a:t>
            </a:r>
            <a:endParaRPr lang="ko-KR" altLang="en-US" sz="10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96A0AFE-F0AB-524E-9C99-B6BDFC98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15" y="1700808"/>
            <a:ext cx="4422531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 식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04B5EDA-0429-7441-B23F-BBCC1942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0" y="1700808"/>
            <a:ext cx="25146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 분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B33CE04-4C16-7F4D-B11A-7961CBA6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80" y="1700808"/>
            <a:ext cx="15240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비 고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E631F65-6551-B041-B130-538C922F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15" y="2234208"/>
            <a:ext cx="4422531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SELECT column-1, column-2, …. </a:t>
            </a:r>
          </a:p>
          <a:p>
            <a:pPr defTabSz="822325">
              <a:lnSpc>
                <a:spcPct val="7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FROM  table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명</a:t>
            </a:r>
          </a:p>
          <a:p>
            <a:pPr defTabSz="822325">
              <a:lnSpc>
                <a:spcPct val="7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WHERE  </a:t>
            </a:r>
            <a:r>
              <a:rPr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조건절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; 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8FE60EE6-4289-A34F-8929-E1009E07C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0" y="2234208"/>
            <a:ext cx="25146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DQL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(Data Query Language)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E139F81D-03A6-4045-B097-25E9F9E4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80" y="2234208"/>
            <a:ext cx="1524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검색시 사용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EEAD932-8577-D745-ADDB-C104F68B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15" y="3072408"/>
            <a:ext cx="4422531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UPDATE table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명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…….;</a:t>
            </a:r>
          </a:p>
          <a:p>
            <a:pPr defTabSz="822325">
              <a:lnSpc>
                <a:spcPct val="7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INSERT INTO table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명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…….;</a:t>
            </a:r>
          </a:p>
          <a:p>
            <a:pPr defTabSz="822325">
              <a:lnSpc>
                <a:spcPct val="7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DELETE table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명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…….;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71C859E9-24A3-0242-8C85-F50DD59CE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0" y="3072408"/>
            <a:ext cx="25146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DML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(Data Manipulation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Language)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CB7D63FF-EA3B-F046-9D3B-A597C35B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80" y="3072408"/>
            <a:ext cx="1524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변경시 사용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2523AD81-438F-9D4B-9C65-BAD3AEE9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15" y="3910608"/>
            <a:ext cx="4422531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CREATE TABLE table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명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…….;</a:t>
            </a:r>
          </a:p>
          <a:p>
            <a:pPr defTabSz="822325">
              <a:lnSpc>
                <a:spcPct val="7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DROP  TABLE table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명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…….;</a:t>
            </a:r>
          </a:p>
          <a:p>
            <a:pPr defTabSz="822325">
              <a:lnSpc>
                <a:spcPct val="7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ALTER  TABLE table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명 </a:t>
            </a: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…….;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F6174A42-30D4-CD40-933E-E8EF202C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0" y="3910608"/>
            <a:ext cx="25146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DDL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(Data Definition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Language)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56F0AFAA-0935-9A4E-A352-CD41404A3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80" y="3910608"/>
            <a:ext cx="1524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Object</a:t>
            </a: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의 생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성과 변경 시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490DB7FF-8F28-9E4F-BFA1-D36029840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15" y="4748808"/>
            <a:ext cx="4422531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COMMIT;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ROLLBACK;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SAVEPOINT;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0FF26B57-C9FE-8345-ACD5-AA683D67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0" y="4748808"/>
            <a:ext cx="25146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TCL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(Transaction Control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Language)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1215F1EB-8009-F843-A2BF-ECB257AA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80" y="4748808"/>
            <a:ext cx="1524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Transaction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종료 및 취소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DACF1CE0-CE92-1449-B218-8F4A2F2C6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15" y="5587008"/>
            <a:ext cx="4422531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GRANT ….;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REVOKE ……;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C66762A2-98F2-B84A-8AFE-690AC2C1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0" y="5587008"/>
            <a:ext cx="25146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22325">
              <a:lnSpc>
                <a:spcPct val="10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DCL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(Data Control</a:t>
            </a:r>
          </a:p>
          <a:p>
            <a:pPr algn="ctr" defTabSz="822325">
              <a:lnSpc>
                <a:spcPct val="8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Language)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583CDAD0-F96A-EF47-9447-7C7CD53C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80" y="5587008"/>
            <a:ext cx="1524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권한</a:t>
            </a:r>
          </a:p>
          <a:p>
            <a:pPr defTabSz="822325">
              <a:lnSpc>
                <a:spcPct val="100000"/>
              </a:lnSpc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부여 및 취소</a:t>
            </a:r>
          </a:p>
        </p:txBody>
      </p:sp>
    </p:spTree>
    <p:extLst>
      <p:ext uri="{BB962C8B-B14F-4D97-AF65-F5344CB8AC3E}">
        <p14:creationId xmlns:p14="http://schemas.microsoft.com/office/powerpoint/2010/main" val="42938661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b="1" dirty="0"/>
              <a:t>그룹</a:t>
            </a:r>
            <a:r>
              <a:rPr lang="en-US" altLang="ko-KR" b="1" dirty="0"/>
              <a:t> </a:t>
            </a:r>
            <a:r>
              <a:rPr lang="ko-KR" altLang="en-US" b="1" dirty="0"/>
              <a:t>함수와 단순 컬럼 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80000" cy="403244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사원들의 최대 급여는 다음과 같이 구함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아래와 같이 사원의 이름도 함께 출력하려고 하면 에러</a:t>
            </a:r>
            <a:r>
              <a:rPr lang="en-US" altLang="ko-KR" sz="1400" dirty="0"/>
              <a:t> –</a:t>
            </a:r>
            <a:r>
              <a:rPr lang="ko-KR" altLang="en-US" sz="1400" dirty="0"/>
              <a:t>그룹 함수는 그룹화 한 표현식 만 같이 출력 가능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0600" y="1628800"/>
          <a:ext cx="7696200" cy="5844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+mn-ea"/>
                          <a:cs typeface="+mn-cs"/>
                        </a:rPr>
                        <a:t>예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+mn-ea"/>
                        <a:cs typeface="+mn-cs"/>
                      </a:endParaRP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+mn-ea"/>
                          <a:cs typeface="+mn-cs"/>
                        </a:rPr>
                        <a:t>SELECT MAX(SAL)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+mn-ea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349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435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4351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4353" name="_x177326432" descr="EMB000018300d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15209"/>
            <a:ext cx="7408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1571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COUNT </a:t>
            </a:r>
            <a:r>
              <a:rPr lang="ko-KR" altLang="en-US" dirty="0"/>
              <a:t>함수 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502096" y="1268760"/>
            <a:ext cx="8534400" cy="53213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COUNT </a:t>
            </a:r>
            <a:r>
              <a:rPr lang="ko-KR" altLang="en-US" sz="1400" dirty="0"/>
              <a:t>함수는 테이블에서 조건을 만족하는 행의 개수를 반환하는 함수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COUNT </a:t>
            </a:r>
            <a:r>
              <a:rPr lang="ko-KR" altLang="en-US" sz="1400" dirty="0"/>
              <a:t>함수에 특정 컬럼을 기술하면 해당 컬럼 값을 갖고 있는 로우의 개수를 계산하여 리턴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다음은 사원 테이블의 사원들 중에서 커미션을 받은 사원의 수를 구하는 예제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5800" y="2204864"/>
          <a:ext cx="8153400" cy="838200"/>
        </p:xfrm>
        <a:graphic>
          <a:graphicData uri="http://schemas.openxmlformats.org/drawingml/2006/table">
            <a:tbl>
              <a:tblPr/>
              <a:tblGrid>
                <a:gridCol w="543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0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COUNT(COMM)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EMP;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396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639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6401" name="_x177330032" descr="EMB000018300d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12976"/>
            <a:ext cx="69580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88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COUNT </a:t>
            </a:r>
            <a:r>
              <a:rPr lang="ko-KR" altLang="en-US" dirty="0"/>
              <a:t>함수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534400" cy="53213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COUNT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값에 대해서는 개수를 세지 않음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COUNT </a:t>
            </a:r>
            <a:r>
              <a:rPr lang="ko-KR" altLang="en-US" sz="1400" dirty="0"/>
              <a:t>함수에 </a:t>
            </a:r>
            <a:r>
              <a:rPr lang="en-US" altLang="ko-KR" sz="1400" dirty="0"/>
              <a:t>COUNT(*)</a:t>
            </a:r>
            <a:r>
              <a:rPr lang="ko-KR" altLang="en-US" sz="1400" dirty="0"/>
              <a:t>처럼 *를 적용하면 테이블의 전체 로우 수를 리턴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전체 사원의 수와 커미션을 받는 사원의 수를 구하는 예제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5800" y="2204864"/>
          <a:ext cx="8153400" cy="838200"/>
        </p:xfrm>
        <a:graphic>
          <a:graphicData uri="http://schemas.openxmlformats.org/drawingml/2006/table">
            <a:tbl>
              <a:tblPr/>
              <a:tblGrid>
                <a:gridCol w="543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0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COUNT(*), COUNT(COMM)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2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7423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7425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7426" name="_x177330992" descr="EMB000018300d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8" y="3140968"/>
            <a:ext cx="69580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1222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COUNT </a:t>
            </a:r>
            <a:r>
              <a:rPr lang="ko-KR" altLang="en-US" dirty="0"/>
              <a:t>함수 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268809"/>
            <a:ext cx="7696200" cy="424842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사원 테이블에서 사원들의 직업의 개수를 조회</a:t>
            </a:r>
            <a:endParaRPr lang="en-US" altLang="ko-KR" sz="1400" dirty="0"/>
          </a:p>
          <a:p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30" y="1925613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COUNT(JOB)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업무수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468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9470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19472" name="_x177336672" descr="EMB000018300d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30" y="2991405"/>
            <a:ext cx="70866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74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COUNT </a:t>
            </a:r>
            <a:r>
              <a:rPr lang="ko-KR" altLang="en-US" dirty="0"/>
              <a:t>함수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직업의 종류가 몇 개인지 즉</a:t>
            </a:r>
            <a:r>
              <a:rPr lang="en-US" altLang="ko-KR" sz="1400" dirty="0"/>
              <a:t>, </a:t>
            </a:r>
            <a:r>
              <a:rPr lang="ko-KR" altLang="en-US" sz="1400" dirty="0"/>
              <a:t>중복되지 않은 직업의 개수를 카운트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중복 행 제거 키워드 </a:t>
            </a:r>
            <a:r>
              <a:rPr lang="en-US" altLang="ko-KR" sz="1400" dirty="0"/>
              <a:t>DISTINCT</a:t>
            </a:r>
            <a:r>
              <a:rPr lang="ko-KR" altLang="en-US" sz="1400" dirty="0"/>
              <a:t>를 써서 다음과 같이 질의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96280" y="1916832"/>
          <a:ext cx="7696200" cy="584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예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COUNT(DISTINCT JOB)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업무수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92" name="Rectangle 2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0494" name="_x177336672" descr="EMB000018300d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80" y="2636912"/>
            <a:ext cx="724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4425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RANK </a:t>
            </a:r>
            <a:r>
              <a:rPr lang="ko-KR" altLang="en-US" dirty="0"/>
              <a:t>함수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문법</a:t>
            </a:r>
            <a:endParaRPr lang="en-US" altLang="ko-KR" sz="1400" dirty="0"/>
          </a:p>
          <a:p>
            <a:pPr marL="685800" lvl="1">
              <a:buFont typeface="Wingdings" pitchFamily="2" charset="2"/>
              <a:buChar char="ü"/>
            </a:pPr>
            <a:r>
              <a:rPr lang="en-US" altLang="ko-KR" sz="1400" dirty="0"/>
              <a:t>RANK(expr) within group(ORDER BY expr)</a:t>
            </a:r>
          </a:p>
          <a:p>
            <a:pPr marL="400050" lvl="1" indent="0">
              <a:buNone/>
            </a:pP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이 </a:t>
            </a:r>
            <a:r>
              <a:rPr lang="en-US" altLang="ko-KR" sz="1400" dirty="0"/>
              <a:t>3000</a:t>
            </a:r>
            <a:r>
              <a:rPr lang="ko-KR" altLang="en-US" sz="1400" dirty="0"/>
              <a:t>인 사원의 순위 구하기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9592" y="2455181"/>
          <a:ext cx="6197252" cy="584200"/>
        </p:xfrm>
        <a:graphic>
          <a:graphicData uri="http://schemas.openxmlformats.org/drawingml/2006/table">
            <a:tbl>
              <a:tblPr/>
              <a:tblGrid>
                <a:gridCol w="613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3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예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rank(3000) within group(ORDER BY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desc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) as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순위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92" name="Rectangle 2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310644"/>
            <a:ext cx="3075580" cy="10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57200" y="1267201"/>
            <a:ext cx="8001000" cy="489810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특정 </a:t>
            </a:r>
            <a:r>
              <a:rPr lang="ko-KR" altLang="en-US" sz="1400" dirty="0" err="1"/>
              <a:t>컬럼</a:t>
            </a:r>
            <a:r>
              <a:rPr lang="ko-KR" altLang="en-US" sz="1400" dirty="0"/>
              <a:t> 값을 기준으로 그룹화 하고자 하는 경우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 뒤에 해당 컬럼을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  <a:p>
            <a:pPr lvl="1"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합계</a:t>
            </a:r>
            <a:r>
              <a:rPr lang="en-US" altLang="ko-KR" sz="1400" dirty="0"/>
              <a:t>, </a:t>
            </a:r>
            <a:r>
              <a:rPr lang="ko-KR" altLang="en-US" sz="1400" dirty="0"/>
              <a:t>평균</a:t>
            </a:r>
            <a:r>
              <a:rPr lang="en-US" altLang="ko-KR" sz="1400" dirty="0"/>
              <a:t>, </a:t>
            </a:r>
            <a:r>
              <a:rPr lang="ko-KR" altLang="en-US" sz="1400" dirty="0"/>
              <a:t>최대값</a:t>
            </a:r>
            <a:r>
              <a:rPr lang="en-US" altLang="ko-KR" sz="1400" dirty="0"/>
              <a:t>.</a:t>
            </a:r>
            <a:r>
              <a:rPr lang="ko-KR" altLang="en-US" sz="1400" dirty="0"/>
              <a:t>이나</a:t>
            </a:r>
            <a:r>
              <a:rPr lang="en-US" altLang="ko-KR" sz="1400" dirty="0"/>
              <a:t>, </a:t>
            </a:r>
            <a:r>
              <a:rPr lang="ko-KR" altLang="en-US" sz="1400" dirty="0"/>
              <a:t>최소값</a:t>
            </a:r>
            <a:r>
              <a:rPr lang="en-US" altLang="ko-KR" sz="1400" dirty="0"/>
              <a:t>. </a:t>
            </a:r>
            <a:r>
              <a:rPr lang="ko-KR" altLang="en-US" sz="1400" dirty="0"/>
              <a:t>등을 어떤 </a:t>
            </a:r>
            <a:r>
              <a:rPr lang="ko-KR" altLang="en-US" sz="1400" dirty="0" err="1"/>
              <a:t>컬럼을</a:t>
            </a:r>
            <a:r>
              <a:rPr lang="ko-KR" altLang="en-US" sz="1400" dirty="0"/>
              <a:t> 기준으로 그 </a:t>
            </a:r>
            <a:r>
              <a:rPr lang="ko-KR" altLang="en-US" sz="1400" dirty="0" err="1"/>
              <a:t>컬럼의</a:t>
            </a:r>
            <a:r>
              <a:rPr lang="ko-KR" altLang="en-US" sz="1400" dirty="0"/>
              <a:t> 값 별로 보고자 할 때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 뒤에 해당 컬럼을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GROUP BY </a:t>
            </a:r>
            <a:r>
              <a:rPr lang="ko-KR" altLang="en-US" sz="1400" dirty="0"/>
              <a:t>절을 사용할 때 주의할 점은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 다음에는 </a:t>
            </a:r>
            <a:r>
              <a:rPr lang="ko-KR" altLang="en-US" sz="1400" dirty="0" err="1"/>
              <a:t>컬럼의</a:t>
            </a:r>
            <a:r>
              <a:rPr lang="ko-KR" altLang="en-US" sz="1400" dirty="0"/>
              <a:t> 별칭을 사용할 수 없고</a:t>
            </a:r>
            <a:r>
              <a:rPr lang="en-US" altLang="ko-KR" sz="1400" dirty="0"/>
              <a:t>, </a:t>
            </a:r>
            <a:r>
              <a:rPr lang="ko-KR" altLang="en-US" sz="1400" dirty="0"/>
              <a:t>반드시 </a:t>
            </a:r>
            <a:r>
              <a:rPr lang="ko-KR" altLang="en-US" sz="1400" dirty="0" err="1"/>
              <a:t>컬럼명을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6800" y="1700808"/>
          <a:ext cx="7467600" cy="1133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형식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컬럼명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그룹함수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테이블명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WHERE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조건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연산자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)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+mn-cs"/>
                      </a:endParaRP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컬럼명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;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51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1518" name="Rectangle 23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1519" name="Rectangle 2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5126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96200" cy="446444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사원 테이블을 부서 번호로 그룹화</a:t>
            </a:r>
            <a:r>
              <a:rPr lang="en-US" altLang="ko-KR" sz="1400" dirty="0"/>
              <a:t> </a:t>
            </a:r>
            <a:r>
              <a:rPr lang="ko-KR" altLang="en-US" sz="1400" dirty="0"/>
              <a:t>해서 출력</a:t>
            </a:r>
            <a:endParaRPr lang="en-US" altLang="ko-KR" sz="1400" dirty="0"/>
          </a:p>
          <a:p>
            <a:pPr>
              <a:spcBef>
                <a:spcPts val="300"/>
              </a:spcBef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spcBef>
                <a:spcPts val="300"/>
              </a:spcBef>
              <a:buFont typeface="Wingdings" pitchFamily="2" charset="2"/>
              <a:buChar char="v"/>
            </a:pP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3400" y="1628800"/>
          <a:ext cx="8153400" cy="858838"/>
        </p:xfrm>
        <a:graphic>
          <a:graphicData uri="http://schemas.openxmlformats.org/drawingml/2006/table">
            <a:tbl>
              <a:tblPr/>
              <a:tblGrid>
                <a:gridCol w="489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4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DEPTNO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54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254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2544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2545" name="_x177327632" descr="EMB000018300d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19400"/>
            <a:ext cx="7458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7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소속 부서별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)</a:t>
            </a:r>
            <a:r>
              <a:rPr lang="ko-KR" altLang="en-US" sz="1400" dirty="0"/>
              <a:t> 평균 급여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출력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1628800"/>
          <a:ext cx="7543800" cy="858838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DEPTNO, AVG(SAL)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564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3566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3567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3568" name="_x177331072" descr="EMB000018300d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46040"/>
            <a:ext cx="7458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2800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소속 부서별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)</a:t>
            </a:r>
            <a:r>
              <a:rPr lang="ko-KR" altLang="en-US" sz="1400" dirty="0"/>
              <a:t> 최대 급여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)</a:t>
            </a:r>
            <a:r>
              <a:rPr lang="ko-KR" altLang="en-US" sz="1400" dirty="0"/>
              <a:t>와 최소 급여를 출력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1725960"/>
          <a:ext cx="7543800" cy="858838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DEPTNO, MAX(SAL), MIN(SAL)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588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4591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459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4593" name="_x177327472" descr="EMB000018300d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3896"/>
            <a:ext cx="43576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45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DDL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DB </a:t>
            </a:r>
            <a:r>
              <a:rPr lang="ko-KR" altLang="en-US" sz="1400" dirty="0"/>
              <a:t>구조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형식</a:t>
            </a:r>
            <a:r>
              <a:rPr lang="en-US" altLang="ko-KR" sz="1400" dirty="0"/>
              <a:t>, </a:t>
            </a:r>
            <a:r>
              <a:rPr lang="ko-KR" altLang="en-US" sz="1400" dirty="0"/>
              <a:t>접근 방식 등 </a:t>
            </a:r>
            <a:r>
              <a:rPr lang="en-US" altLang="ko-KR" sz="1400" dirty="0"/>
              <a:t>DB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구축하거나 수정할 목적으로 사용하는 언어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DDL</a:t>
            </a:r>
            <a:r>
              <a:rPr lang="ko-KR" altLang="en-US" sz="1400" dirty="0"/>
              <a:t>은 번역한 결과가 데이터 사전</a:t>
            </a:r>
            <a:r>
              <a:rPr lang="en-US" altLang="ko-KR" sz="1400" dirty="0"/>
              <a:t>(Data Dictionary)</a:t>
            </a:r>
            <a:r>
              <a:rPr lang="ko-KR" altLang="en-US" sz="1400" dirty="0"/>
              <a:t>이라는 특별한 파일에 여러 개의 테이블로서 저장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대상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스키마</a:t>
            </a:r>
            <a:r>
              <a:rPr lang="en-US" altLang="ko-KR" sz="1400" dirty="0"/>
              <a:t>(</a:t>
            </a:r>
            <a:r>
              <a:rPr lang="en" altLang="ko-KR" sz="1400" dirty="0"/>
              <a:t>Schema)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" altLang="ko-KR" sz="1400" dirty="0"/>
              <a:t>DBMS </a:t>
            </a:r>
            <a:r>
              <a:rPr lang="ko-KR" altLang="en-US" sz="1400" dirty="0"/>
              <a:t>특성과 구현 환경을 감안한 데이터 구조 </a:t>
            </a:r>
            <a:r>
              <a:rPr lang="en-US" altLang="ko-KR" sz="1400" dirty="0"/>
              <a:t>­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직관적으로 하나의 데이터베이스로 이해 가능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도메인</a:t>
            </a:r>
            <a:r>
              <a:rPr lang="en-US" altLang="ko-KR" sz="1400" dirty="0"/>
              <a:t>(</a:t>
            </a:r>
            <a:r>
              <a:rPr lang="en" altLang="ko-KR" sz="1400" dirty="0"/>
              <a:t>Domain)</a:t>
            </a:r>
            <a:r>
              <a:rPr lang="en-US" altLang="ko-KR" sz="1400" dirty="0"/>
              <a:t>: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속성의 데이터 타입과 크기</a:t>
            </a:r>
            <a:r>
              <a:rPr lang="en-US" altLang="ko-KR" sz="1400" dirty="0"/>
              <a:t>, </a:t>
            </a:r>
            <a:r>
              <a:rPr lang="ko-KR" altLang="en-US" sz="1400" dirty="0"/>
              <a:t>제약 조건 등을 지정한 정보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속성이 가질 수 있는 값의 범위로 이해 가능 공간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테이블</a:t>
            </a:r>
            <a:r>
              <a:rPr lang="en-US" altLang="ko-KR" sz="1400" dirty="0"/>
              <a:t>(</a:t>
            </a:r>
            <a:r>
              <a:rPr lang="en" altLang="ko-KR" sz="1400" dirty="0"/>
              <a:t>Table)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저장 공간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뷰</a:t>
            </a:r>
            <a:r>
              <a:rPr lang="en-US" altLang="ko-KR" sz="1400" dirty="0"/>
              <a:t>(</a:t>
            </a:r>
            <a:r>
              <a:rPr lang="en" altLang="ko-KR" sz="1400" dirty="0"/>
              <a:t>View)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­­</a:t>
            </a:r>
            <a:r>
              <a:rPr lang="ko-KR" altLang="en-US" sz="1400" dirty="0"/>
              <a:t>하나 이상의 물리 테이블에서 유도되는 가상의 논리 테이블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인덱스</a:t>
            </a:r>
            <a:r>
              <a:rPr lang="en-US" altLang="ko-KR" sz="1400" dirty="0"/>
              <a:t>(</a:t>
            </a:r>
            <a:r>
              <a:rPr lang="en" altLang="ko-KR" sz="1400" dirty="0"/>
              <a:t>Index)</a:t>
            </a:r>
            <a:r>
              <a:rPr lang="en-US" altLang="ko-KR" sz="1400" dirty="0"/>
              <a:t>:</a:t>
            </a:r>
            <a:r>
              <a:rPr lang="ko-KR" altLang="en-US" sz="1400" dirty="0"/>
              <a:t> 검색을 빠르게 하기 위한 데이터 구조</a:t>
            </a:r>
            <a:endParaRPr lang="en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명령어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생성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CREATE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변경</a:t>
            </a:r>
            <a:r>
              <a:rPr lang="en-US" altLang="ko-KR" sz="1400" dirty="0"/>
              <a:t> : ALTER</a:t>
            </a:r>
            <a:endParaRPr lang="ko-KR" altLang="en-US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삭제</a:t>
            </a:r>
            <a:r>
              <a:rPr lang="en-US" altLang="ko-KR" sz="1400" dirty="0"/>
              <a:t> : DROP, TRUNCATE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05407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267201"/>
            <a:ext cx="8229600" cy="518613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부서별</a:t>
            </a:r>
            <a:r>
              <a:rPr lang="en-US" altLang="ko-KR" sz="1400" dirty="0"/>
              <a:t>(DEPTNO)</a:t>
            </a:r>
            <a:r>
              <a:rPr lang="ko-KR" altLang="en-US" sz="1400" dirty="0"/>
              <a:t>로 사원 수와 커미션</a:t>
            </a:r>
            <a:r>
              <a:rPr lang="en-US" altLang="ko-KR" sz="1400" dirty="0"/>
              <a:t>(COMM)</a:t>
            </a:r>
            <a:r>
              <a:rPr lang="ko-KR" altLang="en-US" sz="1400" dirty="0"/>
              <a:t>을 받는 사원들의 수를 계산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1700808"/>
          <a:ext cx="7543800" cy="762000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DEPTNO, count(*), count(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comm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 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1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4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7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5618" name="_x299459104" descr="EMB000018300d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36912"/>
            <a:ext cx="4191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564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267201"/>
            <a:ext cx="8229600" cy="518613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부서 와 직무</a:t>
            </a:r>
            <a:r>
              <a:rPr lang="en-US" altLang="ko-KR" sz="1400" dirty="0"/>
              <a:t>(DEPTNO, JOB)</a:t>
            </a:r>
            <a:r>
              <a:rPr lang="ko-KR" altLang="en-US" sz="1400" dirty="0"/>
              <a:t>별로 사원 수와 급여</a:t>
            </a:r>
            <a:r>
              <a:rPr lang="en-US" altLang="ko-KR" sz="1400" dirty="0"/>
              <a:t>(SAL)</a:t>
            </a:r>
            <a:r>
              <a:rPr lang="ko-KR" altLang="en-US" sz="1400" dirty="0"/>
              <a:t>의 합</a:t>
            </a:r>
            <a:r>
              <a:rPr lang="x-none" altLang="en-US" sz="1400" dirty="0"/>
              <a:t>을</a:t>
            </a:r>
            <a:r>
              <a:rPr lang="ko-KR" altLang="en-US" sz="1400" dirty="0"/>
              <a:t> 계산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1700808"/>
          <a:ext cx="7543800" cy="889254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DEPTNO, JOB,  COUNT(*), SUM(SAL)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 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DEPTNO, JOB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ORDER BY DEPTNO, JOB;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1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4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7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1859E2-DE99-A74A-B45E-D7AD1CF6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03238"/>
            <a:ext cx="584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201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267201"/>
            <a:ext cx="8229600" cy="518613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부서별</a:t>
            </a:r>
            <a:r>
              <a:rPr lang="en-US" altLang="ko-KR" sz="1400" dirty="0"/>
              <a:t> </a:t>
            </a:r>
            <a:r>
              <a:rPr lang="ko-KR" altLang="en-US" sz="1400" dirty="0"/>
              <a:t>평균 급여</a:t>
            </a:r>
            <a:r>
              <a:rPr lang="en-US" altLang="ko-KR" sz="1400" dirty="0"/>
              <a:t>(SAL)</a:t>
            </a:r>
            <a:r>
              <a:rPr lang="ko-KR" altLang="en-US" sz="1400" dirty="0"/>
              <a:t>가 가장 큰 값 조회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1700808"/>
          <a:ext cx="7543800" cy="762000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MAX(AVG(SAL))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 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1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4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5617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42D2C43-878D-EA45-BB01-EC71AB9F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6944"/>
            <a:ext cx="2336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15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0" y="218728"/>
            <a:ext cx="9155450" cy="762000"/>
          </a:xfrm>
        </p:spPr>
        <p:txBody>
          <a:bodyPr/>
          <a:lstStyle/>
          <a:p>
            <a:pPr algn="ctr"/>
            <a:r>
              <a:rPr lang="en-US" altLang="ko-KR" b="1" dirty="0"/>
              <a:t>HAVING </a:t>
            </a:r>
            <a:r>
              <a:rPr lang="ko-KR" altLang="en-US" b="1" dirty="0"/>
              <a:t>조건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SELECT </a:t>
            </a:r>
            <a:r>
              <a:rPr lang="ko-KR" altLang="en-US" sz="1400" dirty="0"/>
              <a:t>절에 조건을 사용하여 결과를 제한할 때는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절을 사용하지만 그룹의 결과를 제한할 때는 </a:t>
            </a:r>
            <a:r>
              <a:rPr lang="en-US" altLang="ko-KR" sz="1400" dirty="0"/>
              <a:t>HAVING </a:t>
            </a:r>
            <a:r>
              <a:rPr lang="ko-KR" altLang="en-US" sz="1400" dirty="0"/>
              <a:t>절을 사용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부서별로 그룹화 한 후</a:t>
            </a:r>
            <a:r>
              <a:rPr lang="en-US" altLang="ko-KR" sz="1400" dirty="0"/>
              <a:t>(GROUP BY), </a:t>
            </a:r>
            <a:r>
              <a:rPr lang="ko-KR" altLang="en-US" sz="1400" dirty="0"/>
              <a:t>그룹 지어진 부서별 평균 급여가 </a:t>
            </a:r>
            <a:r>
              <a:rPr lang="en-US" altLang="ko-KR" sz="1400" dirty="0"/>
              <a:t>2000 </a:t>
            </a:r>
            <a:r>
              <a:rPr lang="ko-KR" altLang="en-US" sz="1400" dirty="0"/>
              <a:t>이상인</a:t>
            </a:r>
            <a:r>
              <a:rPr lang="en-US" altLang="ko-KR" sz="1400" dirty="0"/>
              <a:t>(HAVING) </a:t>
            </a:r>
            <a:r>
              <a:rPr lang="ko-KR" altLang="en-US" sz="1400" dirty="0"/>
              <a:t>부서번호와 부서별 평균 급여를 출력하는 경우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2295525"/>
          <a:ext cx="6552728" cy="1133475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DEPTNO, ROUND(AVG(SAL))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HAVING AVG(SAL) &gt;= 2000;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66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7663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7664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7665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7666" name="_x300142664" descr="EMB000018300d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69097"/>
            <a:ext cx="4038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083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HAVING </a:t>
            </a:r>
            <a:r>
              <a:rPr lang="ko-KR" altLang="en-US" b="1" dirty="0"/>
              <a:t>조건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부서의 최대</a:t>
            </a:r>
            <a:r>
              <a:rPr lang="en-US" altLang="ko-KR" sz="1400" dirty="0"/>
              <a:t> </a:t>
            </a:r>
            <a:r>
              <a:rPr lang="ko-KR" altLang="en-US" sz="1400" dirty="0"/>
              <a:t>급여 와 최소 급여를 구하되 최대 급여가 </a:t>
            </a:r>
            <a:r>
              <a:rPr lang="en-US" altLang="ko-KR" sz="1400" dirty="0"/>
              <a:t>2900</a:t>
            </a:r>
            <a:r>
              <a:rPr lang="ko-KR" altLang="en-US" sz="1400" dirty="0"/>
              <a:t>이상인 부서만 출력</a:t>
            </a:r>
            <a:r>
              <a:rPr lang="en-US" altLang="ko-KR" sz="1400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56592" y="1628800"/>
          <a:ext cx="7543800" cy="1133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예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SELECT DEPTNO, MAX(SAL), MIN(SAL)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GROUP BY DEPTNO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HAVING MAX(SAL) &gt; 2900;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684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8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9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pic>
        <p:nvPicPr>
          <p:cNvPr id="28691" name="_x300142664" descr="EMB000018300d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2" y="2909979"/>
            <a:ext cx="44958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3949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b="1" dirty="0"/>
              <a:t>HAVING </a:t>
            </a:r>
            <a:r>
              <a:rPr lang="ko-KR" altLang="en-US" b="1" dirty="0"/>
              <a:t>조건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비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효율적인 </a:t>
            </a:r>
            <a:r>
              <a:rPr lang="en-US" altLang="ko-KR" sz="1400" dirty="0"/>
              <a:t>HAVING</a:t>
            </a:r>
            <a:r>
              <a:rPr lang="ko-KR" altLang="en-US" sz="1400" dirty="0"/>
              <a:t>을 만드는 경우가 있는데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절에서 제한이 가능한 조건을 </a:t>
            </a:r>
            <a:r>
              <a:rPr lang="en-US" altLang="ko-KR" sz="1400" dirty="0"/>
              <a:t>HAVING</a:t>
            </a:r>
            <a:r>
              <a:rPr lang="ko-KR" altLang="en-US" sz="1400" dirty="0"/>
              <a:t>에 기술하는 경우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EMP </a:t>
            </a:r>
            <a:r>
              <a:rPr lang="ko-KR" altLang="en-US" sz="1400" dirty="0"/>
              <a:t>테이블에서 </a:t>
            </a:r>
            <a:r>
              <a:rPr lang="en-US" altLang="ko-KR" sz="1400" dirty="0" err="1"/>
              <a:t>deptno</a:t>
            </a:r>
            <a:r>
              <a:rPr lang="ko-KR" altLang="en-US" sz="1400" dirty="0"/>
              <a:t>가 </a:t>
            </a:r>
            <a:r>
              <a:rPr lang="en-US" altLang="ko-KR" sz="1400" dirty="0"/>
              <a:t>10, 20</a:t>
            </a:r>
            <a:r>
              <a:rPr lang="ko-KR" altLang="en-US" sz="1400" dirty="0"/>
              <a:t>인 부서의 </a:t>
            </a:r>
            <a:r>
              <a:rPr lang="en-US" altLang="ko-KR" sz="1400" dirty="0" err="1"/>
              <a:t>sal</a:t>
            </a:r>
            <a:r>
              <a:rPr lang="ko-KR" altLang="en-US" sz="1400" dirty="0"/>
              <a:t>의 평균을 구하는 </a:t>
            </a:r>
            <a:r>
              <a:rPr lang="en-US" altLang="ko-KR" sz="1400" dirty="0" err="1"/>
              <a:t>sql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SELECT DEPTNO,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)</a:t>
            </a:r>
          </a:p>
          <a:p>
            <a:pPr marL="400050" lvl="1" indent="0">
              <a:buNone/>
            </a:pPr>
            <a:r>
              <a:rPr lang="en-US" altLang="ko-KR" sz="1400" dirty="0"/>
              <a:t>FROM EMP </a:t>
            </a:r>
          </a:p>
          <a:p>
            <a:pPr marL="400050" lvl="1" indent="0">
              <a:buNone/>
            </a:pPr>
            <a:r>
              <a:rPr lang="en-US" altLang="ko-KR" sz="1400" dirty="0"/>
              <a:t>GROUP BY DEPTNO</a:t>
            </a:r>
          </a:p>
          <a:p>
            <a:pPr marL="400050" lvl="1" indent="0">
              <a:buNone/>
            </a:pPr>
            <a:r>
              <a:rPr lang="en-US" altLang="ko-KR" sz="1400" dirty="0"/>
              <a:t>HAVING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in (10,20);</a:t>
            </a:r>
          </a:p>
          <a:p>
            <a:pPr marL="400050" lvl="1" indent="0">
              <a:buNone/>
            </a:pP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SELECT DEPTNO,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</a:t>
            </a:r>
            <a:r>
              <a:rPr lang="en-US" altLang="ko-KR" sz="1400" dirty="0"/>
              <a:t>)</a:t>
            </a:r>
          </a:p>
          <a:p>
            <a:pPr marL="400050" lvl="1" indent="0">
              <a:buNone/>
            </a:pPr>
            <a:r>
              <a:rPr lang="en-US" altLang="ko-KR" sz="1400" dirty="0"/>
              <a:t>FROM EMP </a:t>
            </a:r>
          </a:p>
          <a:p>
            <a:pPr marL="400050" lvl="1" indent="0">
              <a:buNone/>
            </a:pPr>
            <a:r>
              <a:rPr lang="en-US" altLang="ko-KR" sz="1400" dirty="0"/>
              <a:t>WHERE </a:t>
            </a:r>
            <a:r>
              <a:rPr lang="en-US" altLang="ko-KR" sz="1400" dirty="0" err="1"/>
              <a:t>deptno</a:t>
            </a:r>
            <a:r>
              <a:rPr lang="en-US" altLang="ko-KR" sz="1400" dirty="0"/>
              <a:t> in(10,20)</a:t>
            </a:r>
          </a:p>
          <a:p>
            <a:pPr marL="400050" lvl="1" indent="0">
              <a:buNone/>
            </a:pPr>
            <a:r>
              <a:rPr lang="en-US" altLang="ko-KR" sz="1400" dirty="0"/>
              <a:t>GROUP BY DEPTNO;</a:t>
            </a:r>
          </a:p>
        </p:txBody>
      </p:sp>
      <p:sp>
        <p:nvSpPr>
          <p:cNvPr id="28684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8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8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  <p:sp>
        <p:nvSpPr>
          <p:cNvPr id="2869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2757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>
            <a:extLst>
              <a:ext uri="{FF2B5EF4-FFF2-40B4-BE49-F238E27FC236}">
                <a16:creationId xmlns:a16="http://schemas.microsoft.com/office/drawing/2014/main" xmlns="" id="{89D3AC46-9FE6-3247-84B4-5DDC103AD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304800"/>
            <a:ext cx="9144000" cy="65405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조인의 필요성</a:t>
            </a:r>
          </a:p>
        </p:txBody>
      </p:sp>
      <p:sp>
        <p:nvSpPr>
          <p:cNvPr id="17410" name="내용 개체 틀 2">
            <a:extLst>
              <a:ext uri="{FF2B5EF4-FFF2-40B4-BE49-F238E27FC236}">
                <a16:creationId xmlns:a16="http://schemas.microsoft.com/office/drawing/2014/main" xmlns="" id="{8D5805DE-2169-C14A-BFC2-01763142E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7696200" cy="518477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ko-KR" altLang="en-US" sz="1400"/>
              <a:t>특정 부서 번호에 대한 부서이름이 무엇인지는 부서</a:t>
            </a:r>
            <a:r>
              <a:rPr lang="en-US" altLang="ko-KR" sz="1400"/>
              <a:t>(DEPT) </a:t>
            </a:r>
            <a:r>
              <a:rPr lang="ko-KR" altLang="en-US" sz="1400"/>
              <a:t>테이블에 있는 경우 특정 사원에 대한 부서명을 알아내기 위해서는 부서 테이블에서 정보를 가져와야 함</a:t>
            </a:r>
          </a:p>
        </p:txBody>
      </p:sp>
      <p:sp>
        <p:nvSpPr>
          <p:cNvPr id="17411" name="Rectangle 21">
            <a:extLst>
              <a:ext uri="{FF2B5EF4-FFF2-40B4-BE49-F238E27FC236}">
                <a16:creationId xmlns:a16="http://schemas.microsoft.com/office/drawing/2014/main" xmlns="" id="{B9FDA349-C16D-4946-82F2-293CFCAAA4C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9C22E383-6AD8-1A41-9049-B8472B2EB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16">
            <a:extLst>
              <a:ext uri="{FF2B5EF4-FFF2-40B4-BE49-F238E27FC236}">
                <a16:creationId xmlns:a16="http://schemas.microsoft.com/office/drawing/2014/main" xmlns="" id="{EC530721-248A-6F4E-9B52-AAA167E3173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Rectangle 19">
            <a:extLst>
              <a:ext uri="{FF2B5EF4-FFF2-40B4-BE49-F238E27FC236}">
                <a16:creationId xmlns:a16="http://schemas.microsoft.com/office/drawing/2014/main" xmlns="" id="{E1AEBED7-1A08-674B-BF61-E3ED70DCF0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Rectangle 35">
            <a:extLst>
              <a:ext uri="{FF2B5EF4-FFF2-40B4-BE49-F238E27FC236}">
                <a16:creationId xmlns:a16="http://schemas.microsoft.com/office/drawing/2014/main" xmlns="" id="{F3044C31-0601-D54A-BC3B-E006AC8374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7416" name="_x177325632" descr="EMB000018300d79">
            <a:extLst>
              <a:ext uri="{FF2B5EF4-FFF2-40B4-BE49-F238E27FC236}">
                <a16:creationId xmlns:a16="http://schemas.microsoft.com/office/drawing/2014/main" xmlns="" id="{D68C20C4-CBE2-B84B-8296-D54A992E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49475"/>
            <a:ext cx="2176463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_x298519592" descr="EMB000018300d7a">
            <a:extLst>
              <a:ext uri="{FF2B5EF4-FFF2-40B4-BE49-F238E27FC236}">
                <a16:creationId xmlns:a16="http://schemas.microsoft.com/office/drawing/2014/main" xmlns="" id="{23CF738D-B548-3B49-8FF4-191BDEA62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990850"/>
            <a:ext cx="25050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타원 28">
            <a:extLst>
              <a:ext uri="{FF2B5EF4-FFF2-40B4-BE49-F238E27FC236}">
                <a16:creationId xmlns:a16="http://schemas.microsoft.com/office/drawing/2014/main" xmlns="" id="{AD36946A-5F3F-1F4E-A578-4507C75A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3810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419" name="직선 화살표 연결선 31">
            <a:extLst>
              <a:ext uri="{FF2B5EF4-FFF2-40B4-BE49-F238E27FC236}">
                <a16:creationId xmlns:a16="http://schemas.microsoft.com/office/drawing/2014/main" xmlns="" id="{BFF6E22B-B3CB-7F4B-B692-777545B9B2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3733800"/>
            <a:ext cx="2362200" cy="609600"/>
          </a:xfrm>
          <a:prstGeom prst="straightConnector1">
            <a:avLst/>
          </a:prstGeom>
          <a:noFill/>
          <a:ln w="63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직선 화살표 연결선 33">
            <a:extLst>
              <a:ext uri="{FF2B5EF4-FFF2-40B4-BE49-F238E27FC236}">
                <a16:creationId xmlns:a16="http://schemas.microsoft.com/office/drawing/2014/main" xmlns="" id="{2F0FFCD2-CC50-C145-8E9F-5DC56EA4D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4267200"/>
            <a:ext cx="2438400" cy="228600"/>
          </a:xfrm>
          <a:prstGeom prst="straightConnector1">
            <a:avLst/>
          </a:prstGeom>
          <a:noFill/>
          <a:ln w="63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직선 화살표 연결선 35">
            <a:extLst>
              <a:ext uri="{FF2B5EF4-FFF2-40B4-BE49-F238E27FC236}">
                <a16:creationId xmlns:a16="http://schemas.microsoft.com/office/drawing/2014/main" xmlns="" id="{4E5569AC-22E8-DC4B-BC94-E4524969D6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6600" y="4724400"/>
            <a:ext cx="2438400" cy="457200"/>
          </a:xfrm>
          <a:prstGeom prst="straightConnector1">
            <a:avLst/>
          </a:prstGeom>
          <a:noFill/>
          <a:ln w="63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153349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2">
            <a:extLst>
              <a:ext uri="{FF2B5EF4-FFF2-40B4-BE49-F238E27FC236}">
                <a16:creationId xmlns:a16="http://schemas.microsoft.com/office/drawing/2014/main" xmlns="" id="{8CCAC487-F667-E34B-B195-BEAB78A3D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696200" cy="3960812"/>
          </a:xfrm>
        </p:spPr>
        <p:txBody>
          <a:bodyPr/>
          <a:lstStyle/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r>
              <a:rPr lang="en-US" altLang="ko-KR" sz="1400"/>
              <a:t>MILLER</a:t>
            </a:r>
            <a:r>
              <a:rPr lang="ko-KR" altLang="en-US" sz="1400"/>
              <a:t>인 사원이 소속되어 있는 부서의 이름이 무엇인지 알아보고자 하는 경우 </a:t>
            </a:r>
            <a:r>
              <a:rPr lang="en-US" altLang="ko-KR" sz="1400"/>
              <a:t>MILLER</a:t>
            </a:r>
            <a:r>
              <a:rPr lang="ko-KR" altLang="en-US" sz="1400"/>
              <a:t>란 사원의 부서명을 알아내는 작업 역시 사원 테이블에서 </a:t>
            </a:r>
            <a:r>
              <a:rPr lang="en-US" altLang="ko-KR" sz="1400"/>
              <a:t>MILLER</a:t>
            </a:r>
            <a:r>
              <a:rPr lang="ko-KR" altLang="en-US" sz="1400"/>
              <a:t>이 소속된 부서 번호를 알아낸 후에 부서 테이블에서 해당 부서 번호에 대한 부서명을 가져와야 함</a:t>
            </a: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endParaRPr lang="en-US" altLang="ko-KR" sz="1400"/>
          </a:p>
          <a:p>
            <a:pPr eaLnBrk="1" hangingPunct="1">
              <a:spcBef>
                <a:spcPts val="100"/>
              </a:spcBef>
              <a:buFont typeface="Wingdings" pitchFamily="2" charset="2"/>
              <a:buChar char="v"/>
            </a:pPr>
            <a:r>
              <a:rPr lang="ko-KR" altLang="en-US" sz="1400"/>
              <a:t>실습에서처럼 원하는 정보가 두 개 이상의 테이블에 나누어져 있다면 위와 같이 여러 번 질의를 하지 않고 </a:t>
            </a:r>
            <a:r>
              <a:rPr lang="en-US" altLang="ko-KR" sz="1400"/>
              <a:t>SQL</a:t>
            </a:r>
            <a:r>
              <a:rPr lang="ko-KR" altLang="en-US" sz="1400"/>
              <a:t>에서는 두 개 이상의 테이블을 결합해야만 원하는 결과를 얻을 수 있을 때 한 번의 질의로 원하는 결과를 얻을 수 있는 조인 기능을 제공</a:t>
            </a:r>
          </a:p>
        </p:txBody>
      </p:sp>
      <p:sp>
        <p:nvSpPr>
          <p:cNvPr id="18434" name="Rectangle 21">
            <a:extLst>
              <a:ext uri="{FF2B5EF4-FFF2-40B4-BE49-F238E27FC236}">
                <a16:creationId xmlns:a16="http://schemas.microsoft.com/office/drawing/2014/main" xmlns="" id="{505DB2EA-9685-4D4B-8CAC-A213BE164A7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18196143-77FB-B446-9D6A-920F0BEEE67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16">
            <a:extLst>
              <a:ext uri="{FF2B5EF4-FFF2-40B4-BE49-F238E27FC236}">
                <a16:creationId xmlns:a16="http://schemas.microsoft.com/office/drawing/2014/main" xmlns="" id="{F918BDB0-3A73-CF40-A40D-BAFCC9BAC54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xmlns="" id="{72B790A3-0BDF-F640-8C4D-8F36F4BF7C2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8438" name="_x298300576" descr="EMB000018300d76">
            <a:extLst>
              <a:ext uri="{FF2B5EF4-FFF2-40B4-BE49-F238E27FC236}">
                <a16:creationId xmlns:a16="http://schemas.microsoft.com/office/drawing/2014/main" xmlns="" id="{0578A61E-9F27-DC49-825F-BA1652FD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133600"/>
            <a:ext cx="24415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_x177325632" descr="EMB000018300d77">
            <a:extLst>
              <a:ext uri="{FF2B5EF4-FFF2-40B4-BE49-F238E27FC236}">
                <a16:creationId xmlns:a16="http://schemas.microsoft.com/office/drawing/2014/main" xmlns="" id="{EBCD5497-D532-0E41-BC14-34AE81D6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31416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19">
            <a:extLst>
              <a:ext uri="{FF2B5EF4-FFF2-40B4-BE49-F238E27FC236}">
                <a16:creationId xmlns:a16="http://schemas.microsoft.com/office/drawing/2014/main" xmlns="" id="{FB322D07-FE50-5148-AF88-D9CC147F980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제목 1">
            <a:extLst>
              <a:ext uri="{FF2B5EF4-FFF2-40B4-BE49-F238E27FC236}">
                <a16:creationId xmlns:a16="http://schemas.microsoft.com/office/drawing/2014/main" xmlns="" id="{C46EB588-E708-E647-AD4A-AAE9C4A50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304800"/>
            <a:ext cx="9144000" cy="654050"/>
          </a:xfrm>
        </p:spPr>
        <p:txBody>
          <a:bodyPr/>
          <a:lstStyle/>
          <a:p>
            <a:pPr algn="ctr" eaLnBrk="1" hangingPunct="1"/>
            <a:r>
              <a:rPr lang="ko-KR" altLang="en-US" dirty="0"/>
              <a:t>조인의 필요성</a:t>
            </a:r>
          </a:p>
        </p:txBody>
      </p:sp>
    </p:spTree>
    <p:extLst>
      <p:ext uri="{BB962C8B-B14F-4D97-AF65-F5344CB8AC3E}">
        <p14:creationId xmlns:p14="http://schemas.microsoft.com/office/powerpoint/2010/main" val="41979082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JOIN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개의 테이블에 대해 연관된 </a:t>
            </a:r>
            <a:r>
              <a:rPr lang="ko-KR" altLang="en-US" sz="1400" dirty="0" err="1"/>
              <a:t>튜플들을</a:t>
            </a:r>
            <a:r>
              <a:rPr lang="ko-KR" altLang="en-US" sz="1400" dirty="0"/>
              <a:t> 결합하여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새로운 테이블을</a:t>
            </a:r>
            <a:r>
              <a:rPr lang="en-US" altLang="ko-KR" sz="1400" dirty="0"/>
              <a:t> </a:t>
            </a:r>
            <a:r>
              <a:rPr lang="ko-KR" altLang="en-US" sz="1400" dirty="0"/>
              <a:t>생성하는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JOIN</a:t>
            </a:r>
            <a:r>
              <a:rPr lang="ko-KR" altLang="en-US" sz="1400" dirty="0"/>
              <a:t>은 크게 </a:t>
            </a:r>
            <a:r>
              <a:rPr lang="en" altLang="ko-KR" sz="1400" dirty="0"/>
              <a:t>INNER JOIN</a:t>
            </a:r>
            <a:r>
              <a:rPr lang="ko-KR" altLang="en-US" sz="1400" dirty="0"/>
              <a:t>과 </a:t>
            </a:r>
            <a:r>
              <a:rPr lang="en" altLang="ko-KR" sz="1400" dirty="0"/>
              <a:t>OUTER JOIN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구분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JOIN</a:t>
            </a:r>
            <a:r>
              <a:rPr lang="ko-KR" altLang="en-US" sz="1400" dirty="0"/>
              <a:t>은 일반적으로 </a:t>
            </a:r>
            <a:r>
              <a:rPr lang="en" altLang="ko-KR" sz="1400" dirty="0"/>
              <a:t>FROM</a:t>
            </a:r>
            <a:r>
              <a:rPr lang="ko-KR" altLang="en-US" sz="1400" dirty="0"/>
              <a:t>절에 기술하지만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릴레이션이</a:t>
            </a:r>
            <a:r>
              <a:rPr lang="ko-KR" altLang="en-US" sz="1400" dirty="0"/>
              <a:t> 사용되는 어느 곳에서나 사용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CROSS JOIN(CATESIAN PRODUCT)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FROM </a:t>
            </a:r>
            <a:r>
              <a:rPr lang="ko-KR" altLang="en-US" sz="1400" dirty="0"/>
              <a:t>절에 테이블 명을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 기술한 것으로 </a:t>
            </a:r>
            <a:r>
              <a:rPr lang="en-US" altLang="ko-KR" sz="1400" dirty="0"/>
              <a:t>JOIN </a:t>
            </a:r>
            <a:r>
              <a:rPr lang="ko-KR" altLang="en-US" sz="1400" dirty="0"/>
              <a:t>조건이 없는 경우</a:t>
            </a:r>
            <a:r>
              <a:rPr lang="en-US" altLang="ko-KR" sz="1400" dirty="0"/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2</a:t>
            </a:r>
            <a:r>
              <a:rPr lang="ko-KR" altLang="en-US" sz="1400" dirty="0"/>
              <a:t>개 테이블의 모든 조합을 리턴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INNER JOIN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일반적인 </a:t>
            </a:r>
            <a:r>
              <a:rPr lang="en" altLang="ko-KR" sz="1400" dirty="0"/>
              <a:t>JOIN</a:t>
            </a:r>
            <a:r>
              <a:rPr lang="ko-KR" altLang="en-US" sz="1400" dirty="0"/>
              <a:t>의 형태로</a:t>
            </a:r>
            <a:r>
              <a:rPr lang="en-US" altLang="ko-KR" sz="1400" dirty="0"/>
              <a:t>, </a:t>
            </a:r>
            <a:r>
              <a:rPr lang="ko-KR" altLang="en-US" sz="1400" dirty="0"/>
              <a:t>관계가 설정된 두 테이블에서 조인된 필드가 일치하는 행 만을 표시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WHERE </a:t>
            </a:r>
            <a:r>
              <a:rPr lang="ko-KR" altLang="en-US" sz="1400" dirty="0"/>
              <a:t>절 이용</a:t>
            </a:r>
            <a:endParaRPr lang="en-US" altLang="ko-KR" sz="1400" dirty="0"/>
          </a:p>
          <a:p>
            <a:pPr marL="1371600" lvl="3" indent="0">
              <a:buNone/>
            </a:pPr>
            <a:r>
              <a:rPr lang="en" altLang="ko-KR" sz="1400" dirty="0"/>
              <a:t>SELECT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... </a:t>
            </a:r>
          </a:p>
          <a:p>
            <a:pPr marL="1371600" lvl="3" indent="0">
              <a:buNone/>
            </a:pPr>
            <a:r>
              <a:rPr lang="en" altLang="ko-KR" sz="1400" dirty="0"/>
              <a:t>FROM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1,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2, ...</a:t>
            </a:r>
          </a:p>
          <a:p>
            <a:pPr marL="1371600" lvl="3" indent="0">
              <a:buNone/>
            </a:pPr>
            <a:r>
              <a:rPr lang="en" altLang="ko-KR" sz="1400" dirty="0"/>
              <a:t>WHERE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</a:t>
            </a: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NATURAL JOIN</a:t>
            </a:r>
          </a:p>
          <a:p>
            <a:pPr marL="1371600" lvl="3" indent="0">
              <a:buNone/>
            </a:pPr>
            <a:r>
              <a:rPr lang="en" altLang="ko-KR" sz="1400" dirty="0"/>
              <a:t>SELECT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... </a:t>
            </a:r>
          </a:p>
          <a:p>
            <a:pPr marL="1371600" lvl="3" indent="0">
              <a:buNone/>
            </a:pPr>
            <a:r>
              <a:rPr lang="en" altLang="ko-KR" sz="1400" dirty="0"/>
              <a:t>FROM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 </a:t>
            </a:r>
            <a:r>
              <a:rPr lang="en" altLang="ko-KR" sz="1400" dirty="0"/>
              <a:t>NATURAL JOIN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USING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pPr marL="1371600" lvl="3" indent="0">
              <a:buNone/>
            </a:pPr>
            <a:r>
              <a:rPr lang="en" altLang="ko-KR" sz="1400" dirty="0"/>
              <a:t>SELECT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... </a:t>
            </a:r>
          </a:p>
          <a:p>
            <a:pPr marL="1371600" lvl="3" indent="0">
              <a:buNone/>
            </a:pPr>
            <a:r>
              <a:rPr lang="en" altLang="ko-KR" sz="1400" dirty="0"/>
              <a:t>FROM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 </a:t>
            </a:r>
            <a:r>
              <a:rPr lang="en" altLang="ko-KR" sz="1400" dirty="0"/>
              <a:t>JOIN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 </a:t>
            </a:r>
            <a:r>
              <a:rPr lang="en" altLang="ko-KR" sz="1400" dirty="0"/>
              <a:t>USING(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53571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JOIN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OUTER JOIN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릴레이션에서 </a:t>
            </a:r>
            <a:r>
              <a:rPr lang="en" altLang="ko-KR" sz="1400" dirty="0"/>
              <a:t>JOIN </a:t>
            </a:r>
            <a:r>
              <a:rPr lang="ko-KR" altLang="en-US" sz="1400" dirty="0"/>
              <a:t>조건에 만족하지 않는 </a:t>
            </a:r>
            <a:r>
              <a:rPr lang="ko-KR" altLang="en-US" sz="1400" dirty="0" err="1"/>
              <a:t>튜플도</a:t>
            </a:r>
            <a:r>
              <a:rPr lang="ko-KR" altLang="en-US" sz="1400" dirty="0"/>
              <a:t> 결과로 출력하기 위한 </a:t>
            </a:r>
            <a:r>
              <a:rPr lang="en" altLang="ko-KR" sz="1400" dirty="0"/>
              <a:t>JOIN </a:t>
            </a:r>
            <a:r>
              <a:rPr lang="ko-KR" altLang="en-US" sz="1400" dirty="0"/>
              <a:t>방법으로 </a:t>
            </a:r>
            <a:r>
              <a:rPr lang="en" altLang="ko-KR" sz="1400" dirty="0"/>
              <a:t>LEFT OUTER JOIN, RIGHT OUTER JOIN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LEFT OUTER JOIN INNER JOIN</a:t>
            </a:r>
            <a:r>
              <a:rPr lang="ko-KR" altLang="en-US" sz="1400" dirty="0"/>
              <a:t>의 결과를 구한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우측 항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어떤 </a:t>
            </a:r>
            <a:r>
              <a:rPr lang="ko-KR" altLang="en-US" sz="1400" dirty="0" err="1"/>
              <a:t>튜플과도</a:t>
            </a:r>
            <a:r>
              <a:rPr lang="ko-KR" altLang="en-US" sz="1400" dirty="0"/>
              <a:t> 맞지 않는 좌측 항의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있는 </a:t>
            </a:r>
            <a:r>
              <a:rPr lang="ko-KR" altLang="en-US" sz="1400" dirty="0" err="1"/>
              <a:t>튜플들에</a:t>
            </a:r>
            <a:r>
              <a:rPr lang="ko-KR" altLang="en-US" sz="1400" dirty="0"/>
              <a:t> </a:t>
            </a:r>
            <a:r>
              <a:rPr lang="en" altLang="ko-KR" sz="1400" dirty="0"/>
              <a:t>NULL </a:t>
            </a:r>
            <a:r>
              <a:rPr lang="ko-KR" altLang="en-US" sz="1400" dirty="0"/>
              <a:t>값을 붙여서 </a:t>
            </a:r>
            <a:r>
              <a:rPr lang="en" altLang="ko-KR" sz="1400" dirty="0"/>
              <a:t>INNER JOIN</a:t>
            </a:r>
            <a:r>
              <a:rPr lang="ko-KR" altLang="en-US" sz="1400" dirty="0"/>
              <a:t>의 결과에 추가함</a:t>
            </a:r>
            <a:endParaRPr lang="en-US" altLang="ko-KR" sz="1400" dirty="0"/>
          </a:p>
          <a:p>
            <a:pPr marL="1371600" lvl="3" indent="0">
              <a:buNone/>
            </a:pPr>
            <a:r>
              <a:rPr lang="en" altLang="ko-KR" sz="1400" dirty="0"/>
              <a:t>SELECT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... </a:t>
            </a:r>
          </a:p>
          <a:p>
            <a:pPr marL="1371600" lvl="3" indent="0">
              <a:buNone/>
            </a:pPr>
            <a:r>
              <a:rPr lang="en" altLang="ko-KR" sz="1400" dirty="0"/>
              <a:t>FROM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 </a:t>
            </a:r>
            <a:r>
              <a:rPr lang="en" altLang="ko-KR" sz="1400" dirty="0"/>
              <a:t>LEFT OUTER JOIN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 </a:t>
            </a:r>
            <a:r>
              <a:rPr lang="en" altLang="ko-KR" sz="1400" dirty="0"/>
              <a:t>ON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</a:t>
            </a: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;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RIGHT OUTER JOIN : INNER JOIN</a:t>
            </a:r>
            <a:r>
              <a:rPr lang="ko-KR" altLang="en-US" sz="1400" dirty="0"/>
              <a:t>의 결과를 구한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좌측 항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어떤 </a:t>
            </a:r>
            <a:r>
              <a:rPr lang="ko-KR" altLang="en-US" sz="1400" dirty="0" err="1"/>
              <a:t>튜플과도</a:t>
            </a:r>
            <a:r>
              <a:rPr lang="ko-KR" altLang="en-US" sz="1400" dirty="0"/>
              <a:t> 맞지 않는 우측 항의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있는 </a:t>
            </a:r>
            <a:r>
              <a:rPr lang="ko-KR" altLang="en-US" sz="1400" dirty="0" err="1"/>
              <a:t>튜플들에</a:t>
            </a:r>
            <a:r>
              <a:rPr lang="ko-KR" altLang="en-US" sz="1400" dirty="0"/>
              <a:t> </a:t>
            </a:r>
            <a:r>
              <a:rPr lang="en" altLang="ko-KR" sz="1400" dirty="0"/>
              <a:t>NULL </a:t>
            </a:r>
            <a:r>
              <a:rPr lang="ko-KR" altLang="en-US" sz="1400" dirty="0"/>
              <a:t>값을 붙여서 </a:t>
            </a:r>
            <a:r>
              <a:rPr lang="en" altLang="ko-KR" sz="1400" dirty="0"/>
              <a:t>INNER JOIN</a:t>
            </a:r>
            <a:r>
              <a:rPr lang="ko-KR" altLang="en-US" sz="1400" dirty="0"/>
              <a:t>의 결과에 추가함</a:t>
            </a:r>
            <a:endParaRPr lang="en-US" altLang="ko-KR" sz="1400" dirty="0"/>
          </a:p>
          <a:p>
            <a:pPr marL="1371600" lvl="3" indent="0">
              <a:buNone/>
            </a:pPr>
            <a:r>
              <a:rPr lang="en" altLang="ko-KR" sz="1400" dirty="0"/>
              <a:t>SELECT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[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2.]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, ... </a:t>
            </a:r>
          </a:p>
          <a:p>
            <a:pPr marL="1371600" lvl="3" indent="0">
              <a:buNone/>
            </a:pPr>
            <a:r>
              <a:rPr lang="en" altLang="ko-KR" sz="1400" dirty="0"/>
              <a:t>FROM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 </a:t>
            </a:r>
            <a:r>
              <a:rPr lang="en" altLang="ko-KR" sz="1400" dirty="0"/>
              <a:t>RIGHT OUTER JOIN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 </a:t>
            </a:r>
            <a:r>
              <a:rPr lang="en" altLang="ko-KR" sz="1400" dirty="0"/>
              <a:t>ON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1.</a:t>
            </a:r>
            <a:r>
              <a:rPr lang="ko-KR" altLang="en-US" sz="1400" dirty="0" err="1"/>
              <a:t>속성명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테이블명</a:t>
            </a:r>
            <a:r>
              <a:rPr lang="en-US" altLang="ko-KR" sz="1400" dirty="0"/>
              <a:t>2.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;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+ </a:t>
            </a:r>
            <a:r>
              <a:rPr lang="ko-KR" altLang="en-US" sz="1400" dirty="0"/>
              <a:t>기호를 이용해서 반대편에 추가할 수 있음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 err="1"/>
              <a:t>Ansi</a:t>
            </a:r>
            <a:r>
              <a:rPr lang="en-US" altLang="ko-KR" sz="1400" dirty="0"/>
              <a:t> </a:t>
            </a:r>
            <a:r>
              <a:rPr lang="ko-KR" altLang="en-US" sz="1400" dirty="0"/>
              <a:t>표준에는 </a:t>
            </a:r>
            <a:r>
              <a:rPr lang="en-US" altLang="ko-KR" sz="1400" dirty="0"/>
              <a:t>Full Outer Join </a:t>
            </a:r>
            <a:r>
              <a:rPr lang="ko-KR" altLang="en-US" sz="1400" dirty="0"/>
              <a:t>있음</a:t>
            </a:r>
            <a:endParaRPr lang="en-US" altLang="ko-KR" sz="1400" dirty="0"/>
          </a:p>
          <a:p>
            <a:pPr marL="857250" lvl="1" indent="-342900">
              <a:buFont typeface="Wingdings" pitchFamily="2" charset="2"/>
              <a:buChar char="ü"/>
            </a:pPr>
            <a:r>
              <a:rPr lang="en-US" altLang="ko-KR" sz="1400" dirty="0"/>
              <a:t>Self Join: </a:t>
            </a:r>
            <a:r>
              <a:rPr lang="ko-KR" altLang="en-US" sz="1400" dirty="0"/>
              <a:t>동일한 </a:t>
            </a:r>
            <a:r>
              <a:rPr lang="ko-KR" altLang="en-US" sz="1400" dirty="0" err="1"/>
              <a:t>테이블끼리</a:t>
            </a:r>
            <a:r>
              <a:rPr lang="ko-KR" altLang="en-US" sz="1400" dirty="0"/>
              <a:t> 조인 하는 것</a:t>
            </a:r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4556673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35993</TotalTime>
  <Words>8865</Words>
  <Application>Microsoft Office PowerPoint</Application>
  <PresentationFormat>화면 슬라이드 쇼(4:3)</PresentationFormat>
  <Paragraphs>1460</Paragraphs>
  <Slides>147</Slides>
  <Notes>32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147</vt:i4>
      </vt:variant>
    </vt:vector>
  </HeadingPairs>
  <TitlesOfParts>
    <vt:vector size="149" baseType="lpstr">
      <vt:lpstr>ms01_1</vt:lpstr>
      <vt:lpstr>Image</vt:lpstr>
      <vt:lpstr>SQL</vt:lpstr>
      <vt:lpstr>관계 대수 와 관계 해석</vt:lpstr>
      <vt:lpstr>관계 대수 와 관계 해석</vt:lpstr>
      <vt:lpstr>관계 대수 와 관계 해석</vt:lpstr>
      <vt:lpstr>관계 대수 와 관계 해석</vt:lpstr>
      <vt:lpstr>관계 해석</vt:lpstr>
      <vt:lpstr>SQL</vt:lpstr>
      <vt:lpstr>SQL</vt:lpstr>
      <vt:lpstr>DDL</vt:lpstr>
      <vt:lpstr>PowerPoint 프레젠테이션</vt:lpstr>
      <vt:lpstr>PowerPoint 프레젠테이션</vt:lpstr>
      <vt:lpstr>DDL</vt:lpstr>
      <vt:lpstr>DDL</vt:lpstr>
      <vt:lpstr>DDL</vt:lpstr>
      <vt:lpstr>DDL</vt:lpstr>
      <vt:lpstr>DDL</vt:lpstr>
      <vt:lpstr>테이블 생성</vt:lpstr>
      <vt:lpstr>테이블 생성</vt:lpstr>
      <vt:lpstr>새로운 칼럼 추가</vt:lpstr>
      <vt:lpstr>새로운 칼럼 추가</vt:lpstr>
      <vt:lpstr>기존 칼럼 속성 변경하기</vt:lpstr>
      <vt:lpstr>기존 칼럼 속성 변경하기</vt:lpstr>
      <vt:lpstr>기존 칼럼 삭제 </vt:lpstr>
      <vt:lpstr>DDL</vt:lpstr>
      <vt:lpstr>DDL</vt:lpstr>
      <vt:lpstr>DCL</vt:lpstr>
      <vt:lpstr>DCL</vt:lpstr>
      <vt:lpstr>DCL</vt:lpstr>
      <vt:lpstr>DML</vt:lpstr>
      <vt:lpstr>DML</vt:lpstr>
      <vt:lpstr>데이터 수정</vt:lpstr>
      <vt:lpstr>데이터 삭제</vt:lpstr>
      <vt:lpstr>DML</vt:lpstr>
      <vt:lpstr>DML</vt:lpstr>
      <vt:lpstr>DML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그룹 함수</vt:lpstr>
      <vt:lpstr>그룹 함수</vt:lpstr>
      <vt:lpstr>그룹 함수</vt:lpstr>
      <vt:lpstr>그룹 함수</vt:lpstr>
      <vt:lpstr>그룹 함수</vt:lpstr>
      <vt:lpstr>그룹 함수</vt:lpstr>
      <vt:lpstr>그룹 함수와 단순 컬럼 </vt:lpstr>
      <vt:lpstr>COUNT 함수 </vt:lpstr>
      <vt:lpstr>COUNT 함수 </vt:lpstr>
      <vt:lpstr>COUNT 함수 </vt:lpstr>
      <vt:lpstr>COUNT 함수 </vt:lpstr>
      <vt:lpstr>RANK 함수 </vt:lpstr>
      <vt:lpstr>GROUP BY</vt:lpstr>
      <vt:lpstr>GROUP BY</vt:lpstr>
      <vt:lpstr>GROUP BY</vt:lpstr>
      <vt:lpstr>GROUP BY</vt:lpstr>
      <vt:lpstr>GROUP BY</vt:lpstr>
      <vt:lpstr>GROUP BY</vt:lpstr>
      <vt:lpstr>GROUP BY</vt:lpstr>
      <vt:lpstr>HAVING 조건</vt:lpstr>
      <vt:lpstr>HAVING 조건</vt:lpstr>
      <vt:lpstr>HAVING 조건</vt:lpstr>
      <vt:lpstr>조인의 필요성</vt:lpstr>
      <vt:lpstr>조인의 필요성</vt:lpstr>
      <vt:lpstr>JOIN</vt:lpstr>
      <vt:lpstr>JOIN</vt:lpstr>
      <vt:lpstr>CROSS JOIN</vt:lpstr>
      <vt:lpstr>CROSS JOIN</vt:lpstr>
      <vt:lpstr>EQUI JOIN</vt:lpstr>
      <vt:lpstr>EQUI JOIN</vt:lpstr>
      <vt:lpstr>EQUI JOIN에 AND 연산</vt:lpstr>
      <vt:lpstr>컬럼명의 모호성 해결</vt:lpstr>
      <vt:lpstr>컬럼명의 모호성 해결</vt:lpstr>
      <vt:lpstr>테이블에 별칭 부여하기</vt:lpstr>
      <vt:lpstr>HASH JOIN</vt:lpstr>
      <vt:lpstr>NON-EQUI JOIN</vt:lpstr>
      <vt:lpstr>NON-EQUI JOIN</vt:lpstr>
      <vt:lpstr>SELF JOIN</vt:lpstr>
      <vt:lpstr>SELF JOIN</vt:lpstr>
      <vt:lpstr>OUTER JOIN</vt:lpstr>
      <vt:lpstr>OUTER JOIN</vt:lpstr>
      <vt:lpstr>ANSI CROSS JOIN</vt:lpstr>
      <vt:lpstr>ANSI INNER JOIN</vt:lpstr>
      <vt:lpstr>ANSI INNER JOIN</vt:lpstr>
      <vt:lpstr>ANSI INNER JOIN</vt:lpstr>
      <vt:lpstr>ANSI OUTER JOIN</vt:lpstr>
      <vt:lpstr>LEFT OUTER JOIN</vt:lpstr>
      <vt:lpstr>RIGHT OUTER JOIN</vt:lpstr>
      <vt:lpstr>FULL OUTER JOIN</vt:lpstr>
      <vt:lpstr>SET OPERATOR</vt:lpstr>
      <vt:lpstr>SET OPERATOR</vt:lpstr>
      <vt:lpstr>UNION</vt:lpstr>
      <vt:lpstr>INTERSECT</vt:lpstr>
      <vt:lpstr>MINUS</vt:lpstr>
      <vt:lpstr>Sub Query</vt:lpstr>
      <vt:lpstr>단일 행 Sub Query</vt:lpstr>
      <vt:lpstr>Sub Query에서 그룹 함수</vt:lpstr>
      <vt:lpstr>다중 행 Sub Query</vt:lpstr>
      <vt:lpstr>IN 연산자</vt:lpstr>
      <vt:lpstr>IN 연산자</vt:lpstr>
      <vt:lpstr>IN 연산자</vt:lpstr>
      <vt:lpstr>ALL 연산자</vt:lpstr>
      <vt:lpstr>ALL 연산자</vt:lpstr>
      <vt:lpstr>ANY 연산자</vt:lpstr>
      <vt:lpstr>ANY 연산자</vt:lpstr>
      <vt:lpstr>EXISTS 연산자</vt:lpstr>
      <vt:lpstr>프로시저</vt:lpstr>
      <vt:lpstr>커서(Cursor)</vt:lpstr>
      <vt:lpstr>트리거</vt:lpstr>
      <vt:lpstr>함수</vt:lpstr>
      <vt:lpstr>Sequence</vt:lpstr>
      <vt:lpstr>SYNONYM</vt:lpstr>
      <vt:lpstr>데이터 사전</vt:lpstr>
      <vt:lpstr>옵티마이저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user</cp:lastModifiedBy>
  <cp:revision>778</cp:revision>
  <cp:lastPrinted>2013-12-25T23:38:08Z</cp:lastPrinted>
  <dcterms:created xsi:type="dcterms:W3CDTF">2010-03-14T12:09:21Z</dcterms:created>
  <dcterms:modified xsi:type="dcterms:W3CDTF">2021-04-09T23:09:53Z</dcterms:modified>
</cp:coreProperties>
</file>