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79" r:id="rId2"/>
    <p:sldId id="280" r:id="rId3"/>
    <p:sldId id="282" r:id="rId4"/>
    <p:sldId id="284" r:id="rId5"/>
    <p:sldId id="286" r:id="rId6"/>
    <p:sldId id="285" r:id="rId7"/>
    <p:sldId id="289" r:id="rId8"/>
    <p:sldId id="290" r:id="rId9"/>
    <p:sldId id="288" r:id="rId10"/>
    <p:sldId id="287" r:id="rId11"/>
    <p:sldId id="294" r:id="rId12"/>
    <p:sldId id="292" r:id="rId13"/>
  </p:sldIdLst>
  <p:sldSz cx="9144000" cy="5143500" type="screen16x9"/>
  <p:notesSz cx="6858000" cy="9144000"/>
  <p:embeddedFontLst>
    <p:embeddedFont>
      <p:font typeface="HY견고딕" pitchFamily="18" charset="-127"/>
      <p:regular r:id="rId15"/>
    </p:embeddedFont>
    <p:embeddedFont>
      <p:font typeface="배달의민족 주아" pitchFamily="18" charset="-127"/>
      <p:regular r:id="rId16"/>
    </p:embeddedFont>
    <p:embeddedFont>
      <p:font typeface="HY신명조" pitchFamily="18" charset="-127"/>
      <p:regular r:id="rId17"/>
    </p:embeddedFont>
    <p:embeddedFont>
      <p:font typeface="휴먼모음T" pitchFamily="18" charset="-127"/>
      <p:regular r:id="rId18"/>
    </p:embeddedFont>
    <p:embeddedFont>
      <p:font typeface="맑은 고딕" pitchFamily="50" charset="-127"/>
      <p:regular r:id="rId19"/>
      <p:bold r:id="rId20"/>
    </p:embeddedFont>
  </p:embeddedFontLst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AC2"/>
    <a:srgbClr val="CFC8C3"/>
    <a:srgbClr val="6A8ED0"/>
    <a:srgbClr val="799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6" autoAdjust="0"/>
    <p:restoredTop sz="94660" autoAdjust="0"/>
  </p:normalViewPr>
  <p:slideViewPr>
    <p:cSldViewPr snapToGrid="0">
      <p:cViewPr>
        <p:scale>
          <a:sx n="125" d="100"/>
          <a:sy n="125" d="100"/>
        </p:scale>
        <p:origin x="-1638" y="-5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919E7-CAF5-4CCF-BB78-2E49CE1B76FA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C585F-0136-4A3E-9FB2-DD3244C003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9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6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6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1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9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45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1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7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6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E7525-3C48-4494-92F4-DFDF2E2D85D6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4530C-0C4D-42A0-8EA7-A95DD0637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2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martwork.woojeongheo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martwork.woojeongheo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다리꼴 12"/>
          <p:cNvSpPr/>
          <p:nvPr/>
        </p:nvSpPr>
        <p:spPr>
          <a:xfrm>
            <a:off x="249383" y="4729348"/>
            <a:ext cx="8639299" cy="437465"/>
          </a:xfrm>
          <a:prstGeom prst="trapezoid">
            <a:avLst>
              <a:gd name="adj" fmla="val 85870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>
            <a:hlinkClick r:id="rId2"/>
          </p:cNvPr>
          <p:cNvSpPr/>
          <p:nvPr/>
        </p:nvSpPr>
        <p:spPr>
          <a:xfrm>
            <a:off x="1" y="4782181"/>
            <a:ext cx="9144000" cy="361319"/>
          </a:xfrm>
          <a:prstGeom prst="trapezoid">
            <a:avLst>
              <a:gd name="adj" fmla="val 858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" y="774136"/>
            <a:ext cx="4049213" cy="20774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ko-KR" altLang="en-U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스마트</a:t>
            </a:r>
            <a:endParaRPr lang="en-US" altLang="ko-KR" sz="4500" dirty="0">
              <a:solidFill>
                <a:schemeClr val="tx1">
                  <a:lumMod val="75000"/>
                  <a:lumOff val="2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lang="ko-KR" altLang="en-U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병영업무시스템</a:t>
            </a:r>
            <a:endParaRPr lang="en-US" altLang="ko-KR" sz="4500" dirty="0">
              <a:solidFill>
                <a:schemeClr val="tx1">
                  <a:lumMod val="75000"/>
                  <a:lumOff val="2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lang="en-US" altLang="ko-KR" sz="410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Smart Work</a:t>
            </a:r>
            <a:endParaRPr lang="ko-KR" altLang="en-US" sz="410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404981" y="926534"/>
            <a:ext cx="3483701" cy="2638328"/>
            <a:chOff x="2263140" y="1935747"/>
            <a:chExt cx="7521046" cy="569595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2263140" y="4743450"/>
              <a:ext cx="4896000" cy="0"/>
            </a:xfrm>
            <a:prstGeom prst="line">
              <a:avLst/>
            </a:prstGeom>
            <a:ln w="15875">
              <a:solidFill>
                <a:schemeClr val="bg1">
                  <a:alpha val="48000"/>
                </a:schemeClr>
              </a:solidFill>
              <a:prstDash val="lgDash"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5" r="48135"/>
            <a:stretch/>
          </p:blipFill>
          <p:spPr bwMode="auto">
            <a:xfrm>
              <a:off x="3559598" y="1935747"/>
              <a:ext cx="6224588" cy="284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3559598" y="4783722"/>
              <a:ext cx="6224588" cy="284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CFED5079-1CAC-47DB-AF9B-FE5036F04D6B}"/>
              </a:ext>
            </a:extLst>
          </p:cNvPr>
          <p:cNvGrpSpPr/>
          <p:nvPr/>
        </p:nvGrpSpPr>
        <p:grpSpPr>
          <a:xfrm>
            <a:off x="6432971" y="4215108"/>
            <a:ext cx="445433" cy="360263"/>
            <a:chOff x="2146892" y="4474463"/>
            <a:chExt cx="593910" cy="48035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3F9C5B7B-BFA2-48E4-823B-6F9F6B263807}"/>
                </a:ext>
              </a:extLst>
            </p:cNvPr>
            <p:cNvSpPr/>
            <p:nvPr/>
          </p:nvSpPr>
          <p:spPr>
            <a:xfrm>
              <a:off x="2146892" y="4474463"/>
              <a:ext cx="593910" cy="480351"/>
            </a:xfrm>
            <a:prstGeom prst="rect">
              <a:avLst/>
            </a:prstGeom>
            <a:solidFill>
              <a:srgbClr val="AEA960"/>
            </a:solidFill>
            <a:ln w="31750">
              <a:solidFill>
                <a:srgbClr val="697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DEFB53E6-FEBC-4BAB-8CCA-3EA02C611009}"/>
                </a:ext>
              </a:extLst>
            </p:cNvPr>
            <p:cNvGrpSpPr/>
            <p:nvPr/>
          </p:nvGrpSpPr>
          <p:grpSpPr>
            <a:xfrm>
              <a:off x="2211552" y="4539741"/>
              <a:ext cx="464589" cy="349795"/>
              <a:chOff x="4031398" y="2169161"/>
              <a:chExt cx="606642" cy="456748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xmlns="" id="{55A3EFB5-4453-4F01-BDC6-9F4E04AA0164}"/>
                  </a:ext>
                </a:extLst>
              </p:cNvPr>
              <p:cNvSpPr/>
              <p:nvPr/>
            </p:nvSpPr>
            <p:spPr>
              <a:xfrm>
                <a:off x="4031398" y="2499361"/>
                <a:ext cx="606642" cy="1265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33F9209C-B694-4133-A92F-30A8A10D872F}"/>
                  </a:ext>
                </a:extLst>
              </p:cNvPr>
              <p:cNvSpPr/>
              <p:nvPr/>
            </p:nvSpPr>
            <p:spPr>
              <a:xfrm>
                <a:off x="4031398" y="2334261"/>
                <a:ext cx="606642" cy="1265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B2F6A2FD-E064-4F77-B08A-B05F39699C33}"/>
                  </a:ext>
                </a:extLst>
              </p:cNvPr>
              <p:cNvSpPr/>
              <p:nvPr/>
            </p:nvSpPr>
            <p:spPr>
              <a:xfrm>
                <a:off x="4031398" y="2169161"/>
                <a:ext cx="606642" cy="1265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16AB98D-BDE2-4075-B197-EA596C5B3BAB}"/>
              </a:ext>
            </a:extLst>
          </p:cNvPr>
          <p:cNvSpPr txBox="1"/>
          <p:nvPr/>
        </p:nvSpPr>
        <p:spPr>
          <a:xfrm>
            <a:off x="6928462" y="4195969"/>
            <a:ext cx="1488629" cy="392415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2100" spc="-113" dirty="0">
                <a:ln w="12700">
                  <a:solidFill>
                    <a:schemeClr val="bg1"/>
                  </a:solidFill>
                </a:ln>
                <a:solidFill>
                  <a:srgbClr val="081407"/>
                </a:solidFill>
                <a:latin typeface="HY견고딕" pitchFamily="18" charset="-127"/>
                <a:ea typeface="HY견고딕" pitchFamily="18" charset="-127"/>
              </a:rPr>
              <a:t>상병 우정헌</a:t>
            </a:r>
            <a:endParaRPr lang="en-US" altLang="ko-KR" sz="2100" spc="-113" dirty="0">
              <a:ln w="12700">
                <a:solidFill>
                  <a:schemeClr val="bg1"/>
                </a:solidFill>
              </a:ln>
              <a:solidFill>
                <a:srgbClr val="081407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543" y="3489654"/>
            <a:ext cx="3080657" cy="10387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팀명</a:t>
            </a:r>
            <a:r>
              <a:rPr lang="en-US" altLang="ko-KR" dirty="0" smtClean="0"/>
              <a:t>: Smart Work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팀 인원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우정헌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개인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프로젝트명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스마트 병영업무시스템</a:t>
            </a:r>
            <a:endParaRPr lang="en-US" altLang="ko-KR" dirty="0" smtClean="0"/>
          </a:p>
        </p:txBody>
      </p:sp>
      <p:sp>
        <p:nvSpPr>
          <p:cNvPr id="17" name="직사각형 16">
            <a:hlinkClick r:id="rId2"/>
          </p:cNvPr>
          <p:cNvSpPr/>
          <p:nvPr/>
        </p:nvSpPr>
        <p:spPr>
          <a:xfrm>
            <a:off x="2595258" y="4769907"/>
            <a:ext cx="1292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사이트 방문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TextBox 17">
            <a:hlinkClick r:id="rId2"/>
          </p:cNvPr>
          <p:cNvSpPr txBox="1"/>
          <p:nvPr/>
        </p:nvSpPr>
        <p:spPr>
          <a:xfrm>
            <a:off x="3887598" y="4661307"/>
            <a:ext cx="3340101" cy="4315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s</a:t>
            </a:r>
            <a:r>
              <a:rPr lang="en-US" altLang="ko-KR" dirty="0" smtClean="0"/>
              <a:t>martwork.woojeongheon.com</a:t>
            </a:r>
          </a:p>
        </p:txBody>
      </p:sp>
    </p:spTree>
    <p:extLst>
      <p:ext uri="{BB962C8B-B14F-4D97-AF65-F5344CB8AC3E}">
        <p14:creationId xmlns:p14="http://schemas.microsoft.com/office/powerpoint/2010/main" val="61442339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512" y="103950"/>
            <a:ext cx="1502877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로그인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12" y="864116"/>
            <a:ext cx="2712718" cy="423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7" b="21666"/>
          <a:stretch/>
        </p:blipFill>
        <p:spPr bwMode="auto">
          <a:xfrm>
            <a:off x="1958979" y="2979778"/>
            <a:ext cx="1668371" cy="4805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0391" y="2378363"/>
            <a:ext cx="3117482" cy="4375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6" r="13258"/>
          <a:stretch/>
        </p:blipFill>
        <p:spPr bwMode="auto">
          <a:xfrm rot="402842">
            <a:off x="4040017" y="3097520"/>
            <a:ext cx="2127158" cy="17513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4" name="TextBox 13"/>
          <p:cNvSpPr txBox="1"/>
          <p:nvPr/>
        </p:nvSpPr>
        <p:spPr>
          <a:xfrm>
            <a:off x="3429132" y="574716"/>
            <a:ext cx="4091710" cy="134652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/>
              <a:t>병사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간부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관리자등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계정 등급 부여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600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prstClr val="black"/>
                </a:solidFill>
              </a:rPr>
              <a:t>로그인 실패 시 </a:t>
            </a:r>
            <a:r>
              <a:rPr lang="ko-KR" altLang="en-US" sz="1600" b="1" dirty="0" err="1" smtClean="0">
                <a:solidFill>
                  <a:prstClr val="black"/>
                </a:solidFill>
              </a:rPr>
              <a:t>상황별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 에러처리 완료</a:t>
            </a:r>
            <a:endParaRPr lang="en-US" altLang="ko-KR" sz="1600" b="1" dirty="0" smtClean="0">
              <a:solidFill>
                <a:prstClr val="black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b="1" dirty="0" smtClean="0">
                <a:solidFill>
                  <a:prstClr val="black"/>
                </a:solidFill>
              </a:rPr>
              <a:t>           ( JavaScript 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이용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)</a:t>
            </a:r>
            <a:endParaRPr lang="en-US" altLang="ko-K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349163" y="3227980"/>
            <a:ext cx="3098707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/>
              <a:t>거의 모든 기능 시현 가능한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     OSAM </a:t>
            </a:r>
            <a:r>
              <a:rPr lang="ko-KR" altLang="en-US" sz="1200" b="1" dirty="0" smtClean="0"/>
              <a:t>테스터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계정 부여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가</a:t>
            </a:r>
            <a:r>
              <a:rPr lang="ko-KR" altLang="en-US" sz="1200" b="1" dirty="0"/>
              <a:t>입</a:t>
            </a:r>
            <a:r>
              <a:rPr lang="ko-KR" altLang="en-US" sz="1200" b="1" dirty="0" smtClean="0"/>
              <a:t> 가능</a:t>
            </a:r>
            <a:endParaRPr lang="en-US" altLang="ko-KR" sz="800" dirty="0"/>
          </a:p>
        </p:txBody>
      </p:sp>
      <p:cxnSp>
        <p:nvCxnSpPr>
          <p:cNvPr id="16" name="직선 화살표 연결선 15"/>
          <p:cNvCxnSpPr>
            <a:endCxn id="1034" idx="1"/>
          </p:cNvCxnSpPr>
          <p:nvPr/>
        </p:nvCxnSpPr>
        <p:spPr>
          <a:xfrm flipV="1">
            <a:off x="2160193" y="3848868"/>
            <a:ext cx="1887118" cy="244453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61198" y="4063609"/>
            <a:ext cx="1489538" cy="90024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txBody>
          <a:bodyPr wrap="square" lIns="68580" tIns="34290" rIns="68580" bIns="34290" rtlCol="0">
            <a:spAutoFit/>
          </a:bodyPr>
          <a:lstStyle/>
          <a:p>
            <a:pPr marL="108000">
              <a:lnSpc>
                <a:spcPct val="200000"/>
              </a:lnSpc>
            </a:pPr>
            <a:r>
              <a:rPr lang="en-US" altLang="ko-KR" sz="900" b="1" dirty="0" smtClean="0">
                <a:latin typeface="+mj-ea"/>
                <a:ea typeface="+mj-ea"/>
              </a:rPr>
              <a:t>&lt;</a:t>
            </a:r>
            <a:r>
              <a:rPr lang="en-US" altLang="ko-KR" sz="900" b="1" dirty="0" err="1" smtClean="0">
                <a:latin typeface="+mj-ea"/>
                <a:ea typeface="+mj-ea"/>
              </a:rPr>
              <a:t>osam</a:t>
            </a:r>
            <a:r>
              <a:rPr lang="en-US" altLang="ko-KR" sz="900" b="1" dirty="0" smtClean="0">
                <a:latin typeface="+mj-ea"/>
                <a:ea typeface="+mj-ea"/>
              </a:rPr>
              <a:t> </a:t>
            </a:r>
            <a:r>
              <a:rPr lang="ko-KR" altLang="en-US" sz="900" b="1" dirty="0" smtClean="0">
                <a:latin typeface="+mj-ea"/>
                <a:ea typeface="+mj-ea"/>
              </a:rPr>
              <a:t>테스터 계정</a:t>
            </a:r>
            <a:r>
              <a:rPr lang="en-US" altLang="ko-KR" sz="900" b="1" dirty="0" smtClean="0">
                <a:latin typeface="+mj-ea"/>
                <a:ea typeface="+mj-ea"/>
              </a:rPr>
              <a:t>&gt;</a:t>
            </a:r>
          </a:p>
          <a:p>
            <a:pPr marL="108000">
              <a:lnSpc>
                <a:spcPct val="200000"/>
              </a:lnSpc>
            </a:pPr>
            <a:r>
              <a:rPr lang="en-US" altLang="ko-KR" sz="900" b="1" dirty="0" smtClean="0">
                <a:latin typeface="+mj-ea"/>
                <a:ea typeface="+mj-ea"/>
              </a:rPr>
              <a:t>Id:   </a:t>
            </a:r>
            <a:r>
              <a:rPr lang="en-US" altLang="ko-KR" sz="900" b="1" dirty="0" err="1" smtClean="0">
                <a:solidFill>
                  <a:srgbClr val="0070C0"/>
                </a:solidFill>
                <a:latin typeface="+mj-ea"/>
                <a:ea typeface="+mj-ea"/>
              </a:rPr>
              <a:t>osamtester</a:t>
            </a:r>
            <a:endParaRPr lang="en-US" altLang="ko-KR" sz="9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 marL="108000">
              <a:lnSpc>
                <a:spcPct val="200000"/>
              </a:lnSpc>
            </a:pPr>
            <a:r>
              <a:rPr lang="en-US" altLang="ko-KR" sz="900" b="1" dirty="0" smtClean="0">
                <a:latin typeface="+mj-ea"/>
                <a:ea typeface="+mj-ea"/>
              </a:rPr>
              <a:t>Password:   </a:t>
            </a:r>
            <a:r>
              <a:rPr lang="en-US" altLang="ko-KR" sz="900" b="1" dirty="0" smtClean="0">
                <a:solidFill>
                  <a:srgbClr val="0070C0"/>
                </a:solidFill>
                <a:latin typeface="+mj-ea"/>
                <a:ea typeface="+mj-ea"/>
              </a:rPr>
              <a:t>tester123</a:t>
            </a:r>
            <a:endParaRPr lang="en-US" altLang="ko-KR" sz="9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778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792" y="377533"/>
            <a:ext cx="4169008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모바일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&amp; 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태블릿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지원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091" y="1383609"/>
            <a:ext cx="5075787" cy="114646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b="1" dirty="0" err="1" smtClean="0"/>
              <a:t>반응형</a:t>
            </a:r>
            <a:r>
              <a:rPr lang="ko-KR" altLang="en-US" b="1" dirty="0" smtClean="0"/>
              <a:t> 사이트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설계로 </a:t>
            </a:r>
            <a:r>
              <a:rPr lang="ko-KR" altLang="en-US" b="1" dirty="0" err="1" smtClean="0"/>
              <a:t>모바일과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태블릿도</a:t>
            </a:r>
            <a:r>
              <a:rPr lang="ko-KR" altLang="en-US" b="1" dirty="0" smtClean="0"/>
              <a:t> 완벽 지원</a:t>
            </a:r>
            <a:endParaRPr lang="en-US" altLang="ko-KR" b="1" dirty="0" smtClean="0"/>
          </a:p>
          <a:p>
            <a:pPr marL="342900" indent="-342900"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b="1" dirty="0" smtClean="0"/>
              <a:t> 장소와 환경에 구애 받지 않고 업무 가능</a:t>
            </a:r>
            <a:r>
              <a:rPr lang="en-US" altLang="ko-KR" b="1" dirty="0" smtClean="0"/>
              <a:t>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20" y="2475"/>
            <a:ext cx="2735580" cy="583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2428"/>
            <a:ext cx="4708586" cy="223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15166" y="4433600"/>
            <a:ext cx="31623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6"/>
                </a:solidFill>
              </a:rPr>
              <a:t>* </a:t>
            </a:r>
            <a:r>
              <a:rPr lang="ko-KR" altLang="en-US" sz="1200" b="1" dirty="0" err="1" smtClean="0">
                <a:solidFill>
                  <a:schemeClr val="accent6"/>
                </a:solidFill>
              </a:rPr>
              <a:t>아이폰</a:t>
            </a:r>
            <a:r>
              <a:rPr lang="ko-KR" altLang="en-US" sz="1200" b="1" dirty="0" smtClean="0">
                <a:solidFill>
                  <a:schemeClr val="accent6"/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X </a:t>
            </a:r>
            <a:r>
              <a:rPr lang="ko-KR" altLang="en-US" sz="1200" b="1" dirty="0" smtClean="0">
                <a:solidFill>
                  <a:schemeClr val="accent6"/>
                </a:solidFill>
              </a:rPr>
              <a:t>환경에서</a:t>
            </a:r>
            <a:endParaRPr lang="en-US" altLang="ko-KR" sz="1200" b="1" dirty="0" smtClean="0">
              <a:solidFill>
                <a:schemeClr val="accent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6"/>
                </a:solidFill>
              </a:rPr>
              <a:t>  시현한 화면입니다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. </a:t>
            </a:r>
            <a:endParaRPr lang="en-US" altLang="ko-KR" sz="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9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5"/>
          <p:cNvSpPr/>
          <p:nvPr/>
        </p:nvSpPr>
        <p:spPr>
          <a:xfrm rot="5400000">
            <a:off x="2156534" y="-1716916"/>
            <a:ext cx="4804998" cy="8537773"/>
          </a:xfrm>
          <a:prstGeom prst="roundRect">
            <a:avLst>
              <a:gd name="adj" fmla="val 14864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배달의민족 주아" pitchFamily="18" charset="-127"/>
                <a:ea typeface="배달의민족 주아" pitchFamily="18" charset="-127"/>
              </a:rPr>
              <a:t>百聞不如一見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모서리가 둥근 사각형 설명선 13">
            <a:hlinkClick r:id="rId2"/>
          </p:cNvPr>
          <p:cNvSpPr/>
          <p:nvPr/>
        </p:nvSpPr>
        <p:spPr>
          <a:xfrm>
            <a:off x="7313222" y="4529495"/>
            <a:ext cx="1583277" cy="318501"/>
          </a:xfrm>
          <a:prstGeom prst="wedgeRoundRectCallout">
            <a:avLst>
              <a:gd name="adj1" fmla="val 37841"/>
              <a:gd name="adj2" fmla="val -3060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사이트 </a:t>
            </a:r>
            <a:r>
              <a:rPr lang="ko-KR" altLang="en-US" dirty="0" err="1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바로가기</a:t>
            </a:r>
            <a:r>
              <a:rPr lang="ko-KR" altLang="en-US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&gt;&gt;</a:t>
            </a:r>
            <a:endParaRPr lang="ko-KR" altLang="en-US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 flipH="1">
            <a:off x="766098" y="319434"/>
            <a:ext cx="1301424" cy="348615"/>
          </a:xfrm>
          <a:prstGeom prst="wedgeRoundRectCallout">
            <a:avLst>
              <a:gd name="adj1" fmla="val 54651"/>
              <a:gd name="adj2" fmla="val -2867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百</a:t>
            </a:r>
            <a:r>
              <a:rPr lang="zh-TW" altLang="en-US" b="1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聞不如一見</a:t>
            </a:r>
          </a:p>
        </p:txBody>
      </p:sp>
      <p:sp>
        <p:nvSpPr>
          <p:cNvPr id="19" name="TextBox 18">
            <a:hlinkClick r:id="rId2"/>
          </p:cNvPr>
          <p:cNvSpPr txBox="1"/>
          <p:nvPr/>
        </p:nvSpPr>
        <p:spPr>
          <a:xfrm>
            <a:off x="2002226" y="992569"/>
            <a:ext cx="5139547" cy="283923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 smtClean="0">
                <a:latin typeface="배달의민족 주아" pitchFamily="18" charset="-127"/>
                <a:ea typeface="배달의민족 주아" pitchFamily="18" charset="-127"/>
              </a:rPr>
              <a:t>획기적이고  무한 발전 가능  공간인</a:t>
            </a:r>
            <a:endParaRPr lang="en-US" altLang="ko-KR" sz="30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dirty="0" smtClean="0">
                <a:solidFill>
                  <a:srgbClr val="0070C0"/>
                </a:solidFill>
                <a:latin typeface="배달의민족 주아" pitchFamily="18" charset="-127"/>
                <a:ea typeface="배달의민족 주아" pitchFamily="18" charset="-127"/>
              </a:rPr>
              <a:t>스마트  병영업무시스템</a:t>
            </a:r>
            <a:r>
              <a:rPr lang="ko-KR" altLang="en-US" sz="3000" dirty="0" smtClean="0">
                <a:latin typeface="배달의민족 주아" pitchFamily="18" charset="-127"/>
                <a:ea typeface="배달의민족 주아" pitchFamily="18" charset="-127"/>
              </a:rPr>
              <a:t>으로</a:t>
            </a:r>
            <a:endParaRPr lang="en-US" altLang="ko-KR" sz="30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dirty="0" smtClean="0">
                <a:latin typeface="배달의민족 주아" pitchFamily="18" charset="-127"/>
                <a:ea typeface="배달의민족 주아" pitchFamily="18" charset="-127"/>
              </a:rPr>
              <a:t>지금  바로  접속해  보세요</a:t>
            </a:r>
            <a:r>
              <a:rPr lang="en-US" altLang="ko-KR" sz="3000" dirty="0" smtClean="0">
                <a:latin typeface="배달의민족 주아" pitchFamily="18" charset="-127"/>
                <a:ea typeface="배달의민족 주아" pitchFamily="18" charset="-127"/>
              </a:rPr>
              <a:t>~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 smtClean="0">
                <a:latin typeface="배달의민족 주아" pitchFamily="18" charset="-127"/>
                <a:ea typeface="배달의민족 주아" pitchFamily="18" charset="-127"/>
              </a:rPr>
              <a:t>smartwork.woojeongheon.com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2647" y="4196011"/>
            <a:ext cx="3098707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6"/>
                </a:solidFill>
              </a:rPr>
              <a:t>* OSAM</a:t>
            </a:r>
            <a:r>
              <a:rPr lang="ko-KR" altLang="en-US" sz="1200" b="1" dirty="0" smtClean="0">
                <a:solidFill>
                  <a:schemeClr val="accent6"/>
                </a:solidFill>
              </a:rPr>
              <a:t> 테스터 계정 하나로</a:t>
            </a:r>
            <a:endParaRPr lang="en-US" altLang="ko-KR" sz="1200" b="1" dirty="0" smtClean="0">
              <a:solidFill>
                <a:schemeClr val="accent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6"/>
                </a:solidFill>
              </a:rPr>
              <a:t>거의 모든 기능이 시현 가능합니다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.</a:t>
            </a:r>
            <a:endParaRPr lang="en-US" altLang="ko-KR" sz="8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041" y="4224748"/>
            <a:ext cx="1489538" cy="623248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txBody>
          <a:bodyPr wrap="square" lIns="68580" tIns="34290" rIns="68580" bIns="34290" rtlCol="0">
            <a:spAutoFit/>
          </a:bodyPr>
          <a:lstStyle/>
          <a:p>
            <a:pPr marL="108000">
              <a:lnSpc>
                <a:spcPct val="200000"/>
              </a:lnSpc>
            </a:pPr>
            <a:r>
              <a:rPr lang="en-US" altLang="ko-KR" sz="900" b="1" dirty="0" smtClean="0">
                <a:latin typeface="+mj-ea"/>
                <a:ea typeface="+mj-ea"/>
              </a:rPr>
              <a:t>Id:   </a:t>
            </a:r>
            <a:r>
              <a:rPr lang="en-US" altLang="ko-KR" sz="900" b="1" dirty="0" err="1" smtClean="0">
                <a:solidFill>
                  <a:srgbClr val="0070C0"/>
                </a:solidFill>
                <a:latin typeface="+mj-ea"/>
                <a:ea typeface="+mj-ea"/>
              </a:rPr>
              <a:t>osamtester</a:t>
            </a:r>
            <a:endParaRPr lang="en-US" altLang="ko-KR" sz="9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 marL="108000">
              <a:lnSpc>
                <a:spcPct val="200000"/>
              </a:lnSpc>
            </a:pPr>
            <a:r>
              <a:rPr lang="en-US" altLang="ko-KR" sz="900" b="1" dirty="0" smtClean="0">
                <a:latin typeface="+mj-ea"/>
                <a:ea typeface="+mj-ea"/>
              </a:rPr>
              <a:t>Password:   </a:t>
            </a:r>
            <a:r>
              <a:rPr lang="en-US" altLang="ko-KR" sz="900" b="1" dirty="0" smtClean="0">
                <a:solidFill>
                  <a:srgbClr val="0070C0"/>
                </a:solidFill>
                <a:latin typeface="+mj-ea"/>
                <a:ea typeface="+mj-ea"/>
              </a:rPr>
              <a:t>tester123</a:t>
            </a:r>
            <a:endParaRPr lang="en-US" altLang="ko-KR" sz="9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25734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1132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03901" y="475122"/>
            <a:ext cx="2590798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-127"/>
                <a:ea typeface="배달의민족 주아" charset="-127"/>
              </a:rPr>
              <a:t>메인 페이지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배달의민족 주아" charset="-127"/>
              <a:ea typeface="배달의민족 주아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9249" y="1683368"/>
            <a:ext cx="3340101" cy="27007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처음 방문하는 사용자도 사용 환경을 한눈에 알기 쉽게 깔끔하고 명료한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UX</a:t>
            </a:r>
            <a:r>
              <a:rPr lang="ko-KR" altLang="en-US" dirty="0" smtClean="0"/>
              <a:t>로 구성하였습니다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또한 </a:t>
            </a:r>
            <a:r>
              <a:rPr lang="ko-KR" altLang="en-US" dirty="0" err="1" smtClean="0"/>
              <a:t>상단바의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Search </a:t>
            </a:r>
            <a:r>
              <a:rPr lang="ko-KR" altLang="en-US" dirty="0" smtClean="0"/>
              <a:t>버튼을 누르면</a:t>
            </a:r>
            <a:r>
              <a:rPr lang="en-US" altLang="ko-KR" dirty="0"/>
              <a:t> </a:t>
            </a:r>
            <a:r>
              <a:rPr lang="ko-KR" altLang="en-US" dirty="0" smtClean="0"/>
              <a:t>통합검색 </a:t>
            </a:r>
            <a:r>
              <a:rPr lang="en-US" altLang="ko-KR" dirty="0" smtClean="0"/>
              <a:t>modal</a:t>
            </a:r>
            <a:r>
              <a:rPr lang="ko-KR" altLang="en-US" dirty="0" smtClean="0"/>
              <a:t>이 나타나 손쉽게 필요한 정보를 검색할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t="17995" r="12379" b="5190"/>
          <a:stretch/>
        </p:blipFill>
        <p:spPr bwMode="auto">
          <a:xfrm>
            <a:off x="981906" y="251056"/>
            <a:ext cx="558459" cy="685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7"/>
          <a:stretch/>
        </p:blipFill>
        <p:spPr bwMode="auto">
          <a:xfrm>
            <a:off x="2183900" y="292270"/>
            <a:ext cx="839704" cy="63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138" r="5073"/>
          <a:stretch/>
        </p:blipFill>
        <p:spPr bwMode="auto">
          <a:xfrm>
            <a:off x="1576900" y="255277"/>
            <a:ext cx="546472" cy="6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09" y="593577"/>
            <a:ext cx="2559874" cy="10897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3135962" y="171834"/>
            <a:ext cx="1018728" cy="614912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404981" y="2227044"/>
            <a:ext cx="2267796" cy="0"/>
          </a:xfrm>
          <a:prstGeom prst="line">
            <a:avLst/>
          </a:prstGeom>
          <a:ln w="15875">
            <a:solidFill>
              <a:schemeClr val="bg1">
                <a:alpha val="48000"/>
              </a:schemeClr>
            </a:solidFill>
            <a:prstDash val="lg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9" t="9572" r="54899" b="19378"/>
          <a:stretch/>
        </p:blipFill>
        <p:spPr bwMode="auto">
          <a:xfrm>
            <a:off x="69851" y="114300"/>
            <a:ext cx="754381" cy="9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9"/>
          <a:stretch/>
        </p:blipFill>
        <p:spPr bwMode="auto">
          <a:xfrm>
            <a:off x="152004" y="1131069"/>
            <a:ext cx="1981198" cy="20040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grpSp>
        <p:nvGrpSpPr>
          <p:cNvPr id="2" name="그룹 1"/>
          <p:cNvGrpSpPr/>
          <p:nvPr/>
        </p:nvGrpSpPr>
        <p:grpSpPr>
          <a:xfrm>
            <a:off x="2902759" y="27572"/>
            <a:ext cx="6241241" cy="3107557"/>
            <a:chOff x="2252199" y="27572"/>
            <a:chExt cx="6891802" cy="331061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199" y="27572"/>
              <a:ext cx="6891802" cy="3310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569" y="460387"/>
              <a:ext cx="2290080" cy="2877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 useBgFill="1">
        <p:nvSpPr>
          <p:cNvPr id="27" name="직사각형 26"/>
          <p:cNvSpPr/>
          <p:nvPr/>
        </p:nvSpPr>
        <p:spPr>
          <a:xfrm>
            <a:off x="984887" y="1"/>
            <a:ext cx="1917873" cy="859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54202" y="214092"/>
            <a:ext cx="1979242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출타 관리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2706" y="3713029"/>
            <a:ext cx="3652236" cy="14080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/>
              <a:t>출타를 나가고 싶나요</a:t>
            </a:r>
            <a:r>
              <a:rPr lang="en-US" altLang="ko-KR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출타 요청 글과 계획서만 올려주세요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지휘관 승인 시 출타가 인정되며 인원현황과 부대일정에 자동 반영됩니다</a:t>
            </a:r>
            <a:r>
              <a:rPr lang="en-US" altLang="ko-KR" sz="1100" dirty="0" smtClean="0"/>
              <a:t>. </a:t>
            </a:r>
            <a:r>
              <a:rPr lang="ko-KR" altLang="en-US" sz="1100" dirty="0"/>
              <a:t>출타 동안의 근무는 자동 교체 관리해주며 </a:t>
            </a:r>
            <a:r>
              <a:rPr lang="ko-KR" altLang="en-US" sz="1100" dirty="0" smtClean="0"/>
              <a:t>신청 시 함께 작성한 출타 계획서는 출타자 관리에서 일괄 관리됩니다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4232" y="3416803"/>
            <a:ext cx="3652236" cy="106182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/>
              <a:t>강력한 검색 기능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dirty="0" smtClean="0"/>
              <a:t>출타 종류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행선지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내용 등을 검색 할 수 있습니다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이제 나와 같은 곳으로 출타 나가는 전우를 손쉽게 찾을 수 있어요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카풀은</a:t>
            </a:r>
            <a:r>
              <a:rPr lang="ko-KR" altLang="en-US" sz="900" dirty="0" smtClean="0"/>
              <a:t> 덤이겠죠</a:t>
            </a:r>
            <a:r>
              <a:rPr lang="en-US" altLang="ko-KR" sz="900" dirty="0" smtClean="0"/>
              <a:t>?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41338" y="3192178"/>
            <a:ext cx="342377" cy="75554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1" t="16102" r="30953" b="10118"/>
          <a:stretch/>
        </p:blipFill>
        <p:spPr bwMode="auto">
          <a:xfrm>
            <a:off x="7045755" y="1561103"/>
            <a:ext cx="1941669" cy="24555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980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0" r="8178"/>
          <a:stretch/>
        </p:blipFill>
        <p:spPr bwMode="auto">
          <a:xfrm>
            <a:off x="2" y="1532036"/>
            <a:ext cx="5842340" cy="346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5140" y="191421"/>
            <a:ext cx="4094341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근무 관리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/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부대 일정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"/>
          <a:stretch/>
        </p:blipFill>
        <p:spPr bwMode="auto">
          <a:xfrm>
            <a:off x="4511060" y="98634"/>
            <a:ext cx="4533560" cy="25445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202" y="886113"/>
            <a:ext cx="3595068" cy="2131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1196964" y="2387259"/>
            <a:ext cx="1325307" cy="91476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82301" y="2823348"/>
            <a:ext cx="2934633" cy="23698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dirty="0" smtClean="0"/>
              <a:t>출타와 겹치는 근무는 교체 가능</a:t>
            </a:r>
            <a:r>
              <a:rPr lang="en-US" altLang="ko-KR" sz="1200" b="1" dirty="0" smtClean="0"/>
              <a:t>!</a:t>
            </a:r>
            <a:endParaRPr lang="en-US" altLang="ko-KR" sz="800" dirty="0" smtClean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/>
              <a:t>출타와 근무일가 겹치게 되면 일정표에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교체요망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이라는 알림이 뜹니다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/>
              <a:t>교체를 원하는 다른 전우의 근무 일은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교체가능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문구가 표시됩니다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/>
              <a:t>교환하고 싶은 날짜를 선택해 교체 요청을 보낼 수 있습니다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3332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40648"/>
            <a:ext cx="3595067" cy="265366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2082" y="180646"/>
            <a:ext cx="2590798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부대 활동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-5715"/>
            <a:ext cx="639943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70" y="1126565"/>
            <a:ext cx="2005889" cy="22002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 useBgFill="1">
        <p:nvSpPr>
          <p:cNvPr id="2" name="직사각형 1"/>
          <p:cNvSpPr/>
          <p:nvPr/>
        </p:nvSpPr>
        <p:spPr>
          <a:xfrm>
            <a:off x="-1" y="3853981"/>
            <a:ext cx="4909531" cy="12895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9365" y="3916440"/>
            <a:ext cx="3744196" cy="11156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b="1" dirty="0" smtClean="0"/>
              <a:t>업무와 각종 부대 활동들을 위한 게시판 </a:t>
            </a:r>
            <a:r>
              <a:rPr lang="en-US" altLang="ko-KR" b="1" dirty="0" smtClean="0"/>
              <a:t>!</a:t>
            </a:r>
            <a:endParaRPr lang="en-US" altLang="ko-KR" sz="900" dirty="0" smtClean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000" dirty="0" err="1" smtClean="0"/>
              <a:t>댓글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마크업</a:t>
            </a:r>
            <a:r>
              <a:rPr lang="ko-KR" altLang="en-US" sz="1000" dirty="0" smtClean="0"/>
              <a:t> 문서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썸네일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검색 기능이 기본 </a:t>
            </a:r>
            <a:r>
              <a:rPr lang="ko-KR" altLang="en-US" sz="1000" dirty="0"/>
              <a:t>제</a:t>
            </a:r>
            <a:r>
              <a:rPr lang="ko-KR" altLang="en-US" sz="1000" dirty="0" smtClean="0"/>
              <a:t>공</a:t>
            </a:r>
            <a:endParaRPr lang="en-US" altLang="ko-KR" sz="1000" dirty="0" smtClean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000" dirty="0" smtClean="0"/>
              <a:t>관리자는 쉽게 게시판 추가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커스텀등이</a:t>
            </a:r>
            <a:r>
              <a:rPr lang="ko-KR" altLang="en-US" sz="1000" dirty="0" smtClean="0"/>
              <a:t> 가능합니다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8211189" y="803894"/>
            <a:ext cx="607556" cy="540048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3" y="278836"/>
            <a:ext cx="2590798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출타자 관리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27" b="21923"/>
          <a:stretch/>
        </p:blipFill>
        <p:spPr bwMode="auto">
          <a:xfrm>
            <a:off x="2832093" y="106680"/>
            <a:ext cx="6311907" cy="4884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9" t="2211" r="32447" b="75828"/>
          <a:stretch/>
        </p:blipFill>
        <p:spPr bwMode="auto">
          <a:xfrm>
            <a:off x="5704988" y="768431"/>
            <a:ext cx="3026476" cy="1347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6689235" y="1914717"/>
            <a:ext cx="915563" cy="168765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70" y="1341083"/>
            <a:ext cx="2800053" cy="17697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/>
              <a:t>출타인원 실시간 추적관리 가능</a:t>
            </a:r>
            <a:endParaRPr lang="en-US" altLang="ko-KR" sz="1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/>
              <a:t>실시간 전자 상황판 구현</a:t>
            </a:r>
            <a:endParaRPr lang="en-US" altLang="ko-KR" sz="1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30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(</a:t>
            </a:r>
            <a:r>
              <a:rPr lang="ko-KR" altLang="en-US" sz="1050" dirty="0" smtClean="0"/>
              <a:t>상황실 모니터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빔에 연결</a:t>
            </a:r>
            <a:r>
              <a:rPr lang="en-US" altLang="ko-KR" sz="105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/>
              <a:t>출타자 일괄 관리 가능</a:t>
            </a:r>
            <a:endParaRPr lang="en-US" altLang="ko-KR" sz="1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출타비율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휴가 일정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휴가 거부 가능</a:t>
            </a:r>
            <a:r>
              <a:rPr lang="en-US" altLang="ko-KR" sz="9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1594" y="1687650"/>
            <a:ext cx="665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/>
                </a:solidFill>
              </a:rPr>
              <a:t>modal</a:t>
            </a:r>
            <a:endParaRPr lang="ko-KR" altLang="en-US" sz="1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29" y="278836"/>
            <a:ext cx="2590798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실시간 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인원 현황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6" b="12850"/>
          <a:stretch/>
        </p:blipFill>
        <p:spPr bwMode="auto">
          <a:xfrm>
            <a:off x="2903593" y="85089"/>
            <a:ext cx="6240407" cy="4997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774" y="1887265"/>
            <a:ext cx="2800053" cy="101566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/>
              <a:t>실시간 자동 인원 추적 관리</a:t>
            </a:r>
            <a:endParaRPr lang="en-US" altLang="ko-KR" sz="1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/>
              <a:t>실시간 전자 상황판 구현</a:t>
            </a:r>
            <a:endParaRPr lang="en-US" altLang="ko-KR" sz="1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30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(</a:t>
            </a:r>
            <a:r>
              <a:rPr lang="ko-KR" altLang="en-US" sz="1050" dirty="0" smtClean="0"/>
              <a:t>상황실 모니터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빔에 연결</a:t>
            </a:r>
            <a:r>
              <a:rPr lang="en-US" altLang="ko-KR" sz="105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15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8" b="39540"/>
          <a:stretch/>
        </p:blipFill>
        <p:spPr bwMode="auto">
          <a:xfrm>
            <a:off x="3826512" y="80934"/>
            <a:ext cx="5317488" cy="265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3" y="278836"/>
            <a:ext cx="2590798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사이트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커스텀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60" b="10165"/>
          <a:stretch/>
        </p:blipFill>
        <p:spPr bwMode="auto">
          <a:xfrm>
            <a:off x="3553136" y="2729397"/>
            <a:ext cx="5273037" cy="241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97" y="2002972"/>
            <a:ext cx="2218179" cy="17616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/>
          <a:stretch/>
        </p:blipFill>
        <p:spPr bwMode="auto">
          <a:xfrm>
            <a:off x="1717935" y="162234"/>
            <a:ext cx="2172868" cy="1500125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6295041" y="3479630"/>
            <a:ext cx="1118350" cy="1262095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1171" y="1926317"/>
            <a:ext cx="3340101" cy="26776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관리자페이지에서 사이트 </a:t>
            </a:r>
            <a:r>
              <a:rPr lang="ko-KR" altLang="en-US" sz="1200" b="1" dirty="0" err="1" smtClean="0"/>
              <a:t>커스텀</a:t>
            </a:r>
            <a:r>
              <a:rPr lang="ko-KR" altLang="en-US" sz="1200" b="1" dirty="0" smtClean="0"/>
              <a:t> 가능</a:t>
            </a:r>
            <a:r>
              <a:rPr lang="en-US" altLang="ko-KR" sz="1200" b="1" dirty="0" smtClean="0"/>
              <a:t>!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무궁무진한 발전 가능성</a:t>
            </a:r>
            <a:r>
              <a:rPr lang="en-US" altLang="ko-KR" sz="1200" b="1" dirty="0" smtClean="0"/>
              <a:t>~)</a:t>
            </a:r>
            <a:endParaRPr lang="en-US" altLang="ko-KR" sz="900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 smtClean="0"/>
              <a:t>부대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중대에 특화된 페이지 운영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 err="1" smtClean="0"/>
              <a:t>커스텀을</a:t>
            </a:r>
            <a:r>
              <a:rPr lang="ko-KR" altLang="en-US" sz="1100" dirty="0" smtClean="0"/>
              <a:t> 통해 국방부 뿐만이 아니라 타 민간기관에서도 사용 가능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 err="1" smtClean="0"/>
              <a:t>깃허브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Pull </a:t>
            </a:r>
            <a:r>
              <a:rPr lang="en-US" altLang="ko-KR" sz="1100" dirty="0"/>
              <a:t>requests</a:t>
            </a:r>
            <a:r>
              <a:rPr lang="ko-KR" altLang="en-US" sz="1100" dirty="0"/>
              <a:t>를 통해 </a:t>
            </a:r>
            <a:r>
              <a:rPr lang="ko-KR" altLang="en-US" sz="1100" dirty="0" smtClean="0"/>
              <a:t>새로운 기능 추가 구현 가능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 err="1" smtClean="0"/>
              <a:t>타기관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인터넷 운영을 감안해 포털 검색 최적화 설계 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네이버에서도</a:t>
            </a:r>
            <a:r>
              <a:rPr lang="ko-KR" altLang="en-US" sz="1100" dirty="0" smtClean="0"/>
              <a:t> 검색 가능</a:t>
            </a:r>
            <a:r>
              <a:rPr lang="en-US" altLang="ko-KR" sz="1100" dirty="0" smtClean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6960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7" t="25693" r="20408" b="1449"/>
          <a:stretch/>
        </p:blipFill>
        <p:spPr bwMode="auto">
          <a:xfrm>
            <a:off x="2121301" y="0"/>
            <a:ext cx="2497724" cy="305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3" t="27688" r="20622" b="1468"/>
          <a:stretch/>
        </p:blipFill>
        <p:spPr bwMode="auto">
          <a:xfrm>
            <a:off x="4529500" y="1"/>
            <a:ext cx="4614500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1532" y="236245"/>
            <a:ext cx="1969769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회원가입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532" y="2961416"/>
            <a:ext cx="4234929" cy="22236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b="1" dirty="0" smtClean="0"/>
              <a:t>회원 가입한 정보로 업무 자동화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중복업무 </a:t>
            </a:r>
            <a:r>
              <a:rPr lang="en-US" altLang="ko-KR" b="1" dirty="0" smtClean="0"/>
              <a:t>X 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b="1" dirty="0" smtClean="0"/>
              <a:t>보안을 위해 부대별 인증코드 입력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b="1" dirty="0" smtClean="0"/>
              <a:t>관리자 가입 체계 설계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계정 등급 부여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b="1" dirty="0" smtClean="0"/>
              <a:t>추후 서비스 운영에 문제가 생기지 않도록 </a:t>
            </a:r>
            <a:r>
              <a:rPr lang="en-US" altLang="ko-KR" b="1" dirty="0" smtClean="0"/>
              <a:t>JS</a:t>
            </a:r>
            <a:r>
              <a:rPr lang="ko-KR" altLang="en-US" b="1" dirty="0" smtClean="0"/>
              <a:t>로 필수정보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포맷 </a:t>
            </a:r>
            <a:r>
              <a:rPr lang="en-US" altLang="ko-KR" b="1" dirty="0" smtClean="0"/>
              <a:t>check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151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461</Words>
  <Application>Microsoft Office PowerPoint</Application>
  <PresentationFormat>화면 슬라이드 쇼(16:9)</PresentationFormat>
  <Paragraphs>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Arial</vt:lpstr>
      <vt:lpstr>HY견고딕</vt:lpstr>
      <vt:lpstr>배달의민족 주아</vt:lpstr>
      <vt:lpstr>HY신명조</vt:lpstr>
      <vt:lpstr>휴먼모음T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SEYOUNG PARK</dc:creator>
  <cp:lastModifiedBy>Admin</cp:lastModifiedBy>
  <cp:revision>151</cp:revision>
  <dcterms:created xsi:type="dcterms:W3CDTF">2017-05-21T15:38:16Z</dcterms:created>
  <dcterms:modified xsi:type="dcterms:W3CDTF">2019-10-24T16:14:03Z</dcterms:modified>
</cp:coreProperties>
</file>