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54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4" y="144"/>
      </p:cViewPr>
      <p:guideLst>
        <p:guide orient="horz" pos="3612"/>
        <p:guide pos="5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7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0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3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7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6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0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0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1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21D9-91E1-45C6-A126-680DF3D428B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0295-56BC-461C-8BC9-F854FA448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7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6703" y="1160558"/>
            <a:ext cx="72541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/>
              <a:t>1</a:t>
            </a:r>
            <a:r>
              <a:rPr lang="ko-KR" altLang="en-US" sz="4000" b="1" dirty="0" smtClean="0"/>
              <a:t>일차 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98363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1702" y="33932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1) </a:t>
            </a:r>
            <a:r>
              <a:rPr lang="ko-KR" altLang="en-US" sz="2400" b="1" dirty="0" smtClean="0"/>
              <a:t>입실 기능 화면 출력 예</a:t>
            </a:r>
            <a:r>
              <a:rPr lang="en-US" altLang="ko-KR" sz="2400" b="1" dirty="0" smtClean="0"/>
              <a:t>)</a:t>
            </a:r>
            <a:endParaRPr lang="en-US" altLang="ko-KR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196788" y="843419"/>
            <a:ext cx="500552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pPr marL="342900" indent="-342900">
              <a:buAutoNum type="arabicPlain"/>
            </a:pPr>
            <a:r>
              <a:rPr lang="en-US" altLang="ko-KR" sz="1400" dirty="0" smtClean="0"/>
              <a:t>2   3  4 ….</a:t>
            </a:r>
          </a:p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r>
              <a:rPr lang="en-US" altLang="ko-KR" sz="1400" dirty="0" smtClean="0"/>
              <a:t>-   -   O  </a:t>
            </a:r>
            <a:r>
              <a:rPr lang="en-US" altLang="ko-KR" sz="1400" dirty="0" err="1" smtClean="0"/>
              <a:t>O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……</a:t>
            </a:r>
          </a:p>
          <a:p>
            <a:r>
              <a:rPr lang="en-US" altLang="ko-KR" sz="1400" dirty="0" smtClean="0"/>
              <a:t>---------------------------------------------------------------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&gt;&gt; </a:t>
            </a:r>
            <a:r>
              <a:rPr lang="ko-KR" altLang="en-US" sz="1400" dirty="0" smtClean="0"/>
              <a:t>좌석 </a:t>
            </a:r>
            <a:r>
              <a:rPr lang="ko-KR" altLang="en-US" sz="1400" dirty="0" smtClean="0"/>
              <a:t>선택 </a:t>
            </a:r>
            <a:r>
              <a:rPr lang="ko-KR" altLang="en-US" sz="1400" dirty="0" smtClean="0"/>
              <a:t>입력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/>
              <a:t>사용중인 좌석입니다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461245" y="566520"/>
            <a:ext cx="6283911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pPr marL="342900" indent="-342900">
              <a:buAutoNum type="arabicPlain"/>
            </a:pPr>
            <a:r>
              <a:rPr lang="en-US" altLang="ko-KR" sz="1400" dirty="0" smtClean="0"/>
              <a:t>2   3  4 ….</a:t>
            </a:r>
          </a:p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r>
              <a:rPr lang="en-US" altLang="ko-KR" sz="1400" dirty="0" smtClean="0"/>
              <a:t>X   </a:t>
            </a:r>
            <a:r>
              <a:rPr lang="en-US" altLang="ko-KR" sz="1400" dirty="0" err="1" smtClean="0"/>
              <a:t>X</a:t>
            </a:r>
            <a:r>
              <a:rPr lang="en-US" altLang="ko-KR" sz="1400" dirty="0" smtClean="0"/>
              <a:t>  O  </a:t>
            </a:r>
            <a:r>
              <a:rPr lang="en-US" altLang="ko-KR" sz="1400" dirty="0" err="1" smtClean="0"/>
              <a:t>O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……</a:t>
            </a:r>
          </a:p>
          <a:p>
            <a:r>
              <a:rPr lang="en-US" altLang="ko-KR" sz="1400" dirty="0" smtClean="0"/>
              <a:t>---------------------------------------------------------------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&gt;&gt; </a:t>
            </a:r>
            <a:r>
              <a:rPr lang="ko-KR" altLang="en-US" sz="1400" dirty="0" smtClean="0"/>
              <a:t>좌석 </a:t>
            </a:r>
            <a:r>
              <a:rPr lang="ko-KR" altLang="en-US" sz="1400" dirty="0" smtClean="0"/>
              <a:t>선택 </a:t>
            </a:r>
            <a:r>
              <a:rPr lang="ko-KR" altLang="en-US" sz="1400" dirty="0" smtClean="0"/>
              <a:t>입력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&gt;&gt; </a:t>
            </a:r>
            <a:r>
              <a:rPr lang="ko-KR" altLang="en-US" sz="1400" dirty="0" smtClean="0"/>
              <a:t>전화번호를 입력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FF0000"/>
                </a:solidFill>
              </a:rPr>
              <a:t>010-2222-2222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없는 회원입니다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96788" y="3591998"/>
            <a:ext cx="6283911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pPr marL="342900" indent="-342900">
              <a:buAutoNum type="arabicPlain"/>
            </a:pPr>
            <a:r>
              <a:rPr lang="en-US" altLang="ko-KR" sz="1400" dirty="0" smtClean="0"/>
              <a:t>2   3  4 ….</a:t>
            </a:r>
          </a:p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r>
              <a:rPr lang="en-US" altLang="ko-KR" sz="1400" dirty="0" smtClean="0"/>
              <a:t>X   </a:t>
            </a:r>
            <a:r>
              <a:rPr lang="en-US" altLang="ko-KR" sz="1400" dirty="0" err="1" smtClean="0"/>
              <a:t>X</a:t>
            </a:r>
            <a:r>
              <a:rPr lang="en-US" altLang="ko-KR" sz="1400" dirty="0" smtClean="0"/>
              <a:t>  O  </a:t>
            </a:r>
            <a:r>
              <a:rPr lang="en-US" altLang="ko-KR" sz="1400" dirty="0" err="1" smtClean="0"/>
              <a:t>O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……</a:t>
            </a:r>
          </a:p>
          <a:p>
            <a:r>
              <a:rPr lang="en-US" altLang="ko-KR" sz="1400" dirty="0" smtClean="0"/>
              <a:t>---------------------------------------------------------------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&gt;&gt; </a:t>
            </a:r>
            <a:r>
              <a:rPr lang="ko-KR" altLang="en-US" sz="1400" dirty="0" smtClean="0"/>
              <a:t>좌석 </a:t>
            </a:r>
            <a:r>
              <a:rPr lang="ko-KR" altLang="en-US" sz="1400" dirty="0" smtClean="0"/>
              <a:t>선택 </a:t>
            </a:r>
            <a:r>
              <a:rPr lang="ko-KR" altLang="en-US" sz="1400" dirty="0" smtClean="0"/>
              <a:t>입력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&gt;&gt; </a:t>
            </a:r>
            <a:r>
              <a:rPr lang="ko-KR" altLang="en-US" sz="1400" dirty="0" smtClean="0"/>
              <a:t>전화번호를 입력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FF0000"/>
                </a:solidFill>
              </a:rPr>
              <a:t>010-2222-2222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&gt;&gt; </a:t>
            </a:r>
            <a:r>
              <a:rPr lang="ko-KR" altLang="en-US" sz="1400" dirty="0" smtClean="0"/>
              <a:t>좌석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배치가 완료되었습니다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73909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1702" y="33932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2) </a:t>
            </a:r>
            <a:r>
              <a:rPr lang="ko-KR" altLang="en-US" sz="2400" b="1" dirty="0" smtClean="0"/>
              <a:t>퇴실 기능 화면 출력 예</a:t>
            </a:r>
            <a:r>
              <a:rPr lang="en-US" altLang="ko-KR" sz="2400" b="1" dirty="0" smtClean="0"/>
              <a:t>)</a:t>
            </a:r>
            <a:endParaRPr lang="en-US" altLang="ko-KR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196788" y="843419"/>
            <a:ext cx="500552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pPr marL="342900" indent="-342900">
              <a:buAutoNum type="arabicPlain"/>
            </a:pPr>
            <a:r>
              <a:rPr lang="en-US" altLang="ko-KR" sz="1400" dirty="0" smtClean="0"/>
              <a:t>2   3  4 ….</a:t>
            </a:r>
          </a:p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r>
              <a:rPr lang="en-US" altLang="ko-KR" sz="1400" dirty="0" smtClean="0"/>
              <a:t>-   -   O  </a:t>
            </a:r>
            <a:r>
              <a:rPr lang="en-US" altLang="ko-KR" sz="1400" dirty="0" err="1" smtClean="0"/>
              <a:t>O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……</a:t>
            </a:r>
          </a:p>
          <a:p>
            <a:r>
              <a:rPr lang="en-US" altLang="ko-KR" sz="1400" dirty="0" smtClean="0"/>
              <a:t>---------------------------------------------------------------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&gt;&gt; </a:t>
            </a:r>
            <a:r>
              <a:rPr lang="ko-KR" altLang="en-US" sz="1400" dirty="0" smtClean="0"/>
              <a:t>좌석 번호 입력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: 2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/>
              <a:t>비어 있는 좌석입니다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479000" y="824013"/>
            <a:ext cx="6283911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pPr marL="342900" indent="-342900">
              <a:buAutoNum type="arabicPlain"/>
            </a:pPr>
            <a:r>
              <a:rPr lang="en-US" altLang="ko-KR" sz="1400" dirty="0" smtClean="0"/>
              <a:t>2   3  4 ….</a:t>
            </a:r>
          </a:p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r>
              <a:rPr lang="en-US" altLang="ko-KR" sz="1400" dirty="0" smtClean="0"/>
              <a:t>X   </a:t>
            </a:r>
            <a:r>
              <a:rPr lang="en-US" altLang="ko-KR" sz="1400" dirty="0" err="1" smtClean="0"/>
              <a:t>X</a:t>
            </a:r>
            <a:r>
              <a:rPr lang="en-US" altLang="ko-KR" sz="1400" dirty="0" smtClean="0"/>
              <a:t>  O  </a:t>
            </a:r>
            <a:r>
              <a:rPr lang="en-US" altLang="ko-KR" sz="1400" dirty="0" err="1" smtClean="0"/>
              <a:t>O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……</a:t>
            </a:r>
          </a:p>
          <a:p>
            <a:r>
              <a:rPr lang="en-US" altLang="ko-KR" sz="1400" dirty="0" smtClean="0"/>
              <a:t>---------------------------------------------------------------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&gt;&gt; </a:t>
            </a:r>
            <a:r>
              <a:rPr lang="ko-KR" altLang="en-US" sz="1400" dirty="0" smtClean="0"/>
              <a:t>좌석 번호 입력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/>
              <a:t>홍길동 님이 퇴실을 요청하셨습니다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입실시간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err="1" smtClean="0"/>
              <a:t>퇴실시간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smtClean="0"/>
              <a:t>사용금액 </a:t>
            </a:r>
            <a:r>
              <a:rPr lang="en-US" altLang="ko-KR" sz="1400" dirty="0" smtClean="0"/>
              <a:t>: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9132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1702" y="33932"/>
            <a:ext cx="2866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3) </a:t>
            </a:r>
            <a:r>
              <a:rPr lang="ko-KR" altLang="en-US" sz="2400" b="1" dirty="0" smtClean="0"/>
              <a:t>고객 수 출력 예</a:t>
            </a:r>
            <a:r>
              <a:rPr lang="en-US" altLang="ko-KR" sz="2400" b="1" dirty="0" smtClean="0"/>
              <a:t>)</a:t>
            </a:r>
            <a:endParaRPr lang="en-US" altLang="ko-KR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196788" y="843419"/>
            <a:ext cx="5005527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좌석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상태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pPr marL="342900" indent="-342900">
              <a:buAutoNum type="arabicPlain"/>
            </a:pPr>
            <a:r>
              <a:rPr lang="en-US" altLang="ko-KR" sz="1400" dirty="0" smtClean="0"/>
              <a:t>2   3  4 ….</a:t>
            </a:r>
          </a:p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r>
              <a:rPr lang="en-US" altLang="ko-KR" sz="1400" dirty="0" smtClean="0"/>
              <a:t>-   -   O  </a:t>
            </a:r>
            <a:r>
              <a:rPr lang="en-US" altLang="ko-KR" sz="1400" dirty="0" err="1" smtClean="0"/>
              <a:t>O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……</a:t>
            </a:r>
          </a:p>
          <a:p>
            <a:r>
              <a:rPr lang="en-US" altLang="ko-KR" sz="1400" dirty="0" smtClean="0"/>
              <a:t>---------------------------------------------------------------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전체 좌석수 </a:t>
            </a:r>
            <a:r>
              <a:rPr lang="en-US" altLang="ko-KR" sz="1400" dirty="0" smtClean="0"/>
              <a:t>:      20   ]  //</a:t>
            </a:r>
            <a:r>
              <a:rPr lang="en-US" altLang="ko-KR" sz="1400" dirty="0" smtClean="0">
                <a:sym typeface="Wingdings" panose="05000000000000000000" pitchFamily="2" charset="2"/>
              </a:rPr>
              <a:t> COUNT(*)  where</a:t>
            </a:r>
            <a:r>
              <a:rPr lang="ko-KR" altLang="en-US" sz="1400" dirty="0" smtClean="0">
                <a:sym typeface="Wingdings" panose="05000000000000000000" pitchFamily="2" charset="2"/>
              </a:rPr>
              <a:t>없다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 smtClean="0"/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사용 중 좌석수 </a:t>
            </a:r>
            <a:r>
              <a:rPr lang="en-US" altLang="ko-KR" sz="1400" dirty="0" smtClean="0"/>
              <a:t>:   5    ]  //</a:t>
            </a:r>
            <a:r>
              <a:rPr lang="en-US" altLang="ko-KR" sz="1400" dirty="0" smtClean="0">
                <a:sym typeface="Wingdings" panose="05000000000000000000" pitchFamily="2" charset="2"/>
              </a:rPr>
              <a:t> COUNT(*)  where state=‘?’</a:t>
            </a:r>
            <a:endParaRPr lang="en-US" altLang="ko-KR" sz="1400" dirty="0" smtClean="0"/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비어 있는 좌석수 </a:t>
            </a:r>
            <a:r>
              <a:rPr lang="en-US" altLang="ko-KR" sz="1400" dirty="0" smtClean="0"/>
              <a:t>: 15 ]  //</a:t>
            </a:r>
            <a:r>
              <a:rPr lang="en-US" altLang="ko-KR" sz="1400" dirty="0">
                <a:sym typeface="Wingdings" panose="05000000000000000000" pitchFamily="2" charset="2"/>
              </a:rPr>
              <a:t> </a:t>
            </a:r>
            <a:r>
              <a:rPr lang="en-US" altLang="ko-KR" sz="1400" dirty="0" smtClean="0">
                <a:sym typeface="Wingdings" panose="05000000000000000000" pitchFamily="2" charset="2"/>
              </a:rPr>
              <a:t> COUNT</a:t>
            </a:r>
            <a:r>
              <a:rPr lang="en-US" altLang="ko-KR" sz="1400" dirty="0">
                <a:sym typeface="Wingdings" panose="05000000000000000000" pitchFamily="2" charset="2"/>
              </a:rPr>
              <a:t>(*)  where state=‘?’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8997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1702" y="33932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4) </a:t>
            </a:r>
            <a:r>
              <a:rPr lang="ko-KR" altLang="en-US" sz="2400" b="1" dirty="0" smtClean="0"/>
              <a:t>전체 수익</a:t>
            </a:r>
            <a:r>
              <a:rPr lang="en-US" altLang="ko-KR" sz="2400" b="1" dirty="0" smtClean="0"/>
              <a:t>)</a:t>
            </a:r>
            <a:endParaRPr lang="en-US" altLang="ko-KR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196788" y="843419"/>
            <a:ext cx="5005527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좌석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상태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pPr marL="342900" indent="-342900">
              <a:buAutoNum type="arabicPlain"/>
            </a:pPr>
            <a:r>
              <a:rPr lang="en-US" altLang="ko-KR" sz="1400" dirty="0" smtClean="0"/>
              <a:t>2   3  4 ….</a:t>
            </a:r>
          </a:p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r>
              <a:rPr lang="en-US" altLang="ko-KR" sz="1400" dirty="0" smtClean="0"/>
              <a:t>-   -   O  </a:t>
            </a:r>
            <a:r>
              <a:rPr lang="en-US" altLang="ko-KR" sz="1400" dirty="0" err="1" smtClean="0"/>
              <a:t>O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……</a:t>
            </a:r>
          </a:p>
          <a:p>
            <a:r>
              <a:rPr lang="en-US" altLang="ko-KR" sz="1400" dirty="0" smtClean="0"/>
              <a:t>---------------------------------------------------------------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거래 정보 리스트</a:t>
            </a:r>
            <a:r>
              <a:rPr lang="en-US" altLang="ko-KR" sz="1400" dirty="0" smtClean="0"/>
              <a:t>]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회원</a:t>
            </a:r>
            <a:r>
              <a:rPr lang="en-US" altLang="ko-KR" sz="1400" dirty="0" smtClean="0"/>
              <a:t>ID</a:t>
            </a:r>
            <a:r>
              <a:rPr lang="en-US" altLang="ko-KR" sz="1400" dirty="0" smtClean="0">
                <a:sym typeface="Wingdings" panose="05000000000000000000" pitchFamily="2" charset="2"/>
              </a:rPr>
              <a:t>(</a:t>
            </a:r>
            <a:r>
              <a:rPr lang="ko-KR" altLang="en-US" sz="1400" dirty="0" smtClean="0">
                <a:sym typeface="Wingdings" panose="05000000000000000000" pitchFamily="2" charset="2"/>
              </a:rPr>
              <a:t>이름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좌석</a:t>
            </a:r>
            <a:r>
              <a:rPr lang="en-US" altLang="ko-KR" sz="1400" dirty="0" smtClean="0"/>
              <a:t>ID, </a:t>
            </a:r>
            <a:r>
              <a:rPr lang="ko-KR" altLang="en-US" sz="1400" dirty="0" smtClean="0"/>
              <a:t>입실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퇴실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금액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전체 수익</a:t>
            </a:r>
            <a:r>
              <a:rPr lang="en-US" altLang="ko-KR" sz="1400" dirty="0" smtClean="0"/>
              <a:t>]</a:t>
            </a:r>
          </a:p>
          <a:p>
            <a:r>
              <a:rPr lang="ko-KR" altLang="en-US" sz="1400" dirty="0" smtClean="0"/>
              <a:t>전체 수익 </a:t>
            </a:r>
            <a:r>
              <a:rPr lang="en-US" altLang="ko-KR" sz="1400" dirty="0" smtClean="0"/>
              <a:t>: 0000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88440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1702" y="33932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4) </a:t>
            </a:r>
            <a:r>
              <a:rPr lang="ko-KR" altLang="en-US" sz="2400" b="1" dirty="0" err="1" smtClean="0"/>
              <a:t>좌석별</a:t>
            </a:r>
            <a:r>
              <a:rPr lang="ko-KR" altLang="en-US" sz="2400" b="1" dirty="0" smtClean="0"/>
              <a:t> 수익</a:t>
            </a:r>
            <a:r>
              <a:rPr lang="en-US" altLang="ko-KR" sz="2400" b="1" dirty="0" smtClean="0"/>
              <a:t>)</a:t>
            </a:r>
            <a:endParaRPr lang="en-US" altLang="ko-KR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196788" y="843419"/>
            <a:ext cx="5005527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좌석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상태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pPr marL="342900" indent="-342900">
              <a:buAutoNum type="arabicPlain"/>
            </a:pPr>
            <a:r>
              <a:rPr lang="en-US" altLang="ko-KR" sz="1400" dirty="0" smtClean="0"/>
              <a:t>2   3  4 ….</a:t>
            </a:r>
          </a:p>
          <a:p>
            <a:r>
              <a:rPr lang="en-US" altLang="ko-KR" sz="1400" dirty="0" smtClean="0"/>
              <a:t>----------------------------------------------------------------</a:t>
            </a:r>
            <a:endParaRPr lang="en-US" altLang="ko-KR" sz="1400" dirty="0" smtClean="0"/>
          </a:p>
          <a:p>
            <a:r>
              <a:rPr lang="en-US" altLang="ko-KR" sz="1400" dirty="0" smtClean="0"/>
              <a:t>-   -   O  </a:t>
            </a:r>
            <a:r>
              <a:rPr lang="en-US" altLang="ko-KR" sz="1400" dirty="0" err="1" smtClean="0"/>
              <a:t>O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……</a:t>
            </a:r>
          </a:p>
          <a:p>
            <a:r>
              <a:rPr lang="en-US" altLang="ko-KR" sz="1400" dirty="0" smtClean="0"/>
              <a:t>---------------------------------------------------------------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전체 수익</a:t>
            </a:r>
            <a:r>
              <a:rPr lang="en-US" altLang="ko-KR" sz="1400" dirty="0" smtClean="0"/>
              <a:t>]</a:t>
            </a:r>
          </a:p>
          <a:p>
            <a:r>
              <a:rPr lang="ko-KR" altLang="en-US" sz="1400" dirty="0" smtClean="0"/>
              <a:t>전체 수익 </a:t>
            </a:r>
            <a:r>
              <a:rPr lang="en-US" altLang="ko-KR" sz="1400" dirty="0" smtClean="0"/>
              <a:t>: 0000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좌석별</a:t>
            </a:r>
            <a:r>
              <a:rPr lang="ko-KR" altLang="en-US" sz="1400" dirty="0" smtClean="0"/>
              <a:t> 수입</a:t>
            </a:r>
            <a:r>
              <a:rPr lang="en-US" altLang="ko-KR" sz="1400" dirty="0" smtClean="0"/>
              <a:t>]</a:t>
            </a:r>
          </a:p>
          <a:p>
            <a:endParaRPr lang="en-US" altLang="ko-KR" sz="1400" dirty="0"/>
          </a:p>
          <a:p>
            <a:pPr marL="342900" indent="-342900">
              <a:buAutoNum type="arabicPlain"/>
            </a:pPr>
            <a:r>
              <a:rPr lang="en-US" altLang="ko-KR" sz="1400" dirty="0" smtClean="0"/>
              <a:t>: 500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pPr marL="342900" indent="-342900">
              <a:buAutoNum type="arabicPlain"/>
            </a:pPr>
            <a:r>
              <a:rPr lang="en-US" altLang="ko-KR" sz="1400" dirty="0" smtClean="0"/>
              <a:t>: 800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pPr marL="342900" indent="-342900">
              <a:buAutoNum type="arabicPlain"/>
            </a:pPr>
            <a:r>
              <a:rPr lang="en-US" altLang="ko-KR" sz="1400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6568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1792" y="2556769"/>
            <a:ext cx="10371424" cy="1269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15" y="128475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System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573" y="111081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DDL</a:t>
            </a:r>
            <a:r>
              <a:rPr lang="ko-KR" altLang="en-US" b="1" dirty="0" smtClean="0"/>
              <a:t>문 명령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500978" y="3826276"/>
            <a:ext cx="31072" cy="9581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는 잘리고 다른 쪽 모서리는 둥근 사각형 1"/>
          <p:cNvSpPr/>
          <p:nvPr/>
        </p:nvSpPr>
        <p:spPr>
          <a:xfrm>
            <a:off x="3764132" y="4792628"/>
            <a:ext cx="3293616" cy="126128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3" name="순서도: 자기 디스크 2"/>
          <p:cNvSpPr/>
          <p:nvPr/>
        </p:nvSpPr>
        <p:spPr>
          <a:xfrm>
            <a:off x="7852172" y="2766276"/>
            <a:ext cx="2681056" cy="7812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390007" y="1480149"/>
            <a:ext cx="31072" cy="9581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664538" y="41206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반영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7176" y="111081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DML</a:t>
            </a:r>
            <a:r>
              <a:rPr lang="ko-KR" altLang="en-US" b="1" dirty="0" smtClean="0"/>
              <a:t>문 명령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293115" y="1539393"/>
            <a:ext cx="31072" cy="9581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262043" y="3826275"/>
            <a:ext cx="31072" cy="9581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685212" y="3364637"/>
            <a:ext cx="918442" cy="14197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7029054" y="1552710"/>
            <a:ext cx="1646236" cy="12489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21772" y="893062"/>
            <a:ext cx="247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DCL</a:t>
            </a:r>
            <a:r>
              <a:rPr lang="ko-KR" altLang="en-US" b="1" dirty="0" smtClean="0"/>
              <a:t>문 명령</a:t>
            </a:r>
            <a:endParaRPr lang="en-US" altLang="ko-KR" b="1" dirty="0" smtClean="0"/>
          </a:p>
          <a:p>
            <a:r>
              <a:rPr lang="en-US" altLang="ko-KR" b="1" dirty="0" smtClean="0"/>
              <a:t>commit;  ROLLBACK;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035576" y="1623177"/>
            <a:ext cx="64036" cy="9202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7144433" y="3660537"/>
            <a:ext cx="1703695" cy="15861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995751" y="43759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63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515" y="128475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System</a:t>
            </a:r>
            <a:endParaRPr lang="ko-KR" altLang="en-US" dirty="0"/>
          </a:p>
        </p:txBody>
      </p:sp>
      <p:sp>
        <p:nvSpPr>
          <p:cNvPr id="2" name="한쪽 모서리는 잘리고 다른 쪽 모서리는 둥근 사각형 1"/>
          <p:cNvSpPr/>
          <p:nvPr/>
        </p:nvSpPr>
        <p:spPr>
          <a:xfrm>
            <a:off x="3764131" y="3701988"/>
            <a:ext cx="5672831" cy="253901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0563" y="4172505"/>
            <a:ext cx="2370338" cy="85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AAA</a:t>
            </a:r>
            <a:r>
              <a:rPr lang="ko-KR" altLang="en-US" dirty="0" err="1" smtClean="0">
                <a:solidFill>
                  <a:schemeClr val="tx1"/>
                </a:solidFill>
              </a:rPr>
              <a:t>스키마영역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7333" y="4172505"/>
            <a:ext cx="2370338" cy="85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BBB</a:t>
            </a:r>
            <a:r>
              <a:rPr lang="ko-KR" altLang="en-US" dirty="0" err="1" smtClean="0">
                <a:solidFill>
                  <a:schemeClr val="tx1"/>
                </a:solidFill>
              </a:rPr>
              <a:t>스키마영역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950563" y="5201658"/>
            <a:ext cx="2370338" cy="85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스키마영역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07333" y="5201658"/>
            <a:ext cx="2370338" cy="85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스키마영역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982897" y="4971495"/>
            <a:ext cx="497148" cy="266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13846" y="4786829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물리적관점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파일구조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647678" y="2256407"/>
            <a:ext cx="25153" cy="12584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523173" y="1610076"/>
            <a:ext cx="4701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개념스키마</a:t>
            </a:r>
            <a:r>
              <a:rPr lang="en-US" altLang="ko-KR" dirty="0" smtClean="0"/>
              <a:t>(</a:t>
            </a:r>
            <a:r>
              <a:rPr lang="ko-KR" altLang="en-US" dirty="0" smtClean="0"/>
              <a:t>논리적 관점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스키마구성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안에는 테이블</a:t>
            </a:r>
            <a:r>
              <a:rPr lang="en-US" altLang="ko-KR" dirty="0" smtClean="0"/>
              <a:t>….)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03217" y="1331650"/>
            <a:ext cx="10371424" cy="5326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648723" y="870012"/>
            <a:ext cx="1251751" cy="34356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231471" y="517954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외부스키마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관점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AAA</a:t>
            </a:r>
            <a:r>
              <a:rPr lang="ko-KR" altLang="en-US" dirty="0" smtClean="0"/>
              <a:t>계정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7457243" y="887286"/>
            <a:ext cx="161278" cy="35426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201269" y="535228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외부스키마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관점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BBB</a:t>
            </a:r>
            <a:r>
              <a:rPr lang="ko-KR" altLang="en-US" dirty="0" smtClean="0"/>
              <a:t>계정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11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8948" y="654531"/>
            <a:ext cx="72541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/>
              <a:t>실습</a:t>
            </a:r>
            <a:endParaRPr lang="en-US" altLang="ko-KR" sz="40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09977" y="1264614"/>
            <a:ext cx="430758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PC</a:t>
            </a:r>
            <a:r>
              <a:rPr lang="ko-KR" altLang="en-US" sz="2400" b="1" dirty="0" smtClean="0"/>
              <a:t>방 프로그램</a:t>
            </a:r>
            <a:r>
              <a:rPr lang="en-US" altLang="ko-KR" sz="2400" b="1" dirty="0" smtClean="0"/>
              <a:t>!!!!!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좌석 배치 받기</a:t>
            </a:r>
            <a:endParaRPr lang="en-US" altLang="ko-KR" sz="2400" b="1" dirty="0" smtClean="0"/>
          </a:p>
          <a:p>
            <a:r>
              <a:rPr lang="ko-KR" altLang="en-US" sz="2400" b="1" dirty="0" err="1" smtClean="0"/>
              <a:t>시작시간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/ </a:t>
            </a:r>
            <a:r>
              <a:rPr lang="ko-KR" altLang="en-US" sz="2400" b="1" dirty="0" smtClean="0"/>
              <a:t>종료시간 </a:t>
            </a:r>
            <a:r>
              <a:rPr lang="en-US" altLang="ko-KR" sz="2400" b="1" dirty="0" smtClean="0"/>
              <a:t>--&gt; </a:t>
            </a:r>
            <a:r>
              <a:rPr lang="ko-KR" altLang="en-US" sz="2400" b="1" dirty="0" err="1" smtClean="0"/>
              <a:t>과금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--  </a:t>
            </a:r>
            <a:r>
              <a:rPr lang="ko-KR" altLang="en-US" sz="2400" b="1" dirty="0" smtClean="0"/>
              <a:t>관리자 </a:t>
            </a:r>
            <a:r>
              <a:rPr lang="en-US" altLang="ko-KR" sz="2400" b="1" dirty="0" smtClean="0"/>
              <a:t>----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dirty="0" smtClean="0"/>
              <a:t>입실 </a:t>
            </a:r>
            <a:endParaRPr lang="en-US" altLang="ko-KR" sz="2400" dirty="0" smtClean="0"/>
          </a:p>
          <a:p>
            <a:r>
              <a:rPr lang="en-US" altLang="ko-KR" sz="2400" dirty="0" smtClean="0"/>
              <a:t>     </a:t>
            </a:r>
            <a:r>
              <a:rPr lang="ko-KR" altLang="en-US" sz="2400" dirty="0" smtClean="0"/>
              <a:t>좌석 선택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457200" indent="-457200">
              <a:buAutoNum type="arabicParenR" startAt="2"/>
            </a:pPr>
            <a:r>
              <a:rPr lang="ko-KR" altLang="en-US" sz="2400" dirty="0" smtClean="0"/>
              <a:t>퇴실</a:t>
            </a:r>
            <a:endParaRPr lang="en-US" altLang="ko-KR" sz="2400" dirty="0" smtClean="0"/>
          </a:p>
          <a:p>
            <a:r>
              <a:rPr lang="en-US" altLang="ko-KR" sz="2400" dirty="0" smtClean="0"/>
              <a:t>    </a:t>
            </a:r>
            <a:r>
              <a:rPr lang="ko-KR" altLang="en-US" sz="2400" dirty="0" smtClean="0"/>
              <a:t>해당 좌석 비어있는 좌석</a:t>
            </a:r>
            <a:endParaRPr lang="en-US" altLang="ko-KR" sz="2400" dirty="0" smtClean="0"/>
          </a:p>
          <a:p>
            <a:pPr marL="457200" indent="-457200">
              <a:buAutoNum type="arabicParenR" startAt="3"/>
            </a:pPr>
            <a:r>
              <a:rPr lang="ko-KR" altLang="en-US" sz="2400" dirty="0" smtClean="0"/>
              <a:t>고객 수 </a:t>
            </a:r>
            <a:endParaRPr lang="en-US" altLang="ko-KR" sz="2400" dirty="0" smtClean="0"/>
          </a:p>
          <a:p>
            <a:pPr marL="457200" indent="-457200">
              <a:buAutoNum type="arabicParenR" startAt="3"/>
            </a:pPr>
            <a:r>
              <a:rPr lang="ko-KR" altLang="en-US" sz="2400" dirty="0" smtClean="0"/>
              <a:t>전체 수익</a:t>
            </a:r>
            <a:endParaRPr lang="en-US" altLang="ko-KR" sz="2400" dirty="0"/>
          </a:p>
        </p:txBody>
      </p:sp>
      <p:sp>
        <p:nvSpPr>
          <p:cNvPr id="4" name="직사각형 3"/>
          <p:cNvSpPr/>
          <p:nvPr/>
        </p:nvSpPr>
        <p:spPr>
          <a:xfrm>
            <a:off x="5406765" y="1601965"/>
            <a:ext cx="648286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좌석 관리 배열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bool  seat[10][4];    //</a:t>
            </a:r>
            <a:r>
              <a:rPr lang="ko-KR" altLang="en-US" dirty="0" smtClean="0"/>
              <a:t>좌석 수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메모리에 처리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회원정보 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)(DB)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사용정보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어떤사람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어느좌석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몇시부터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몇시까지</a:t>
            </a:r>
            <a:r>
              <a:rPr lang="en-US" altLang="ko-KR" dirty="0" smtClean="0"/>
              <a:t>?, </a:t>
            </a:r>
            <a:r>
              <a:rPr lang="ko-KR" altLang="en-US" dirty="0" smtClean="0"/>
              <a:t>금액</a:t>
            </a:r>
            <a:r>
              <a:rPr lang="en-US" altLang="ko-KR" dirty="0" smtClean="0"/>
              <a:t>)(DB)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979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1702" y="33932"/>
            <a:ext cx="2366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DB </a:t>
            </a:r>
            <a:r>
              <a:rPr lang="ko-KR" altLang="en-US" sz="2400" b="1" dirty="0" smtClean="0"/>
              <a:t>테이블 구성</a:t>
            </a:r>
            <a:endParaRPr lang="en-US" altLang="ko-KR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30046"/>
              </p:ext>
            </p:extLst>
          </p:nvPr>
        </p:nvGraphicFramePr>
        <p:xfrm>
          <a:off x="567184" y="2420685"/>
          <a:ext cx="734173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913664453"/>
                    </a:ext>
                  </a:extLst>
                </a:gridCol>
                <a:gridCol w="1283462">
                  <a:extLst>
                    <a:ext uri="{9D8B030D-6E8A-4147-A177-3AD203B41FA5}">
                      <a16:colId xmlns:a16="http://schemas.microsoft.com/office/drawing/2014/main" val="203649888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106356258"/>
                    </a:ext>
                  </a:extLst>
                </a:gridCol>
                <a:gridCol w="3894192">
                  <a:extLst>
                    <a:ext uri="{9D8B030D-6E8A-4147-A177-3AD203B41FA5}">
                      <a16:colId xmlns:a16="http://schemas.microsoft.com/office/drawing/2014/main" val="700501914"/>
                    </a:ext>
                  </a:extLst>
                </a:gridCol>
              </a:tblGrid>
              <a:tr h="327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허용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PK,   (1000, +10)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7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PHONE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6911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7184" y="1977347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Member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09961"/>
              </p:ext>
            </p:extLst>
          </p:nvPr>
        </p:nvGraphicFramePr>
        <p:xfrm>
          <a:off x="567184" y="4437276"/>
          <a:ext cx="7341734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913664453"/>
                    </a:ext>
                  </a:extLst>
                </a:gridCol>
                <a:gridCol w="1283462">
                  <a:extLst>
                    <a:ext uri="{9D8B030D-6E8A-4147-A177-3AD203B41FA5}">
                      <a16:colId xmlns:a16="http://schemas.microsoft.com/office/drawing/2014/main" val="203649888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106356258"/>
                    </a:ext>
                  </a:extLst>
                </a:gridCol>
                <a:gridCol w="3894192">
                  <a:extLst>
                    <a:ext uri="{9D8B030D-6E8A-4147-A177-3AD203B41FA5}">
                      <a16:colId xmlns:a16="http://schemas.microsoft.com/office/drawing/2014/main" val="700501914"/>
                    </a:ext>
                  </a:extLst>
                </a:gridCol>
              </a:tblGrid>
              <a:tr h="327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허용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PK ( 1, +1)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FK ( Member(MID)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7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FK ( Table(TID)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6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DATETIME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자동 현재 시간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DATETIME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수동으로 입력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6864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67184" y="3960220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PCData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47373"/>
              </p:ext>
            </p:extLst>
          </p:nvPr>
        </p:nvGraphicFramePr>
        <p:xfrm>
          <a:off x="567184" y="882658"/>
          <a:ext cx="7341734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913664453"/>
                    </a:ext>
                  </a:extLst>
                </a:gridCol>
                <a:gridCol w="1283462">
                  <a:extLst>
                    <a:ext uri="{9D8B030D-6E8A-4147-A177-3AD203B41FA5}">
                      <a16:colId xmlns:a16="http://schemas.microsoft.com/office/drawing/2014/main" val="203649888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106356258"/>
                    </a:ext>
                  </a:extLst>
                </a:gridCol>
                <a:gridCol w="3894192">
                  <a:extLst>
                    <a:ext uri="{9D8B030D-6E8A-4147-A177-3AD203B41FA5}">
                      <a16:colId xmlns:a16="http://schemas.microsoft.com/office/drawing/2014/main" val="700501914"/>
                    </a:ext>
                  </a:extLst>
                </a:gridCol>
              </a:tblGrid>
              <a:tr h="327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허용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PK,  (1, +1)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Default</a:t>
                      </a:r>
                      <a:r>
                        <a:rPr lang="en-US" altLang="ko-KR" sz="1600" baseline="0" dirty="0" smtClean="0"/>
                        <a:t> ( 0, </a:t>
                      </a:r>
                      <a:r>
                        <a:rPr lang="ko-KR" altLang="en-US" sz="1600" baseline="0" dirty="0" smtClean="0"/>
                        <a:t>비어있는 상태</a:t>
                      </a:r>
                      <a:r>
                        <a:rPr lang="en-US" altLang="ko-KR" sz="1600" baseline="0" dirty="0" smtClean="0"/>
                        <a:t>) , 1(</a:t>
                      </a:r>
                      <a:r>
                        <a:rPr lang="ko-KR" altLang="en-US" sz="1600" baseline="0" dirty="0" err="1" smtClean="0"/>
                        <a:t>사용중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7782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67184" y="541464"/>
            <a:ext cx="71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2765" y="845588"/>
            <a:ext cx="3728621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dirty="0" smtClean="0"/>
              <a:t>입실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좌석표 출력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(Table, select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lain"/>
            </a:pPr>
            <a:r>
              <a:rPr lang="en-US" altLang="ko-KR" dirty="0" smtClean="0"/>
              <a:t>2   3  4 ….</a:t>
            </a:r>
          </a:p>
          <a:p>
            <a:r>
              <a:rPr lang="en-US" altLang="ko-KR" dirty="0" smtClean="0"/>
              <a:t>--------------------</a:t>
            </a:r>
          </a:p>
          <a:p>
            <a:r>
              <a:rPr lang="en-US" altLang="ko-KR" dirty="0" smtClean="0"/>
              <a:t>X   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  O  </a:t>
            </a:r>
            <a:r>
              <a:rPr lang="en-US" altLang="ko-KR" dirty="0" err="1" smtClean="0"/>
              <a:t>O</a:t>
            </a:r>
            <a:r>
              <a:rPr lang="en-US" altLang="ko-KR" dirty="0" smtClean="0"/>
              <a:t> ……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좌석 선택 입력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(Table, update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C00000"/>
                </a:solidFill>
              </a:rPr>
              <a:t>Member</a:t>
            </a:r>
            <a:r>
              <a:rPr lang="en-US" altLang="ko-KR" dirty="0" smtClean="0"/>
              <a:t>, Select)</a:t>
            </a:r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ID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PCDATA</a:t>
            </a:r>
            <a:r>
              <a:rPr lang="en-US" altLang="ko-KR" dirty="0" smtClean="0"/>
              <a:t>, Insert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ID, TID, </a:t>
            </a:r>
            <a:r>
              <a:rPr lang="ko-KR" altLang="en-US" dirty="0" smtClean="0"/>
              <a:t>현재시간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),NULL)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994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1702" y="33932"/>
            <a:ext cx="2366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DB </a:t>
            </a:r>
            <a:r>
              <a:rPr lang="ko-KR" altLang="en-US" sz="2400" b="1" dirty="0" smtClean="0"/>
              <a:t>테이블 구성</a:t>
            </a:r>
            <a:endParaRPr lang="en-US" altLang="ko-KR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7307"/>
              </p:ext>
            </p:extLst>
          </p:nvPr>
        </p:nvGraphicFramePr>
        <p:xfrm>
          <a:off x="558306" y="2224208"/>
          <a:ext cx="734173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913664453"/>
                    </a:ext>
                  </a:extLst>
                </a:gridCol>
                <a:gridCol w="1283462">
                  <a:extLst>
                    <a:ext uri="{9D8B030D-6E8A-4147-A177-3AD203B41FA5}">
                      <a16:colId xmlns:a16="http://schemas.microsoft.com/office/drawing/2014/main" val="203649888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106356258"/>
                    </a:ext>
                  </a:extLst>
                </a:gridCol>
                <a:gridCol w="3894192">
                  <a:extLst>
                    <a:ext uri="{9D8B030D-6E8A-4147-A177-3AD203B41FA5}">
                      <a16:colId xmlns:a16="http://schemas.microsoft.com/office/drawing/2014/main" val="700501914"/>
                    </a:ext>
                  </a:extLst>
                </a:gridCol>
              </a:tblGrid>
              <a:tr h="327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허용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PK,   (1000, +10)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7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PHONE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6911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58306" y="1780870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Member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5837"/>
              </p:ext>
            </p:extLst>
          </p:nvPr>
        </p:nvGraphicFramePr>
        <p:xfrm>
          <a:off x="558306" y="4063246"/>
          <a:ext cx="73417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913664453"/>
                    </a:ext>
                  </a:extLst>
                </a:gridCol>
                <a:gridCol w="1283462">
                  <a:extLst>
                    <a:ext uri="{9D8B030D-6E8A-4147-A177-3AD203B41FA5}">
                      <a16:colId xmlns:a16="http://schemas.microsoft.com/office/drawing/2014/main" val="203649888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106356258"/>
                    </a:ext>
                  </a:extLst>
                </a:gridCol>
                <a:gridCol w="3894192">
                  <a:extLst>
                    <a:ext uri="{9D8B030D-6E8A-4147-A177-3AD203B41FA5}">
                      <a16:colId xmlns:a16="http://schemas.microsoft.com/office/drawing/2014/main" val="700501914"/>
                    </a:ext>
                  </a:extLst>
                </a:gridCol>
              </a:tblGrid>
              <a:tr h="327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허용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PK ( 1, +1)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FK ( Member(MID)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7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FK ( Table(TID)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6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DATETIME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자동 현재 시간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DATETIME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수동으로 입력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6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PRICE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Default(0)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946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58306" y="3746014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PCData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95766"/>
              </p:ext>
            </p:extLst>
          </p:nvPr>
        </p:nvGraphicFramePr>
        <p:xfrm>
          <a:off x="558306" y="686181"/>
          <a:ext cx="7341734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913664453"/>
                    </a:ext>
                  </a:extLst>
                </a:gridCol>
                <a:gridCol w="1283462">
                  <a:extLst>
                    <a:ext uri="{9D8B030D-6E8A-4147-A177-3AD203B41FA5}">
                      <a16:colId xmlns:a16="http://schemas.microsoft.com/office/drawing/2014/main" val="203649888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106356258"/>
                    </a:ext>
                  </a:extLst>
                </a:gridCol>
                <a:gridCol w="3894192">
                  <a:extLst>
                    <a:ext uri="{9D8B030D-6E8A-4147-A177-3AD203B41FA5}">
                      <a16:colId xmlns:a16="http://schemas.microsoft.com/office/drawing/2014/main" val="700501914"/>
                    </a:ext>
                  </a:extLst>
                </a:gridCol>
              </a:tblGrid>
              <a:tr h="327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허용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PK,  (1, +1)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Default</a:t>
                      </a:r>
                      <a:r>
                        <a:rPr lang="en-US" altLang="ko-KR" sz="1600" baseline="0" dirty="0" smtClean="0"/>
                        <a:t> ( 0, </a:t>
                      </a:r>
                      <a:r>
                        <a:rPr lang="ko-KR" altLang="en-US" sz="1600" baseline="0" dirty="0" smtClean="0"/>
                        <a:t>비어있는 상태</a:t>
                      </a:r>
                      <a:r>
                        <a:rPr lang="en-US" altLang="ko-KR" sz="1600" baseline="0" dirty="0" smtClean="0"/>
                        <a:t>) , 1(</a:t>
                      </a:r>
                      <a:r>
                        <a:rPr lang="ko-KR" altLang="en-US" sz="1600" baseline="0" dirty="0" err="1" smtClean="0"/>
                        <a:t>사용중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7782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58306" y="369147"/>
            <a:ext cx="71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2765" y="845588"/>
            <a:ext cx="3728621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퇴실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좌석번호</a:t>
            </a:r>
            <a:r>
              <a:rPr lang="ko-KR" altLang="en-US" dirty="0" smtClean="0"/>
              <a:t> 입력 </a:t>
            </a:r>
            <a:r>
              <a:rPr lang="en-US" altLang="ko-KR" dirty="0" smtClean="0"/>
              <a:t>:  10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Table </a:t>
            </a:r>
            <a:r>
              <a:rPr lang="ko-KR" altLang="en-US" dirty="0" smtClean="0"/>
              <a:t>정보 변경</a:t>
            </a:r>
            <a:r>
              <a:rPr lang="en-US" altLang="ko-KR" dirty="0" smtClean="0"/>
              <a:t>( 1 </a:t>
            </a:r>
            <a:r>
              <a:rPr lang="en-US" altLang="ko-KR" dirty="0" smtClean="0">
                <a:sym typeface="Wingdings" panose="05000000000000000000" pitchFamily="2" charset="2"/>
              </a:rPr>
              <a:t> 0 )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PCData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정보 변경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종료시간 수정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검색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좌석번호</a:t>
            </a:r>
            <a:r>
              <a:rPr lang="en-US" altLang="ko-KR" dirty="0" smtClean="0">
                <a:sym typeface="Wingdings" panose="05000000000000000000" pitchFamily="2" charset="2"/>
              </a:rPr>
              <a:t>, PRICE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&gt;&gt; </a:t>
            </a:r>
            <a:r>
              <a:rPr lang="ko-KR" altLang="en-US" dirty="0" err="1" smtClean="0">
                <a:sym typeface="Wingdings" panose="05000000000000000000" pitchFamily="2" charset="2"/>
              </a:rPr>
              <a:t>금액산정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10</a:t>
            </a:r>
            <a:r>
              <a:rPr lang="ko-KR" altLang="en-US" dirty="0" smtClean="0">
                <a:sym typeface="Wingdings" panose="05000000000000000000" pitchFamily="2" charset="2"/>
              </a:rPr>
              <a:t>분당 </a:t>
            </a:r>
            <a:r>
              <a:rPr lang="en-US" altLang="ko-KR" dirty="0" smtClean="0">
                <a:sym typeface="Wingdings" panose="05000000000000000000" pitchFamily="2" charset="2"/>
              </a:rPr>
              <a:t>500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???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017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1702" y="33932"/>
            <a:ext cx="2366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DB </a:t>
            </a:r>
            <a:r>
              <a:rPr lang="ko-KR" altLang="en-US" sz="2400" b="1" dirty="0" smtClean="0"/>
              <a:t>테이블 구성</a:t>
            </a:r>
            <a:endParaRPr lang="en-US" altLang="ko-KR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58306" y="2224208"/>
          <a:ext cx="734173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913664453"/>
                    </a:ext>
                  </a:extLst>
                </a:gridCol>
                <a:gridCol w="1283462">
                  <a:extLst>
                    <a:ext uri="{9D8B030D-6E8A-4147-A177-3AD203B41FA5}">
                      <a16:colId xmlns:a16="http://schemas.microsoft.com/office/drawing/2014/main" val="203649888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106356258"/>
                    </a:ext>
                  </a:extLst>
                </a:gridCol>
                <a:gridCol w="3894192">
                  <a:extLst>
                    <a:ext uri="{9D8B030D-6E8A-4147-A177-3AD203B41FA5}">
                      <a16:colId xmlns:a16="http://schemas.microsoft.com/office/drawing/2014/main" val="700501914"/>
                    </a:ext>
                  </a:extLst>
                </a:gridCol>
              </a:tblGrid>
              <a:tr h="327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허용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PK,   (1000, +10)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7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PHONE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6911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58306" y="1780870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Member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58306" y="4063246"/>
          <a:ext cx="73417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913664453"/>
                    </a:ext>
                  </a:extLst>
                </a:gridCol>
                <a:gridCol w="1283462">
                  <a:extLst>
                    <a:ext uri="{9D8B030D-6E8A-4147-A177-3AD203B41FA5}">
                      <a16:colId xmlns:a16="http://schemas.microsoft.com/office/drawing/2014/main" val="203649888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106356258"/>
                    </a:ext>
                  </a:extLst>
                </a:gridCol>
                <a:gridCol w="3894192">
                  <a:extLst>
                    <a:ext uri="{9D8B030D-6E8A-4147-A177-3AD203B41FA5}">
                      <a16:colId xmlns:a16="http://schemas.microsoft.com/office/drawing/2014/main" val="700501914"/>
                    </a:ext>
                  </a:extLst>
                </a:gridCol>
              </a:tblGrid>
              <a:tr h="327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허용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PK ( 1, +1)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FK ( Member(MID)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7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FK ( Table(TID)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6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DATETIME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자동 현재 시간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DATETIME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수동으로 입력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6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PRICE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Default(0)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946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58306" y="3746014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PCData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58306" y="686181"/>
          <a:ext cx="7341734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913664453"/>
                    </a:ext>
                  </a:extLst>
                </a:gridCol>
                <a:gridCol w="1283462">
                  <a:extLst>
                    <a:ext uri="{9D8B030D-6E8A-4147-A177-3AD203B41FA5}">
                      <a16:colId xmlns:a16="http://schemas.microsoft.com/office/drawing/2014/main" val="203649888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106356258"/>
                    </a:ext>
                  </a:extLst>
                </a:gridCol>
                <a:gridCol w="3894192">
                  <a:extLst>
                    <a:ext uri="{9D8B030D-6E8A-4147-A177-3AD203B41FA5}">
                      <a16:colId xmlns:a16="http://schemas.microsoft.com/office/drawing/2014/main" val="700501914"/>
                    </a:ext>
                  </a:extLst>
                </a:gridCol>
              </a:tblGrid>
              <a:tr h="327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허용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PK,  (1, +1)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Default</a:t>
                      </a:r>
                      <a:r>
                        <a:rPr lang="en-US" altLang="ko-KR" sz="1600" baseline="0" dirty="0" smtClean="0"/>
                        <a:t> ( 0, </a:t>
                      </a:r>
                      <a:r>
                        <a:rPr lang="ko-KR" altLang="en-US" sz="1600" baseline="0" dirty="0" smtClean="0"/>
                        <a:t>비어있는 상태</a:t>
                      </a:r>
                      <a:r>
                        <a:rPr lang="en-US" altLang="ko-KR" sz="1600" baseline="0" dirty="0" smtClean="0"/>
                        <a:t>) , 1(</a:t>
                      </a:r>
                      <a:r>
                        <a:rPr lang="ko-KR" altLang="en-US" sz="1600" baseline="0" dirty="0" err="1" smtClean="0"/>
                        <a:t>사용중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7782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58306" y="369147"/>
            <a:ext cx="71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2765" y="845588"/>
            <a:ext cx="3728621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arenR" startAt="3"/>
            </a:pPr>
            <a:r>
              <a:rPr lang="ko-KR" altLang="en-US" dirty="0"/>
              <a:t>고객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PCData</a:t>
            </a:r>
            <a:r>
              <a:rPr lang="en-US" altLang="ko-KR" dirty="0" smtClean="0"/>
              <a:t> select</a:t>
            </a:r>
          </a:p>
          <a:p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전체 수익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PCData</a:t>
            </a:r>
            <a:r>
              <a:rPr lang="en-US" altLang="ko-KR" dirty="0" smtClean="0"/>
              <a:t> Select</a:t>
            </a:r>
          </a:p>
          <a:p>
            <a:endParaRPr lang="en-US" altLang="ko-KR" dirty="0"/>
          </a:p>
          <a:p>
            <a:r>
              <a:rPr lang="en-US" altLang="ko-KR" dirty="0" smtClean="0"/>
              <a:t>5) </a:t>
            </a:r>
            <a:r>
              <a:rPr lang="ko-KR" altLang="en-US" dirty="0" err="1" smtClean="0"/>
              <a:t>좌석별</a:t>
            </a:r>
            <a:r>
              <a:rPr lang="ko-KR" altLang="en-US" dirty="0" smtClean="0"/>
              <a:t> 수익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PCData</a:t>
            </a:r>
            <a:r>
              <a:rPr lang="en-US" altLang="ko-KR" dirty="0" smtClean="0"/>
              <a:t> Select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494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3212" y="601265"/>
            <a:ext cx="725415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/>
              <a:t>테이블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개 구성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개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필요한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만들 것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</a:p>
          <a:p>
            <a:r>
              <a:rPr lang="en-US" altLang="ko-KR" sz="2000" b="1" dirty="0" smtClean="0"/>
              <a:t>[Table]</a:t>
            </a:r>
          </a:p>
          <a:p>
            <a:pPr marL="457200" indent="-457200">
              <a:buAutoNum type="arabicParenR"/>
            </a:pPr>
            <a:r>
              <a:rPr lang="ko-KR" altLang="en-US" sz="2000" b="1" dirty="0" smtClean="0"/>
              <a:t>테이블의 전체 정보를 검색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기능</a:t>
            </a:r>
            <a:r>
              <a:rPr lang="en-US" altLang="ko-KR" sz="2000" b="1" dirty="0" smtClean="0"/>
              <a:t>1.</a:t>
            </a:r>
            <a:r>
              <a:rPr lang="ko-KR" altLang="en-US" sz="2000" b="1" dirty="0" smtClean="0"/>
              <a:t>입실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 smtClean="0"/>
              <a:t>     select * from Table;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.//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…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…</a:t>
            </a:r>
          </a:p>
          <a:p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20075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509639" y="288524"/>
            <a:ext cx="5273334" cy="2991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189" y="292963"/>
            <a:ext cx="5772792" cy="2991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330" y="133165"/>
            <a:ext cx="11665258" cy="6560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7189" y="5246703"/>
            <a:ext cx="11365723" cy="1269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7188" y="3986074"/>
            <a:ext cx="11365723" cy="106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6847" y="692458"/>
            <a:ext cx="2396970" cy="2439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WbDB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6125" y="692458"/>
            <a:ext cx="2394260" cy="2439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&lt;&lt;static&gt;&gt;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DBQuery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918229" y="3131597"/>
            <a:ext cx="8879" cy="9787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862656" y="3105703"/>
            <a:ext cx="8879" cy="9787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53814" y="692458"/>
            <a:ext cx="2396970" cy="2439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&lt;&lt;static&gt;&gt;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UIInput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92701" y="666563"/>
            <a:ext cx="2396970" cy="2439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&lt;&lt;static&gt;&gt;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UIOutput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0682142" y="3112363"/>
            <a:ext cx="8879" cy="9787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032986" y="3283998"/>
            <a:ext cx="8879" cy="9787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110427" y="4469908"/>
            <a:ext cx="44919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err="1" smtClean="0"/>
              <a:t>연결정보</a:t>
            </a:r>
            <a:r>
              <a:rPr lang="ko-KR" altLang="en-US" dirty="0" smtClean="0"/>
              <a:t> 본인</a:t>
            </a:r>
            <a:r>
              <a:rPr lang="en-US" altLang="ko-KR" dirty="0" smtClean="0"/>
              <a:t>DB</a:t>
            </a:r>
            <a:r>
              <a:rPr lang="ko-KR" altLang="en-US" dirty="0" smtClean="0"/>
              <a:t>정보로 수정해서 사용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976000" y="342402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889375" y="3346426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041865" y="3436313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666215" y="345961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20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943</Words>
  <Application>Microsoft Office PowerPoint</Application>
  <PresentationFormat>와이드스크린</PresentationFormat>
  <Paragraphs>364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137</cp:revision>
  <dcterms:created xsi:type="dcterms:W3CDTF">2022-03-02T04:01:25Z</dcterms:created>
  <dcterms:modified xsi:type="dcterms:W3CDTF">2022-04-05T07:59:14Z</dcterms:modified>
</cp:coreProperties>
</file>