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embedTrueTypeFonts="1" saveSubsetFonts="1" autoCompressPictures="0">
  <p:sldMasterIdLst>
    <p:sldMasterId id="2147483715" r:id="rId27"/>
  </p:sldMasterIdLst>
  <p:notesMasterIdLst>
    <p:notesMasterId r:id="rId29"/>
  </p:notesMasterIdLst>
  <p:sldIdLst>
    <p:sldId id="259" r:id="rId31"/>
    <p:sldId id="260" r:id="rId33"/>
    <p:sldId id="261" r:id="rId35"/>
    <p:sldId id="262" r:id="rId37"/>
    <p:sldId id="283" r:id="rId39"/>
    <p:sldId id="271" r:id="rId41"/>
    <p:sldId id="266" r:id="rId43"/>
    <p:sldId id="272" r:id="rId45"/>
    <p:sldId id="267" r:id="rId47"/>
    <p:sldId id="284" r:id="rId48"/>
    <p:sldId id="265" r:id="rId49"/>
    <p:sldId id="278" r:id="rId51"/>
    <p:sldId id="273" r:id="rId53"/>
    <p:sldId id="274" r:id="rId55"/>
    <p:sldId id="277" r:id="rId57"/>
    <p:sldId id="281" r:id="rId59"/>
    <p:sldId id="275" r:id="rId61"/>
    <p:sldId id="269" r:id="rId62"/>
    <p:sldId id="270" r:id="rId64"/>
    <p:sldId id="279" r:id="rId66"/>
    <p:sldId id="280" r:id="rId6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NxuJdJQ2D9j45Ao4fQXV6FXXaDw=="/>
    </p:ext>
    <p:ext uri="{EFAFB233-063F-42B5-8137-9DF3F51BA10A}">
      <p15:sldGuideLst xmlns:p15="http://schemas.microsoft.com/office/powerpoint/2012/main">
        <p15:guide id="1" orient="horz" pos="2154" userDrawn="0">
          <p15:clr>
            <a:srgbClr val="A4A3A4"/>
          </p15:clr>
        </p15:guide>
        <p15:guide id="2" pos="3834" userDrawn="0">
          <p15:clr>
            <a:srgbClr val="A4A3A4"/>
          </p15:clr>
        </p15:guide>
        <p15:guide id="3" orient="horz" pos="2267" userDrawn="0">
          <p15:clr>
            <a:srgbClr val="A4A3A4"/>
          </p15:clr>
        </p15:guide>
        <p15:guide id="4" orient="horz" pos="2358" userDrawn="0">
          <p15:clr>
            <a:srgbClr val="A4A3A4"/>
          </p15:clr>
        </p15:guide>
      </p15:sldGuideLst>
    </p:ext>
  </p:extLst>
  <p:embeddedFontLst>
    <p:embeddedFont>
      <p:font typeface="Calibri" panose="020F0502020204030204" pitchFamily="34" charset="0">
        <p:regular r:id="rId10"/>
        <p:bold r:id="rId7"/>
        <p:italic r:id="rId4"/>
        <p:boldItalic r:id="rId1"/>
      </p:font>
    </p:embeddedFont>
    <p:embeddedFont>
      <p:font typeface="Oswald" panose="00000500000000000000" pitchFamily="2" charset="0">
        <p:regular r:id="rId13"/>
        <p:bold r:id="rId11"/>
      </p:font>
    </p:embeddedFont>
    <p:embeddedFont>
      <p:font typeface="Source Code Pro" panose="020B0509030403020204" pitchFamily="49" charset="0">
        <p:regular r:id="rId6"/>
        <p:bold r:id="rId14"/>
        <p:italic r:id="rId12"/>
        <p:boldItalic r:id="rId8"/>
      </p:font>
    </p:embeddedFont>
    <p:embeddedFont>
      <p:font typeface="맑은 고딕" panose="020B0503020000020004" pitchFamily="50" charset="-127">
        <p:regular r:id="rId5"/>
        <p:bold r:id="rId3"/>
      </p:font>
    </p:embeddedFont>
    <p:embeddedFont>
      <p:font typeface="맑은 고딕" panose="020B0503020000020004" pitchFamily="50" charset="-127">
        <p:regular r:id="rId5"/>
        <p:bold r:id="rId3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2F2F2"/>
  </p:clrMru>
</p:presentationPr>
</file>

<file path=ppt/tableStyles.xml><?xml version="1.0" encoding="utf-8"?>
<a:tblStyleLst xmlns:a="http://schemas.openxmlformats.org/drawingml/2006/main" def="{43A557B7-B9B9-4BB4-9B17-F13CF6F4E6CB}">
  <a:tblStyle styleId="{43A557B7-B9B9-4BB4-9B17-F13CF6F4E6C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8410FD5-B4ED-46D7-BDA1-DB05CDC21D5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00" autoAdjust="0"/>
  </p:normalViewPr>
  <p:slideViewPr>
    <p:cSldViewPr snapToGrid="0" snapToObjects="1">
      <p:cViewPr varScale="1">
        <p:scale>
          <a:sx n="68" d="100"/>
          <a:sy n="68" d="100"/>
        </p:scale>
        <p:origin x="78" y="1692"/>
      </p:cViewPr>
      <p:guideLst>
        <p:guide orient="horz" pos="2154"/>
        <p:guide pos="3834"/>
        <p:guide orient="horz" pos="2267"/>
        <p:guide orient="horz" pos="23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4.fntdata"></Relationship><Relationship Id="rId2" Type="http://schemas.openxmlformats.org/officeDocument/2006/relationships/tableStyles" Target="tableStyles.xml"></Relationship><Relationship Id="rId3" Type="http://schemas.openxmlformats.org/officeDocument/2006/relationships/font" Target="fonts/font12.fntdata"></Relationship><Relationship Id="rId4" Type="http://schemas.openxmlformats.org/officeDocument/2006/relationships/font" Target="fonts/font3.fntdata"></Relationship><Relationship Id="rId5" Type="http://schemas.openxmlformats.org/officeDocument/2006/relationships/font" Target="fonts/font11.fntdata"></Relationship><Relationship Id="rId6" Type="http://schemas.openxmlformats.org/officeDocument/2006/relationships/font" Target="fonts/font7.fntdata"></Relationship><Relationship Id="rId7" Type="http://schemas.openxmlformats.org/officeDocument/2006/relationships/font" Target="fonts/font2.fntdata"></Relationship><Relationship Id="rId8" Type="http://schemas.openxmlformats.org/officeDocument/2006/relationships/font" Target="fonts/font10.fntdata"></Relationship><Relationship Id="rId9" Type="http://customschemas.google.com/relationships/presentationmetadata" Target="metadata"></Relationship><Relationship Id="rId10" Type="http://schemas.openxmlformats.org/officeDocument/2006/relationships/font" Target="fonts/font1.fntdata"></Relationship><Relationship Id="rId11" Type="http://schemas.openxmlformats.org/officeDocument/2006/relationships/font" Target="fonts/font6.fntdata"></Relationship><Relationship Id="rId12" Type="http://schemas.openxmlformats.org/officeDocument/2006/relationships/font" Target="fonts/font9.fntdata"></Relationship><Relationship Id="rId13" Type="http://schemas.openxmlformats.org/officeDocument/2006/relationships/font" Target="fonts/font5.fntdata"></Relationship><Relationship Id="rId14" Type="http://schemas.openxmlformats.org/officeDocument/2006/relationships/font" Target="fonts/font8.fntdata"></Relationship><Relationship Id="rId27" Type="http://schemas.openxmlformats.org/officeDocument/2006/relationships/slideMaster" Target="slideMasters/slideMaster1.xml"></Relationship><Relationship Id="rId28" Type="http://schemas.openxmlformats.org/officeDocument/2006/relationships/theme" Target="theme/theme1.xml"></Relationship><Relationship Id="rId29" Type="http://schemas.openxmlformats.org/officeDocument/2006/relationships/notesMaster" Target="notesMasters/notesMaster1.xml"></Relationship><Relationship Id="rId31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5" Type="http://schemas.openxmlformats.org/officeDocument/2006/relationships/slide" Target="slides/slide3.xml"></Relationship><Relationship Id="rId37" Type="http://schemas.openxmlformats.org/officeDocument/2006/relationships/slide" Target="slides/slide4.xml"></Relationship><Relationship Id="rId39" Type="http://schemas.openxmlformats.org/officeDocument/2006/relationships/slide" Target="slides/slide5.xml"></Relationship><Relationship Id="rId41" Type="http://schemas.openxmlformats.org/officeDocument/2006/relationships/slide" Target="slides/slide6.xml"></Relationship><Relationship Id="rId43" Type="http://schemas.openxmlformats.org/officeDocument/2006/relationships/slide" Target="slides/slide7.xml"></Relationship><Relationship Id="rId45" Type="http://schemas.openxmlformats.org/officeDocument/2006/relationships/slide" Target="slides/slide8.xml"></Relationship><Relationship Id="rId47" Type="http://schemas.openxmlformats.org/officeDocument/2006/relationships/slide" Target="slides/slide9.xml"></Relationship><Relationship Id="rId48" Type="http://schemas.openxmlformats.org/officeDocument/2006/relationships/slide" Target="slides/slide10.xml"></Relationship><Relationship Id="rId49" Type="http://schemas.openxmlformats.org/officeDocument/2006/relationships/slide" Target="slides/slide11.xml"></Relationship><Relationship Id="rId51" Type="http://schemas.openxmlformats.org/officeDocument/2006/relationships/slide" Target="slides/slide12.xml"></Relationship><Relationship Id="rId53" Type="http://schemas.openxmlformats.org/officeDocument/2006/relationships/slide" Target="slides/slide13.xml"></Relationship><Relationship Id="rId55" Type="http://schemas.openxmlformats.org/officeDocument/2006/relationships/slide" Target="slides/slide14.xml"></Relationship><Relationship Id="rId57" Type="http://schemas.openxmlformats.org/officeDocument/2006/relationships/slide" Target="slides/slide15.xml"></Relationship><Relationship Id="rId59" Type="http://schemas.openxmlformats.org/officeDocument/2006/relationships/slide" Target="slides/slide16.xml"></Relationship><Relationship Id="rId61" Type="http://schemas.openxmlformats.org/officeDocument/2006/relationships/slide" Target="slides/slide17.xml"></Relationship><Relationship Id="rId62" Type="http://schemas.openxmlformats.org/officeDocument/2006/relationships/slide" Target="slides/slide18.xml"></Relationship><Relationship Id="rId64" Type="http://schemas.openxmlformats.org/officeDocument/2006/relationships/slide" Target="slides/slide19.xml"></Relationship><Relationship Id="rId66" Type="http://schemas.openxmlformats.org/officeDocument/2006/relationships/slide" Target="slides/slide20.xml"></Relationship><Relationship Id="rId68" Type="http://schemas.openxmlformats.org/officeDocument/2006/relationships/slide" Target="slides/slide21.xml"></Relationship><Relationship Id="rId73" Type="http://schemas.openxmlformats.org/officeDocument/2006/relationships/viewProps" Target="viewProps.xml"></Relationship><Relationship Id="rId7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>
              <a:buSzPts val="1200"/>
            </a:pPr>
            <a:fld id="{00000000-1234-1234-1234-123412341234}" type="slidenum">
              <a:rPr lang="en-US" altLang="ko-KR" sz="1200" smtClean="0">
                <a:solidFill>
                  <a:schemeClr val="dk1"/>
                </a:solidFill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ko-KR" altLang="en-US" sz="1200" dirty="0">
              <a:solidFill>
                <a:schemeClr val="dk1"/>
              </a:solidFill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cb77f7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24cb77f799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Google Shape;106;g124cb77f79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24" name="Google Shape;224;p10:notes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Tx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/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Snunlp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/KR-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Medium의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Train dataset : KR-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BERT의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한국어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Wikipedia의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기사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법률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https://github.com/snunlp/KR-BERT-MEDIUM 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KLUE/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RoBERTa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-base : Leaderboard STS F1 score : 85.40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KLUE/BERT-base : Leaderboard STS F1 score : 82.84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Tx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/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optuna의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  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trial.suggest_loguniform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, 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로그함수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 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선상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 값 :  https://ssoonidev.tistory.com/107</a:t>
            </a:r>
            <a:endParaRPr lang="ko-KR" altLang="en-US" sz="1200" b="0" i="0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 charset="0"/>
            </a:endParaRPr>
          </a:p>
          <a:p>
            <a:pPr marL="0" indent="0"/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학습률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, batch size 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사이의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 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관계성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 : https://inhovation97.tistory.com/32</a:t>
            </a:r>
            <a:endParaRPr lang="ko-KR" altLang="en-US" sz="1200" b="0" i="0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 charset="0"/>
            </a:endParaRPr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custGeom>
            <a:avLst/>
            <a:gdLst>
              <a:gd name="TX0" fmla="*/ 0 w 120002"/>
              <a:gd name="TY0" fmla="*/ 0 h 120002"/>
              <a:gd name="TX1" fmla="*/ 120000 w 120002"/>
              <a:gd name="TY1" fmla="*/ 0 h 120002"/>
              <a:gd name="TX2" fmla="*/ 120000 w 120002"/>
              <a:gd name="TY2" fmla="*/ 120000 h 120002"/>
              <a:gd name="TX3" fmla="*/ 0 w 120002"/>
              <a:gd name="TY3" fmla="*/ 120000 h 120002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/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Tx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/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Snunlp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/KR-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Medium의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 Train dataset : KR-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BERT의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 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데이터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, 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한국어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 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Wikipedia의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 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텍스트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 및 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뉴스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 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기사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, 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법률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 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텍스트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 ( https://github.com/snunlp/KR-BERT-MEDIUM )</a:t>
            </a:r>
            <a:endParaRPr lang="ko-KR" altLang="en-US" sz="1200" b="0" i="0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 charset="0"/>
            </a:endParaRPr>
          </a:p>
          <a:p>
            <a:pPr marL="0" indent="0"/>
            <a:endParaRPr lang="ko-KR" altLang="en-US" sz="1200" b="0" i="0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 charset="0"/>
            </a:endParaRPr>
          </a:p>
          <a:p>
            <a:pPr marL="0" indent="0"/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KLUE/</a:t>
            </a:r>
            <a:r>
              <a:rPr sz="1200" b="0" i="0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RoBERTa</a:t>
            </a:r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-base : Leaderboard STS F1 score : 85.40</a:t>
            </a:r>
            <a:endParaRPr lang="ko-KR" altLang="en-US" sz="1200" b="0" i="0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 charset="0"/>
            </a:endParaRPr>
          </a:p>
          <a:p>
            <a:pPr marL="0" indent="0"/>
            <a:r>
              <a:rPr sz="12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 charset="0"/>
              </a:rPr>
              <a:t>KLUE/BERT-base : Leaderboard STS F1 score : 82.84</a:t>
            </a:r>
            <a:endParaRPr lang="ko-KR" altLang="en-US" sz="1200" b="0" i="0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 charset="0"/>
            </a:endParaRPr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Tx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Tx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570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/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KorSTS는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학습시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없는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것이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더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좋은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성능을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가져서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제외했습니다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Tx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4cb77f799_0_183"/>
          <p:cNvSpPr/>
          <p:nvPr/>
        </p:nvSpPr>
        <p:spPr>
          <a:xfrm rot="10800000">
            <a:off x="5634700" y="3911300"/>
            <a:ext cx="922500" cy="518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5" name="Google Shape;15;g124cb77f799_0_183"/>
          <p:cNvSpPr/>
          <p:nvPr/>
        </p:nvSpPr>
        <p:spPr>
          <a:xfrm>
            <a:off x="-33" y="0"/>
            <a:ext cx="12192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6" name="Google Shape;16;g124cb77f799_0_183"/>
          <p:cNvSpPr txBox="1">
            <a:spLocks noGrp="1"/>
          </p:cNvSpPr>
          <p:nvPr>
            <p:ph type="ctrTitle"/>
          </p:nvPr>
        </p:nvSpPr>
        <p:spPr>
          <a:xfrm>
            <a:off x="548233" y="859067"/>
            <a:ext cx="110433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124cb77f799_0_183"/>
          <p:cNvSpPr txBox="1">
            <a:spLocks noGrp="1"/>
          </p:cNvSpPr>
          <p:nvPr>
            <p:ph type="subTitle" idx="1"/>
          </p:nvPr>
        </p:nvSpPr>
        <p:spPr>
          <a:xfrm>
            <a:off x="548233" y="4531000"/>
            <a:ext cx="110433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Google Shape;18;g124cb77f799_0_18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4cb77f799_0_22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6" name="Google Shape;56;g124cb77f799_0_2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g124cb77f799_0_225"/>
          <p:cNvCxnSpPr/>
          <p:nvPr/>
        </p:nvCxnSpPr>
        <p:spPr>
          <a:xfrm>
            <a:off x="551033" y="3984367"/>
            <a:ext cx="1214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9" name="Google Shape;59;g124cb77f799_0_22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0" name="Google Shape;60;g124cb77f799_0_22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24cb77f799_0_2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cb77f799_0_2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g124cb77f799_0_193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g124cb77f799_0_193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24cb77f799_0_193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124cb77f799_0_19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4cb77f799_0_232"/>
          <p:cNvSpPr/>
          <p:nvPr/>
        </p:nvSpPr>
        <p:spPr>
          <a:xfrm rot="-5400000">
            <a:off x="11796688" y="6462600"/>
            <a:ext cx="335100" cy="455700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4cb77f799_0_189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8" name="Google Shape;28;g124cb77f799_0_189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124cb77f799_0_18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124cb77f799_0_198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2" name="Google Shape;32;g124cb77f799_0_19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24cb77f799_0_19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124cb77f799_0_19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24cb77f799_0_19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4cb77f799_0_20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24cb77f799_0_2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24cb77f799_0_207"/>
          <p:cNvCxnSpPr/>
          <p:nvPr/>
        </p:nvCxnSpPr>
        <p:spPr>
          <a:xfrm>
            <a:off x="558233" y="1943716"/>
            <a:ext cx="81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1" name="Google Shape;41;g124cb77f799_0_20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g124cb77f799_0_20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g124cb77f799_0_2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4cb77f799_0_212"/>
          <p:cNvSpPr txBox="1">
            <a:spLocks noGrp="1"/>
          </p:cNvSpPr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g124cb77f799_0_2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4cb77f799_0_215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cxnSp>
        <p:nvCxnSpPr>
          <p:cNvPr id="49" name="Google Shape;49;g124cb77f799_0_215"/>
          <p:cNvCxnSpPr/>
          <p:nvPr/>
        </p:nvCxnSpPr>
        <p:spPr>
          <a:xfrm>
            <a:off x="6706233" y="5994000"/>
            <a:ext cx="76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0" name="Google Shape;50;g124cb77f799_0_215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700" cy="23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124cb77f799_0_215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124cb77f799_0_21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124cb77f799_0_2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4cb77f799_0_17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g124cb77f799_0_17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Google Shape;12;g124cb77f799_0_1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3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2" Type="http://schemas.openxmlformats.org/officeDocument/2006/relationships/notesSlide" Target="../notesSlides/notesSlide11.xml"></Relationship><Relationship Id="rId1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3.xml"></Relationship><Relationship Id="rId4" Type="http://schemas.openxmlformats.org/officeDocument/2006/relationships/image" Target="../media/image16.png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3.xml"></Relationship><Relationship Id="rId5" Type="http://schemas.openxmlformats.org/officeDocument/2006/relationships/image" Target="../media/image19.png"></Relationship><Relationship Id="rId4" Type="http://schemas.openxmlformats.org/officeDocument/2006/relationships/image" Target="../media/image18.png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20.png"></Relationship><Relationship Id="rId2" Type="http://schemas.openxmlformats.org/officeDocument/2006/relationships/notesSlide" Target="../notesSlides/notesSlide16.xml"></Relationship><Relationship Id="rId1" Type="http://schemas.openxmlformats.org/officeDocument/2006/relationships/slideLayout" Target="../slideLayouts/slideLayout3.xml"></Relationship><Relationship Id="rId4" Type="http://schemas.openxmlformats.org/officeDocument/2006/relationships/image" Target="../media/image21.png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22.png"></Relationship><Relationship Id="rId2" Type="http://schemas.openxmlformats.org/officeDocument/2006/relationships/notesSlide" Target="../notesSlides/notesSlide17.xml"></Relationship><Relationship Id="rId4" Type="http://schemas.openxmlformats.org/officeDocument/2006/relationships/image" Target="../media/image23.png"></Relationship><Relationship Id="rId5" Type="http://schemas.openxmlformats.org/officeDocument/2006/relationships/slideLayout" Target="../slideLayouts/slideLayout3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notesSlide" Target="../notesSlides/notesSlide18.xml"></Relationship><Relationship Id="rId1" Type="http://schemas.openxmlformats.org/officeDocument/2006/relationships/slideLayout" Target="../slideLayouts/slideLayout3.xml"></Relationship><Relationship Id="rId4" Type="http://schemas.openxmlformats.org/officeDocument/2006/relationships/image" Target="../media/image25.png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notesSlide" Target="../notesSlides/notesSlide19.xml"></Relationship><Relationship Id="rId1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8" Type="http://schemas.openxmlformats.org/officeDocument/2006/relationships/hyperlink" Target="https://thigm85.github.io/blog/search/cord19/bert/transformers/optuna/2020/11/07/bert-training-optuna-tuning.html" TargetMode="External"></Relationship><Relationship Id="rId3" Type="http://schemas.openxmlformats.org/officeDocument/2006/relationships/hyperlink" Target="https://huggingface.co/klue" TargetMode="External"></Relationship><Relationship Id="rId7" Type="http://schemas.openxmlformats.org/officeDocument/2006/relationships/hyperlink" Target="https://medium.com/carbon-consulting/transformer-models-hyperparameter-optimization-with-the-optuna-299e185044a8" TargetMode="External"></Relationship><Relationship Id="rId2" Type="http://schemas.openxmlformats.org/officeDocument/2006/relationships/notesSlide" Target="../notesSlides/notesSlide20.xml"></Relationship><Relationship Id="rId1" Type="http://schemas.openxmlformats.org/officeDocument/2006/relationships/slideLayout" Target="../slideLayouts/slideLayout3.xml"></Relationship><Relationship Id="rId6" Type="http://schemas.openxmlformats.org/officeDocument/2006/relationships/hyperlink" Target="https://dacon.io/codeshare/2704" TargetMode="External"></Relationship><Relationship Id="rId5" Type="http://schemas.openxmlformats.org/officeDocument/2006/relationships/hyperlink" Target="https://littlefoxdiary.tistory.com/81" TargetMode="External"></Relationship><Relationship Id="rId4" Type="http://schemas.openxmlformats.org/officeDocument/2006/relationships/hyperlink" Target="https://github.com/kakaobrain/KorNLUDatasets" TargetMode="Externa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notesSlide" Target="../notesSlides/notesSlide21.xml"></Relationship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3.xml"></Relationship><Relationship Id="rId5" Type="http://schemas.openxmlformats.org/officeDocument/2006/relationships/image" Target="../media/image3.png"></Relationship><Relationship Id="rId4" Type="http://schemas.openxmlformats.org/officeDocument/2006/relationships/image" Target="../media/image2.jpeg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3.xml"></Relationship><Relationship Id="rId5" Type="http://schemas.openxmlformats.org/officeDocument/2006/relationships/image" Target="../media/image6.png"></Relationship><Relationship Id="rId4" Type="http://schemas.openxmlformats.org/officeDocument/2006/relationships/image" Target="../media/image5.png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7" Type="http://schemas.openxmlformats.org/officeDocument/2006/relationships/image" Target="../media/image11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3.xml"></Relationship><Relationship Id="rId6" Type="http://schemas.openxmlformats.org/officeDocument/2006/relationships/image" Target="../media/image10.png"></Relationship><Relationship Id="rId5" Type="http://schemas.openxmlformats.org/officeDocument/2006/relationships/image" Target="../media/image9.png"></Relationship><Relationship Id="rId4" Type="http://schemas.openxmlformats.org/officeDocument/2006/relationships/image" Target="../media/image8.png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cb77f799_0_1"/>
          <p:cNvSpPr txBox="1"/>
          <p:nvPr/>
        </p:nvSpPr>
        <p:spPr>
          <a:xfrm>
            <a:off x="6555740" y="4149090"/>
            <a:ext cx="5160645" cy="10477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0" rIns="91440" bIns="0" numCol="1" anchor="t">
            <a:spAutoFit/>
          </a:bodyPr>
          <a:lstStyle/>
          <a:p>
            <a:pPr marL="0" indent="0" algn="r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AIB-10 이수철   AIB-10 </a:t>
            </a:r>
            <a:r>
              <a:rPr lang="ko-KR" sz="2400" b="1" i="0" strike="noStrike" cap="none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김연식</a:t>
            </a:r>
            <a:br>
              <a:rPr lang="ko-KR" sz="2400" b="1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</a:br>
            <a:r>
              <a:rPr lang="ko-KR" sz="2400" b="1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AIB-10 우경화   AIB-07 최지현</a:t>
            </a:r>
            <a:endParaRPr lang="ko-KR" altLang="en-US" sz="2400" b="1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09" name="Google Shape;109;g124cb77f799_0_1"/>
          <p:cNvSpPr/>
          <p:nvPr/>
        </p:nvSpPr>
        <p:spPr>
          <a:xfrm>
            <a:off x="0" y="1579880"/>
            <a:ext cx="12192000" cy="219075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93959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10" name="Google Shape;110;g124cb77f799_0_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11" name="Google Shape;111;g124cb77f799_0_1"/>
          <p:cNvSpPr/>
          <p:nvPr/>
        </p:nvSpPr>
        <p:spPr>
          <a:xfrm>
            <a:off x="10859135" y="-40640"/>
            <a:ext cx="8851900" cy="28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12" name="Google Shape;112;g124cb77f799_0_1"/>
          <p:cNvSpPr txBox="1">
            <a:spLocks/>
          </p:cNvSpPr>
          <p:nvPr/>
        </p:nvSpPr>
        <p:spPr>
          <a:xfrm>
            <a:off x="198755" y="2113201"/>
            <a:ext cx="11689080" cy="123110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0" rIns="91440" bIns="0" numCol="1" anchor="t">
            <a:sp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BERT 모델</a:t>
            </a:r>
            <a:r>
              <a:rPr lang="en-US" altLang="ko-KR" sz="4000" b="1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sz="4000" b="1" i="0" strike="noStrike" cap="none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Fine-Tuning을</a:t>
            </a:r>
            <a:r>
              <a:rPr lang="ko-KR" sz="4000" b="1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통한 </a:t>
            </a:r>
            <a:endParaRPr lang="en-US" altLang="ko-KR" sz="4000" b="1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문장 유사도(STS) 파악</a:t>
            </a:r>
            <a:endParaRPr lang="ko-KR" altLang="en-US" sz="4000" b="1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cxnSp>
        <p:nvCxnSpPr>
          <p:cNvPr id="113" name="Google Shape;113;g124cb77f799_0_1"/>
          <p:cNvCxnSpPr/>
          <p:nvPr/>
        </p:nvCxnSpPr>
        <p:spPr>
          <a:xfrm>
            <a:off x="3935730" y="790575"/>
            <a:ext cx="795210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00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 0"/>
          <p:cNvSpPr>
            <a:spLocks/>
          </p:cNvSpPr>
          <p:nvPr/>
        </p:nvSpPr>
        <p:spPr>
          <a:xfrm rot="0">
            <a:off x="227330" y="191770"/>
            <a:ext cx="11737975" cy="6409055"/>
          </a:xfrm>
          <a:prstGeom prst="rect"/>
          <a:solidFill>
            <a:schemeClr val="lt1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i="0" b="0" strike="noStrike">
              <a:solidFill>
                <a:schemeClr val="lt1"/>
              </a:solidFill>
              <a:latin typeface="맑은 고딕" charset="0"/>
              <a:ea typeface="맑은 고딕" charset="0"/>
              <a:cs typeface="Calibri" charset="0"/>
            </a:endParaRPr>
          </a:p>
        </p:txBody>
      </p:sp>
      <p:sp>
        <p:nvSpPr>
          <p:cNvPr id="227" name="Rect 0"/>
          <p:cNvSpPr txBox="1">
            <a:spLocks/>
          </p:cNvSpPr>
          <p:nvPr/>
        </p:nvSpPr>
        <p:spPr>
          <a:xfrm rot="0">
            <a:off x="1211580" y="1388745"/>
            <a:ext cx="8257540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cap="none" i="0" b="1" strike="noStrike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AutoModelForSequenceClassification 클래스 이용</a:t>
            </a:r>
            <a:endParaRPr lang="ko-KR" altLang="en-US" sz="1800" cap="none" i="0" b="1" strike="noStrike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</p:txBody>
      </p:sp>
      <p:sp>
        <p:nvSpPr>
          <p:cNvPr id="230" name="Rect 0"/>
          <p:cNvSpPr txBox="1">
            <a:spLocks/>
          </p:cNvSpPr>
          <p:nvPr/>
        </p:nvSpPr>
        <p:spPr>
          <a:xfrm rot="0">
            <a:off x="689610" y="1262380"/>
            <a:ext cx="504825" cy="5238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cap="none" i="0" b="1" strike="noStrike">
                <a:solidFill>
                  <a:srgbClr val="D0CECE"/>
                </a:solidFill>
                <a:latin typeface="맑은 고딕" charset="0"/>
                <a:ea typeface="맑은 고딕" charset="0"/>
              </a:rPr>
              <a:t>▶</a:t>
            </a:r>
            <a:endParaRPr lang="ko-KR" altLang="en-US" sz="2800" cap="none" i="0" b="1" strike="noStrike">
              <a:solidFill>
                <a:srgbClr val="D0CECE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1" name="Rect 0"/>
          <p:cNvCxnSpPr/>
          <p:nvPr/>
        </p:nvCxnSpPr>
        <p:spPr>
          <a:xfrm rot="10800000" flipH="1">
            <a:off x="3719830" y="980440"/>
            <a:ext cx="8168640" cy="21590"/>
          </a:xfrm>
          <a:prstGeom prst="straightConnector1"/>
          <a:noFill/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 0"/>
          <p:cNvSpPr txBox="1">
            <a:spLocks/>
          </p:cNvSpPr>
          <p:nvPr/>
        </p:nvSpPr>
        <p:spPr>
          <a:xfrm rot="0">
            <a:off x="1177290" y="821690"/>
            <a:ext cx="2794000" cy="3073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i="0" b="1" strike="noStrike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③ </a:t>
            </a:r>
            <a:r>
              <a:rPr lang="ko-KR" sz="1400" cap="none" i="0" b="1" strike="noStrike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Custom 모델 - RoBERTa</a:t>
            </a:r>
            <a:endParaRPr lang="ko-KR" altLang="en-US" sz="1400" cap="none" i="0" b="1" strike="noStrike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</p:txBody>
      </p:sp>
      <p:sp>
        <p:nvSpPr>
          <p:cNvPr id="233" name="Rect 0"/>
          <p:cNvSpPr txBox="1">
            <a:spLocks/>
          </p:cNvSpPr>
          <p:nvPr/>
        </p:nvSpPr>
        <p:spPr>
          <a:xfrm rot="0">
            <a:off x="255905" y="198120"/>
            <a:ext cx="1160780" cy="708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cap="none" i="0" b="1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04</a:t>
            </a:r>
            <a:r>
              <a:rPr lang="ko-KR" sz="4000" cap="none" i="0" b="1" strike="noStrike">
                <a:solidFill>
                  <a:srgbClr val="445569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4000" cap="none" i="0" b="1" strike="noStrike">
              <a:solidFill>
                <a:srgbClr val="44556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4" name="Rect 0"/>
          <p:cNvSpPr txBox="1">
            <a:spLocks/>
          </p:cNvSpPr>
          <p:nvPr/>
        </p:nvSpPr>
        <p:spPr>
          <a:xfrm rot="0">
            <a:off x="1164590" y="313055"/>
            <a:ext cx="3889375" cy="46164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0" b="0" strike="noStrike">
                <a:solidFill>
                  <a:srgbClr val="3F3F3F"/>
                </a:solidFill>
                <a:latin typeface="맑은 고딕" charset="0"/>
                <a:ea typeface="맑은 고딕" charset="0"/>
                <a:cs typeface="Arial" charset="0"/>
              </a:rPr>
              <a:t>03. 프로젝트 수행 방법</a:t>
            </a:r>
            <a:endParaRPr lang="ko-KR" altLang="en-US" sz="2400" cap="none" i="0" b="0" strike="noStrike">
              <a:solidFill>
                <a:srgbClr val="3F3F3F"/>
              </a:solidFill>
              <a:latin typeface="맑은 고딕" charset="0"/>
              <a:ea typeface="맑은 고딕" charset="0"/>
              <a:cs typeface="Arial" charset="0"/>
            </a:endParaRPr>
          </a:p>
        </p:txBody>
      </p:sp>
      <p:sp>
        <p:nvSpPr>
          <p:cNvPr id="235" name="텍스트 상자 5"/>
          <p:cNvSpPr txBox="1">
            <a:spLocks/>
          </p:cNvSpPr>
          <p:nvPr/>
        </p:nvSpPr>
        <p:spPr>
          <a:xfrm rot="0">
            <a:off x="1214755" y="2180590"/>
            <a:ext cx="8257540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cap="none" i="0" b="1" strike="noStrike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SentenceTransformer와 EmbeddingSimilarityEvaluator을 통해 분류</a:t>
            </a:r>
            <a:endParaRPr lang="ko-KR" altLang="en-US" sz="1800" cap="none" i="0" b="1" strike="noStrike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</p:txBody>
      </p:sp>
      <p:sp>
        <p:nvSpPr>
          <p:cNvPr id="236" name="텍스트 상자 6"/>
          <p:cNvSpPr txBox="1">
            <a:spLocks/>
          </p:cNvSpPr>
          <p:nvPr/>
        </p:nvSpPr>
        <p:spPr>
          <a:xfrm rot="0">
            <a:off x="692785" y="2054225"/>
            <a:ext cx="504825" cy="5238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cap="none" i="0" b="1" strike="noStrike">
                <a:solidFill>
                  <a:srgbClr val="D0CECE"/>
                </a:solidFill>
                <a:latin typeface="맑은 고딕" charset="0"/>
                <a:ea typeface="맑은 고딕" charset="0"/>
              </a:rPr>
              <a:t>▶</a:t>
            </a:r>
            <a:endParaRPr lang="ko-KR" altLang="en-US" sz="2800" cap="none" i="0" b="1" strike="noStrike">
              <a:solidFill>
                <a:srgbClr val="D0CEC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7" name="텍스트 상자 7"/>
          <p:cNvSpPr txBox="1">
            <a:spLocks/>
          </p:cNvSpPr>
          <p:nvPr/>
        </p:nvSpPr>
        <p:spPr>
          <a:xfrm rot="0">
            <a:off x="1214755" y="3072130"/>
            <a:ext cx="8257540" cy="3689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cap="none" i="0" b="1" strike="noStrike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RoBERTaModel을 받아 2 layer 추가</a:t>
            </a:r>
            <a:endParaRPr lang="ko-KR" altLang="en-US" sz="1800" cap="none" i="0" b="1" strike="noStrike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</p:txBody>
      </p:sp>
      <p:sp>
        <p:nvSpPr>
          <p:cNvPr id="238" name="텍스트 상자 8"/>
          <p:cNvSpPr txBox="1">
            <a:spLocks/>
          </p:cNvSpPr>
          <p:nvPr/>
        </p:nvSpPr>
        <p:spPr>
          <a:xfrm rot="0">
            <a:off x="692785" y="2945765"/>
            <a:ext cx="504825" cy="5238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cap="none" i="0" b="1" strike="noStrike">
                <a:solidFill>
                  <a:srgbClr val="D0CECE"/>
                </a:solidFill>
                <a:latin typeface="맑은 고딕" charset="0"/>
                <a:ea typeface="맑은 고딕" charset="0"/>
              </a:rPr>
              <a:t>▶</a:t>
            </a:r>
            <a:endParaRPr lang="ko-KR" altLang="en-US" sz="2800" cap="none" i="0" b="1" strike="noStrike">
              <a:solidFill>
                <a:srgbClr val="D0CECE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009A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>
            <a:spLocks/>
          </p:cNvSpPr>
          <p:nvPr/>
        </p:nvSpPr>
        <p:spPr>
          <a:xfrm>
            <a:off x="254000" y="218440"/>
            <a:ext cx="11738610" cy="6409690"/>
          </a:xfrm>
          <a:prstGeom prst="rect">
            <a:avLst/>
          </a:prstGeom>
          <a:solidFill>
            <a:schemeClr val="lt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Google Shape;187;p8"/>
          <p:cNvSpPr txBox="1">
            <a:spLocks/>
          </p:cNvSpPr>
          <p:nvPr/>
        </p:nvSpPr>
        <p:spPr>
          <a:xfrm>
            <a:off x="1653540" y="1670050"/>
            <a:ext cx="2818765" cy="3689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F1-score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88" name="Google Shape;188;p8"/>
          <p:cNvSpPr txBox="1">
            <a:spLocks/>
          </p:cNvSpPr>
          <p:nvPr/>
        </p:nvSpPr>
        <p:spPr>
          <a:xfrm>
            <a:off x="1272540" y="3589167"/>
            <a:ext cx="9905365" cy="254011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0.0 ~ 1.0 사이의 값을 가지며 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높을수록 좋다.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54000" indent="-2540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54000" indent="-2540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클래스가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불균형할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때 정확도보다 좋은 지표로 작용한다.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54000" indent="-2540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54000" indent="-2540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Score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(0 ~ 5 의 값)에서 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3.0을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임계값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으로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하여 </a:t>
            </a:r>
            <a:endParaRPr lang="en-US" altLang="ko-KR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3보다 작으면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False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(유사하지 않음), 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크거나 같으면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True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(유사)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로 분류하여 f1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score을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계산한다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.</a:t>
            </a:r>
            <a:endParaRPr lang="ko-KR" altLang="en-US" sz="16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1177290" y="821690"/>
            <a:ext cx="2794000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④</a:t>
            </a:r>
            <a:r>
              <a:rPr lang="ko-KR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평가지표</a:t>
            </a:r>
            <a:endParaRPr lang="ko-KR" altLang="en-US" sz="14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95" name="Google Shape;195;p8"/>
          <p:cNvSpPr txBox="1">
            <a:spLocks/>
          </p:cNvSpPr>
          <p:nvPr/>
        </p:nvSpPr>
        <p:spPr>
          <a:xfrm>
            <a:off x="1187450" y="1539240"/>
            <a:ext cx="50482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b="1" i="0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endParaRPr lang="ko-KR" altLang="en-US" sz="2800" b="1" i="0" strike="noStrike" cap="none" dirty="0">
              <a:solidFill>
                <a:srgbClr val="D0CE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196" name="Google Shape;196;p8"/>
          <p:cNvCxnSpPr/>
          <p:nvPr/>
        </p:nvCxnSpPr>
        <p:spPr>
          <a:xfrm rot="10800000" flipH="1">
            <a:off x="4259580" y="980440"/>
            <a:ext cx="7628255" cy="1968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8"/>
          <p:cNvSpPr txBox="1">
            <a:spLocks/>
          </p:cNvSpPr>
          <p:nvPr/>
        </p:nvSpPr>
        <p:spPr>
          <a:xfrm>
            <a:off x="242570" y="211455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i="0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04</a:t>
            </a:r>
            <a:r>
              <a:rPr lang="ko-KR" sz="4000" b="1" i="0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endParaRPr lang="ko-KR" altLang="en-US" sz="4000" b="1" i="0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164590" y="313055"/>
            <a:ext cx="3395345" cy="4610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03. 프로젝트 수행 방법</a:t>
            </a:r>
            <a:endParaRPr lang="ko-KR" altLang="en-US" sz="24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pic>
        <p:nvPicPr>
          <p:cNvPr id="203" name="그림 15" descr="C:/Users/ttogl/AppData/Roaming/PolarisOffice/ETemp/10356_16050912/fImage20926347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" y="2167255"/>
            <a:ext cx="7106285" cy="12579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 0"/>
          <p:cNvSpPr>
            <a:spLocks/>
          </p:cNvSpPr>
          <p:nvPr/>
        </p:nvSpPr>
        <p:spPr>
          <a:xfrm>
            <a:off x="254000" y="218440"/>
            <a:ext cx="11739245" cy="6410325"/>
          </a:xfrm>
          <a:prstGeom prst="rect">
            <a:avLst/>
          </a:prstGeom>
          <a:solidFill>
            <a:schemeClr val="lt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Rect 0"/>
          <p:cNvSpPr txBox="1">
            <a:spLocks/>
          </p:cNvSpPr>
          <p:nvPr/>
        </p:nvSpPr>
        <p:spPr>
          <a:xfrm>
            <a:off x="1653540" y="1670050"/>
            <a:ext cx="2818765" cy="3695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하이퍼파라미터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조정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88" name="Rect 0"/>
          <p:cNvSpPr txBox="1">
            <a:spLocks/>
          </p:cNvSpPr>
          <p:nvPr/>
        </p:nvSpPr>
        <p:spPr>
          <a:xfrm>
            <a:off x="1214755" y="2234882"/>
            <a:ext cx="3277870" cy="19367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Wingdings"/>
              <a:buChar char="ü"/>
            </a:pP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Pre-training된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모델</a:t>
            </a:r>
            <a:endParaRPr lang="ko-KR" altLang="en-US" sz="16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Wingdings"/>
              <a:buChar char="ü"/>
            </a:pP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Epoch</a:t>
            </a:r>
            <a:endParaRPr lang="ko-KR" altLang="en-US" sz="16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Wingdings"/>
              <a:buChar char="ü"/>
            </a:pP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Train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data의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batch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size</a:t>
            </a:r>
            <a:endParaRPr lang="ko-KR" altLang="en-US" sz="16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Wingdings"/>
              <a:buChar char="ü"/>
            </a:pP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학습률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(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Learning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rate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)</a:t>
            </a:r>
            <a:endParaRPr lang="ko-KR" altLang="en-US" sz="16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Wingdings"/>
              <a:buChar char="ü"/>
            </a:pP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Weight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decay</a:t>
            </a:r>
            <a:endParaRPr lang="ko-KR" altLang="en-US" sz="16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89" name="Rect 0"/>
          <p:cNvSpPr txBox="1">
            <a:spLocks/>
          </p:cNvSpPr>
          <p:nvPr/>
        </p:nvSpPr>
        <p:spPr>
          <a:xfrm>
            <a:off x="1177290" y="821690"/>
            <a:ext cx="27940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⑤ 최적화</a:t>
            </a:r>
            <a:endParaRPr lang="ko-KR" altLang="en-US" sz="14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95" name="Rect 0"/>
          <p:cNvSpPr txBox="1">
            <a:spLocks/>
          </p:cNvSpPr>
          <p:nvPr/>
        </p:nvSpPr>
        <p:spPr>
          <a:xfrm>
            <a:off x="1187450" y="1539240"/>
            <a:ext cx="505460" cy="5245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b="1" i="0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endParaRPr lang="ko-KR" altLang="en-US" sz="2800" b="1" i="0" strike="noStrike" cap="none" dirty="0">
              <a:solidFill>
                <a:srgbClr val="D0CE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196" name="Rect 0"/>
          <p:cNvCxnSpPr/>
          <p:nvPr/>
        </p:nvCxnSpPr>
        <p:spPr>
          <a:xfrm rot="10800000" flipH="1">
            <a:off x="4259580" y="980440"/>
            <a:ext cx="7628890" cy="20320"/>
          </a:xfrm>
          <a:prstGeom prst="straightConnector1">
            <a:avLst/>
          </a:prstGeom>
          <a:noFill/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 0"/>
          <p:cNvSpPr txBox="1">
            <a:spLocks/>
          </p:cNvSpPr>
          <p:nvPr/>
        </p:nvSpPr>
        <p:spPr>
          <a:xfrm>
            <a:off x="242570" y="211455"/>
            <a:ext cx="1161415" cy="709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i="0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04</a:t>
            </a:r>
            <a:r>
              <a:rPr lang="ko-KR" sz="4000" b="1" i="0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endParaRPr lang="ko-KR" altLang="en-US" sz="4000" b="1" i="0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98" name="Rect 0"/>
          <p:cNvSpPr txBox="1">
            <a:spLocks/>
          </p:cNvSpPr>
          <p:nvPr/>
        </p:nvSpPr>
        <p:spPr>
          <a:xfrm>
            <a:off x="1164590" y="313055"/>
            <a:ext cx="3395980" cy="461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03. 프로젝트 수행 방법</a:t>
            </a:r>
            <a:endParaRPr lang="ko-KR" altLang="en-US" sz="24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99" name="Rect 0"/>
          <p:cNvSpPr txBox="1">
            <a:spLocks/>
          </p:cNvSpPr>
          <p:nvPr/>
        </p:nvSpPr>
        <p:spPr>
          <a:xfrm>
            <a:off x="5563235" y="1674495"/>
            <a:ext cx="3848051" cy="120032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Optuna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모듈  사용</a:t>
            </a:r>
            <a:r>
              <a:rPr lang="en-US" alt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or X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200" name="Rect 0"/>
          <p:cNvSpPr txBox="1">
            <a:spLocks/>
          </p:cNvSpPr>
          <p:nvPr/>
        </p:nvSpPr>
        <p:spPr>
          <a:xfrm>
            <a:off x="5132775" y="1982311"/>
            <a:ext cx="6494122" cy="41402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Wingdings"/>
              <a:buChar char="ü"/>
            </a:pP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Optuna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: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하이퍼파라미터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튜닝에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쓰고있는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최신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AutoML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기법.</a:t>
            </a:r>
            <a:endParaRPr lang="ko-KR" altLang="en-US" sz="16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pic>
        <p:nvPicPr>
          <p:cNvPr id="202" name="Picture " descr="C:/Users/ttogl/AppData/Roaming/PolarisOffice/ETemp/10356_16050912/fImage19519420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4937" y="2540857"/>
            <a:ext cx="7883533" cy="3777295"/>
          </a:xfrm>
          <a:prstGeom prst="rect">
            <a:avLst/>
          </a:prstGeom>
          <a:noFill/>
        </p:spPr>
      </p:pic>
      <p:sp>
        <p:nvSpPr>
          <p:cNvPr id="201" name="Rect 0"/>
          <p:cNvSpPr txBox="1">
            <a:spLocks/>
          </p:cNvSpPr>
          <p:nvPr/>
        </p:nvSpPr>
        <p:spPr>
          <a:xfrm>
            <a:off x="5045710" y="1543685"/>
            <a:ext cx="505460" cy="5245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b="1" i="0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endParaRPr lang="ko-KR" altLang="en-US" sz="2800" b="1" i="0" strike="noStrike" cap="none" dirty="0">
              <a:solidFill>
                <a:srgbClr val="D0CE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 0"/>
          <p:cNvSpPr>
            <a:spLocks/>
          </p:cNvSpPr>
          <p:nvPr/>
        </p:nvSpPr>
        <p:spPr>
          <a:xfrm>
            <a:off x="254000" y="218440"/>
            <a:ext cx="11738610" cy="6409690"/>
          </a:xfrm>
          <a:prstGeom prst="rect">
            <a:avLst/>
          </a:prstGeom>
          <a:solidFill>
            <a:schemeClr val="lt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Rect 0"/>
          <p:cNvSpPr txBox="1">
            <a:spLocks/>
          </p:cNvSpPr>
          <p:nvPr/>
        </p:nvSpPr>
        <p:spPr>
          <a:xfrm>
            <a:off x="1127760" y="1294130"/>
            <a:ext cx="7418070" cy="1199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모델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88" name="Rect 0"/>
          <p:cNvSpPr txBox="1">
            <a:spLocks/>
          </p:cNvSpPr>
          <p:nvPr/>
        </p:nvSpPr>
        <p:spPr>
          <a:xfrm>
            <a:off x="739140" y="3748405"/>
            <a:ext cx="10447655" cy="212462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RoBERTa-base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: KLUE 벤치마크의 평가 결과 KLUE/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RoBERTa-LARGE가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가장 높게 나왔으나 메모리의 한계로 조금 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더 적은 데이터셋으로 훈련한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RoBERTa-base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를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가져와서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Fine-Tuning하였다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.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KR-BERT : 서울대학교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Computational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Linguistic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Lab에서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개발한 한국어 전용 BERT 모델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DistillKoBERT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: 좋지 못한 성능을 보였다. ( STS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task에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대한 공식적인 결과가 게시되지 않음 )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89" name="Rect 0"/>
          <p:cNvSpPr txBox="1">
            <a:spLocks/>
          </p:cNvSpPr>
          <p:nvPr/>
        </p:nvSpPr>
        <p:spPr>
          <a:xfrm>
            <a:off x="1177290" y="821690"/>
            <a:ext cx="27940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⑤ </a:t>
            </a:r>
            <a:r>
              <a:rPr lang="ko-KR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최적화 과정</a:t>
            </a:r>
            <a:endParaRPr lang="ko-KR" altLang="en-US" sz="14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95" name="Rect 0"/>
          <p:cNvSpPr txBox="1">
            <a:spLocks/>
          </p:cNvSpPr>
          <p:nvPr/>
        </p:nvSpPr>
        <p:spPr>
          <a:xfrm>
            <a:off x="610235" y="1163320"/>
            <a:ext cx="50482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b="1" i="0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endParaRPr lang="ko-KR" altLang="en-US" sz="2800" b="1" i="0" strike="noStrike" cap="none" dirty="0">
              <a:solidFill>
                <a:srgbClr val="D0CE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196" name="Rect 0"/>
          <p:cNvCxnSpPr/>
          <p:nvPr/>
        </p:nvCxnSpPr>
        <p:spPr>
          <a:xfrm rot="10800000" flipH="1">
            <a:off x="4259580" y="980440"/>
            <a:ext cx="7628890" cy="20320"/>
          </a:xfrm>
          <a:prstGeom prst="straightConnector1">
            <a:avLst/>
          </a:prstGeom>
          <a:noFill/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 0"/>
          <p:cNvSpPr txBox="1">
            <a:spLocks/>
          </p:cNvSpPr>
          <p:nvPr/>
        </p:nvSpPr>
        <p:spPr>
          <a:xfrm>
            <a:off x="242570" y="211455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i="0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04</a:t>
            </a:r>
            <a:r>
              <a:rPr lang="ko-KR" sz="4000" b="1" i="0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endParaRPr lang="ko-KR" altLang="en-US" sz="4000" b="1" i="0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98" name="Rect 0"/>
          <p:cNvSpPr txBox="1">
            <a:spLocks/>
          </p:cNvSpPr>
          <p:nvPr/>
        </p:nvSpPr>
        <p:spPr>
          <a:xfrm>
            <a:off x="1164590" y="313055"/>
            <a:ext cx="3395345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04. 프로젝트 수행 결과</a:t>
            </a:r>
            <a:endParaRPr lang="ko-KR" altLang="en-US" sz="24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aphicFrame>
        <p:nvGraphicFramePr>
          <p:cNvPr id="20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35099"/>
              </p:ext>
            </p:extLst>
          </p:nvPr>
        </p:nvGraphicFramePr>
        <p:xfrm>
          <a:off x="570865" y="1899920"/>
          <a:ext cx="10779760" cy="157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4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4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6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lang="ko-KR" altLang="en-US" sz="1400" b="1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모델</a:t>
                      </a:r>
                    </a:p>
                  </a:txBody>
                  <a:tcPr marL="90170" marR="90170" marT="46990" marB="46990">
                    <a:solidFill>
                      <a:srgbClr val="FBF8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1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RoBERTa</a:t>
                      </a:r>
                      <a:endParaRPr lang="ko-KR" altLang="en-US" sz="1400" b="1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solidFill>
                      <a:srgbClr val="FBF8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1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BERT-base</a:t>
                      </a:r>
                      <a:endParaRPr lang="ko-KR" altLang="en-US" sz="1400" b="1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solidFill>
                      <a:srgbClr val="FBF8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1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KR-BERT</a:t>
                      </a:r>
                      <a:endParaRPr lang="ko-KR" altLang="en-US" sz="1400" b="1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solidFill>
                      <a:srgbClr val="FBF8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1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DistilKoBERT</a:t>
                      </a:r>
                      <a:endParaRPr lang="ko-KR" altLang="en-US" sz="1400" b="1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solidFill>
                      <a:srgbClr val="FB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Huggingface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 </a:t>
                      </a:r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모델명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klue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/</a:t>
                      </a:r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roberta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-base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Klue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/</a:t>
                      </a:r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bert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-base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Snunlp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/KR-Medium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Monologg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/</a:t>
                      </a:r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kobert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255"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특징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Robustly하게</a:t>
                      </a:r>
                      <a:b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</a:br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최적화된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 BERT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Google에서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 </a:t>
                      </a:r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공개한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 </a:t>
                      </a:r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다국적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 </a:t>
                      </a:r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언어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 </a:t>
                      </a:r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모델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 Bert-base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서울대학교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 Computational </a:t>
                      </a:r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LinguisticLab에서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 </a:t>
                      </a:r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개발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SKTBrain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 </a:t>
                      </a:r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KoBERT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 </a:t>
                      </a:r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경량화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 0"/>
          <p:cNvSpPr>
            <a:spLocks/>
          </p:cNvSpPr>
          <p:nvPr/>
        </p:nvSpPr>
        <p:spPr>
          <a:xfrm>
            <a:off x="240665" y="218440"/>
            <a:ext cx="11738610" cy="6409690"/>
          </a:xfrm>
          <a:prstGeom prst="rect">
            <a:avLst/>
          </a:prstGeom>
          <a:solidFill>
            <a:schemeClr val="lt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Rect 0"/>
          <p:cNvSpPr txBox="1">
            <a:spLocks/>
          </p:cNvSpPr>
          <p:nvPr/>
        </p:nvSpPr>
        <p:spPr>
          <a:xfrm>
            <a:off x="1127760" y="1294130"/>
            <a:ext cx="2125980" cy="120032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API :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FastAPI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89" name="Rect 0"/>
          <p:cNvSpPr txBox="1">
            <a:spLocks/>
          </p:cNvSpPr>
          <p:nvPr/>
        </p:nvSpPr>
        <p:spPr>
          <a:xfrm>
            <a:off x="1177290" y="821690"/>
            <a:ext cx="27940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⑥ API</a:t>
            </a:r>
            <a:endParaRPr lang="ko-KR" altLang="en-US" sz="14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95" name="Rect 0"/>
          <p:cNvSpPr txBox="1">
            <a:spLocks/>
          </p:cNvSpPr>
          <p:nvPr/>
        </p:nvSpPr>
        <p:spPr>
          <a:xfrm>
            <a:off x="610235" y="1163320"/>
            <a:ext cx="50482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b="1" i="0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endParaRPr lang="ko-KR" altLang="en-US" sz="2800" b="1" i="0" strike="noStrike" cap="none" dirty="0">
              <a:solidFill>
                <a:srgbClr val="D0CE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196" name="Rect 0"/>
          <p:cNvCxnSpPr/>
          <p:nvPr/>
        </p:nvCxnSpPr>
        <p:spPr>
          <a:xfrm rot="10800000" flipH="1">
            <a:off x="4259580" y="980440"/>
            <a:ext cx="7628890" cy="20320"/>
          </a:xfrm>
          <a:prstGeom prst="straightConnector1">
            <a:avLst/>
          </a:prstGeom>
          <a:noFill/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 0"/>
          <p:cNvSpPr txBox="1">
            <a:spLocks/>
          </p:cNvSpPr>
          <p:nvPr/>
        </p:nvSpPr>
        <p:spPr>
          <a:xfrm>
            <a:off x="242570" y="211455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i="0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04</a:t>
            </a:r>
            <a:r>
              <a:rPr lang="ko-KR" sz="4000" b="1" i="0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endParaRPr lang="ko-KR" altLang="en-US" sz="4000" b="1" i="0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98" name="Rect 0"/>
          <p:cNvSpPr txBox="1">
            <a:spLocks/>
          </p:cNvSpPr>
          <p:nvPr/>
        </p:nvSpPr>
        <p:spPr>
          <a:xfrm>
            <a:off x="1164590" y="313055"/>
            <a:ext cx="3395345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03. 프로젝트 수행 방법</a:t>
            </a:r>
            <a:endParaRPr lang="ko-KR" altLang="en-US" sz="24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pic>
        <p:nvPicPr>
          <p:cNvPr id="199" name="그림 18" descr="C:/Users/ttogl/AppData/Roaming/PolarisOffice/ETemp/10356_16050912/fImage38428352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970" y="1007746"/>
            <a:ext cx="5674751" cy="5274685"/>
          </a:xfrm>
          <a:prstGeom prst="rect">
            <a:avLst/>
          </a:prstGeom>
          <a:noFill/>
        </p:spPr>
      </p:pic>
      <p:sp>
        <p:nvSpPr>
          <p:cNvPr id="188" name="Rect 0"/>
          <p:cNvSpPr txBox="1">
            <a:spLocks/>
          </p:cNvSpPr>
          <p:nvPr/>
        </p:nvSpPr>
        <p:spPr>
          <a:xfrm>
            <a:off x="780415" y="1776405"/>
            <a:ext cx="6381750" cy="373544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sz="20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“</a:t>
            </a:r>
            <a:r>
              <a:rPr lang="ko-KR" sz="20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Fast</a:t>
            </a:r>
            <a:r>
              <a:rPr lang="ko-KR" sz="20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sz="20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framework</a:t>
            </a:r>
            <a:r>
              <a:rPr lang="ko-KR" sz="20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sz="20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for</a:t>
            </a:r>
            <a:r>
              <a:rPr lang="ko-KR" sz="20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sz="20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Python</a:t>
            </a:r>
            <a:r>
              <a:rPr lang="ko-KR" sz="20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”</a:t>
            </a:r>
            <a:endParaRPr lang="ko-KR" altLang="en-US" sz="20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54000" indent="-2540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0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54000" indent="-2540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sz="20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Micro </a:t>
            </a:r>
            <a:r>
              <a:rPr lang="ko-KR" sz="20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web</a:t>
            </a:r>
            <a:r>
              <a:rPr lang="ko-KR" sz="20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sz="20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framework</a:t>
            </a:r>
            <a:endParaRPr lang="ko-KR" altLang="en-US" sz="20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54000" indent="-2540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0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54000" indent="-2540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sz="20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Pydantic</a:t>
            </a:r>
            <a:r>
              <a:rPr lang="ko-KR" sz="20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( 자동 문서 &amp; 데이터 검증 )과 </a:t>
            </a:r>
            <a:r>
              <a:rPr lang="ko-KR" sz="20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SwaggerUI를</a:t>
            </a:r>
            <a:r>
              <a:rPr lang="ko-KR" sz="20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제공한다.</a:t>
            </a:r>
            <a:endParaRPr lang="ko-KR" altLang="en-US" sz="20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54000" indent="-2540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0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54000" indent="-25400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ko-KR" sz="20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Async</a:t>
            </a:r>
            <a:r>
              <a:rPr lang="ko-KR" sz="20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sz="20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def를</a:t>
            </a:r>
            <a:r>
              <a:rPr lang="ko-KR" sz="20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사용하고 빠른 속도를 가진다. (ASGI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)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pic>
        <p:nvPicPr>
          <p:cNvPr id="3074" name="Picture 2" descr="GitHub - tiangolo/fastapi: FastAPI framework, high performance, easy to  learn, fast to code, ready for production">
            <a:extLst>
              <a:ext uri="{FF2B5EF4-FFF2-40B4-BE49-F238E27FC236}">
                <a16:creationId xmlns:a16="http://schemas.microsoft.com/office/drawing/2014/main" id="{C2889E3D-61E8-7F03-D82B-21AA995E0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00" y="861340"/>
            <a:ext cx="3126757" cy="11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 0"/>
          <p:cNvSpPr>
            <a:spLocks/>
          </p:cNvSpPr>
          <p:nvPr/>
        </p:nvSpPr>
        <p:spPr>
          <a:xfrm>
            <a:off x="248285" y="229870"/>
            <a:ext cx="11739245" cy="6410325"/>
          </a:xfrm>
          <a:prstGeom prst="rect">
            <a:avLst/>
          </a:prstGeom>
          <a:solidFill>
            <a:schemeClr val="lt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Rect 0"/>
          <p:cNvSpPr txBox="1">
            <a:spLocks/>
          </p:cNvSpPr>
          <p:nvPr/>
        </p:nvSpPr>
        <p:spPr>
          <a:xfrm>
            <a:off x="1177290" y="821690"/>
            <a:ext cx="27940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①</a:t>
            </a:r>
            <a:r>
              <a:rPr lang="ko-KR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최적화 과정</a:t>
            </a:r>
            <a:endParaRPr lang="ko-KR" altLang="en-US" sz="14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grpSp>
        <p:nvGrpSpPr>
          <p:cNvPr id="204" name="Group 5"/>
          <p:cNvGrpSpPr/>
          <p:nvPr/>
        </p:nvGrpSpPr>
        <p:grpSpPr>
          <a:xfrm>
            <a:off x="591185" y="1362710"/>
            <a:ext cx="7945755" cy="524510"/>
            <a:chOff x="591185" y="1362710"/>
            <a:chExt cx="7945755" cy="524510"/>
          </a:xfrm>
        </p:grpSpPr>
        <p:sp>
          <p:nvSpPr>
            <p:cNvPr id="187" name="Rect 0"/>
            <p:cNvSpPr txBox="1">
              <a:spLocks/>
            </p:cNvSpPr>
            <p:nvPr/>
          </p:nvSpPr>
          <p:spPr>
            <a:xfrm>
              <a:off x="1118235" y="1493520"/>
              <a:ext cx="7418705" cy="36893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18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Epoch</a:t>
              </a:r>
              <a:r>
                <a:rPr 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: 저자 권장에 따라 4 </a:t>
              </a:r>
              <a:r>
                <a:rPr lang="ko-KR" sz="18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Epoch</a:t>
              </a:r>
              <a:r>
                <a:rPr 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이하로 훈련</a:t>
              </a:r>
              <a:endParaRPr lang="ko-KR" altLang="en-US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</p:txBody>
        </p:sp>
        <p:sp>
          <p:nvSpPr>
            <p:cNvPr id="195" name="Rect 0"/>
            <p:cNvSpPr txBox="1">
              <a:spLocks/>
            </p:cNvSpPr>
            <p:nvPr/>
          </p:nvSpPr>
          <p:spPr>
            <a:xfrm>
              <a:off x="591185" y="1362710"/>
              <a:ext cx="505460" cy="5245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2800" b="1" i="0" strike="noStrike" cap="none" dirty="0">
                  <a:solidFill>
                    <a:srgbClr val="D0CEC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charset="0"/>
                </a:rPr>
                <a:t>▶</a:t>
              </a:r>
              <a:endParaRPr lang="ko-KR" altLang="en-US" sz="2800" b="1" i="0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endParaRPr>
            </a:p>
          </p:txBody>
        </p:sp>
      </p:grpSp>
      <p:cxnSp>
        <p:nvCxnSpPr>
          <p:cNvPr id="196" name="Rect 0"/>
          <p:cNvCxnSpPr/>
          <p:nvPr/>
        </p:nvCxnSpPr>
        <p:spPr>
          <a:xfrm rot="10800000" flipH="1">
            <a:off x="4259580" y="980440"/>
            <a:ext cx="7629525" cy="20955"/>
          </a:xfrm>
          <a:prstGeom prst="straightConnector1">
            <a:avLst/>
          </a:prstGeom>
          <a:noFill/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 0"/>
          <p:cNvSpPr txBox="1">
            <a:spLocks/>
          </p:cNvSpPr>
          <p:nvPr/>
        </p:nvSpPr>
        <p:spPr>
          <a:xfrm>
            <a:off x="242570" y="211455"/>
            <a:ext cx="1161415" cy="709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i="0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04</a:t>
            </a:r>
            <a:r>
              <a:rPr lang="ko-KR" sz="4000" b="1" i="0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endParaRPr lang="ko-KR" altLang="en-US" sz="4000" b="1" i="0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98" name="Rect 0"/>
          <p:cNvSpPr txBox="1">
            <a:spLocks/>
          </p:cNvSpPr>
          <p:nvPr/>
        </p:nvSpPr>
        <p:spPr>
          <a:xfrm>
            <a:off x="1164590" y="313055"/>
            <a:ext cx="3395980" cy="461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04. 프로젝트 수행 결과</a:t>
            </a:r>
            <a:endParaRPr lang="ko-KR" altLang="en-US" sz="24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205" name="Group 5"/>
          <p:cNvGrpSpPr/>
          <p:nvPr/>
        </p:nvGrpSpPr>
        <p:grpSpPr>
          <a:xfrm>
            <a:off x="596265" y="1914525"/>
            <a:ext cx="7936230" cy="523240"/>
            <a:chOff x="596265" y="1914525"/>
            <a:chExt cx="7936230" cy="523240"/>
          </a:xfrm>
        </p:grpSpPr>
        <p:sp>
          <p:nvSpPr>
            <p:cNvPr id="206" name="Rect 0"/>
            <p:cNvSpPr txBox="1">
              <a:spLocks/>
            </p:cNvSpPr>
            <p:nvPr/>
          </p:nvSpPr>
          <p:spPr>
            <a:xfrm>
              <a:off x="1113790" y="2045335"/>
              <a:ext cx="7418705" cy="36893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18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Batch</a:t>
              </a:r>
              <a:r>
                <a:rPr 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</a:t>
              </a:r>
              <a:r>
                <a:rPr lang="ko-KR" sz="18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size</a:t>
              </a:r>
              <a:r>
                <a:rPr 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: 16, 32, 64</a:t>
              </a:r>
              <a:endParaRPr lang="ko-KR" altLang="en-US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</p:txBody>
        </p:sp>
        <p:sp>
          <p:nvSpPr>
            <p:cNvPr id="207" name="Rect 0"/>
            <p:cNvSpPr txBox="1">
              <a:spLocks/>
            </p:cNvSpPr>
            <p:nvPr/>
          </p:nvSpPr>
          <p:spPr>
            <a:xfrm>
              <a:off x="596265" y="1914525"/>
              <a:ext cx="505460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2800" b="1" i="0" strike="noStrike" cap="none" dirty="0">
                  <a:solidFill>
                    <a:srgbClr val="D0CEC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charset="0"/>
                </a:rPr>
                <a:t>▶</a:t>
              </a:r>
              <a:endParaRPr lang="ko-KR" altLang="en-US" sz="2800" b="1" i="0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endParaRPr>
            </a:p>
          </p:txBody>
        </p:sp>
      </p:grpSp>
      <p:grpSp>
        <p:nvGrpSpPr>
          <p:cNvPr id="208" name="Group 5"/>
          <p:cNvGrpSpPr/>
          <p:nvPr/>
        </p:nvGrpSpPr>
        <p:grpSpPr>
          <a:xfrm>
            <a:off x="589915" y="2399665"/>
            <a:ext cx="10578465" cy="1253490"/>
            <a:chOff x="589915" y="2399665"/>
            <a:chExt cx="10578465" cy="1253490"/>
          </a:xfrm>
        </p:grpSpPr>
        <p:sp>
          <p:nvSpPr>
            <p:cNvPr id="209" name="Rect 0"/>
            <p:cNvSpPr txBox="1">
              <a:spLocks/>
            </p:cNvSpPr>
            <p:nvPr/>
          </p:nvSpPr>
          <p:spPr>
            <a:xfrm>
              <a:off x="1107440" y="2530475"/>
              <a:ext cx="10060940" cy="11226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18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학습률</a:t>
              </a:r>
              <a:r>
                <a:rPr 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(</a:t>
              </a:r>
              <a:r>
                <a:rPr lang="ko-KR" sz="18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Learning</a:t>
              </a:r>
              <a:r>
                <a:rPr 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</a:t>
              </a:r>
              <a:r>
                <a:rPr lang="ko-KR" sz="18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rate</a:t>
              </a:r>
              <a:r>
                <a:rPr 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) : [0.01, 1e-3, 5e-5, 3e-5, 2e-5, 1e-6] 에서 범위 탐색</a:t>
              </a:r>
              <a:endParaRPr lang="ko-KR" altLang="en-US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-&gt; 5e-5 ~ 5e-5 사이의 로그 함수 선상 값으로 다시 </a:t>
              </a:r>
              <a:r>
                <a:rPr lang="ko-KR" sz="18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하이퍼파라미터</a:t>
              </a:r>
              <a:r>
                <a:rPr 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탐색</a:t>
              </a:r>
              <a:r>
                <a:rPr lang="ko-KR" sz="14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</a:t>
              </a:r>
              <a:endParaRPr lang="ko-KR" altLang="en-US" sz="3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3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 </a:t>
              </a:r>
              <a:endParaRPr lang="ko-KR" altLang="en-US" sz="3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14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 * 0.01일 경우에 너무 크기 때문에 </a:t>
              </a:r>
              <a:r>
                <a:rPr lang="ko-KR" sz="14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overshooting</a:t>
              </a:r>
              <a:r>
                <a:rPr lang="ko-KR" sz="14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.</a:t>
              </a:r>
              <a:endParaRPr lang="ko-KR" altLang="en-US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14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 * 1e-6일 경우에 </a:t>
              </a:r>
              <a:r>
                <a:rPr lang="ko-KR" sz="14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local</a:t>
              </a:r>
              <a:r>
                <a:rPr lang="ko-KR" sz="14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</a:t>
              </a:r>
              <a:r>
                <a:rPr lang="ko-KR" sz="14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minima에</a:t>
              </a:r>
              <a:r>
                <a:rPr lang="ko-KR" sz="14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빠지는 경우 발생</a:t>
              </a:r>
              <a:endParaRPr lang="ko-KR" altLang="en-US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</p:txBody>
        </p:sp>
        <p:sp>
          <p:nvSpPr>
            <p:cNvPr id="210" name="Rect 0"/>
            <p:cNvSpPr txBox="1">
              <a:spLocks/>
            </p:cNvSpPr>
            <p:nvPr/>
          </p:nvSpPr>
          <p:spPr>
            <a:xfrm>
              <a:off x="589915" y="2399665"/>
              <a:ext cx="505460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2800" b="1" i="0" strike="noStrike" cap="none" dirty="0">
                  <a:solidFill>
                    <a:srgbClr val="D0CEC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charset="0"/>
                </a:rPr>
                <a:t>▶</a:t>
              </a:r>
              <a:endParaRPr lang="ko-KR" altLang="en-US" sz="2800" b="1" i="0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endParaRPr>
            </a:p>
          </p:txBody>
        </p:sp>
      </p:grpSp>
      <p:grpSp>
        <p:nvGrpSpPr>
          <p:cNvPr id="211" name="Group 5"/>
          <p:cNvGrpSpPr/>
          <p:nvPr/>
        </p:nvGrpSpPr>
        <p:grpSpPr>
          <a:xfrm>
            <a:off x="588010" y="3693795"/>
            <a:ext cx="10939780" cy="931029"/>
            <a:chOff x="588010" y="3693795"/>
            <a:chExt cx="10939780" cy="931029"/>
          </a:xfrm>
        </p:grpSpPr>
        <p:sp>
          <p:nvSpPr>
            <p:cNvPr id="212" name="Rect 0"/>
            <p:cNvSpPr txBox="1">
              <a:spLocks/>
            </p:cNvSpPr>
            <p:nvPr/>
          </p:nvSpPr>
          <p:spPr>
            <a:xfrm>
              <a:off x="1105535" y="3824605"/>
              <a:ext cx="10422255" cy="80021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18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Weight</a:t>
              </a:r>
              <a:r>
                <a:rPr 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</a:t>
              </a:r>
              <a:r>
                <a:rPr lang="ko-KR" sz="18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decay</a:t>
              </a:r>
              <a:r>
                <a:rPr 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: 4e-5 ~ 1e-3 사이의 로그 함수 선상 값</a:t>
              </a:r>
              <a:endParaRPr lang="ko-KR" altLang="en-US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14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 * </a:t>
              </a:r>
              <a:r>
                <a:rPr lang="ko-KR" sz="14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과적합</a:t>
              </a:r>
              <a:r>
                <a:rPr lang="ko-KR" sz="14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방지하기 위해 학습 중 </a:t>
              </a:r>
              <a:r>
                <a:rPr lang="ko-KR" sz="14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loss</a:t>
              </a:r>
              <a:r>
                <a:rPr lang="ko-KR" sz="14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</a:t>
              </a:r>
              <a:r>
                <a:rPr lang="ko-KR" sz="14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function에</a:t>
              </a:r>
              <a:r>
                <a:rPr lang="ko-KR" sz="14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</a:t>
              </a:r>
              <a:r>
                <a:rPr lang="ko-KR" sz="14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weight가</a:t>
              </a:r>
              <a:r>
                <a:rPr lang="ko-KR" sz="14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커질 경우에 대한 </a:t>
              </a:r>
              <a:r>
                <a:rPr lang="ko-KR" sz="14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패널티</a:t>
              </a:r>
              <a:r>
                <a:rPr lang="ko-KR" sz="14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항목을 넣어 </a:t>
              </a:r>
              <a:r>
                <a:rPr lang="ko-KR" sz="14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weight가</a:t>
              </a:r>
              <a:r>
                <a:rPr lang="ko-KR" sz="14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너무 커지지 않게 하는 방법</a:t>
              </a:r>
              <a:endParaRPr lang="ko-KR" altLang="en-US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</p:txBody>
        </p:sp>
        <p:sp>
          <p:nvSpPr>
            <p:cNvPr id="213" name="Rect 0"/>
            <p:cNvSpPr txBox="1">
              <a:spLocks/>
            </p:cNvSpPr>
            <p:nvPr/>
          </p:nvSpPr>
          <p:spPr>
            <a:xfrm>
              <a:off x="588010" y="3693795"/>
              <a:ext cx="505460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2800" b="1" i="0" strike="noStrike" cap="none" dirty="0">
                  <a:solidFill>
                    <a:srgbClr val="D0CEC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charset="0"/>
                </a:rPr>
                <a:t>▶</a:t>
              </a:r>
              <a:endParaRPr lang="ko-KR" altLang="en-US" sz="2800" b="1" i="0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endParaRPr>
            </a:p>
          </p:txBody>
        </p:sp>
      </p:grpSp>
      <p:pic>
        <p:nvPicPr>
          <p:cNvPr id="216" name="그림 22" descr="C:/Users/ttogl/AppData/Roaming/PolarisOffice/ETemp/10356_16050912/fImage5196356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75" y="5915025"/>
            <a:ext cx="4047490" cy="638810"/>
          </a:xfrm>
          <a:prstGeom prst="rect">
            <a:avLst/>
          </a:prstGeom>
          <a:noFill/>
        </p:spPr>
      </p:pic>
      <p:pic>
        <p:nvPicPr>
          <p:cNvPr id="217" name="그림 24" descr="C:/Users/ttogl/AppData/Roaming/PolarisOffice/ETemp/10356_16050912/fImage15267358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45" y="4402455"/>
            <a:ext cx="4304030" cy="1435100"/>
          </a:xfrm>
          <a:prstGeom prst="rect">
            <a:avLst/>
          </a:prstGeom>
          <a:noFill/>
        </p:spPr>
      </p:pic>
      <p:pic>
        <p:nvPicPr>
          <p:cNvPr id="218" name="그림 25" descr="C:/Users/ttogl/AppData/Roaming/PolarisOffice/ETemp/10356_16050912/fImage19045359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30" y="980440"/>
            <a:ext cx="2061210" cy="2919095"/>
          </a:xfrm>
          <a:prstGeom prst="rect">
            <a:avLst/>
          </a:prstGeom>
          <a:noFill/>
        </p:spPr>
      </p:pic>
      <p:grpSp>
        <p:nvGrpSpPr>
          <p:cNvPr id="24" name="Group 5">
            <a:extLst>
              <a:ext uri="{FF2B5EF4-FFF2-40B4-BE49-F238E27FC236}">
                <a16:creationId xmlns:a16="http://schemas.microsoft.com/office/drawing/2014/main" id="{C2EF25DA-3A0F-1B32-74D3-A6FEB4EB4D05}"/>
              </a:ext>
            </a:extLst>
          </p:cNvPr>
          <p:cNvGrpSpPr/>
          <p:nvPr/>
        </p:nvGrpSpPr>
        <p:grpSpPr>
          <a:xfrm>
            <a:off x="588010" y="4943356"/>
            <a:ext cx="10939780" cy="523240"/>
            <a:chOff x="588010" y="3693795"/>
            <a:chExt cx="10939780" cy="523240"/>
          </a:xfrm>
        </p:grpSpPr>
        <p:sp>
          <p:nvSpPr>
            <p:cNvPr id="25" name="Rect 0">
              <a:extLst>
                <a:ext uri="{FF2B5EF4-FFF2-40B4-BE49-F238E27FC236}">
                  <a16:creationId xmlns:a16="http://schemas.microsoft.com/office/drawing/2014/main" id="{47ABFB89-C4A1-3B66-CD76-1A1D77061E34}"/>
                </a:ext>
              </a:extLst>
            </p:cNvPr>
            <p:cNvSpPr txBox="1">
              <a:spLocks/>
            </p:cNvSpPr>
            <p:nvPr/>
          </p:nvSpPr>
          <p:spPr>
            <a:xfrm>
              <a:off x="1105535" y="3824605"/>
              <a:ext cx="10422255" cy="369332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Optimizer </a:t>
              </a:r>
              <a:r>
                <a:rPr lang="ko-KR" altLang="en-US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중</a:t>
              </a:r>
              <a:r>
                <a:rPr lang="en-US" alt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</a:t>
              </a:r>
              <a:r>
                <a:rPr lang="ko-KR" altLang="en-US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</a:t>
              </a:r>
              <a:r>
                <a:rPr lang="en-US" altLang="ko-KR" sz="18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AdamW</a:t>
              </a:r>
              <a:r>
                <a:rPr lang="en-US" alt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</a:t>
              </a:r>
              <a:r>
                <a:rPr lang="ko-KR" altLang="en-US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사용</a:t>
              </a:r>
              <a:r>
                <a:rPr lang="en-US" alt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, </a:t>
              </a:r>
              <a:r>
                <a:rPr lang="en-US" altLang="ko-KR" sz="1800" b="1" i="0" strike="noStrike" cap="none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O</a:t>
              </a:r>
              <a:r>
                <a:rPr lang="en-US" altLang="ko-KR" sz="1800" b="1" dirty="0" err="1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ptuna</a:t>
              </a:r>
              <a:r>
                <a:rPr lang="en-US" altLang="ko-KR" sz="1800" b="1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  </a:t>
              </a:r>
              <a:r>
                <a:rPr lang="ko-KR" altLang="en-US" sz="1800" b="1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사용 </a:t>
              </a:r>
              <a:r>
                <a:rPr lang="en-US" altLang="ko-KR" sz="1800" b="1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X</a:t>
              </a:r>
              <a:endParaRPr lang="ko-KR" altLang="en-US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</p:txBody>
        </p:sp>
        <p:sp>
          <p:nvSpPr>
            <p:cNvPr id="26" name="Rect 0">
              <a:extLst>
                <a:ext uri="{FF2B5EF4-FFF2-40B4-BE49-F238E27FC236}">
                  <a16:creationId xmlns:a16="http://schemas.microsoft.com/office/drawing/2014/main" id="{9BCB281C-DD6B-5192-4701-467C098C763D}"/>
                </a:ext>
              </a:extLst>
            </p:cNvPr>
            <p:cNvSpPr txBox="1">
              <a:spLocks/>
            </p:cNvSpPr>
            <p:nvPr/>
          </p:nvSpPr>
          <p:spPr>
            <a:xfrm>
              <a:off x="588010" y="3693795"/>
              <a:ext cx="505460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2800" b="1" i="0" strike="noStrike" cap="none" dirty="0">
                  <a:solidFill>
                    <a:srgbClr val="D0CEC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charset="0"/>
                </a:rPr>
                <a:t>▶</a:t>
              </a:r>
              <a:endParaRPr lang="ko-KR" altLang="en-US" sz="2800" b="1" i="0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 0"/>
          <p:cNvSpPr>
            <a:spLocks/>
          </p:cNvSpPr>
          <p:nvPr/>
        </p:nvSpPr>
        <p:spPr>
          <a:xfrm>
            <a:off x="227330" y="191770"/>
            <a:ext cx="11738610" cy="6409690"/>
          </a:xfrm>
          <a:prstGeom prst="rect">
            <a:avLst/>
          </a:prstGeom>
          <a:solidFill>
            <a:schemeClr val="lt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7" name="Rect 0"/>
          <p:cNvCxnSpPr/>
          <p:nvPr/>
        </p:nvCxnSpPr>
        <p:spPr>
          <a:xfrm rot="10800000" flipH="1">
            <a:off x="3719830" y="980440"/>
            <a:ext cx="8168640" cy="21590"/>
          </a:xfrm>
          <a:prstGeom prst="straightConnector1">
            <a:avLst/>
          </a:prstGeom>
          <a:noFill/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 0"/>
          <p:cNvSpPr txBox="1">
            <a:spLocks/>
          </p:cNvSpPr>
          <p:nvPr/>
        </p:nvSpPr>
        <p:spPr>
          <a:xfrm>
            <a:off x="255905" y="198120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i="0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04</a:t>
            </a:r>
            <a:r>
              <a:rPr lang="ko-KR" sz="4000" b="1" i="0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endParaRPr lang="ko-KR" altLang="en-US" sz="4000" b="1" i="0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60" name="Rect 0"/>
          <p:cNvSpPr txBox="1">
            <a:spLocks/>
          </p:cNvSpPr>
          <p:nvPr/>
        </p:nvSpPr>
        <p:spPr>
          <a:xfrm>
            <a:off x="1164590" y="313055"/>
            <a:ext cx="377825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04. 프로젝트 수행 결과</a:t>
            </a:r>
            <a:endParaRPr lang="ko-KR" altLang="en-US" sz="24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pic>
        <p:nvPicPr>
          <p:cNvPr id="262" name="그림 35" descr="C:/Users/ttogl/AppData/Roaming/PolarisOffice/ETemp/10356_16050912/fImage44694405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" y="1309907"/>
            <a:ext cx="5490845" cy="4487545"/>
          </a:xfrm>
          <a:prstGeom prst="rect">
            <a:avLst/>
          </a:prstGeom>
          <a:noFill/>
        </p:spPr>
      </p:pic>
      <p:pic>
        <p:nvPicPr>
          <p:cNvPr id="264" name="그림 37" descr="C:/Users/ttogl/AppData/Roaming/PolarisOffice/ETemp/10356_16050912/fImage25683407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05" y="1323975"/>
            <a:ext cx="5950585" cy="4520565"/>
          </a:xfrm>
          <a:prstGeom prst="rect">
            <a:avLst/>
          </a:prstGeom>
          <a:noFill/>
        </p:spPr>
      </p:pic>
      <p:sp>
        <p:nvSpPr>
          <p:cNvPr id="265" name="텍스트 상자 38"/>
          <p:cNvSpPr txBox="1">
            <a:spLocks/>
          </p:cNvSpPr>
          <p:nvPr/>
        </p:nvSpPr>
        <p:spPr>
          <a:xfrm>
            <a:off x="1177290" y="821690"/>
            <a:ext cx="27940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① 최적화 과정</a:t>
            </a:r>
            <a:endParaRPr lang="ko-KR" altLang="en-US" sz="14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bg>
      <p:bgPr>
        <a:solidFill>
          <a:srgbClr val="4D00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 0"/>
          <p:cNvSpPr>
            <a:spLocks/>
          </p:cNvSpPr>
          <p:nvPr/>
        </p:nvSpPr>
        <p:spPr>
          <a:xfrm>
            <a:off x="219710" y="201295"/>
            <a:ext cx="11739245" cy="6410325"/>
          </a:xfrm>
          <a:prstGeom prst="rect">
            <a:avLst/>
          </a:prstGeom>
          <a:solidFill>
            <a:schemeClr val="lt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Rect 0"/>
          <p:cNvSpPr txBox="1">
            <a:spLocks/>
          </p:cNvSpPr>
          <p:nvPr/>
        </p:nvSpPr>
        <p:spPr>
          <a:xfrm>
            <a:off x="1177290" y="821690"/>
            <a:ext cx="279463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②</a:t>
            </a:r>
            <a:r>
              <a:rPr lang="ko-KR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최적화 결과</a:t>
            </a:r>
            <a:endParaRPr lang="ko-KR" altLang="en-US" sz="14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grpSp>
        <p:nvGrpSpPr>
          <p:cNvPr id="204" name="그룹 40"/>
          <p:cNvGrpSpPr/>
          <p:nvPr/>
        </p:nvGrpSpPr>
        <p:grpSpPr>
          <a:xfrm>
            <a:off x="610235" y="1163320"/>
            <a:ext cx="7935595" cy="1329690"/>
            <a:chOff x="610235" y="1163320"/>
            <a:chExt cx="7935595" cy="1329690"/>
          </a:xfrm>
        </p:grpSpPr>
        <p:sp>
          <p:nvSpPr>
            <p:cNvPr id="187" name="Rect 0"/>
            <p:cNvSpPr txBox="1">
              <a:spLocks/>
            </p:cNvSpPr>
            <p:nvPr/>
          </p:nvSpPr>
          <p:spPr>
            <a:xfrm>
              <a:off x="1127760" y="1294130"/>
              <a:ext cx="7418705" cy="119951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1800" b="1" i="0" strike="noStrike" cap="none" dirty="0">
                  <a:solidFill>
                    <a:srgbClr val="3A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각 모델 최적화 결과</a:t>
              </a:r>
              <a:endParaRPr lang="ko-KR" altLang="en-US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</p:txBody>
        </p:sp>
        <p:sp>
          <p:nvSpPr>
            <p:cNvPr id="195" name="Rect 0"/>
            <p:cNvSpPr txBox="1">
              <a:spLocks/>
            </p:cNvSpPr>
            <p:nvPr/>
          </p:nvSpPr>
          <p:spPr>
            <a:xfrm>
              <a:off x="610235" y="1163320"/>
              <a:ext cx="505460" cy="5245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2800" b="1" i="0" strike="noStrike" cap="none" dirty="0">
                  <a:solidFill>
                    <a:srgbClr val="D0CEC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charset="0"/>
                </a:rPr>
                <a:t>▶</a:t>
              </a:r>
              <a:endParaRPr lang="ko-KR" altLang="en-US" sz="2800" b="1" i="0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endParaRPr>
            </a:p>
          </p:txBody>
        </p:sp>
      </p:grpSp>
      <p:cxnSp>
        <p:nvCxnSpPr>
          <p:cNvPr id="196" name="Rect 0"/>
          <p:cNvCxnSpPr/>
          <p:nvPr/>
        </p:nvCxnSpPr>
        <p:spPr>
          <a:xfrm rot="10800000" flipH="1">
            <a:off x="4259580" y="980440"/>
            <a:ext cx="7628890" cy="20320"/>
          </a:xfrm>
          <a:prstGeom prst="straightConnector1">
            <a:avLst/>
          </a:prstGeom>
          <a:noFill/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 0"/>
          <p:cNvSpPr txBox="1">
            <a:spLocks/>
          </p:cNvSpPr>
          <p:nvPr/>
        </p:nvSpPr>
        <p:spPr>
          <a:xfrm>
            <a:off x="242570" y="211455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i="0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04</a:t>
            </a:r>
            <a:r>
              <a:rPr lang="ko-KR" sz="4000" b="1" i="0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endParaRPr lang="ko-KR" altLang="en-US" sz="4000" b="1" i="0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98" name="Rect 0"/>
          <p:cNvSpPr txBox="1">
            <a:spLocks/>
          </p:cNvSpPr>
          <p:nvPr/>
        </p:nvSpPr>
        <p:spPr>
          <a:xfrm>
            <a:off x="1164590" y="313055"/>
            <a:ext cx="3395345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04. 프로젝트 수행 결과</a:t>
            </a:r>
            <a:endParaRPr lang="ko-KR" altLang="en-US" sz="24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aphicFrame>
        <p:nvGraphicFramePr>
          <p:cNvPr id="203" name="Table 3"/>
          <p:cNvGraphicFramePr>
            <a:graphicFrameLocks noGrp="1"/>
          </p:cNvGraphicFramePr>
          <p:nvPr/>
        </p:nvGraphicFramePr>
        <p:xfrm>
          <a:off x="605155" y="1736725"/>
          <a:ext cx="10779760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4555"/>
                <a:gridCol w="2157095"/>
                <a:gridCol w="2154555"/>
                <a:gridCol w="2157095"/>
                <a:gridCol w="2156460"/>
              </a:tblGrid>
              <a:tr h="309245"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lang="ko-KR" altLang="en-US" sz="1400" kern="1200" cap="none" i="0" b="1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모델</a:t>
                      </a:r>
                      <a:endParaRPr lang="ko-KR" altLang="en-US" sz="1400" kern="1200" i="0" cap="none" b="1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>
                    <a:solidFill>
                      <a:srgbClr val="FBF8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1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RoBERTa</a:t>
                      </a:r>
                      <a:endParaRPr lang="ko-KR" altLang="en-US" sz="1400" kern="1200" i="0" cap="none" b="1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>
                    <a:solidFill>
                      <a:srgbClr val="FBF8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1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BERT-base</a:t>
                      </a:r>
                      <a:endParaRPr lang="ko-KR" altLang="en-US" sz="1400" kern="1200" i="0" cap="none" b="1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>
                    <a:solidFill>
                      <a:srgbClr val="FBF8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1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KR-BERT</a:t>
                      </a:r>
                      <a:endParaRPr lang="ko-KR" altLang="en-US" sz="1400" kern="1200" i="0" cap="none" b="1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>
                    <a:solidFill>
                      <a:srgbClr val="FBF8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1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DistilKoBERT</a:t>
                      </a:r>
                      <a:endParaRPr lang="ko-KR" altLang="en-US" sz="1400" kern="1200" i="0" cap="none" b="1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>
                    <a:solidFill>
                      <a:srgbClr val="FBF8F7"/>
                    </a:solidFill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Huggingface 모델명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klue/roberta-base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Klue/bert-base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Snunlp/KR-Medium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Monologg/kobert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</a:tr>
              <a:tr h="466725"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Train batch size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lang="en-US" altLang="ko-KR"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64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lang="ko-KR" altLang="en-US"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32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32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lang="ko-KR" altLang="en-US"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-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</a:tr>
              <a:tr h="480695"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Learning rate (학습률)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lang="en-US" altLang="ko-KR"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5e-05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lang="ko-KR" altLang="en-US"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5e-05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0.0001 ( 1e-04 )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lang="ko-KR" altLang="en-US"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-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</a:tr>
              <a:tr h="480695"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Weight decay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lang="en-US" altLang="ko-KR"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0.01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lang="ko-KR" altLang="en-US"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8e-04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4e-05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lang="ko-KR" altLang="en-US"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-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</a:tr>
              <a:tr h="440690"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sz="1400" kern="1200" cap="none" i="0" b="0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Top F1 score</a:t>
                      </a:r>
                      <a:endParaRPr lang="ko-KR" altLang="en-US" sz="1400" kern="1200" i="0" cap="none" b="0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lang="ko-KR" altLang="en-US" sz="1400" kern="1200" cap="none" i="0" b="1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0</a:t>
                      </a:r>
                      <a:r>
                        <a:rPr lang="en-US" altLang="ko-KR" sz="1400" kern="1200" cap="none" i="0" b="1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.8496</a:t>
                      </a:r>
                      <a:endParaRPr lang="ko-KR" altLang="en-US" sz="1400" kern="1200" i="0" cap="none" b="1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lang="ko-KR" altLang="en-US" sz="1400" kern="1200" cap="none" i="0" b="1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0.7791</a:t>
                      </a:r>
                      <a:endParaRPr lang="ko-KR" altLang="en-US" sz="1400" kern="1200" i="0" cap="none" b="1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lang="ko-KR" altLang="en-US" sz="1400" kern="1200" cap="none" i="0" b="1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0.7688</a:t>
                      </a:r>
                      <a:endParaRPr lang="ko-KR" altLang="en-US" sz="1400" kern="1200" i="0" cap="none" b="1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/>
                      <a:r>
                        <a:rPr lang="ko-KR" altLang="en-US" sz="1400" kern="1200" cap="none" i="0" b="1" strike="noStrike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0에 수렴</a:t>
                      </a:r>
                      <a:endParaRPr lang="ko-KR" altLang="en-US" sz="1400" kern="1200" i="0" cap="none" b="1" strike="noStrike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206" name="그림 1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0865" y="4522470"/>
            <a:ext cx="2468880" cy="1827530"/>
          </a:xfrm>
          <a:prstGeom prst="rect">
            <a:avLst/>
          </a:prstGeom>
          <a:noFill/>
        </p:spPr>
      </p:pic>
      <p:pic>
        <p:nvPicPr>
          <p:cNvPr id="207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70" y="4610735"/>
            <a:ext cx="2105025" cy="1548130"/>
          </a:xfrm>
          <a:prstGeom prst="rect">
            <a:avLst/>
          </a:prstGeom>
          <a:noFill/>
        </p:spPr>
      </p:pic>
      <p:sp>
        <p:nvSpPr>
          <p:cNvPr id="205" name="도형 4"/>
          <p:cNvSpPr>
            <a:spLocks/>
          </p:cNvSpPr>
          <p:nvPr/>
        </p:nvSpPr>
        <p:spPr>
          <a:xfrm>
            <a:off x="2804795" y="1649095"/>
            <a:ext cx="2082165" cy="2680335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/>
          <p:nvPr/>
        </p:nvSpPr>
        <p:spPr>
          <a:xfrm>
            <a:off x="227330" y="191770"/>
            <a:ext cx="11737975" cy="6409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7" name="Google Shape;257;p12"/>
          <p:cNvCxnSpPr/>
          <p:nvPr/>
        </p:nvCxnSpPr>
        <p:spPr>
          <a:xfrm rot="10800000" flipH="1">
            <a:off x="3719830" y="980440"/>
            <a:ext cx="8168005" cy="2095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8" name="Google Shape;258;p12"/>
          <p:cNvSpPr txBox="1"/>
          <p:nvPr/>
        </p:nvSpPr>
        <p:spPr>
          <a:xfrm>
            <a:off x="1177290" y="821690"/>
            <a:ext cx="2794000" cy="3073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③ 시연</a:t>
            </a:r>
            <a:endParaRPr lang="ko-KR" altLang="en-US" sz="14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04</a:t>
            </a:r>
            <a:r>
              <a:rPr lang="ko-KR" sz="4000" b="1" i="0" u="none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endParaRPr sz="4000" b="1" i="0" u="none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1164590" y="313055"/>
            <a:ext cx="3777615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04. 프로젝트 수행 결과</a:t>
            </a:r>
            <a:endParaRPr sz="14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61" name="텍스트 상자 13"/>
          <p:cNvSpPr txBox="1">
            <a:spLocks/>
          </p:cNvSpPr>
          <p:nvPr/>
        </p:nvSpPr>
        <p:spPr>
          <a:xfrm>
            <a:off x="8764530" y="2810045"/>
            <a:ext cx="2886075" cy="14763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90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시연</a:t>
            </a:r>
            <a:endParaRPr lang="ko-KR" altLang="en-US" sz="90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pic>
        <p:nvPicPr>
          <p:cNvPr id="2050" name="Picture 2" descr="시연 결과1">
            <a:extLst>
              <a:ext uri="{FF2B5EF4-FFF2-40B4-BE49-F238E27FC236}">
                <a16:creationId xmlns:a16="http://schemas.microsoft.com/office/drawing/2014/main" id="{DF71453B-5372-5ECD-3822-5FE25E3BF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" y="1334769"/>
            <a:ext cx="7322874" cy="209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시연 결과2">
            <a:extLst>
              <a:ext uri="{FF2B5EF4-FFF2-40B4-BE49-F238E27FC236}">
                <a16:creationId xmlns:a16="http://schemas.microsoft.com/office/drawing/2014/main" id="{84B8B7AB-5510-05F3-2C2A-FC9A71EE7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" y="3815055"/>
            <a:ext cx="6867307" cy="229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>
            <a:spLocks/>
          </p:cNvSpPr>
          <p:nvPr/>
        </p:nvSpPr>
        <p:spPr>
          <a:xfrm>
            <a:off x="255905" y="143718"/>
            <a:ext cx="11737975" cy="6409055"/>
          </a:xfrm>
          <a:prstGeom prst="rect">
            <a:avLst/>
          </a:prstGeom>
          <a:solidFill>
            <a:schemeClr val="lt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" name="Google Shape;266;p13"/>
          <p:cNvSpPr txBox="1"/>
          <p:nvPr/>
        </p:nvSpPr>
        <p:spPr>
          <a:xfrm>
            <a:off x="1181100" y="1176655"/>
            <a:ext cx="10208895" cy="4626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자체 평가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267" name="Google Shape;267;p13"/>
          <p:cNvSpPr txBox="1">
            <a:spLocks/>
          </p:cNvSpPr>
          <p:nvPr/>
        </p:nvSpPr>
        <p:spPr>
          <a:xfrm>
            <a:off x="1109980" y="1818005"/>
            <a:ext cx="10855325" cy="17007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좋았던 점 : 모델 구현을 통한 실력 향상</a:t>
            </a:r>
            <a:b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</a:b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              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BERT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Finetuning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에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대한 자신감 획득</a:t>
            </a:r>
            <a:b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</a:b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              1일 1회 회의를 통한 진행사항 공유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아쉬운 점 :</a:t>
            </a:r>
            <a:r>
              <a:rPr lang="en-US" alt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altLang="en-US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다른 데이터를 추가하지 못한 것에 대한 아쉬움</a:t>
            </a:r>
          </a:p>
        </p:txBody>
      </p:sp>
      <p:sp>
        <p:nvSpPr>
          <p:cNvPr id="268" name="Google Shape;268;p13"/>
          <p:cNvSpPr txBox="1"/>
          <p:nvPr/>
        </p:nvSpPr>
        <p:spPr>
          <a:xfrm>
            <a:off x="605790" y="1160780"/>
            <a:ext cx="504190" cy="52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269" name="Google Shape;269;p13"/>
          <p:cNvCxnSpPr/>
          <p:nvPr/>
        </p:nvCxnSpPr>
        <p:spPr>
          <a:xfrm>
            <a:off x="3683635" y="790575"/>
            <a:ext cx="82042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13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05</a:t>
            </a:r>
            <a:r>
              <a:rPr lang="ko-KR" sz="4000" b="1" i="0" u="none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endParaRPr sz="4000" b="1" i="0" u="none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71" name="Google Shape;271;p13"/>
          <p:cNvSpPr txBox="1"/>
          <p:nvPr/>
        </p:nvSpPr>
        <p:spPr>
          <a:xfrm>
            <a:off x="1164590" y="313055"/>
            <a:ext cx="312674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05. 자체 평가 의견</a:t>
            </a:r>
            <a:endParaRPr sz="2400" b="0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72" name="Google Shape;272;p13"/>
          <p:cNvSpPr txBox="1">
            <a:spLocks/>
          </p:cNvSpPr>
          <p:nvPr/>
        </p:nvSpPr>
        <p:spPr>
          <a:xfrm>
            <a:off x="1192530" y="4328420"/>
            <a:ext cx="9811385" cy="17007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A3838"/>
              </a:buClr>
              <a:buFont typeface="Calibri"/>
              <a:buChar char="-"/>
            </a:pP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이 프로젝트를 진행하면서.</a:t>
            </a:r>
            <a:r>
              <a:rPr lang="ko-KR" altLang="ko-KR" sz="1800" b="1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altLang="ko-KR" sz="1800" b="1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Pytorch</a:t>
            </a:r>
            <a:r>
              <a:rPr lang="ko-KR" altLang="ko-KR" sz="1800" b="1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모듈과 </a:t>
            </a:r>
            <a:r>
              <a:rPr lang="ko-KR" altLang="ko-KR" sz="1800" b="1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Pre-tr</a:t>
            </a:r>
            <a:r>
              <a:rPr lang="en-US" altLang="ko-KR" sz="1800" b="1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ai</a:t>
            </a:r>
            <a:r>
              <a:rPr lang="ko-KR" altLang="ko-KR" sz="1800" b="1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ning된</a:t>
            </a:r>
            <a:r>
              <a:rPr lang="ko-KR" altLang="ko-KR" sz="1800" b="1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모델을 불러와 </a:t>
            </a:r>
            <a:r>
              <a:rPr lang="ko-KR" altLang="ko-KR" sz="1800" b="1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Fine-tuning하는</a:t>
            </a:r>
            <a:r>
              <a:rPr lang="ko-KR" altLang="ko-KR" sz="1800" b="1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방법에 </a:t>
            </a:r>
            <a:r>
              <a:rPr lang="ko-KR" alt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대하여 경험하게 되어 좋았다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팀원들과 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매일 진행사항과 진행 일정, 어려운 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점을 공유하면서 실력이 향상되었다.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팀원들과 함께 하니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의욕있게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임할 수 있었고 많은 점을 배울 수 있었다.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273" name="텍스트 상자 10"/>
          <p:cNvSpPr txBox="1">
            <a:spLocks/>
          </p:cNvSpPr>
          <p:nvPr/>
        </p:nvSpPr>
        <p:spPr>
          <a:xfrm>
            <a:off x="1164590" y="3801922"/>
            <a:ext cx="10208895" cy="46262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회고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274" name="텍스트 상자 11"/>
          <p:cNvSpPr txBox="1">
            <a:spLocks/>
          </p:cNvSpPr>
          <p:nvPr/>
        </p:nvSpPr>
        <p:spPr>
          <a:xfrm>
            <a:off x="552132" y="3734117"/>
            <a:ext cx="50482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b="1" i="0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endParaRPr lang="ko-KR" altLang="en-US" sz="2800" b="1" i="0" strike="noStrike" cap="none" dirty="0">
              <a:solidFill>
                <a:srgbClr val="D0CE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/>
        </p:nvSpPr>
        <p:spPr>
          <a:xfrm>
            <a:off x="6296660" y="2267927"/>
            <a:ext cx="3673475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01. 프로젝트 개요</a:t>
            </a:r>
            <a:endParaRPr sz="2800" b="1" i="0" u="none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6296660" y="3069297"/>
            <a:ext cx="4969510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02. 프로젝트 팀 구성 및 역할</a:t>
            </a:r>
            <a:endParaRPr sz="14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6296660" y="3870032"/>
            <a:ext cx="5293360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03. 프로젝트 수행 절차 및 방법</a:t>
            </a:r>
            <a:endParaRPr sz="14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6296660" y="4671402"/>
            <a:ext cx="4479925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04. 프로젝트 수행 결과</a:t>
            </a:r>
            <a:endParaRPr sz="14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296660" y="5472137"/>
            <a:ext cx="3204845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05. 자체 평가 의견</a:t>
            </a:r>
            <a:endParaRPr sz="14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27" name="Google Shape;127;p3"/>
          <p:cNvSpPr>
            <a:spLocks/>
          </p:cNvSpPr>
          <p:nvPr/>
        </p:nvSpPr>
        <p:spPr>
          <a:xfrm>
            <a:off x="0" y="1107440"/>
            <a:ext cx="5233035" cy="5751830"/>
          </a:xfrm>
          <a:prstGeom prst="rect">
            <a:avLst/>
          </a:prstGeom>
          <a:solidFill>
            <a:srgbClr val="4D009A">
              <a:alpha val="69865"/>
            </a:srgbClr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i="0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목차</a:t>
            </a:r>
            <a:endParaRPr lang="ko-KR" altLang="en-US" sz="4000" b="1" i="0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128" name="Google Shape;128;p3"/>
          <p:cNvCxnSpPr/>
          <p:nvPr/>
        </p:nvCxnSpPr>
        <p:spPr>
          <a:xfrm>
            <a:off x="3935730" y="790575"/>
            <a:ext cx="795210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3"/>
          <p:cNvSpPr txBox="1"/>
          <p:nvPr/>
        </p:nvSpPr>
        <p:spPr>
          <a:xfrm>
            <a:off x="1289685" y="313055"/>
            <a:ext cx="3027045" cy="4610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프로젝트 목차</a:t>
            </a:r>
            <a:endParaRPr lang="ko-KR" altLang="en-US" sz="2400" b="1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 0"/>
          <p:cNvSpPr>
            <a:spLocks/>
          </p:cNvSpPr>
          <p:nvPr/>
        </p:nvSpPr>
        <p:spPr>
          <a:xfrm>
            <a:off x="227330" y="191770"/>
            <a:ext cx="11738610" cy="6409690"/>
          </a:xfrm>
          <a:prstGeom prst="rect">
            <a:avLst/>
          </a:prstGeom>
          <a:solidFill>
            <a:schemeClr val="lt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7" name="Rect 0"/>
          <p:cNvCxnSpPr/>
          <p:nvPr/>
        </p:nvCxnSpPr>
        <p:spPr>
          <a:xfrm rot="10800000" flipH="1">
            <a:off x="3719830" y="980440"/>
            <a:ext cx="8168640" cy="21590"/>
          </a:xfrm>
          <a:prstGeom prst="straightConnector1">
            <a:avLst/>
          </a:prstGeom>
          <a:noFill/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 0"/>
          <p:cNvSpPr txBox="1">
            <a:spLocks/>
          </p:cNvSpPr>
          <p:nvPr/>
        </p:nvSpPr>
        <p:spPr>
          <a:xfrm>
            <a:off x="255905" y="198120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i="0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04</a:t>
            </a:r>
            <a:r>
              <a:rPr lang="ko-KR" sz="4000" b="1" i="0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endParaRPr lang="ko-KR" altLang="en-US" sz="4000" b="1" i="0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60" name="Rect 0"/>
          <p:cNvSpPr txBox="1">
            <a:spLocks/>
          </p:cNvSpPr>
          <p:nvPr/>
        </p:nvSpPr>
        <p:spPr>
          <a:xfrm>
            <a:off x="1164590" y="313055"/>
            <a:ext cx="377825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06. 참고</a:t>
            </a:r>
            <a:endParaRPr lang="ko-KR" altLang="en-US" sz="24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61" name="텍스트 상자 29"/>
          <p:cNvSpPr txBox="1">
            <a:spLocks/>
          </p:cNvSpPr>
          <p:nvPr/>
        </p:nvSpPr>
        <p:spPr>
          <a:xfrm>
            <a:off x="1181100" y="1176655"/>
            <a:ext cx="10208895" cy="50353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KLUE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Benchmarck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, 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hlink"/>
                    </a:ext>
                  </a:extLst>
                </a:hlinkClick>
              </a:rPr>
              <a:t>https://huggingface.co/klue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KorSTS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데이터셋, 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hlink"/>
                    </a:ext>
                  </a:extLst>
                </a:hlinkClick>
              </a:rPr>
              <a:t>https://github.com/kakaobrain/KorNLUDatasets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한국어 언어모델,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Little-fox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, 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hlink"/>
                    </a:ext>
                  </a:extLst>
                </a:hlinkClick>
              </a:rPr>
              <a:t>https://littlefoxdiary.tistory.com/81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하이퍼파라미터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튜닝을 쉽고 빠르게 하는 방법,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dswook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, 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hlink"/>
                    </a:ext>
                  </a:extLst>
                </a:hlinkClick>
              </a:rPr>
              <a:t>https://dacon.io/codeshare/2704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Optuna로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트랜스포머 모델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하이퍼파라미터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최적화, 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hlink"/>
                    </a:ext>
                  </a:extLst>
                </a:hlinkClick>
              </a:rPr>
              <a:t>https://medium.com/carbon-consulting/transformer-models-hyperparameter-optimization-with-the-optuna-299e185044a8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Optuna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튜닝으로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search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application을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위해 BERT 모델을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Fine-Tuning하는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것, 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hlink"/>
                    </a:ext>
                  </a:extLst>
                </a:hlinkClick>
              </a:rPr>
              <a:t>https://thigm85.github.io/blog/search/cord19/bert/transformers/optuna/2020/11/07/bert-training-optuna-tuning.html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 0"/>
          <p:cNvSpPr>
            <a:spLocks/>
          </p:cNvSpPr>
          <p:nvPr/>
        </p:nvSpPr>
        <p:spPr>
          <a:xfrm>
            <a:off x="227330" y="191770"/>
            <a:ext cx="11738610" cy="6409690"/>
          </a:xfrm>
          <a:prstGeom prst="rect">
            <a:avLst/>
          </a:prstGeom>
          <a:solidFill>
            <a:schemeClr val="lt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" name="Rect 0"/>
          <p:cNvSpPr txBox="1">
            <a:spLocks/>
          </p:cNvSpPr>
          <p:nvPr/>
        </p:nvSpPr>
        <p:spPr>
          <a:xfrm>
            <a:off x="255905" y="198120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i="0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04</a:t>
            </a:r>
            <a:r>
              <a:rPr lang="ko-KR" sz="4000" b="1" i="0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endParaRPr lang="ko-KR" altLang="en-US" sz="4000" b="1" i="0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60" name="Rect 0"/>
          <p:cNvSpPr txBox="1">
            <a:spLocks/>
          </p:cNvSpPr>
          <p:nvPr/>
        </p:nvSpPr>
        <p:spPr>
          <a:xfrm>
            <a:off x="11275695" y="6022340"/>
            <a:ext cx="69342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끝</a:t>
            </a:r>
            <a:endParaRPr lang="ko-KR" altLang="en-US" sz="24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61" name="Rect 0"/>
          <p:cNvSpPr txBox="1">
            <a:spLocks/>
          </p:cNvSpPr>
          <p:nvPr/>
        </p:nvSpPr>
        <p:spPr>
          <a:xfrm>
            <a:off x="2407285" y="2499995"/>
            <a:ext cx="7739380" cy="14763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90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감사합니다.</a:t>
            </a:r>
            <a:endParaRPr lang="ko-KR" altLang="en-US" sz="90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>
            <a:spLocks/>
          </p:cNvSpPr>
          <p:nvPr/>
        </p:nvSpPr>
        <p:spPr>
          <a:xfrm>
            <a:off x="253365" y="250825"/>
            <a:ext cx="11737975" cy="6409055"/>
          </a:xfrm>
          <a:prstGeom prst="rect">
            <a:avLst/>
          </a:prstGeom>
          <a:solidFill>
            <a:schemeClr val="lt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1200785" y="1250315"/>
            <a:ext cx="8606790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200" b="1" i="0" strike="noStrike" cap="none" dirty="0">
                <a:solidFill>
                  <a:schemeClr val="bg2"/>
                </a:solidFill>
                <a:latin typeface="맑은 고딕" charset="0"/>
                <a:ea typeface="맑은 고딕" charset="0"/>
                <a:cs typeface="Calibri" charset="0"/>
              </a:rPr>
              <a:t>BERT </a:t>
            </a:r>
            <a:r>
              <a:rPr lang="ko-KR" altLang="en-US" sz="2200" b="1" dirty="0">
                <a:solidFill>
                  <a:schemeClr val="bg2"/>
                </a:solidFill>
                <a:latin typeface="맑은 고딕" charset="0"/>
                <a:ea typeface="맑은 고딕" charset="0"/>
                <a:cs typeface="Calibri" charset="0"/>
              </a:rPr>
              <a:t>모델 </a:t>
            </a:r>
            <a:r>
              <a:rPr lang="ko-KR" sz="2200" b="1" i="0" strike="noStrike" cap="none" dirty="0" err="1">
                <a:solidFill>
                  <a:schemeClr val="bg2"/>
                </a:solidFill>
                <a:latin typeface="맑은 고딕" charset="0"/>
                <a:ea typeface="맑은 고딕" charset="0"/>
                <a:cs typeface="Calibri" charset="0"/>
              </a:rPr>
              <a:t>Fine-Tuning을</a:t>
            </a:r>
            <a:r>
              <a:rPr lang="ko-KR" sz="2200" b="1" i="0" strike="noStrike" cap="none" dirty="0">
                <a:solidFill>
                  <a:schemeClr val="bg2"/>
                </a:solidFill>
                <a:latin typeface="맑은 고딕" charset="0"/>
                <a:ea typeface="맑은 고딕" charset="0"/>
                <a:cs typeface="Calibri" charset="0"/>
              </a:rPr>
              <a:t> 통해 두 문장 사이의 유사도 파악 ( STS )</a:t>
            </a:r>
            <a:endParaRPr lang="ko-KR" altLang="en-US" sz="2200" b="1" i="0" strike="noStrike" cap="none" dirty="0">
              <a:solidFill>
                <a:schemeClr val="bg2"/>
              </a:solidFill>
              <a:latin typeface="맑은 고딕" charset="0"/>
              <a:ea typeface="맑은 고딕" charset="0"/>
              <a:cs typeface="Calibri" charset="0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01</a:t>
            </a:r>
            <a:r>
              <a:rPr lang="ko-KR" sz="4000" b="1" i="0" u="none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endParaRPr sz="4000" b="1" i="0" u="none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3935730" y="790575"/>
            <a:ext cx="795210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4"/>
          <p:cNvSpPr txBox="1"/>
          <p:nvPr/>
        </p:nvSpPr>
        <p:spPr>
          <a:xfrm>
            <a:off x="1164590" y="313055"/>
            <a:ext cx="277114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AutoNum type="arabicPeriod"/>
            </a:pPr>
            <a:r>
              <a:rPr lang="ko-KR" sz="2400" b="0" i="0" u="none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프로젝트 개요</a:t>
            </a:r>
            <a:endParaRPr sz="14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59130" y="1160780"/>
            <a:ext cx="504190" cy="52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43" name="Google Shape;143;p4"/>
          <p:cNvSpPr>
            <a:spLocks/>
          </p:cNvSpPr>
          <p:nvPr/>
        </p:nvSpPr>
        <p:spPr>
          <a:xfrm>
            <a:off x="1271905" y="3616325"/>
            <a:ext cx="10043795" cy="3384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endParaRPr lang="ko-KR" altLang="en-US" sz="16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06E293-9AF3-40D2-CDD9-A452594276A1}"/>
              </a:ext>
            </a:extLst>
          </p:cNvPr>
          <p:cNvGrpSpPr/>
          <p:nvPr/>
        </p:nvGrpSpPr>
        <p:grpSpPr>
          <a:xfrm>
            <a:off x="9140440" y="2446607"/>
            <a:ext cx="2534031" cy="2828926"/>
            <a:chOff x="6385295" y="1620390"/>
            <a:chExt cx="2534031" cy="282892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FE64886-46DA-DEFC-B2E1-F3E6A065DF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000"/>
            <a:stretch/>
          </p:blipFill>
          <p:spPr>
            <a:xfrm>
              <a:off x="6385295" y="1620390"/>
              <a:ext cx="2176463" cy="28289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2736761-0129-1750-7975-01B5BFD5BD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09"/>
            <a:stretch/>
          </p:blipFill>
          <p:spPr>
            <a:xfrm>
              <a:off x="8388646" y="1620392"/>
              <a:ext cx="530680" cy="2828924"/>
            </a:xfrm>
            <a:prstGeom prst="rect">
              <a:avLst/>
            </a:prstGeom>
          </p:spPr>
        </p:pic>
      </p:grpSp>
      <p:sp>
        <p:nvSpPr>
          <p:cNvPr id="141" name="Google Shape;141;p4"/>
          <p:cNvSpPr>
            <a:spLocks/>
          </p:cNvSpPr>
          <p:nvPr/>
        </p:nvSpPr>
        <p:spPr>
          <a:xfrm>
            <a:off x="907413" y="1754504"/>
            <a:ext cx="10113010" cy="49398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altLang="en-US" sz="1800" b="1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문장 유사도 분석 ( STS, </a:t>
            </a:r>
            <a:r>
              <a:rPr lang="ko-KR" altLang="en-US" sz="1800" b="1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Semantic</a:t>
            </a:r>
            <a:r>
              <a:rPr lang="ko-KR" altLang="en-US" sz="1800" b="1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</a:t>
            </a:r>
            <a:r>
              <a:rPr lang="ko-KR" altLang="en-US" sz="1800" b="1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Textual</a:t>
            </a:r>
            <a:r>
              <a:rPr lang="ko-KR" altLang="en-US" sz="1800" b="1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</a:t>
            </a:r>
            <a:r>
              <a:rPr lang="ko-KR" altLang="en-US" sz="1800" b="1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Similarity</a:t>
            </a:r>
            <a:r>
              <a:rPr lang="ko-KR" altLang="en-US" sz="1800" b="1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)</a:t>
            </a:r>
            <a:r>
              <a:rPr lang="ko-KR" altLang="en-US" sz="1800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 </a:t>
            </a:r>
            <a:r>
              <a:rPr lang="en-US" altLang="ko-KR" sz="1800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:</a:t>
            </a:r>
            <a:r>
              <a:rPr lang="ko-KR" altLang="en-US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주어진 두 텍스트가 의미적 혹은 문맥적으로 얼마나 유사한지를 분석하여 </a:t>
            </a:r>
            <a:r>
              <a:rPr lang="ko-KR" altLang="en-US" sz="1800" b="1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수치적으로 나타내는 </a:t>
            </a:r>
            <a:r>
              <a:rPr lang="ko-KR" altLang="en-US" sz="1800" b="1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것을 </a:t>
            </a:r>
            <a:r>
              <a:rPr lang="ko-KR" altLang="en-US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목적</a:t>
            </a:r>
          </a:p>
          <a:p>
            <a:pPr marL="285750" indent="-28575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endParaRPr lang="ko-KR" altLang="en-US" sz="1800" b="0" i="0" strike="noStrike" cap="none" dirty="0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  <a:p>
            <a:pPr marL="285750" indent="-28575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altLang="en-US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프로젝트 목표 : 기존 연구와 모델의 재현, 기존 모델보다 성능 향상 목표</a:t>
            </a:r>
            <a:endParaRPr lang="en-US" altLang="ko-KR" sz="1800" b="0" i="0" strike="noStrike" cap="none" dirty="0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  <a:p>
            <a:pPr marL="285750" indent="-28575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endParaRPr lang="en-US" altLang="ko-KR" sz="1800" dirty="0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  <a:p>
            <a:pPr marL="285750" indent="-28575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altLang="ko-KR" sz="1800" b="1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Pytorch</a:t>
            </a:r>
            <a:r>
              <a:rPr lang="ko-KR" altLang="ko-KR" sz="1800" b="1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, </a:t>
            </a:r>
            <a:r>
              <a:rPr lang="ko-KR" altLang="ko-KR" sz="1800" b="1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HuggingFace</a:t>
            </a:r>
            <a:r>
              <a:rPr lang="ko-KR" altLang="ko-KR" sz="1800" b="1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</a:t>
            </a:r>
            <a:r>
              <a:rPr lang="ko-KR" alt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라이브러리를 </a:t>
            </a:r>
            <a:r>
              <a:rPr lang="ko-KR" altLang="en-US" sz="1800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사용</a:t>
            </a:r>
            <a:r>
              <a:rPr lang="en-US" altLang="ko-KR" sz="1800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,</a:t>
            </a:r>
            <a:r>
              <a:rPr lang="ko-KR" alt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</a:t>
            </a:r>
            <a:r>
              <a:rPr lang="ko-KR" altLang="ko-KR" sz="1800" b="1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BERT를</a:t>
            </a:r>
            <a:r>
              <a:rPr lang="ko-KR" altLang="ko-KR" sz="1800" b="1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</a:t>
            </a:r>
            <a:r>
              <a:rPr lang="ko-KR" altLang="ko-KR" sz="1800" b="1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Fine-Tuning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  <a:p>
            <a:pPr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</a:pPr>
            <a:endParaRPr lang="ko-KR" altLang="en-US" sz="1800" b="0" i="0" strike="noStrike" cap="none" dirty="0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  <a:p>
            <a:pPr marL="285750" indent="-28575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Dataset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: KLUE-STS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  <a:p>
            <a:pPr marL="285750" indent="-28575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endParaRPr lang="ko-KR" altLang="en-US" sz="1800" b="0" i="0" strike="noStrike" cap="none" dirty="0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  <a:p>
            <a:pPr marL="285750" indent="-28575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Klue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/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bert-base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,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DistilKoBERT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, KR-BERT,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RoBERTa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모델을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Fine-Tuning</a:t>
            </a:r>
            <a:endParaRPr lang="en-US" altLang="ko-KR" sz="1800" b="0" i="0" strike="noStrike" cap="none" dirty="0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  <a:p>
            <a:pPr marL="285750" indent="-28575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endParaRPr lang="en-US" altLang="ko-KR" sz="1800" b="0" i="0" strike="noStrike" cap="none" dirty="0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  <a:p>
            <a:pPr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</a:pPr>
            <a:r>
              <a:rPr lang="en-US" altLang="ko-KR" sz="1800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-  </a:t>
            </a:r>
            <a:r>
              <a:rPr lang="en-US" alt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Fast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API로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시연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  <a:p>
            <a:pPr marL="285750" indent="-28575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endParaRPr lang="ko-KR" altLang="en-US" sz="1800" b="0" i="0" strike="noStrike" cap="none" dirty="0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  <a:p>
            <a:pPr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</a:pPr>
            <a:r>
              <a:rPr lang="en-US" alt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- </a:t>
            </a:r>
            <a:r>
              <a:rPr lang="ko-KR" altLang="en-US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개발 환경</a:t>
            </a:r>
          </a:p>
          <a:p>
            <a:pPr marL="285750" indent="-18415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	</a:t>
            </a:r>
            <a:r>
              <a:rPr lang="en-US" altLang="ko-KR" sz="1800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Google </a:t>
            </a:r>
            <a:r>
              <a:rPr lang="en-US" alt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C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olab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Pro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( GPU : T4, P100 / RAM : 최대 25.51GB / CPU : Intel</a:t>
            </a:r>
            <a:r>
              <a:rPr lang="en-US" alt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®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Xeon</a:t>
            </a:r>
            <a:r>
              <a:rPr lang="en-US" alt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®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 CPU @ 2.30GHz )</a:t>
            </a:r>
            <a:endParaRPr lang="en-US" altLang="ko-KR" sz="1800" b="0" i="0" strike="noStrike" cap="none" dirty="0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  <a:p>
            <a:pPr marL="285750" indent="-18415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900" b="0" i="0" strike="noStrike" cap="none" dirty="0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  <a:p>
            <a:pPr marL="285750" indent="-18415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	Visual Studio Code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</p:txBody>
      </p:sp>
      <p:pic>
        <p:nvPicPr>
          <p:cNvPr id="1028" name="Picture 4" descr="Visual Studio Code - YouTube">
            <a:extLst>
              <a:ext uri="{FF2B5EF4-FFF2-40B4-BE49-F238E27FC236}">
                <a16:creationId xmlns:a16="http://schemas.microsoft.com/office/drawing/2014/main" id="{BA8F0967-9C2A-3845-909D-B1FAD88AF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27" y="5803006"/>
            <a:ext cx="652103" cy="65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tructure your code better in Google Colab with Text and Code Cells | by  Mitesh Parmar | Medium">
            <a:extLst>
              <a:ext uri="{FF2B5EF4-FFF2-40B4-BE49-F238E27FC236}">
                <a16:creationId xmlns:a16="http://schemas.microsoft.com/office/drawing/2014/main" id="{427125EC-D838-23FD-9D27-92513D70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100" y="5678169"/>
            <a:ext cx="1822600" cy="80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219075" y="200025"/>
            <a:ext cx="11737340" cy="64084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02</a:t>
            </a:r>
            <a:r>
              <a:rPr lang="ko-KR" sz="4000" b="1" i="0" u="none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endParaRPr sz="4000" b="1" i="0" u="none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151" name="Google Shape;151;p5"/>
          <p:cNvCxnSpPr/>
          <p:nvPr/>
        </p:nvCxnSpPr>
        <p:spPr>
          <a:xfrm>
            <a:off x="5375910" y="790575"/>
            <a:ext cx="651192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5"/>
          <p:cNvSpPr txBox="1">
            <a:spLocks/>
          </p:cNvSpPr>
          <p:nvPr/>
        </p:nvSpPr>
        <p:spPr>
          <a:xfrm>
            <a:off x="1164590" y="313055"/>
            <a:ext cx="518160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02. 프로젝트 팀 구성 및 역할</a:t>
            </a:r>
            <a:endParaRPr lang="ko-KR" altLang="en-US" sz="24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645795" y="1160780"/>
            <a:ext cx="504190" cy="52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144905" y="1192530"/>
            <a:ext cx="10209530" cy="4626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프로젝트 팀 구성 및 역할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graphicFrame>
        <p:nvGraphicFramePr>
          <p:cNvPr id="156" name="Google Shape;156;p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50285"/>
              </p:ext>
            </p:extLst>
          </p:nvPr>
        </p:nvGraphicFramePr>
        <p:xfrm>
          <a:off x="844062" y="1814731"/>
          <a:ext cx="10381956" cy="4445392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169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7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365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2400" b="1" i="0" strike="noStrike" kern="1200" cap="none" dirty="0">
                          <a:solidFill>
                            <a:srgbClr val="FFFFFF"/>
                          </a:solidFill>
                        </a:rPr>
                        <a:t>이름</a:t>
                      </a:r>
                      <a:endParaRPr lang="ko-KR" altLang="en-US" sz="2400" b="1" i="0" strike="noStrike" kern="1200" cap="none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1D6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2400" b="1" i="0" strike="noStrike" kern="1200" cap="none">
                          <a:solidFill>
                            <a:srgbClr val="FFFFFF"/>
                          </a:solidFill>
                        </a:rPr>
                        <a:t>역할</a:t>
                      </a:r>
                      <a:endParaRPr lang="ko-KR" altLang="en-US" sz="2400" b="1" i="0" strike="noStrike" kern="1200" cap="none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1D6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2400" b="1" i="0" strike="noStrike" kern="1200" cap="none">
                          <a:solidFill>
                            <a:srgbClr val="FFFFFF"/>
                          </a:solidFill>
                        </a:rPr>
                        <a:t>담당 업무</a:t>
                      </a:r>
                      <a:endParaRPr lang="ko-KR" altLang="en-US" sz="2400" b="1" i="0" strike="noStrike" kern="1200" cap="none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1D6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336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2000" b="1" i="0" strike="noStrike" kern="1200" cap="none" dirty="0">
                          <a:solidFill>
                            <a:srgbClr val="3A3838"/>
                          </a:solidFill>
                        </a:rPr>
                        <a:t>이수철</a:t>
                      </a:r>
                      <a:endParaRPr lang="ko-KR" altLang="en-US" sz="2000" b="1" i="0" strike="noStrike" kern="1200" cap="none" dirty="0">
                        <a:solidFill>
                          <a:srgbClr val="3A3838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 charset="0"/>
                        </a:rPr>
                        <a:t>팀장</a:t>
                      </a:r>
                      <a:endParaRPr lang="ko-KR" altLang="en-US" sz="1800" b="0" i="0" strike="noStrike" kern="1200" cap="none" dirty="0">
                        <a:solidFill>
                          <a:srgbClr val="3A38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▶ </a:t>
                      </a:r>
                      <a:r>
                        <a:rPr lang="ko-KR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모델 구현</a:t>
                      </a:r>
                      <a:endParaRPr lang="ko-KR" altLang="en-US" sz="1800" b="0" i="1" strike="noStrike" kern="1200" cap="none" dirty="0">
                        <a:solidFill>
                          <a:srgbClr val="3A3838"/>
                        </a:solidFill>
                      </a:endParaRPr>
                    </a:p>
                    <a:p>
                      <a:pPr marL="0" lvl="1" indent="0" algn="l" rtl="0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▶ </a:t>
                      </a:r>
                      <a:r>
                        <a:rPr lang="ko-KR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API 제작</a:t>
                      </a:r>
                      <a:endParaRPr lang="ko-KR" altLang="en-US" sz="1800" b="0" i="1" strike="noStrike" kern="1200" cap="none" dirty="0">
                        <a:solidFill>
                          <a:srgbClr val="3A38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019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2000" b="1" i="0" strike="noStrike" kern="1200" cap="none" dirty="0" err="1">
                          <a:solidFill>
                            <a:srgbClr val="3A3838"/>
                          </a:solidFill>
                        </a:rPr>
                        <a:t>김연식</a:t>
                      </a:r>
                      <a:endParaRPr lang="ko-KR" altLang="en-US" sz="2000" b="1" i="0" strike="noStrike" kern="1200" cap="none" dirty="0">
                        <a:solidFill>
                          <a:srgbClr val="3A3838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 dirty="0">
                          <a:solidFill>
                            <a:srgbClr val="3A3838"/>
                          </a:solidFill>
                        </a:rPr>
                        <a:t>팀원</a:t>
                      </a:r>
                      <a:endParaRPr lang="ko-KR" altLang="en-US" sz="1800" b="0" i="0" strike="noStrike" kern="1200" cap="none" dirty="0">
                        <a:solidFill>
                          <a:srgbClr val="3A3838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▶ </a:t>
                      </a:r>
                      <a:r>
                        <a:rPr lang="ko-KR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외부 데이터 수집 및 모델 구현</a:t>
                      </a:r>
                      <a:endParaRPr lang="ko-KR" altLang="en-US" sz="1800" b="0" i="1" strike="noStrike" kern="1200" cap="none" dirty="0">
                        <a:solidFill>
                          <a:srgbClr val="3A3838"/>
                        </a:solidFill>
                      </a:endParaRPr>
                    </a:p>
                    <a:p>
                      <a:pPr marL="0" lvl="1" indent="0" algn="l" rtl="0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▶ </a:t>
                      </a:r>
                      <a:r>
                        <a:rPr lang="ko-KR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보고서 작성</a:t>
                      </a:r>
                      <a:r>
                        <a:rPr lang="en-US" altLang="ko-KR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,</a:t>
                      </a:r>
                      <a:r>
                        <a:rPr lang="ko-KR" altLang="en-US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발표</a:t>
                      </a:r>
                      <a:endParaRPr lang="ko-KR" altLang="en-US" sz="1800" b="0" i="1" strike="noStrike" kern="1200" cap="none" dirty="0">
                        <a:solidFill>
                          <a:srgbClr val="3A3838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336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2000" b="1" i="0" strike="noStrike" kern="1200" cap="none" dirty="0">
                          <a:solidFill>
                            <a:srgbClr val="3A3838"/>
                          </a:solidFill>
                        </a:rPr>
                        <a:t>우경화</a:t>
                      </a:r>
                      <a:endParaRPr lang="ko-KR" altLang="en-US" sz="2000" b="1" i="0" strike="noStrike" kern="1200" cap="none" dirty="0">
                        <a:solidFill>
                          <a:srgbClr val="3A3838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0"/>
                        </a:rPr>
                        <a:t>팀원</a:t>
                      </a:r>
                      <a:endParaRPr lang="ko-KR" altLang="en-US" sz="1800" b="0" i="0" strike="noStrike" kern="1200" cap="none" dirty="0">
                        <a:solidFill>
                          <a:srgbClr val="3A38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▶ </a:t>
                      </a:r>
                      <a:r>
                        <a:rPr lang="ko-KR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모델 구현</a:t>
                      </a:r>
                      <a:endParaRPr lang="ko-KR" altLang="en-US" sz="1800" b="0" i="1" strike="noStrike" kern="1200" cap="none" dirty="0">
                        <a:solidFill>
                          <a:srgbClr val="3A3838"/>
                        </a:solidFill>
                      </a:endParaRPr>
                    </a:p>
                    <a:p>
                      <a:pPr marL="0" lvl="1" indent="0" algn="l" rtl="0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▶ </a:t>
                      </a:r>
                      <a:r>
                        <a:rPr lang="ko-KR" sz="1800" b="0" i="0" strike="noStrike" kern="1200" cap="none" dirty="0" err="1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하이퍼</a:t>
                      </a:r>
                      <a:r>
                        <a:rPr lang="en-US" altLang="ko-KR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lang="ko-KR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파라미터 튜닝</a:t>
                      </a:r>
                      <a:endParaRPr lang="ko-KR" altLang="en-US" sz="1800" b="0" i="1" strike="noStrike" kern="1200" cap="none" dirty="0">
                        <a:solidFill>
                          <a:srgbClr val="3A38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336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2000" b="1" i="0" strike="noStrike" kern="1200" cap="none" dirty="0">
                          <a:solidFill>
                            <a:srgbClr val="3A3838"/>
                          </a:solidFill>
                        </a:rPr>
                        <a:t>최지현</a:t>
                      </a:r>
                      <a:endParaRPr lang="ko-KR" altLang="en-US" sz="2000" b="1" i="0" strike="noStrike" kern="1200" cap="none" dirty="0">
                        <a:solidFill>
                          <a:srgbClr val="3A3838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0"/>
                        </a:rPr>
                        <a:t>팀원</a:t>
                      </a:r>
                      <a:endParaRPr lang="ko-KR" altLang="en-US" sz="1800" b="0" i="0" strike="noStrike" kern="1200" cap="none" dirty="0">
                        <a:solidFill>
                          <a:srgbClr val="3A38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▶ </a:t>
                      </a:r>
                      <a:r>
                        <a:rPr lang="ko-KR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모델 구현 및 </a:t>
                      </a:r>
                      <a:r>
                        <a:rPr lang="ko-KR" sz="1800" b="0" i="0" strike="noStrike" kern="1200" cap="none" dirty="0" err="1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하이퍼</a:t>
                      </a:r>
                      <a:r>
                        <a:rPr lang="en-US" altLang="ko-KR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lang="ko-KR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파라미터 튜닝</a:t>
                      </a:r>
                      <a:endParaRPr lang="ko-KR" altLang="en-US" sz="1800" b="0" i="1" strike="noStrike" kern="1200" cap="none" dirty="0">
                        <a:solidFill>
                          <a:srgbClr val="3A38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 charset="0"/>
                      </a:endParaRPr>
                    </a:p>
                    <a:p>
                      <a:pPr marL="0" lvl="1" indent="0" algn="l" rtl="0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▶ </a:t>
                      </a:r>
                      <a:r>
                        <a:rPr lang="ko-KR" sz="1800" b="0" i="0" strike="noStrike" kern="1200" cap="none" dirty="0">
                          <a:solidFill>
                            <a:srgbClr val="3A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발표 자료 작성</a:t>
                      </a:r>
                      <a:endParaRPr lang="ko-KR" altLang="en-US" sz="1800" b="0" i="1" strike="noStrike" kern="1200" cap="none" dirty="0">
                        <a:solidFill>
                          <a:srgbClr val="3A38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219075" y="200025"/>
            <a:ext cx="11737340" cy="64084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915804" y="617634"/>
            <a:ext cx="10391775" cy="4542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프로젝트 수행 절차</a:t>
            </a:r>
            <a:endParaRPr lang="ko-KR" altLang="en-US" sz="1800" b="1" i="0" strike="noStrike" cap="none" dirty="0">
              <a:solidFill>
                <a:srgbClr val="3A3838"/>
              </a:solidFill>
              <a:latin typeface="+mj-lt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411614" y="617634"/>
            <a:ext cx="504190" cy="52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03</a:t>
            </a:r>
            <a:r>
              <a:rPr lang="ko-KR" sz="4000" b="1" i="0" u="none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endParaRPr sz="4000" b="1" i="0" u="none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67" name="Google Shape;167;p6"/>
          <p:cNvSpPr txBox="1">
            <a:spLocks/>
          </p:cNvSpPr>
          <p:nvPr/>
        </p:nvSpPr>
        <p:spPr>
          <a:xfrm>
            <a:off x="1164590" y="313055"/>
            <a:ext cx="5401945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03. 프로젝트 </a:t>
            </a:r>
            <a:r>
              <a:rPr lang="ko-KR" sz="2400" b="0" i="0" strike="noStrike" cap="none" dirty="0">
                <a:solidFill>
                  <a:srgbClr val="3F3F3F"/>
                </a:solidFill>
                <a:latin typeface="+mj-lt"/>
                <a:ea typeface="맑은 고딕" panose="020B0503020000020004" pitchFamily="50" charset="-127"/>
                <a:cs typeface="Arial" charset="0"/>
              </a:rPr>
              <a:t>수행</a:t>
            </a: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절차 및 방법</a:t>
            </a:r>
            <a:endParaRPr lang="ko-KR" altLang="en-US" sz="24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168" name="Google Shape;168;p6"/>
          <p:cNvCxnSpPr/>
          <p:nvPr/>
        </p:nvCxnSpPr>
        <p:spPr>
          <a:xfrm>
            <a:off x="5641975" y="790575"/>
            <a:ext cx="600773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0" name="Google Shape;164;p6">
            <a:extLst>
              <a:ext uri="{FF2B5EF4-FFF2-40B4-BE49-F238E27FC236}">
                <a16:creationId xmlns:a16="http://schemas.microsoft.com/office/drawing/2014/main" id="{739EFFFF-A11B-776D-0243-974E2D873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62627"/>
              </p:ext>
            </p:extLst>
          </p:nvPr>
        </p:nvGraphicFramePr>
        <p:xfrm>
          <a:off x="281166" y="1250700"/>
          <a:ext cx="11613157" cy="529424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29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71">
                  <a:extLst>
                    <a:ext uri="{9D8B030D-6E8A-4147-A177-3AD203B41FA5}">
                      <a16:colId xmlns:a16="http://schemas.microsoft.com/office/drawing/2014/main" val="566410787"/>
                    </a:ext>
                  </a:extLst>
                </a:gridCol>
                <a:gridCol w="540071">
                  <a:extLst>
                    <a:ext uri="{9D8B030D-6E8A-4147-A177-3AD203B41FA5}">
                      <a16:colId xmlns:a16="http://schemas.microsoft.com/office/drawing/2014/main" val="3603065565"/>
                    </a:ext>
                  </a:extLst>
                </a:gridCol>
                <a:gridCol w="540071">
                  <a:extLst>
                    <a:ext uri="{9D8B030D-6E8A-4147-A177-3AD203B41FA5}">
                      <a16:colId xmlns:a16="http://schemas.microsoft.com/office/drawing/2014/main" val="2172161947"/>
                    </a:ext>
                  </a:extLst>
                </a:gridCol>
                <a:gridCol w="540071">
                  <a:extLst>
                    <a:ext uri="{9D8B030D-6E8A-4147-A177-3AD203B41FA5}">
                      <a16:colId xmlns:a16="http://schemas.microsoft.com/office/drawing/2014/main" val="4046226032"/>
                    </a:ext>
                  </a:extLst>
                </a:gridCol>
                <a:gridCol w="540071">
                  <a:extLst>
                    <a:ext uri="{9D8B030D-6E8A-4147-A177-3AD203B41FA5}">
                      <a16:colId xmlns:a16="http://schemas.microsoft.com/office/drawing/2014/main" val="4253251718"/>
                    </a:ext>
                  </a:extLst>
                </a:gridCol>
                <a:gridCol w="540071">
                  <a:extLst>
                    <a:ext uri="{9D8B030D-6E8A-4147-A177-3AD203B41FA5}">
                      <a16:colId xmlns:a16="http://schemas.microsoft.com/office/drawing/2014/main" val="4109872150"/>
                    </a:ext>
                  </a:extLst>
                </a:gridCol>
                <a:gridCol w="540071">
                  <a:extLst>
                    <a:ext uri="{9D8B030D-6E8A-4147-A177-3AD203B41FA5}">
                      <a16:colId xmlns:a16="http://schemas.microsoft.com/office/drawing/2014/main" val="294079892"/>
                    </a:ext>
                  </a:extLst>
                </a:gridCol>
                <a:gridCol w="540071">
                  <a:extLst>
                    <a:ext uri="{9D8B030D-6E8A-4147-A177-3AD203B41FA5}">
                      <a16:colId xmlns:a16="http://schemas.microsoft.com/office/drawing/2014/main" val="491347547"/>
                    </a:ext>
                  </a:extLst>
                </a:gridCol>
                <a:gridCol w="540071">
                  <a:extLst>
                    <a:ext uri="{9D8B030D-6E8A-4147-A177-3AD203B41FA5}">
                      <a16:colId xmlns:a16="http://schemas.microsoft.com/office/drawing/2014/main" val="3830513368"/>
                    </a:ext>
                  </a:extLst>
                </a:gridCol>
                <a:gridCol w="540071">
                  <a:extLst>
                    <a:ext uri="{9D8B030D-6E8A-4147-A177-3AD203B41FA5}">
                      <a16:colId xmlns:a16="http://schemas.microsoft.com/office/drawing/2014/main" val="1623972967"/>
                    </a:ext>
                  </a:extLst>
                </a:gridCol>
                <a:gridCol w="540071">
                  <a:extLst>
                    <a:ext uri="{9D8B030D-6E8A-4147-A177-3AD203B41FA5}">
                      <a16:colId xmlns:a16="http://schemas.microsoft.com/office/drawing/2014/main" val="3358555735"/>
                    </a:ext>
                  </a:extLst>
                </a:gridCol>
                <a:gridCol w="540071">
                  <a:extLst>
                    <a:ext uri="{9D8B030D-6E8A-4147-A177-3AD203B41FA5}">
                      <a16:colId xmlns:a16="http://schemas.microsoft.com/office/drawing/2014/main" val="3458003898"/>
                    </a:ext>
                  </a:extLst>
                </a:gridCol>
                <a:gridCol w="540071">
                  <a:extLst>
                    <a:ext uri="{9D8B030D-6E8A-4147-A177-3AD203B41FA5}">
                      <a16:colId xmlns:a16="http://schemas.microsoft.com/office/drawing/2014/main" val="3440685519"/>
                    </a:ext>
                  </a:extLst>
                </a:gridCol>
                <a:gridCol w="1872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723">
                <a:tc rowSpan="2"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 dirty="0">
                          <a:solidFill>
                            <a:srgbClr val="FFFFFF"/>
                          </a:solidFill>
                          <a:latin typeface="+mj-lt"/>
                        </a:rPr>
                        <a:t>구분</a:t>
                      </a:r>
                      <a:endParaRPr lang="ko-KR" altLang="en-US" sz="16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1D6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 dirty="0">
                          <a:solidFill>
                            <a:srgbClr val="FFFFFF"/>
                          </a:solidFill>
                          <a:latin typeface="+mj-lt"/>
                        </a:rPr>
                        <a:t>기간</a:t>
                      </a:r>
                      <a:endParaRPr lang="ko-KR" altLang="en-US" sz="16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E91D6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F3F3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500" b="1" i="0" strike="noStrike" kern="1200" cap="none" dirty="0">
                          <a:solidFill>
                            <a:srgbClr val="FFFFFF"/>
                          </a:solidFill>
                          <a:latin typeface="+mj-lt"/>
                        </a:rPr>
                        <a:t>활동</a:t>
                      </a:r>
                      <a:endParaRPr lang="ko-KR" altLang="en-US" sz="15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1D6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500" b="1" i="0" strike="noStrike" kern="1200" cap="none" dirty="0">
                          <a:solidFill>
                            <a:srgbClr val="FFFFFF"/>
                          </a:solidFill>
                          <a:latin typeface="+mj-lt"/>
                        </a:rPr>
                        <a:t>비고</a:t>
                      </a:r>
                      <a:endParaRPr lang="ko-KR" altLang="en-US" sz="15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1D6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79">
                <a:tc vMerge="1"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strike="noStrike" kern="1200" cap="none" dirty="0">
                          <a:solidFill>
                            <a:srgbClr val="FFFFFF"/>
                          </a:solidFill>
                          <a:latin typeface="+mj-lt"/>
                        </a:rPr>
                        <a:t>5/20</a:t>
                      </a: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cap="none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5/21</a:t>
                      </a: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cap="none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5/22</a:t>
                      </a: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cap="none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5/23</a:t>
                      </a: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cap="none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5/24</a:t>
                      </a: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cap="none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5/25</a:t>
                      </a: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cap="none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5/26</a:t>
                      </a: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cap="none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5/27</a:t>
                      </a: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cap="none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5/28</a:t>
                      </a: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cap="none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5/29</a:t>
                      </a: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cap="none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5/30</a:t>
                      </a: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strike="noStrike" kern="1200" cap="none" dirty="0">
                          <a:solidFill>
                            <a:srgbClr val="FFFFFF"/>
                          </a:solidFill>
                          <a:latin typeface="+mj-lt"/>
                        </a:rPr>
                        <a:t>5/31</a:t>
                      </a: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strike="noStrike" kern="1200" cap="none" dirty="0">
                          <a:solidFill>
                            <a:srgbClr val="FFFFFF"/>
                          </a:solidFill>
                          <a:latin typeface="+mj-lt"/>
                        </a:rPr>
                        <a:t>6/1</a:t>
                      </a: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strike="noStrike" kern="1200" cap="none" dirty="0">
                          <a:solidFill>
                            <a:srgbClr val="FFFFFF"/>
                          </a:solidFill>
                          <a:latin typeface="+mj-lt"/>
                        </a:rPr>
                        <a:t>6/2</a:t>
                      </a: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44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사전 기획</a:t>
                      </a: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프로젝트 기획 및 주제 학습</a:t>
                      </a:r>
                    </a:p>
                  </a:txBody>
                  <a:tcPr marL="84455" marR="84455" marT="41910" marB="4191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5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63485"/>
                  </a:ext>
                </a:extLst>
              </a:tr>
              <a:tr h="1092350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데이터 수집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  <a:ea typeface="맑은 고딕" panose="020B0503020000020004" pitchFamily="50" charset="-127"/>
                        <a:cs typeface="Calibri" charset="0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- </a:t>
                      </a: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필요 데이터 및 수집 절차 정의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  <a:ea typeface="맑은 고딕" panose="020B0503020000020004" pitchFamily="50" charset="-127"/>
                        <a:cs typeface="Calibri" charset="0"/>
                      </a:endParaRPr>
                    </a:p>
                    <a:p>
                      <a:pPr marL="0" lvl="1" indent="0" algn="l" rtl="0" latinLnBrk="0">
                        <a:lnSpc>
                          <a:spcPct val="120000"/>
                        </a:lnSpc>
                        <a:spcBef>
                          <a:spcPct val="6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- </a:t>
                      </a: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외부 데이터 수집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  <a:ea typeface="맑은 고딕" panose="020B0503020000020004" pitchFamily="50" charset="-127"/>
                        <a:cs typeface="Calibri" charset="0"/>
                      </a:endParaRPr>
                    </a:p>
                    <a:p>
                      <a:pPr marL="0" lvl="1" indent="0" algn="l" rtl="0" latinLnBrk="0">
                        <a:lnSpc>
                          <a:spcPct val="120000"/>
                        </a:lnSpc>
                        <a:spcBef>
                          <a:spcPct val="6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- </a:t>
                      </a: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추가 데이터 수집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  <a:ea typeface="맑은 고딕" panose="020B0503020000020004" pitchFamily="50" charset="-127"/>
                        <a:cs typeface="Calibri" charset="0"/>
                      </a:endParaRPr>
                    </a:p>
                  </a:txBody>
                  <a:tcPr marL="33020" marR="3810" marT="3810" marB="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</a:endParaRPr>
                    </a:p>
                  </a:txBody>
                  <a:tcPr marL="33020" marR="3810" marT="381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376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데이터 </a:t>
                      </a:r>
                      <a:r>
                        <a:rPr lang="ko-KR" sz="1600" b="0" i="0" strike="noStrike" kern="1200" cap="none" dirty="0" err="1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전처리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  <a:ea typeface="맑은 고딕" panose="020B0503020000020004" pitchFamily="50" charset="-127"/>
                        <a:cs typeface="Calibri" charset="0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- </a:t>
                      </a: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데이터 정제 및 정규화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  <a:ea typeface="맑은 고딕" panose="020B0503020000020004" pitchFamily="50" charset="-127"/>
                        <a:cs typeface="Calibri" charset="0"/>
                      </a:endParaRPr>
                    </a:p>
                  </a:txBody>
                  <a:tcPr marL="33020" marR="3810" marT="3810" marB="0" anchor="ctr"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600" b="0" i="0" strike="noStrike" kern="1200" cap="none">
                        <a:solidFill>
                          <a:srgbClr val="3A3838"/>
                        </a:solidFill>
                        <a:latin typeface="+mj-lt"/>
                      </a:endParaRPr>
                    </a:p>
                  </a:txBody>
                  <a:tcPr marL="33020" marR="3810" marT="381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171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모델링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  <a:ea typeface="맑은 고딕" panose="020B0503020000020004" pitchFamily="50" charset="-127"/>
                        <a:cs typeface="Calibri" charset="0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- </a:t>
                      </a: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모형 구현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</a:endParaRPr>
                    </a:p>
                    <a:p>
                      <a:pPr marL="0" lvl="1" indent="0" algn="l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- </a:t>
                      </a:r>
                      <a:r>
                        <a:rPr lang="ko-KR" sz="1600" b="0" i="0" strike="noStrike" kern="1200" cap="none" dirty="0" err="1">
                          <a:solidFill>
                            <a:srgbClr val="3A3838"/>
                          </a:solidFill>
                          <a:latin typeface="+mj-lt"/>
                        </a:rPr>
                        <a:t>하이퍼파라미터</a:t>
                      </a: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 조정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</a:endParaRPr>
                    </a:p>
                  </a:txBody>
                  <a:tcPr marL="33020" marR="3810" marT="3810" marB="0" anchor="ctr"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최적화, 오</a:t>
                      </a:r>
                      <a:r>
                        <a:rPr lang="ko-KR" altLang="en-US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류</a:t>
                      </a: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 수정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</a:endParaRPr>
                    </a:p>
                  </a:txBody>
                  <a:tcPr marL="33020" marR="3810" marT="381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522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서비스 구축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  <a:ea typeface="맑은 고딕" panose="020B0503020000020004" pitchFamily="50" charset="-127"/>
                        <a:cs typeface="Calibri" charset="0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kern="1200" cap="none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strike="noStrike" kern="1200" cap="non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/>
                </a:tc>
                <a:tc>
                  <a:txBody>
                    <a:bodyPr/>
                    <a:lstStyle/>
                    <a:p>
                      <a:pPr marL="285750" lvl="1" indent="-285750" algn="l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en-US" alt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F</a:t>
                      </a:r>
                      <a:r>
                        <a:rPr lang="ko-KR" sz="1600" b="0" i="0" strike="noStrike" kern="1200" cap="none" dirty="0" err="1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astAPI</a:t>
                      </a: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 구현 </a:t>
                      </a:r>
                      <a:r>
                        <a:rPr lang="ko-KR" sz="1600" b="1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  <a:r>
                        <a:rPr lang="en-US" altLang="ko-KR" sz="1600" b="1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 </a:t>
                      </a:r>
                    </a:p>
                    <a:p>
                      <a:pPr marL="285750" lvl="1" indent="-285750" algn="l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sz="1600" b="0" i="0" strike="noStrike" kern="1200" cap="none" dirty="0" err="1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API에</a:t>
                      </a: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  <a:ea typeface="맑은 고딕" panose="020B0503020000020004" pitchFamily="50" charset="-127"/>
                          <a:cs typeface="Calibri" charset="0"/>
                        </a:rPr>
                        <a:t> 모델 적용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  <a:ea typeface="맑은 고딕" panose="020B0503020000020004" pitchFamily="50" charset="-127"/>
                        <a:cs typeface="Calibri" charset="0"/>
                      </a:endParaRPr>
                    </a:p>
                  </a:txBody>
                  <a:tcPr marL="33020" marR="3810" marT="3810" marB="0" anchor="ctr"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오류 수정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</a:endParaRPr>
                    </a:p>
                  </a:txBody>
                  <a:tcPr marL="33020" marR="3810" marT="381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171"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총 개발기간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</a:endParaRPr>
                    </a:p>
                  </a:txBody>
                  <a:tcPr marL="84455" marR="84455" marT="41910" marB="4191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5/23(월) ~ 6/2(목)</a:t>
                      </a:r>
                      <a:r>
                        <a:rPr lang="en-US" alt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 </a:t>
                      </a: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(총 13일)</a:t>
                      </a:r>
                      <a:r>
                        <a:rPr lang="en-US" alt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 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</a:endParaRPr>
                    </a:p>
                  </a:txBody>
                  <a:tcPr marL="33020" marR="3810" marT="381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-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</a:endParaRPr>
                    </a:p>
                  </a:txBody>
                  <a:tcPr marL="33020" marR="3810" marT="381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rtl="0" latinLnBrk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0" i="0" strike="noStrike" kern="1200" cap="none" dirty="0">
                          <a:solidFill>
                            <a:srgbClr val="3A3838"/>
                          </a:solidFill>
                          <a:latin typeface="+mj-lt"/>
                        </a:rPr>
                        <a:t>-</a:t>
                      </a:r>
                      <a:endParaRPr lang="ko-KR" altLang="en-US" sz="1600" b="0" i="0" strike="noStrike" kern="1200" cap="none" dirty="0">
                        <a:solidFill>
                          <a:srgbClr val="3A3838"/>
                        </a:solidFill>
                        <a:latin typeface="+mj-lt"/>
                      </a:endParaRPr>
                    </a:p>
                  </a:txBody>
                  <a:tcPr marL="33020" marR="3810" marT="381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990C84BD-00D2-AA2B-0B83-B8B59FE34F0F}"/>
              </a:ext>
            </a:extLst>
          </p:cNvPr>
          <p:cNvSpPr/>
          <p:nvPr/>
        </p:nvSpPr>
        <p:spPr>
          <a:xfrm>
            <a:off x="3224347" y="3048443"/>
            <a:ext cx="2658293" cy="267018"/>
          </a:xfrm>
          <a:prstGeom prst="leftRightArrow">
            <a:avLst>
              <a:gd name="adj1" fmla="val 54332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B9333C75-B191-0418-4CB5-7F00B8CA41CF}"/>
              </a:ext>
            </a:extLst>
          </p:cNvPr>
          <p:cNvSpPr/>
          <p:nvPr/>
        </p:nvSpPr>
        <p:spPr>
          <a:xfrm>
            <a:off x="3224347" y="3944086"/>
            <a:ext cx="4799513" cy="267018"/>
          </a:xfrm>
          <a:prstGeom prst="leftRightArrow">
            <a:avLst>
              <a:gd name="adj1" fmla="val 54332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A783016A-EFD6-0E4F-D46D-6231612C5BF9}"/>
              </a:ext>
            </a:extLst>
          </p:cNvPr>
          <p:cNvSpPr/>
          <p:nvPr/>
        </p:nvSpPr>
        <p:spPr>
          <a:xfrm>
            <a:off x="3224347" y="4706220"/>
            <a:ext cx="5881553" cy="267018"/>
          </a:xfrm>
          <a:prstGeom prst="leftRightArrow">
            <a:avLst>
              <a:gd name="adj1" fmla="val 54332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F809378C-9A0A-0617-622C-AD40DFF277D3}"/>
              </a:ext>
            </a:extLst>
          </p:cNvPr>
          <p:cNvSpPr/>
          <p:nvPr/>
        </p:nvSpPr>
        <p:spPr>
          <a:xfrm>
            <a:off x="1586047" y="2152800"/>
            <a:ext cx="2132513" cy="267018"/>
          </a:xfrm>
          <a:prstGeom prst="leftRightArrow">
            <a:avLst>
              <a:gd name="adj1" fmla="val 54332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5C0D6214-37E2-5828-51BD-7283ECAFD532}"/>
              </a:ext>
            </a:extLst>
          </p:cNvPr>
          <p:cNvSpPr/>
          <p:nvPr/>
        </p:nvSpPr>
        <p:spPr>
          <a:xfrm>
            <a:off x="7536180" y="5492073"/>
            <a:ext cx="1569720" cy="267018"/>
          </a:xfrm>
          <a:prstGeom prst="leftRightArrow">
            <a:avLst>
              <a:gd name="adj1" fmla="val 54332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3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 0"/>
          <p:cNvSpPr>
            <a:spLocks/>
          </p:cNvSpPr>
          <p:nvPr/>
        </p:nvSpPr>
        <p:spPr>
          <a:xfrm>
            <a:off x="254000" y="218440"/>
            <a:ext cx="11738610" cy="6409690"/>
          </a:xfrm>
          <a:prstGeom prst="rect">
            <a:avLst/>
          </a:prstGeom>
          <a:solidFill>
            <a:schemeClr val="lt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Rect 0"/>
          <p:cNvSpPr txBox="1">
            <a:spLocks/>
          </p:cNvSpPr>
          <p:nvPr/>
        </p:nvSpPr>
        <p:spPr>
          <a:xfrm>
            <a:off x="1127760" y="1294130"/>
            <a:ext cx="7418070" cy="12001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학습 데이터 소개 (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Train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/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dev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set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)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88" name="Rect 0"/>
          <p:cNvSpPr txBox="1">
            <a:spLocks/>
          </p:cNvSpPr>
          <p:nvPr/>
        </p:nvSpPr>
        <p:spPr>
          <a:xfrm>
            <a:off x="791845" y="5020310"/>
            <a:ext cx="6381115" cy="152945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두 문장 사이의 의미적 동등성의 정도를 측정</a:t>
            </a:r>
            <a:endParaRPr lang="ko-KR" altLang="en-US" sz="16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Label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: 0(의미 중복 없음) ~ 5(의미 동등) 혹은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이진값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(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임계값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3.0)</a:t>
            </a:r>
            <a:endParaRPr lang="ko-KR" altLang="en-US" sz="16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평가 지표 :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실제값일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때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Pearson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상관 계수,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이진값일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때 F1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score</a:t>
            </a:r>
            <a:endParaRPr lang="ko-KR" altLang="en-US" sz="16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89" name="Rect 0"/>
          <p:cNvSpPr txBox="1">
            <a:spLocks/>
          </p:cNvSpPr>
          <p:nvPr/>
        </p:nvSpPr>
        <p:spPr>
          <a:xfrm>
            <a:off x="1177290" y="821690"/>
            <a:ext cx="2793365" cy="30777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① </a:t>
            </a:r>
            <a:r>
              <a:rPr lang="ko-KR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학습 데이터 소개</a:t>
            </a:r>
            <a:endParaRPr lang="ko-KR" altLang="en-US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195" name="Rect 0"/>
          <p:cNvSpPr txBox="1">
            <a:spLocks/>
          </p:cNvSpPr>
          <p:nvPr/>
        </p:nvSpPr>
        <p:spPr>
          <a:xfrm>
            <a:off x="610235" y="1163320"/>
            <a:ext cx="50482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b="1" i="0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endParaRPr lang="ko-KR" altLang="en-US" sz="2800" b="1" i="0" strike="noStrike" cap="none" dirty="0">
              <a:solidFill>
                <a:srgbClr val="D0CE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196" name="Rect 0"/>
          <p:cNvCxnSpPr/>
          <p:nvPr/>
        </p:nvCxnSpPr>
        <p:spPr>
          <a:xfrm rot="10800000" flipH="1">
            <a:off x="4259580" y="980440"/>
            <a:ext cx="7628890" cy="20320"/>
          </a:xfrm>
          <a:prstGeom prst="straightConnector1">
            <a:avLst/>
          </a:prstGeom>
          <a:noFill/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 0"/>
          <p:cNvSpPr txBox="1">
            <a:spLocks/>
          </p:cNvSpPr>
          <p:nvPr/>
        </p:nvSpPr>
        <p:spPr>
          <a:xfrm>
            <a:off x="255905" y="198120"/>
            <a:ext cx="116078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 i="0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04</a:t>
            </a:r>
            <a:r>
              <a:rPr lang="ko-KR" sz="4000" b="1" i="0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endParaRPr lang="ko-KR" altLang="en-US" sz="4000" b="1" i="0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98" name="Rect 0"/>
          <p:cNvSpPr txBox="1">
            <a:spLocks/>
          </p:cNvSpPr>
          <p:nvPr/>
        </p:nvSpPr>
        <p:spPr>
          <a:xfrm>
            <a:off x="1164590" y="313055"/>
            <a:ext cx="3395345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03. 프로젝트 수행 방법</a:t>
            </a:r>
            <a:endParaRPr lang="ko-KR" altLang="en-US" sz="24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99" name="Rect 0"/>
          <p:cNvSpPr txBox="1">
            <a:spLocks/>
          </p:cNvSpPr>
          <p:nvPr/>
        </p:nvSpPr>
        <p:spPr>
          <a:xfrm>
            <a:off x="942340" y="1731010"/>
            <a:ext cx="6134735" cy="42146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KLUE-STS</a:t>
            </a:r>
            <a:endParaRPr lang="ko-KR" altLang="en-US" sz="16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pic>
        <p:nvPicPr>
          <p:cNvPr id="200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150" y="4096385"/>
            <a:ext cx="6412230" cy="1022350"/>
          </a:xfrm>
          <a:prstGeom prst="rect">
            <a:avLst/>
          </a:prstGeom>
          <a:noFill/>
        </p:spPr>
      </p:pic>
      <p:pic>
        <p:nvPicPr>
          <p:cNvPr id="201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2188845"/>
            <a:ext cx="4606290" cy="1894205"/>
          </a:xfrm>
          <a:prstGeom prst="rect">
            <a:avLst/>
          </a:prstGeom>
          <a:noFill/>
        </p:spPr>
      </p:pic>
      <p:pic>
        <p:nvPicPr>
          <p:cNvPr id="202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8990" y="4365625"/>
            <a:ext cx="2773045" cy="1258570"/>
          </a:xfrm>
          <a:prstGeom prst="rect">
            <a:avLst/>
          </a:prstGeom>
          <a:noFill/>
        </p:spPr>
      </p:pic>
      <p:graphicFrame>
        <p:nvGraphicFramePr>
          <p:cNvPr id="203" name="Table 3"/>
          <p:cNvGraphicFramePr>
            <a:graphicFrameLocks noGrp="1"/>
          </p:cNvGraphicFramePr>
          <p:nvPr/>
        </p:nvGraphicFramePr>
        <p:xfrm>
          <a:off x="6417945" y="2190115"/>
          <a:ext cx="5087620" cy="2025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lvl="1" indent="0" algn="ctr" latinLnBrk="0" hangingPunct="1"/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BF8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Train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BF8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validation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BF8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Test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B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35"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데이터</a:t>
                      </a:r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 수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5749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1500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1379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NA </a:t>
                      </a:r>
                      <a:r>
                        <a:rPr sz="1400" b="0" i="0" strike="noStrike" kern="1200" cap="none" dirty="0" err="1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제외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5703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1471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1379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Translated by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Machine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Human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0" hangingPunct="1"/>
                      <a:r>
                        <a:rPr sz="1400" b="0" i="0" strike="noStrike" kern="1200" cap="none" dirty="0">
                          <a:solidFill>
                            <a:schemeClr val="bg2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Human</a:t>
                      </a:r>
                      <a:endParaRPr lang="ko-KR" altLang="en-US" sz="1400" b="0" i="0" strike="noStrike" kern="1200" cap="none" dirty="0">
                        <a:solidFill>
                          <a:schemeClr val="bg2"/>
                        </a:solidFill>
                        <a:latin typeface="맑은 고딕" charset="0"/>
                        <a:ea typeface="맑은 고딕" charset="0"/>
                        <a:cs typeface="Arial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0CEC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텍스트 상자 50"/>
          <p:cNvSpPr txBox="1">
            <a:spLocks/>
          </p:cNvSpPr>
          <p:nvPr/>
        </p:nvSpPr>
        <p:spPr>
          <a:xfrm>
            <a:off x="6397625" y="1664970"/>
            <a:ext cx="4311650" cy="42146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KorSTS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(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Kakaobrain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) </a:t>
            </a:r>
            <a:r>
              <a:rPr lang="ko-KR" sz="1600" b="0" i="0" strike="noStrike" cap="none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-&gt; 제외</a:t>
            </a:r>
            <a:endParaRPr lang="ko-KR" altLang="en-US" sz="16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009A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>
            <a:spLocks/>
          </p:cNvSpPr>
          <p:nvPr/>
        </p:nvSpPr>
        <p:spPr>
          <a:xfrm>
            <a:off x="227330" y="218440"/>
            <a:ext cx="11737975" cy="6409055"/>
          </a:xfrm>
          <a:prstGeom prst="rect">
            <a:avLst/>
          </a:prstGeom>
          <a:solidFill>
            <a:schemeClr val="lt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1188085" y="1360805"/>
            <a:ext cx="8257540" cy="368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>
                <a:solidFill>
                  <a:srgbClr val="323F4F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한글을 제외한 다른 문자 제거 -&gt; </a:t>
            </a:r>
            <a:r>
              <a:rPr lang="ko-KR" sz="1800" b="1" i="0" strike="noStrike" cap="none" dirty="0" err="1">
                <a:solidFill>
                  <a:srgbClr val="323F4F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tokenize</a:t>
            </a:r>
            <a:endParaRPr lang="ko-KR" altLang="en-US" sz="1800" b="1" i="0" strike="noStrike" cap="none" dirty="0">
              <a:solidFill>
                <a:srgbClr val="323F4F"/>
              </a:solidFill>
              <a:latin typeface="+mj-lt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659130" y="1261745"/>
            <a:ext cx="504190" cy="52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217" name="Google Shape;217;p9"/>
          <p:cNvCxnSpPr/>
          <p:nvPr/>
        </p:nvCxnSpPr>
        <p:spPr>
          <a:xfrm rot="10800000" flipH="1">
            <a:off x="3719830" y="980440"/>
            <a:ext cx="8168005" cy="2095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9"/>
          <p:cNvSpPr txBox="1"/>
          <p:nvPr/>
        </p:nvSpPr>
        <p:spPr>
          <a:xfrm>
            <a:off x="928028" y="1854200"/>
            <a:ext cx="8606155" cy="7833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600" b="0" i="0" strike="noStrike" cap="none" dirty="0" err="1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Re.sub를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 통해 한글을 제외한 다른 문자, 공백 제거</a:t>
            </a:r>
            <a:endParaRPr lang="ko-KR" altLang="en-US" sz="1600" b="0" i="0" strike="noStrike" cap="none" dirty="0">
              <a:solidFill>
                <a:srgbClr val="3A3838"/>
              </a:solidFill>
              <a:latin typeface="+mj-lt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600" b="0" i="0" strike="noStrike" cap="none" dirty="0" err="1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Pre-training된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 모델의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tokenizer를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 통해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tokenizing</a:t>
            </a:r>
            <a:endParaRPr lang="ko-KR" altLang="en-US" sz="1600" b="0" i="0" strike="noStrike" cap="none" dirty="0">
              <a:solidFill>
                <a:srgbClr val="3A3838"/>
              </a:solidFill>
              <a:latin typeface="+mj-lt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1177290" y="821690"/>
            <a:ext cx="2793365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② </a:t>
            </a:r>
            <a:r>
              <a:rPr lang="ko-KR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데이터 </a:t>
            </a:r>
            <a:r>
              <a:rPr lang="ko-KR" b="1" i="0" strike="noStrike" cap="none" dirty="0" err="1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전처리</a:t>
            </a:r>
            <a:endParaRPr lang="ko-KR" altLang="en-US" b="1" i="0" strike="noStrike" cap="none" dirty="0">
              <a:solidFill>
                <a:srgbClr val="3A3838"/>
              </a:solidFill>
              <a:latin typeface="+mj-lt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04</a:t>
            </a:r>
            <a:r>
              <a:rPr lang="ko-KR" sz="4000" b="1" i="0" u="none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endParaRPr sz="4000" b="1" i="0" u="none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21" name="Google Shape;221;p9"/>
          <p:cNvSpPr txBox="1">
            <a:spLocks/>
          </p:cNvSpPr>
          <p:nvPr/>
        </p:nvSpPr>
        <p:spPr>
          <a:xfrm>
            <a:off x="1164590" y="313055"/>
            <a:ext cx="434086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03. 프로젝트 수행 방법</a:t>
            </a:r>
            <a:endParaRPr lang="ko-KR" altLang="en-US" sz="24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pic>
        <p:nvPicPr>
          <p:cNvPr id="222" name="그림 1" descr="C:/Users/ttogl/AppData/Roaming/PolarisOffice/ETemp/24492_7929360/fImage7768284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" y="3006725"/>
            <a:ext cx="9716135" cy="581660"/>
          </a:xfrm>
          <a:prstGeom prst="rect">
            <a:avLst/>
          </a:prstGeom>
          <a:noFill/>
        </p:spPr>
      </p:pic>
      <p:pic>
        <p:nvPicPr>
          <p:cNvPr id="223" name="그림 2" descr="C:/Users/ttogl/AppData/Roaming/PolarisOffice/ETemp/24492_7929360/fImage7072285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10" y="3959225"/>
            <a:ext cx="8077835" cy="619760"/>
          </a:xfrm>
          <a:prstGeom prst="rect">
            <a:avLst/>
          </a:prstGeom>
          <a:noFill/>
        </p:spPr>
      </p:pic>
      <p:grpSp>
        <p:nvGrpSpPr>
          <p:cNvPr id="227" name="그룹 6"/>
          <p:cNvGrpSpPr/>
          <p:nvPr/>
        </p:nvGrpSpPr>
        <p:grpSpPr>
          <a:xfrm>
            <a:off x="902335" y="4953635"/>
            <a:ext cx="10748010" cy="862330"/>
            <a:chOff x="902335" y="4953635"/>
            <a:chExt cx="10748010" cy="862330"/>
          </a:xfrm>
        </p:grpSpPr>
        <p:pic>
          <p:nvPicPr>
            <p:cNvPr id="224" name="그림 3" descr="C:/Users/ttogl/AppData/Roaming/PolarisOffice/ETemp/24492_7929360/fImage27912866334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10" y="4953635"/>
              <a:ext cx="10744835" cy="276860"/>
            </a:xfrm>
            <a:prstGeom prst="rect">
              <a:avLst/>
            </a:prstGeom>
            <a:noFill/>
          </p:spPr>
        </p:pic>
        <p:pic>
          <p:nvPicPr>
            <p:cNvPr id="225" name="그림 4" descr="C:/Users/ttogl/AppData/Roaming/PolarisOffice/ETemp/24492_7929360/fImage21562876500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35" y="5224780"/>
              <a:ext cx="8392160" cy="229235"/>
            </a:xfrm>
            <a:prstGeom prst="rect">
              <a:avLst/>
            </a:prstGeom>
            <a:noFill/>
          </p:spPr>
        </p:pic>
        <p:pic>
          <p:nvPicPr>
            <p:cNvPr id="226" name="그림 5" descr="C:/Users/ttogl/AppData/Roaming/PolarisOffice/ETemp/24492_7929360/fImage16962889169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335" y="5472430"/>
              <a:ext cx="10354310" cy="343535"/>
            </a:xfrm>
            <a:prstGeom prst="rect">
              <a:avLst/>
            </a:prstGeom>
            <a:noFill/>
          </p:spPr>
        </p:pic>
      </p:grpSp>
      <p:sp>
        <p:nvSpPr>
          <p:cNvPr id="228" name="텍스트 상자 7"/>
          <p:cNvSpPr txBox="1">
            <a:spLocks/>
          </p:cNvSpPr>
          <p:nvPr/>
        </p:nvSpPr>
        <p:spPr>
          <a:xfrm>
            <a:off x="829310" y="2753995"/>
            <a:ext cx="27940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원본 문장</a:t>
            </a:r>
            <a:endParaRPr lang="ko-KR" altLang="en-US" sz="14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229" name="텍스트 상자 8"/>
          <p:cNvSpPr txBox="1">
            <a:spLocks/>
          </p:cNvSpPr>
          <p:nvPr/>
        </p:nvSpPr>
        <p:spPr>
          <a:xfrm>
            <a:off x="827405" y="3698240"/>
            <a:ext cx="27940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전처리한 문장 ( </a:t>
            </a:r>
            <a:r>
              <a:rPr lang="ko-KR" sz="14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Re.sub</a:t>
            </a:r>
            <a:r>
              <a:rPr lang="ko-KR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)</a:t>
            </a:r>
            <a:endParaRPr lang="ko-KR" altLang="en-US" sz="14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230" name="텍스트 상자 9"/>
          <p:cNvSpPr txBox="1">
            <a:spLocks/>
          </p:cNvSpPr>
          <p:nvPr/>
        </p:nvSpPr>
        <p:spPr>
          <a:xfrm>
            <a:off x="833120" y="4650740"/>
            <a:ext cx="2794000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Tokenizing</a:t>
            </a:r>
            <a:r>
              <a:rPr lang="ko-KR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예시</a:t>
            </a:r>
            <a:endParaRPr lang="ko-KR" altLang="en-US" sz="14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 0"/>
          <p:cNvSpPr>
            <a:spLocks/>
          </p:cNvSpPr>
          <p:nvPr/>
        </p:nvSpPr>
        <p:spPr>
          <a:xfrm>
            <a:off x="227330" y="218440"/>
            <a:ext cx="11737975" cy="6409055"/>
          </a:xfrm>
          <a:prstGeom prst="rect">
            <a:avLst/>
          </a:prstGeom>
          <a:solidFill>
            <a:schemeClr val="lt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Rect 0"/>
          <p:cNvSpPr txBox="1">
            <a:spLocks/>
          </p:cNvSpPr>
          <p:nvPr/>
        </p:nvSpPr>
        <p:spPr>
          <a:xfrm>
            <a:off x="1188085" y="1360805"/>
            <a:ext cx="8257540" cy="6464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>
                <a:solidFill>
                  <a:srgbClr val="323F4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BERT(BERT)</a:t>
            </a:r>
            <a:endParaRPr lang="ko-KR" altLang="en-US" sz="1800" b="1" i="0" strike="noStrike" cap="none" dirty="0">
              <a:solidFill>
                <a:srgbClr val="323F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i="0" strike="noStrike" cap="none" dirty="0">
              <a:solidFill>
                <a:srgbClr val="323F4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grpSp>
        <p:nvGrpSpPr>
          <p:cNvPr id="206" name="Group 5"/>
          <p:cNvGrpSpPr/>
          <p:nvPr/>
        </p:nvGrpSpPr>
        <p:grpSpPr>
          <a:xfrm>
            <a:off x="4065905" y="3879850"/>
            <a:ext cx="3883025" cy="2477135"/>
            <a:chOff x="4065905" y="3879850"/>
            <a:chExt cx="3883025" cy="2477135"/>
          </a:xfrm>
        </p:grpSpPr>
        <p:sp>
          <p:nvSpPr>
            <p:cNvPr id="207" name="Rect 0"/>
            <p:cNvSpPr>
              <a:spLocks/>
            </p:cNvSpPr>
            <p:nvPr/>
          </p:nvSpPr>
          <p:spPr>
            <a:xfrm>
              <a:off x="5542280" y="3879850"/>
              <a:ext cx="1282700" cy="1192530"/>
            </a:xfrm>
            <a:custGeom>
              <a:avLst/>
              <a:gdLst>
                <a:gd name="TX0" fmla="*/ 8412 w 120001"/>
                <a:gd name="TY0" fmla="*/ 60000 h 120001"/>
                <a:gd name="TX1" fmla="*/ 8412 w 120001"/>
                <a:gd name="TY1" fmla="*/ 60000 h 120001"/>
                <a:gd name="TX2" fmla="*/ 56253 w 120001"/>
                <a:gd name="TY2" fmla="*/ 8547 h 120001"/>
                <a:gd name="TX3" fmla="*/ 111044 w 120001"/>
                <a:gd name="TY3" fmla="*/ 52526 h 120001"/>
                <a:gd name="TX4" fmla="*/ 71162 w 120001"/>
                <a:gd name="TY4" fmla="*/ 110367 h 120001"/>
                <a:gd name="TX5" fmla="*/ 70593 w 120001"/>
                <a:gd name="TY5" fmla="*/ 118429 h 120001"/>
                <a:gd name="TX6" fmla="*/ 56830 w 120001"/>
                <a:gd name="TY6" fmla="*/ 104890 h 120001"/>
                <a:gd name="TX7" fmla="*/ 72706 w 120001"/>
                <a:gd name="TY7" fmla="*/ 88508 h 120001"/>
                <a:gd name="TX8" fmla="*/ 72145 w 120001"/>
                <a:gd name="TY8" fmla="*/ 96445 h 120001"/>
                <a:gd name="TX9" fmla="*/ 97532 w 120001"/>
                <a:gd name="TY9" fmla="*/ 51824 h 120001"/>
                <a:gd name="TX10" fmla="*/ 55889 w 120001"/>
                <a:gd name="TY10" fmla="*/ 21805 h 120001"/>
                <a:gd name="TX11" fmla="*/ 21588 w 120001"/>
                <a:gd name="TY11" fmla="*/ 60000 h 1200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20001" h="120001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2"/>
                    <a:pt x="29287" y="10511"/>
                    <a:pt x="56253" y="8547"/>
                  </a:cubicBezTo>
                  <a:cubicBezTo>
                    <a:pt x="83219" y="6583"/>
                    <a:pt x="107126" y="25773"/>
                    <a:pt x="111044" y="52526"/>
                  </a:cubicBezTo>
                  <a:cubicBezTo>
                    <a:pt x="114961" y="79279"/>
                    <a:pt x="97559" y="104517"/>
                    <a:pt x="71162" y="110367"/>
                  </a:cubicBezTo>
                  <a:lnTo>
                    <a:pt x="70593" y="118429"/>
                  </a:lnTo>
                  <a:lnTo>
                    <a:pt x="56830" y="104890"/>
                  </a:lnTo>
                  <a:lnTo>
                    <a:pt x="72706" y="88508"/>
                  </a:lnTo>
                  <a:lnTo>
                    <a:pt x="72145" y="96445"/>
                  </a:lnTo>
                  <a:cubicBezTo>
                    <a:pt x="90761" y="90240"/>
                    <a:pt x="101708" y="70999"/>
                    <a:pt x="97532" y="51824"/>
                  </a:cubicBezTo>
                  <a:cubicBezTo>
                    <a:pt x="93356" y="32649"/>
                    <a:pt x="75399" y="19705"/>
                    <a:pt x="55889" y="21805"/>
                  </a:cubicBezTo>
                  <a:cubicBezTo>
                    <a:pt x="36379" y="23906"/>
                    <a:pt x="21588" y="40375"/>
                    <a:pt x="21588" y="600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lt1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8" name="Rect 0"/>
            <p:cNvSpPr>
              <a:spLocks/>
            </p:cNvSpPr>
            <p:nvPr/>
          </p:nvSpPr>
          <p:spPr>
            <a:xfrm>
              <a:off x="4253865" y="4155440"/>
              <a:ext cx="2024380" cy="3327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9" name="Rect 0"/>
            <p:cNvSpPr txBox="1">
              <a:spLocks/>
            </p:cNvSpPr>
            <p:nvPr/>
          </p:nvSpPr>
          <p:spPr>
            <a:xfrm>
              <a:off x="4065905" y="4155440"/>
              <a:ext cx="2024380" cy="3327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890" tIns="8890" rIns="8890" bIns="8890" numCol="1" anchor="ctr">
              <a:noAutofit/>
            </a:bodyPr>
            <a:lstStyle/>
            <a:p>
              <a:pPr marL="0" indent="0" algn="ctr" rtl="0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1400" b="0" i="0" strike="noStrike" cap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두 문장 사이의</a:t>
              </a:r>
              <a:endParaRPr lang="ko-KR" altLang="en-US" sz="14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  <a:p>
              <a:pPr marL="0" indent="0" algn="ctr" rtl="0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1400" b="0" i="0" strike="noStrike" cap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유사도 측정</a:t>
              </a:r>
              <a:endParaRPr lang="ko-KR" altLang="en-US" sz="14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  <a:p>
              <a:pPr marL="0" indent="0" algn="ctr" rtl="0" latinLnBrk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FontTx/>
                <a:buNone/>
              </a:pPr>
              <a:r>
                <a:rPr lang="ko-KR" sz="1400" b="0" i="0" strike="noStrike" cap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(모델 학습)</a:t>
              </a:r>
              <a:endParaRPr lang="ko-KR" altLang="en-US" sz="14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</p:txBody>
        </p:sp>
        <p:sp>
          <p:nvSpPr>
            <p:cNvPr id="210" name="Rect 0"/>
            <p:cNvSpPr>
              <a:spLocks/>
            </p:cNvSpPr>
            <p:nvPr/>
          </p:nvSpPr>
          <p:spPr>
            <a:xfrm>
              <a:off x="5186680" y="4565015"/>
              <a:ext cx="1282700" cy="1192530"/>
            </a:xfrm>
            <a:custGeom>
              <a:avLst/>
              <a:gdLst>
                <a:gd name="TX0" fmla="*/ 96481 w 120001"/>
                <a:gd name="TY0" fmla="*/ 23524 h 120001"/>
                <a:gd name="TX1" fmla="*/ 87165 w 120001"/>
                <a:gd name="TY1" fmla="*/ 32840 h 120001"/>
                <a:gd name="TX2" fmla="*/ 87165 w 120001"/>
                <a:gd name="TY2" fmla="*/ 32840 h 120001"/>
                <a:gd name="TX3" fmla="*/ 44467 w 120001"/>
                <a:gd name="TY3" fmla="*/ 24866 h 120001"/>
                <a:gd name="TX4" fmla="*/ 21631 w 120001"/>
                <a:gd name="TY4" fmla="*/ 61816 h 120001"/>
                <a:gd name="TX5" fmla="*/ 47855 w 120001"/>
                <a:gd name="TY5" fmla="*/ 96445 h 120001"/>
                <a:gd name="TX6" fmla="*/ 47294 w 120001"/>
                <a:gd name="TY6" fmla="*/ 88508 h 120001"/>
                <a:gd name="TX7" fmla="*/ 63170 w 120001"/>
                <a:gd name="TY7" fmla="*/ 104890 h 120001"/>
                <a:gd name="TX8" fmla="*/ 49407 w 120001"/>
                <a:gd name="TY8" fmla="*/ 118429 h 120001"/>
                <a:gd name="TX9" fmla="*/ 48838 w 120001"/>
                <a:gd name="TY9" fmla="*/ 110367 h 120001"/>
                <a:gd name="TX10" fmla="*/ 48838 w 120001"/>
                <a:gd name="TY10" fmla="*/ 110367 h 120001"/>
                <a:gd name="TX11" fmla="*/ 8761 w 120001"/>
                <a:gd name="TY11" fmla="*/ 65990 h 120001"/>
                <a:gd name="TX12" fmla="*/ 37522 w 120001"/>
                <a:gd name="TY12" fmla="*/ 13566 h 120001"/>
                <a:gd name="TX13" fmla="*/ 96481 w 120001"/>
                <a:gd name="TY13" fmla="*/ 23524 h 1200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120001" h="120001">
                  <a:moveTo>
                    <a:pt x="96481" y="23524"/>
                  </a:moveTo>
                  <a:lnTo>
                    <a:pt x="87165" y="32840"/>
                  </a:lnTo>
                  <a:lnTo>
                    <a:pt x="87165" y="32840"/>
                  </a:lnTo>
                  <a:cubicBezTo>
                    <a:pt x="75945" y="21617"/>
                    <a:pt x="58981" y="18448"/>
                    <a:pt x="44467" y="24866"/>
                  </a:cubicBezTo>
                  <a:cubicBezTo>
                    <a:pt x="29954" y="31283"/>
                    <a:pt x="20881" y="45964"/>
                    <a:pt x="21631" y="61816"/>
                  </a:cubicBezTo>
                  <a:cubicBezTo>
                    <a:pt x="22381" y="77668"/>
                    <a:pt x="32801" y="91427"/>
                    <a:pt x="47855" y="96445"/>
                  </a:cubicBezTo>
                  <a:lnTo>
                    <a:pt x="47294" y="88508"/>
                  </a:lnTo>
                  <a:lnTo>
                    <a:pt x="63170" y="104890"/>
                  </a:lnTo>
                  <a:lnTo>
                    <a:pt x="49407" y="118429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5" y="105615"/>
                    <a:pt x="11311" y="87806"/>
                    <a:pt x="8761" y="65990"/>
                  </a:cubicBezTo>
                  <a:cubicBezTo>
                    <a:pt x="6211" y="44174"/>
                    <a:pt x="17753" y="23136"/>
                    <a:pt x="37522" y="13566"/>
                  </a:cubicBezTo>
                  <a:cubicBezTo>
                    <a:pt x="57291" y="3995"/>
                    <a:pt x="80952" y="7992"/>
                    <a:pt x="96481" y="23524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>
              <a:solidFill>
                <a:schemeClr val="lt1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1" name="Rect 0"/>
            <p:cNvSpPr>
              <a:spLocks/>
            </p:cNvSpPr>
            <p:nvPr/>
          </p:nvSpPr>
          <p:spPr>
            <a:xfrm>
              <a:off x="5471160" y="4998720"/>
              <a:ext cx="713740" cy="3327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Rect 0"/>
            <p:cNvSpPr txBox="1">
              <a:spLocks/>
            </p:cNvSpPr>
            <p:nvPr/>
          </p:nvSpPr>
          <p:spPr>
            <a:xfrm>
              <a:off x="5471160" y="4998720"/>
              <a:ext cx="713740" cy="3327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890" tIns="8890" rIns="8890" bIns="8890" numCol="1" anchor="ctr">
              <a:noAutofit/>
            </a:bodyPr>
            <a:lstStyle/>
            <a:p>
              <a:pPr marL="0" indent="0" algn="ctr" rtl="0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1400" b="0" i="0" strike="noStrike" cap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신규 문장 입력</a:t>
              </a:r>
              <a:endParaRPr lang="ko-KR" altLang="en-US" sz="14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</p:txBody>
        </p:sp>
        <p:sp>
          <p:nvSpPr>
            <p:cNvPr id="213" name="Rect 0"/>
            <p:cNvSpPr>
              <a:spLocks/>
            </p:cNvSpPr>
            <p:nvPr/>
          </p:nvSpPr>
          <p:spPr>
            <a:xfrm>
              <a:off x="5633720" y="5332095"/>
              <a:ext cx="1102360" cy="1024890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  <a:solidFill>
              <a:schemeClr val="accent4"/>
            </a:solidFill>
            <a:ln w="12700" cap="flat" cmpd="sng">
              <a:solidFill>
                <a:schemeClr val="lt1">
                  <a:alpha val="100000"/>
                </a:schemeClr>
              </a:solidFill>
              <a:prstDash val="solid"/>
              <a:miter lim="800000"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4" name="Rect 0"/>
            <p:cNvSpPr>
              <a:spLocks/>
            </p:cNvSpPr>
            <p:nvPr/>
          </p:nvSpPr>
          <p:spPr>
            <a:xfrm>
              <a:off x="6419850" y="5795010"/>
              <a:ext cx="1529080" cy="3327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5" name="Rect 0"/>
            <p:cNvSpPr txBox="1">
              <a:spLocks/>
            </p:cNvSpPr>
            <p:nvPr/>
          </p:nvSpPr>
          <p:spPr>
            <a:xfrm>
              <a:off x="6419850" y="5795010"/>
              <a:ext cx="1529080" cy="3327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890" tIns="8890" rIns="8890" bIns="8890" numCol="1" anchor="ctr">
              <a:noAutofit/>
            </a:bodyPr>
            <a:lstStyle/>
            <a:p>
              <a:pPr marL="0" indent="0" algn="ctr" rtl="0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sz="1400" b="0" i="0" strike="noStrike" cap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유사도 측정</a:t>
              </a:r>
              <a:endParaRPr lang="ko-KR" altLang="en-US" sz="14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  <a:p>
              <a:pPr marL="0" indent="0" algn="ctr" rtl="0" latinLnBrk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FontTx/>
                <a:buNone/>
              </a:pPr>
              <a:r>
                <a:rPr lang="ko-KR" sz="1400" b="0" i="0" strike="noStrike" cap="none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charset="0"/>
                </a:rPr>
                <a:t>(유사 여부 제시)</a:t>
              </a:r>
              <a:endParaRPr lang="ko-KR" altLang="en-US" sz="1400" b="0" i="0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endParaRPr>
            </a:p>
          </p:txBody>
        </p:sp>
      </p:grpSp>
      <p:sp>
        <p:nvSpPr>
          <p:cNvPr id="216" name="Rect 0"/>
          <p:cNvSpPr txBox="1">
            <a:spLocks/>
          </p:cNvSpPr>
          <p:nvPr/>
        </p:nvSpPr>
        <p:spPr>
          <a:xfrm>
            <a:off x="659130" y="1261745"/>
            <a:ext cx="50482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b="1" i="0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endParaRPr lang="ko-KR" altLang="en-US" sz="2800" b="1" i="0" strike="noStrike" cap="none" dirty="0">
              <a:solidFill>
                <a:srgbClr val="D0CE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217" name="Rect 0"/>
          <p:cNvCxnSpPr/>
          <p:nvPr/>
        </p:nvCxnSpPr>
        <p:spPr>
          <a:xfrm rot="10800000" flipH="1">
            <a:off x="3719830" y="980440"/>
            <a:ext cx="8168640" cy="21590"/>
          </a:xfrm>
          <a:prstGeom prst="straightConnector1">
            <a:avLst/>
          </a:prstGeom>
          <a:noFill/>
          <a:ln w="12700" cap="flat" cmpd="sng">
            <a:solidFill>
              <a:srgbClr val="7F7F7F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 0"/>
          <p:cNvSpPr txBox="1">
            <a:spLocks/>
          </p:cNvSpPr>
          <p:nvPr/>
        </p:nvSpPr>
        <p:spPr>
          <a:xfrm>
            <a:off x="720407" y="1851660"/>
            <a:ext cx="10926445" cy="21162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Pre-Training된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모델에서 단방향의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architecture만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사용할 수 있다는 한계점으로 인해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token-level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task에서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좋은 성능을 보이지 못하는 문제점을 극복하기 위해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BERT가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고안되었다.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Pre-Training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과정에서 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양방향(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bidirectional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) 학습하여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token-level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task에도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뛰어난 성능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을 보인다.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Pre-Training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과정에서 언어 자체에 대한 학습을 하기 때문에 여러 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task에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적용할 수 있다.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이 프로젝트에서는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BERT로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STS(</a:t>
            </a:r>
            <a:r>
              <a:rPr sz="1600" b="1" i="0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Semantic Textual Similarity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) </a:t>
            </a: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task</a:t>
            </a:r>
            <a:r>
              <a:rPr lang="ko-KR" sz="1800" b="0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를</a:t>
            </a:r>
            <a:r>
              <a:rPr lang="ko-KR" sz="1800" b="0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해결한다.</a:t>
            </a:r>
            <a:endParaRPr lang="ko-KR" altLang="en-US" sz="18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219" name="Rect 0"/>
          <p:cNvSpPr txBox="1">
            <a:spLocks/>
          </p:cNvSpPr>
          <p:nvPr/>
        </p:nvSpPr>
        <p:spPr>
          <a:xfrm>
            <a:off x="1177290" y="821690"/>
            <a:ext cx="279336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③ </a:t>
            </a:r>
            <a:r>
              <a:rPr lang="ko-KR" sz="14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모델 개요</a:t>
            </a:r>
            <a:endParaRPr lang="ko-KR" altLang="en-US" sz="14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221" name="Rect 0"/>
          <p:cNvSpPr txBox="1">
            <a:spLocks/>
          </p:cNvSpPr>
          <p:nvPr/>
        </p:nvSpPr>
        <p:spPr>
          <a:xfrm>
            <a:off x="1164590" y="313055"/>
            <a:ext cx="434086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03. 프로젝트 수행 방법</a:t>
            </a:r>
            <a:endParaRPr lang="ko-KR" altLang="en-US" sz="24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bg>
      <p:bgPr>
        <a:solidFill>
          <a:srgbClr val="4D009A"/>
        </a:solidFill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/>
          <p:nvPr/>
        </p:nvSpPr>
        <p:spPr>
          <a:xfrm>
            <a:off x="227330" y="191770"/>
            <a:ext cx="11737340" cy="64084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1211580" y="1388745"/>
            <a:ext cx="8256905" cy="368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800" b="1" i="0" strike="noStrike" cap="none" dirty="0" err="1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BertForNextSentencePrediction</a:t>
            </a:r>
            <a:r>
              <a:rPr lang="ko-KR" sz="1800" b="1" i="0" strike="noStrike" cap="none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charset="0"/>
              </a:rPr>
              <a:t> 클래스 이용</a:t>
            </a:r>
            <a:endParaRPr lang="ko-KR" altLang="en-US" sz="1800" b="1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689610" y="1262380"/>
            <a:ext cx="504190" cy="52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 dirty="0">
                <a:solidFill>
                  <a:srgbClr val="D0CE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▶</a:t>
            </a:r>
            <a:endParaRPr sz="2800" b="1" i="0" u="none" strike="noStrike" cap="none" dirty="0">
              <a:solidFill>
                <a:srgbClr val="D0CEC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231" name="Google Shape;231;p10"/>
          <p:cNvCxnSpPr/>
          <p:nvPr/>
        </p:nvCxnSpPr>
        <p:spPr>
          <a:xfrm rot="10800000" flipH="1">
            <a:off x="3719830" y="980440"/>
            <a:ext cx="8168005" cy="2095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p10"/>
          <p:cNvSpPr txBox="1"/>
          <p:nvPr/>
        </p:nvSpPr>
        <p:spPr>
          <a:xfrm>
            <a:off x="1177290" y="821690"/>
            <a:ext cx="2794000" cy="3073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i="0" b="1" strike="noStrike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③ </a:t>
            </a:r>
            <a:r>
              <a:rPr lang="ko-KR" sz="1400" cap="none" i="0" b="1" strike="noStrike">
                <a:solidFill>
                  <a:srgbClr val="3A3838"/>
                </a:solidFill>
                <a:latin typeface="맑은 고딕" charset="0"/>
                <a:ea typeface="맑은 고딕" charset="0"/>
                <a:cs typeface="Calibri" charset="0"/>
              </a:rPr>
              <a:t>Custom 모델 - BERT</a:t>
            </a:r>
            <a:endParaRPr lang="ko-KR" altLang="en-US" sz="1400" cap="none" i="0" b="1" strike="noStrike">
              <a:solidFill>
                <a:srgbClr val="3A3838"/>
              </a:solidFill>
              <a:latin typeface="맑은 고딕" charset="0"/>
              <a:ea typeface="맑은 고딕" charset="0"/>
              <a:cs typeface="Calibri" charset="0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04</a:t>
            </a:r>
            <a:r>
              <a:rPr lang="ko-KR" sz="4000" b="1" i="0" u="none" strike="noStrike" cap="none" dirty="0">
                <a:solidFill>
                  <a:srgbClr val="44556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endParaRPr sz="4000" b="1" i="0" u="none" strike="noStrike" cap="none" dirty="0">
              <a:solidFill>
                <a:srgbClr val="445569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1164590" y="313055"/>
            <a:ext cx="3888740" cy="4610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0" i="0" strike="noStrike" cap="none" dirty="0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03. 프로젝트 수행 방법</a:t>
            </a:r>
            <a:endParaRPr lang="ko-KR" altLang="en-US" sz="2400" b="0" i="0" strike="noStrike" cap="none" dirty="0">
              <a:solidFill>
                <a:srgbClr val="3F3F3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35" name="Google Shape;235;p10"/>
          <p:cNvSpPr txBox="1">
            <a:spLocks/>
          </p:cNvSpPr>
          <p:nvPr/>
        </p:nvSpPr>
        <p:spPr>
          <a:xfrm>
            <a:off x="1156335" y="1889125"/>
            <a:ext cx="5991860" cy="2999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en-US" altLang="ko-KR" sz="1600" b="0" i="0" strike="noStrike" cap="none" dirty="0" err="1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BertForNextSentencePrediction</a:t>
            </a:r>
            <a:r>
              <a:rPr lang="en-US" altLang="ko-KR" sz="1600" b="0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 </a:t>
            </a:r>
            <a:r>
              <a:rPr lang="ko-KR" altLang="en-US" sz="1600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클래스로 </a:t>
            </a:r>
            <a:r>
              <a:rPr lang="en-US" altLang="ko-KR" sz="1600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pre-trained</a:t>
            </a:r>
            <a:r>
              <a:rPr lang="ko-KR" altLang="en-US" sz="1600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된 </a:t>
            </a:r>
            <a:r>
              <a:rPr lang="ko-KR" altLang="en-US" sz="1600" b="0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모델을 가져오고</a:t>
            </a:r>
            <a:r>
              <a:rPr lang="en-US" altLang="ko-KR" sz="1600" b="0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, </a:t>
            </a:r>
            <a:r>
              <a:rPr lang="ko-KR" altLang="en-US" sz="1600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결과값을 </a:t>
            </a:r>
            <a:r>
              <a:rPr lang="ko-KR" altLang="en-US" sz="1600" b="1" i="0" strike="noStrike" cap="none" dirty="0" err="1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원하는대로</a:t>
            </a:r>
            <a:r>
              <a:rPr lang="ko-KR" altLang="en-US" sz="1600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 바꾸기 위해서 사용 </a:t>
            </a:r>
            <a:r>
              <a:rPr lang="en-US" altLang="ko-KR" sz="1600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, binary</a:t>
            </a:r>
            <a:r>
              <a:rPr lang="ko-KR" altLang="en-US" sz="1600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냐 </a:t>
            </a:r>
            <a:r>
              <a:rPr lang="en-US" altLang="ko-KR" sz="1600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score</a:t>
            </a:r>
            <a:r>
              <a:rPr lang="ko-KR" altLang="en-US" sz="1600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냐 결정</a:t>
            </a:r>
            <a:endParaRPr lang="en-US" altLang="ko-KR" sz="1600" b="1" i="0" strike="noStrike" cap="none" dirty="0">
              <a:solidFill>
                <a:srgbClr val="3A3838"/>
              </a:solidFill>
              <a:latin typeface="+mj-lt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600" b="0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NSP 클래스를 이용하여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Pre-training된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 모델 받기</a:t>
            </a:r>
            <a:endParaRPr lang="ko-KR" altLang="en-US" sz="1600" b="0" i="0" strike="noStrike" cap="none" dirty="0">
              <a:solidFill>
                <a:srgbClr val="3A3838"/>
              </a:solidFill>
              <a:latin typeface="+mj-lt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600" b="0" i="0" strike="noStrike" cap="none" dirty="0" err="1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tokenizing된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 결과를 받아온 모델에 넣고 결과값 도출 (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logit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)</a:t>
            </a:r>
            <a:endParaRPr lang="ko-KR" altLang="en-US" sz="1600" b="0" i="0" strike="noStrike" cap="none" dirty="0">
              <a:solidFill>
                <a:srgbClr val="3A3838"/>
              </a:solidFill>
              <a:latin typeface="+mj-lt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600" b="0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0 ~ 5 의 값으로 정규화 및 </a:t>
            </a:r>
            <a:r>
              <a:rPr lang="ko-KR" sz="1600" b="0" i="0" strike="noStrike" cap="none" dirty="0" err="1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return</a:t>
            </a:r>
            <a:endParaRPr lang="ko-KR" altLang="en-US" sz="1600" b="0" i="0" strike="noStrike" cap="none" dirty="0">
              <a:solidFill>
                <a:srgbClr val="3A3838"/>
              </a:solidFill>
              <a:latin typeface="+mj-lt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r>
              <a:rPr lang="ko-KR" sz="1600" b="1" i="0" strike="noStrike" cap="none" dirty="0" err="1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Train</a:t>
            </a:r>
            <a:r>
              <a:rPr lang="ko-KR" sz="1600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 메소드를 통해 </a:t>
            </a:r>
            <a:r>
              <a:rPr lang="ko-KR" sz="1600" b="1" i="0" strike="noStrike" cap="none" dirty="0" err="1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loss를</a:t>
            </a:r>
            <a:r>
              <a:rPr lang="ko-KR" sz="1600" b="1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 최소화하는 </a:t>
            </a:r>
            <a:r>
              <a:rPr lang="ko-KR" sz="1600" b="0" i="0" strike="noStrike" cap="none" dirty="0">
                <a:solidFill>
                  <a:srgbClr val="3A3838"/>
                </a:solidFill>
                <a:latin typeface="+mj-lt"/>
                <a:ea typeface="맑은 고딕" panose="020B0503020000020004" pitchFamily="50" charset="-127"/>
                <a:cs typeface="Calibri" charset="0"/>
              </a:rPr>
              <a:t>방향으로 훈련한다.</a:t>
            </a:r>
            <a:endParaRPr lang="ko-KR" altLang="en-US" sz="1600" b="0" i="0" strike="noStrike" cap="none" dirty="0">
              <a:solidFill>
                <a:srgbClr val="3A3838"/>
              </a:solidFill>
              <a:latin typeface="+mj-lt"/>
              <a:ea typeface="맑은 고딕" panose="020B0503020000020004" pitchFamily="50" charset="-127"/>
              <a:cs typeface="Calibri" charset="0"/>
            </a:endParaRPr>
          </a:p>
          <a:p>
            <a:pPr marL="285750" indent="-285750" algn="l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Font typeface="Calibri"/>
              <a:buChar char="-"/>
            </a:pPr>
            <a:endParaRPr lang="ko-KR" altLang="en-US" sz="1600" b="0" i="0" strike="noStrike" cap="none" dirty="0">
              <a:solidFill>
                <a:srgbClr val="3A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charset="0"/>
            </a:endParaRPr>
          </a:p>
        </p:txBody>
      </p:sp>
      <p:pic>
        <p:nvPicPr>
          <p:cNvPr id="236" name="그림 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60" y="1753870"/>
            <a:ext cx="4610100" cy="27171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21</Pages>
  <Paragraphs>313</Paragraphs>
  <Words>1461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coding</dc:creator>
  <cp:lastModifiedBy>최 지현</cp:lastModifiedBy>
  <dc:title>PowerPoint 프레젠테이션</dc:title>
  <cp:version>9.104.123.46490</cp:version>
  <dcterms:modified xsi:type="dcterms:W3CDTF">2022-06-09T01:22:35Z</dcterms:modified>
</cp:coreProperties>
</file>