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82" r:id="rId2"/>
    <p:sldId id="283" r:id="rId3"/>
  </p:sldIdLst>
  <p:sldSz cx="9144000" cy="6858000" type="screen4x3"/>
  <p:notesSz cx="6735763" cy="98694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9" autoAdjust="0"/>
    <p:restoredTop sz="94660"/>
  </p:normalViewPr>
  <p:slideViewPr>
    <p:cSldViewPr>
      <p:cViewPr varScale="1">
        <p:scale>
          <a:sx n="101" d="100"/>
          <a:sy n="101" d="100"/>
        </p:scale>
        <p:origin x="1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D1BE8A1-31A3-4D73-8BF6-9892AA5EF0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8860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DB16865-C891-4DD7-A31B-51F54D0A1C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Binary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9" name="Picture 42" descr="emblem_2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341438"/>
            <a:ext cx="1223963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8A02-9450-42B6-B32C-313621F6D2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723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32E06-4EDC-4C25-AD08-F54C61C3EA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338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F4ED6-35E2-4952-8D41-09941B621A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34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751B-D193-4977-A3E0-C7B9DC8329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13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DAE5C-7F99-49B6-A541-2047DA00B1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409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F4D76-3785-48B0-8BAE-A5762529B3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214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872C8-83AD-4585-9660-6F39856BAD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79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5A221-FF06-405A-8CF9-23D7587EC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43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CFD65-7C69-46A6-B9C5-A7AA6326EF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55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8904C-3120-46C2-8B99-4A92669556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78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6A96B-8CBB-4DBB-9AEF-9F3A4F6CF5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44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6A805-226B-4677-B28F-0400A5ED8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472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2" descr="BinaryPI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a typeface="新細明體" pitchFamily="18" charset="-120"/>
              </a:defRPr>
            </a:lvl1pPr>
          </a:lstStyle>
          <a:p>
            <a:pPr>
              <a:defRPr/>
            </a:pPr>
            <a:fld id="{6EEF6FB4-DFB4-426E-8760-C0D5B11024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472488" cy="80645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Student ID: ______		Name: ______</a:t>
            </a:r>
            <a:br>
              <a:rPr lang="en-US" altLang="zh-TW" sz="2400" smtClean="0"/>
            </a:br>
            <a:r>
              <a:rPr lang="en-US" altLang="zh-TW" sz="2400" i="1" smtClean="0"/>
              <a:t>s</a:t>
            </a:r>
            <a:r>
              <a:rPr lang="en-US" altLang="zh-TW" sz="2400" smtClean="0"/>
              <a:t> = ___ = 12 </a:t>
            </a:r>
            <a:r>
              <a:rPr lang="zh-TW" altLang="en-US" sz="2400" smtClean="0">
                <a:latin typeface="新細明體" charset="-120"/>
              </a:rPr>
              <a:t>－</a:t>
            </a:r>
            <a:r>
              <a:rPr lang="en-US" altLang="zh-TW" sz="2400" smtClean="0"/>
              <a:t> “the last digit of your ID”,  3 </a:t>
            </a:r>
            <a:r>
              <a:rPr lang="en-US" altLang="zh-TW" sz="2400" smtClean="0">
                <a:sym typeface="Symbol" pitchFamily="18" charset="2"/>
              </a:rPr>
              <a:t> </a:t>
            </a:r>
            <a:r>
              <a:rPr lang="en-US" altLang="zh-TW" sz="2400" i="1" smtClean="0">
                <a:sym typeface="Symbol" pitchFamily="18" charset="2"/>
              </a:rPr>
              <a:t>s</a:t>
            </a:r>
            <a:r>
              <a:rPr lang="en-US" altLang="zh-TW" sz="2400" smtClean="0">
                <a:sym typeface="Symbol" pitchFamily="18" charset="2"/>
              </a:rPr>
              <a:t>  12</a:t>
            </a:r>
            <a:endParaRPr lang="en-US" altLang="zh-TW" sz="2400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96963"/>
            <a:ext cx="8501062" cy="55721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/>
              <a:t> Consider the group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= 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/>
              <a:t>Z</a:t>
            </a:r>
            <a:r>
              <a:rPr lang="en-US" altLang="zh-TW" baseline="-25000" dirty="0" smtClean="0"/>
              <a:t>17</a:t>
            </a:r>
            <a:r>
              <a:rPr lang="en-US" altLang="zh-TW" dirty="0" smtClean="0"/>
              <a:t>*, </a:t>
            </a:r>
            <a:r>
              <a:rPr lang="en-US" altLang="zh-TW" b="1" dirty="0" smtClean="0">
                <a:sym typeface="Symbol" pitchFamily="18" charset="2"/>
              </a:rPr>
              <a:t></a:t>
            </a:r>
            <a:r>
              <a:rPr lang="en-US" altLang="zh-TW" dirty="0" smtClean="0"/>
              <a:t> mod 17</a:t>
            </a:r>
            <a:r>
              <a:rPr lang="en-US" altLang="zh-TW" dirty="0" smtClean="0">
                <a:sym typeface="Symbol" pitchFamily="18" charset="2"/>
              </a:rPr>
              <a:t>) </a:t>
            </a:r>
          </a:p>
          <a:p>
            <a:pPr marL="839788" lvl="1" indent="-4953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Font typeface="Wingdings" pitchFamily="2" charset="2"/>
              <a:buAutoNum type="alphaLcParenR"/>
              <a:defRPr/>
            </a:pPr>
            <a:r>
              <a:rPr lang="en-US" altLang="zh-TW" sz="3000" dirty="0" smtClean="0">
                <a:solidFill>
                  <a:srgbClr val="000000"/>
                </a:solidFill>
                <a:sym typeface="Symbol" pitchFamily="18" charset="2"/>
              </a:rPr>
              <a:t>1  </a:t>
            </a:r>
            <a:r>
              <a:rPr lang="en-US" altLang="zh-TW" sz="3000" b="1" i="1" dirty="0" smtClean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zh-TW" sz="30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lang="en-US" altLang="zh-TW" sz="3000" dirty="0">
                <a:solidFill>
                  <a:srgbClr val="000000"/>
                </a:solidFill>
                <a:sym typeface="Symbol" pitchFamily="18" charset="2"/>
              </a:rPr>
              <a:t>mod 17 = </a:t>
            </a:r>
            <a:r>
              <a:rPr lang="en-US" altLang="zh-TW" sz="3000" dirty="0" smtClean="0">
                <a:solidFill>
                  <a:srgbClr val="000000"/>
                </a:solidFill>
                <a:sym typeface="Symbol" pitchFamily="18" charset="2"/>
              </a:rPr>
              <a:t>?</a:t>
            </a:r>
            <a:endParaRPr lang="en-US" altLang="zh-TW" sz="3000" dirty="0" smtClean="0">
              <a:sym typeface="Symbol" pitchFamily="18" charset="2"/>
            </a:endParaRPr>
          </a:p>
          <a:p>
            <a:pPr marL="839788" lvl="1" indent="-4953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lphaLcParenR"/>
              <a:defRPr/>
            </a:pPr>
            <a:r>
              <a:rPr lang="en-US" altLang="zh-TW" sz="3000" dirty="0" smtClean="0">
                <a:sym typeface="Symbol" pitchFamily="18" charset="2"/>
              </a:rPr>
              <a:t>10  </a:t>
            </a:r>
            <a:r>
              <a:rPr lang="en-US" altLang="zh-TW" sz="3000" b="1" i="1" dirty="0">
                <a:sym typeface="Symbol" pitchFamily="18" charset="2"/>
              </a:rPr>
              <a:t>s</a:t>
            </a:r>
            <a:r>
              <a:rPr lang="en-US" altLang="zh-TW" sz="3000" dirty="0" smtClean="0">
                <a:sym typeface="Symbol" pitchFamily="18" charset="2"/>
              </a:rPr>
              <a:t>  mod 17 = ?</a:t>
            </a:r>
          </a:p>
          <a:p>
            <a:pPr marL="839788" lvl="1" indent="-4953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lphaLcParenR"/>
              <a:defRPr/>
            </a:pPr>
            <a:r>
              <a:rPr lang="en-US" altLang="zh-TW" sz="3000" dirty="0" smtClean="0">
                <a:sym typeface="Symbol" pitchFamily="18" charset="2"/>
              </a:rPr>
              <a:t>Find</a:t>
            </a:r>
            <a:r>
              <a:rPr lang="en-US" altLang="zh-TW" sz="3000" baseline="-25000" dirty="0" smtClean="0">
                <a:sym typeface="Symbol" pitchFamily="18" charset="2"/>
              </a:rPr>
              <a:t>  </a:t>
            </a:r>
            <a:r>
              <a:rPr lang="en-US" altLang="zh-TW" sz="3000" b="1" i="1" dirty="0" smtClean="0">
                <a:sym typeface="Symbol" pitchFamily="18" charset="2"/>
              </a:rPr>
              <a:t>s</a:t>
            </a:r>
            <a:r>
              <a:rPr lang="en-US" altLang="zh-TW" sz="3000" baseline="-25000" dirty="0" smtClean="0">
                <a:sym typeface="Symbol" pitchFamily="18" charset="2"/>
              </a:rPr>
              <a:t> </a:t>
            </a:r>
            <a:r>
              <a:rPr lang="en-US" altLang="zh-TW" sz="3000" baseline="30000" dirty="0" smtClean="0">
                <a:sym typeface="Symbol" pitchFamily="18" charset="2"/>
              </a:rPr>
              <a:t>-1 </a:t>
            </a:r>
            <a:r>
              <a:rPr lang="en-US" altLang="zh-TW" sz="2400" dirty="0" smtClean="0">
                <a:sym typeface="Symbol" pitchFamily="18" charset="2"/>
              </a:rPr>
              <a:t>(the multiplicative inverse of </a:t>
            </a:r>
            <a:r>
              <a:rPr lang="en-US" altLang="zh-TW" sz="2400" b="1" i="1" dirty="0" smtClean="0">
                <a:sym typeface="Symbol" pitchFamily="18" charset="2"/>
              </a:rPr>
              <a:t>s</a:t>
            </a:r>
            <a:r>
              <a:rPr lang="en-US" altLang="zh-TW" sz="2400" dirty="0" smtClean="0">
                <a:sym typeface="Symbol" pitchFamily="18" charset="2"/>
              </a:rPr>
              <a:t>) </a:t>
            </a:r>
            <a:r>
              <a:rPr lang="en-US" altLang="zh-TW" sz="3000" dirty="0" smtClean="0">
                <a:sym typeface="Symbol" pitchFamily="18" charset="2"/>
              </a:rPr>
              <a:t>in </a:t>
            </a:r>
            <a:r>
              <a:rPr lang="en-US" altLang="zh-TW" sz="3000" b="1" i="1" dirty="0" smtClean="0">
                <a:solidFill>
                  <a:srgbClr val="000000"/>
                </a:solidFill>
                <a:cs typeface="+mn-cs"/>
              </a:rPr>
              <a:t>Z</a:t>
            </a:r>
            <a:r>
              <a:rPr lang="en-US" altLang="zh-TW" sz="3000" baseline="-25000" dirty="0" smtClean="0">
                <a:solidFill>
                  <a:srgbClr val="000000"/>
                </a:solidFill>
                <a:cs typeface="+mn-cs"/>
              </a:rPr>
              <a:t>17</a:t>
            </a:r>
            <a:r>
              <a:rPr lang="en-US" altLang="zh-TW" sz="3000" dirty="0" smtClean="0">
                <a:sym typeface="Symbol" pitchFamily="18" charset="2"/>
              </a:rPr>
              <a:t>*</a:t>
            </a:r>
          </a:p>
          <a:p>
            <a:pPr marL="839788" lvl="1" indent="-4953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Font typeface="Wingdings" pitchFamily="2" charset="2"/>
              <a:buAutoNum type="alphaLcParenR"/>
              <a:defRPr/>
            </a:pPr>
            <a:r>
              <a:rPr lang="en-US" altLang="zh-TW" sz="3000" dirty="0">
                <a:solidFill>
                  <a:srgbClr val="000000"/>
                </a:solidFill>
                <a:sym typeface="Symbol" pitchFamily="18" charset="2"/>
              </a:rPr>
              <a:t>10 </a:t>
            </a:r>
            <a:r>
              <a:rPr lang="en-US" altLang="zh-TW" sz="3000" i="1" dirty="0" smtClean="0">
                <a:solidFill>
                  <a:srgbClr val="000000"/>
                </a:solidFill>
                <a:sym typeface="Symbol" pitchFamily="18" charset="2"/>
              </a:rPr>
              <a:t>/</a:t>
            </a:r>
            <a:r>
              <a:rPr lang="en-US" altLang="zh-TW" sz="3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TW" sz="3000" b="1" i="1" dirty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zh-TW" sz="3000" dirty="0">
                <a:solidFill>
                  <a:srgbClr val="000000"/>
                </a:solidFill>
                <a:sym typeface="Symbol" pitchFamily="18" charset="2"/>
              </a:rPr>
              <a:t>  mod 17 = </a:t>
            </a:r>
            <a:r>
              <a:rPr lang="en-US" altLang="zh-TW" sz="3000" dirty="0" smtClean="0">
                <a:solidFill>
                  <a:srgbClr val="000000"/>
                </a:solidFill>
                <a:sym typeface="Symbol" pitchFamily="18" charset="2"/>
              </a:rPr>
              <a:t>?</a:t>
            </a:r>
            <a:endParaRPr lang="en-US" altLang="zh-TW" sz="3000" dirty="0" smtClean="0">
              <a:sym typeface="Symbol" pitchFamily="18" charset="2"/>
            </a:endParaRPr>
          </a:p>
          <a:p>
            <a:pPr marL="839788" lvl="1" indent="-4953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lphaLcParenR"/>
              <a:defRPr/>
            </a:pPr>
            <a:r>
              <a:rPr lang="en-US" altLang="zh-TW" sz="3000" dirty="0" smtClean="0">
                <a:sym typeface="Symbol" pitchFamily="18" charset="2"/>
              </a:rPr>
              <a:t>Is </a:t>
            </a:r>
            <a:r>
              <a:rPr lang="en-US" altLang="zh-TW" sz="3000" b="1" i="1" dirty="0">
                <a:solidFill>
                  <a:srgbClr val="000000"/>
                </a:solidFill>
                <a:cs typeface="+mn-cs"/>
                <a:sym typeface="Symbol" pitchFamily="18" charset="2"/>
              </a:rPr>
              <a:t>s</a:t>
            </a:r>
            <a:r>
              <a:rPr lang="en-US" altLang="zh-TW" sz="3000" dirty="0" smtClean="0">
                <a:sym typeface="Symbol" pitchFamily="18" charset="2"/>
              </a:rPr>
              <a:t> a generator of </a:t>
            </a:r>
            <a:r>
              <a:rPr lang="en-US" altLang="zh-TW" sz="3000" i="1" dirty="0" smtClean="0">
                <a:sym typeface="Symbol" pitchFamily="18" charset="2"/>
              </a:rPr>
              <a:t>G</a:t>
            </a:r>
            <a:r>
              <a:rPr lang="en-US" altLang="zh-TW" sz="3000" dirty="0" smtClean="0">
                <a:sym typeface="Symbol" pitchFamily="18" charset="2"/>
              </a:rPr>
              <a:t>? Why?</a:t>
            </a:r>
          </a:p>
          <a:p>
            <a:pPr marL="839788" lvl="1" indent="-4953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lphaLcParenR"/>
              <a:defRPr/>
            </a:pPr>
            <a:r>
              <a:rPr lang="en-US" altLang="zh-TW" sz="3000" dirty="0" smtClean="0">
                <a:sym typeface="Symbol" pitchFamily="18" charset="2"/>
              </a:rPr>
              <a:t>Explain why</a:t>
            </a:r>
            <a:r>
              <a:rPr lang="en-US" altLang="zh-TW" sz="3000" baseline="-25000" dirty="0" smtClean="0">
                <a:sym typeface="Symbol" pitchFamily="18" charset="2"/>
              </a:rPr>
              <a:t>  </a:t>
            </a:r>
            <a:r>
              <a:rPr lang="en-US" altLang="zh-TW" sz="3000" i="1" dirty="0" smtClean="0">
                <a:sym typeface="Symbol" pitchFamily="18" charset="2"/>
              </a:rPr>
              <a:t>G</a:t>
            </a:r>
            <a:r>
              <a:rPr lang="en-US" altLang="zh-TW" sz="3000" baseline="-25000" dirty="0" smtClean="0">
                <a:sym typeface="Symbol" pitchFamily="18" charset="2"/>
              </a:rPr>
              <a:t>  </a:t>
            </a:r>
            <a:r>
              <a:rPr lang="en-US" altLang="zh-TW" sz="3000" dirty="0" smtClean="0">
                <a:sym typeface="Symbol" pitchFamily="18" charset="2"/>
              </a:rPr>
              <a:t>is a cyclic group</a:t>
            </a:r>
            <a:endParaRPr lang="en-US" altLang="zh-TW" sz="3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83086"/>
              </p:ext>
            </p:extLst>
          </p:nvPr>
        </p:nvGraphicFramePr>
        <p:xfrm>
          <a:off x="457200" y="534988"/>
          <a:ext cx="8229595" cy="1112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7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9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aseline="0" dirty="0" smtClean="0">
                          <a:solidFill>
                            <a:srgbClr val="C00000"/>
                          </a:solidFill>
                        </a:rPr>
                        <a:t>   </a:t>
                      </a:r>
                      <a:r>
                        <a:rPr lang="en-US" altLang="zh-TW" sz="1800" dirty="0" smtClean="0"/>
                        <a:t> b)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7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f)</a:t>
                      </a:r>
                      <a:endParaRPr lang="zh-TW" altLang="en-US" sz="1800" dirty="0"/>
                    </a:p>
                  </a:txBody>
                  <a:tcPr marT="45700" marB="45700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3, 10, 5, 11, 14, 7, 12, and 6 are generators</a:t>
                      </a:r>
                      <a:endParaRPr lang="zh-TW" altLang="en-US" sz="1800" dirty="0"/>
                    </a:p>
                  </a:txBody>
                  <a:tcPr marT="45700" marB="45700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CDRAGON</Template>
  <TotalTime>5967</TotalTime>
  <Words>113</Words>
  <Application>Microsoft Office PowerPoint</Application>
  <PresentationFormat>如螢幕大小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Symbol</vt:lpstr>
      <vt:lpstr>Wingdings</vt:lpstr>
      <vt:lpstr>Network</vt:lpstr>
      <vt:lpstr>Student ID: ______  Name: ______ s = ___ = 12 － “the last digit of your ID”,  3  s  12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JMChen</dc:creator>
  <cp:lastModifiedBy>Roger Jang</cp:lastModifiedBy>
  <cp:revision>187</cp:revision>
  <dcterms:created xsi:type="dcterms:W3CDTF">2006-02-27T05:39:33Z</dcterms:created>
  <dcterms:modified xsi:type="dcterms:W3CDTF">2018-12-04T01:51:21Z</dcterms:modified>
</cp:coreProperties>
</file>