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307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06" r:id="rId20"/>
  </p:sldIdLst>
  <p:sldSz cx="12192000" cy="6858000"/>
  <p:notesSz cx="6858000" cy="9144000"/>
  <p:embeddedFontLst>
    <p:embeddedFont>
      <p:font typeface="나눔고딕 Light" panose="020D0904000000000000" pitchFamily="50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177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클래스와 객체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C47CFB-76A4-4B42-A826-042B9CD6FA4D}"/>
              </a:ext>
            </a:extLst>
          </p:cNvPr>
          <p:cNvSpPr/>
          <p:nvPr/>
        </p:nvSpPr>
        <p:spPr>
          <a:xfrm>
            <a:off x="1980832" y="1443421"/>
            <a:ext cx="2197916" cy="1098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528E85-048B-4026-A93B-7DDA97C27604}"/>
              </a:ext>
            </a:extLst>
          </p:cNvPr>
          <p:cNvSpPr txBox="1"/>
          <p:nvPr/>
        </p:nvSpPr>
        <p:spPr>
          <a:xfrm>
            <a:off x="1552929" y="4452777"/>
            <a:ext cx="908614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인간이라는 클래스는 개라는 클래스에게 먹이를 줄 수 있다고 할 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인간인 각각의 객체들은 개인 각각의 객체들에게 먹이를 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이렇게 클래스에 공통적인 특징들을 선언하고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실제 객체들에게 해당 행동을 시행함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4ACBC3-E1B6-4D0C-8EB8-7AA45458D475}"/>
              </a:ext>
            </a:extLst>
          </p:cNvPr>
          <p:cNvSpPr/>
          <p:nvPr/>
        </p:nvSpPr>
        <p:spPr>
          <a:xfrm>
            <a:off x="814745" y="286745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45F245-B8ED-49F3-AF1D-F73C3E9F1B17}"/>
              </a:ext>
            </a:extLst>
          </p:cNvPr>
          <p:cNvSpPr/>
          <p:nvPr/>
        </p:nvSpPr>
        <p:spPr>
          <a:xfrm>
            <a:off x="4178748" y="286745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8E8FB-C37A-403D-AD93-88D46BB99F07}"/>
              </a:ext>
            </a:extLst>
          </p:cNvPr>
          <p:cNvSpPr/>
          <p:nvPr/>
        </p:nvSpPr>
        <p:spPr>
          <a:xfrm>
            <a:off x="2496746" y="288599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299168-EF45-48D2-9DC5-75C4266FF06B}"/>
              </a:ext>
            </a:extLst>
          </p:cNvPr>
          <p:cNvSpPr/>
          <p:nvPr/>
        </p:nvSpPr>
        <p:spPr>
          <a:xfrm>
            <a:off x="8013254" y="1443421"/>
            <a:ext cx="2197916" cy="1098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B2EAE6-228A-42C2-A699-7D4C5AC6F831}"/>
              </a:ext>
            </a:extLst>
          </p:cNvPr>
          <p:cNvSpPr/>
          <p:nvPr/>
        </p:nvSpPr>
        <p:spPr>
          <a:xfrm>
            <a:off x="6847167" y="286745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3C337D-82B9-4F00-B64F-ECA327596A1D}"/>
              </a:ext>
            </a:extLst>
          </p:cNvPr>
          <p:cNvSpPr/>
          <p:nvPr/>
        </p:nvSpPr>
        <p:spPr>
          <a:xfrm>
            <a:off x="10211170" y="286745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우주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33648D-147D-46ED-8020-D66A8ACDA077}"/>
              </a:ext>
            </a:extLst>
          </p:cNvPr>
          <p:cNvSpPr/>
          <p:nvPr/>
        </p:nvSpPr>
        <p:spPr>
          <a:xfrm>
            <a:off x="8529168" y="288599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행성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66424D4-3168-4778-888C-67F3E86D3591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4178748" y="1992900"/>
            <a:ext cx="38345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37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클래스와 객체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528E85-048B-4026-A93B-7DDA97C27604}"/>
              </a:ext>
            </a:extLst>
          </p:cNvPr>
          <p:cNvSpPr txBox="1"/>
          <p:nvPr/>
        </p:nvSpPr>
        <p:spPr>
          <a:xfrm>
            <a:off x="2202145" y="4696058"/>
            <a:ext cx="778770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클래스는 다른 클래스들과 관계를 가질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예를 들어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인간과 개는 서로 다른 종이지만 같은 포유류로 속할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 포유류를 추상적인 클래스로 두고 분류할 수 있음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A146FBC-3075-42F2-B0DE-EAA5047077AB}"/>
              </a:ext>
            </a:extLst>
          </p:cNvPr>
          <p:cNvGrpSpPr/>
          <p:nvPr/>
        </p:nvGrpSpPr>
        <p:grpSpPr>
          <a:xfrm>
            <a:off x="1552929" y="2181652"/>
            <a:ext cx="9086142" cy="1884560"/>
            <a:chOff x="814745" y="1443421"/>
            <a:chExt cx="10562512" cy="219077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C47CFB-76A4-4B42-A826-042B9CD6FA4D}"/>
                </a:ext>
              </a:extLst>
            </p:cNvPr>
            <p:cNvSpPr/>
            <p:nvPr/>
          </p:nvSpPr>
          <p:spPr>
            <a:xfrm>
              <a:off x="1980832" y="1443421"/>
              <a:ext cx="2197916" cy="1098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인간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04ACBC3-E1B6-4D0C-8EB8-7AA45458D475}"/>
                </a:ext>
              </a:extLst>
            </p:cNvPr>
            <p:cNvSpPr/>
            <p:nvPr/>
          </p:nvSpPr>
          <p:spPr>
            <a:xfrm>
              <a:off x="814745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은별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545F245-B8ED-49F3-AF1D-F73C3E9F1B17}"/>
                </a:ext>
              </a:extLst>
            </p:cNvPr>
            <p:cNvSpPr/>
            <p:nvPr/>
          </p:nvSpPr>
          <p:spPr>
            <a:xfrm>
              <a:off x="4178748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하진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2D8E8FB-C37A-403D-AD93-88D46BB99F07}"/>
                </a:ext>
              </a:extLst>
            </p:cNvPr>
            <p:cNvSpPr/>
            <p:nvPr/>
          </p:nvSpPr>
          <p:spPr>
            <a:xfrm>
              <a:off x="2496746" y="288599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은주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D299168-EF45-48D2-9DC5-75C4266FF06B}"/>
                </a:ext>
              </a:extLst>
            </p:cNvPr>
            <p:cNvSpPr/>
            <p:nvPr/>
          </p:nvSpPr>
          <p:spPr>
            <a:xfrm>
              <a:off x="8013254" y="1443421"/>
              <a:ext cx="2197916" cy="1098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개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B2EAE6-228A-42C2-A699-7D4C5AC6F831}"/>
                </a:ext>
              </a:extLst>
            </p:cNvPr>
            <p:cNvSpPr/>
            <p:nvPr/>
          </p:nvSpPr>
          <p:spPr>
            <a:xfrm>
              <a:off x="6847167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소녀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A3C337D-82B9-4F00-B64F-ECA327596A1D}"/>
                </a:ext>
              </a:extLst>
            </p:cNvPr>
            <p:cNvSpPr/>
            <p:nvPr/>
          </p:nvSpPr>
          <p:spPr>
            <a:xfrm>
              <a:off x="10211170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우주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133648D-147D-46ED-8020-D66A8ACDA077}"/>
                </a:ext>
              </a:extLst>
            </p:cNvPr>
            <p:cNvSpPr/>
            <p:nvPr/>
          </p:nvSpPr>
          <p:spPr>
            <a:xfrm>
              <a:off x="8529168" y="288599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행성</a:t>
              </a: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C66424D4-3168-4778-888C-67F3E86D3591}"/>
                </a:ext>
              </a:extLst>
            </p:cNvPr>
            <p:cNvCxnSpPr>
              <a:stCxn id="11" idx="3"/>
              <a:endCxn id="17" idx="1"/>
            </p:cNvCxnSpPr>
            <p:nvPr/>
          </p:nvCxnSpPr>
          <p:spPr>
            <a:xfrm>
              <a:off x="4178748" y="1992900"/>
              <a:ext cx="38345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CEAFF0-D6AA-403F-BA06-3FE98147CA1C}"/>
              </a:ext>
            </a:extLst>
          </p:cNvPr>
          <p:cNvSpPr/>
          <p:nvPr/>
        </p:nvSpPr>
        <p:spPr>
          <a:xfrm>
            <a:off x="5150647" y="1063181"/>
            <a:ext cx="1890703" cy="945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포유류</a:t>
            </a:r>
          </a:p>
        </p:txBody>
      </p:sp>
    </p:spTree>
    <p:extLst>
      <p:ext uri="{BB962C8B-B14F-4D97-AF65-F5344CB8AC3E}">
        <p14:creationId xmlns:p14="http://schemas.microsoft.com/office/powerpoint/2010/main" val="3219319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클래스와 객체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528E85-048B-4026-A93B-7DDA97C27604}"/>
              </a:ext>
            </a:extLst>
          </p:cNvPr>
          <p:cNvSpPr txBox="1"/>
          <p:nvPr/>
        </p:nvSpPr>
        <p:spPr>
          <a:xfrm>
            <a:off x="615170" y="4892240"/>
            <a:ext cx="1096165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현실의 모든 동물은 동물계에서 시작하여 종속과목강문 로 분류할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인간과 개는 하나의 종으로 그러한 존재가 있을 수 있지만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어떤 종도 아닌 포유류라는 존재는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이러한 추상적인 분류를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추상 클래스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만들 수 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경우 객체를 만들 수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A146FBC-3075-42F2-B0DE-EAA5047077AB}"/>
              </a:ext>
            </a:extLst>
          </p:cNvPr>
          <p:cNvGrpSpPr/>
          <p:nvPr/>
        </p:nvGrpSpPr>
        <p:grpSpPr>
          <a:xfrm>
            <a:off x="1552929" y="2486720"/>
            <a:ext cx="9086142" cy="1884560"/>
            <a:chOff x="814745" y="1443421"/>
            <a:chExt cx="10562512" cy="219077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C47CFB-76A4-4B42-A826-042B9CD6FA4D}"/>
                </a:ext>
              </a:extLst>
            </p:cNvPr>
            <p:cNvSpPr/>
            <p:nvPr/>
          </p:nvSpPr>
          <p:spPr>
            <a:xfrm>
              <a:off x="1980832" y="1443421"/>
              <a:ext cx="2197916" cy="1098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인간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04ACBC3-E1B6-4D0C-8EB8-7AA45458D475}"/>
                </a:ext>
              </a:extLst>
            </p:cNvPr>
            <p:cNvSpPr/>
            <p:nvPr/>
          </p:nvSpPr>
          <p:spPr>
            <a:xfrm>
              <a:off x="814745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은별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545F245-B8ED-49F3-AF1D-F73C3E9F1B17}"/>
                </a:ext>
              </a:extLst>
            </p:cNvPr>
            <p:cNvSpPr/>
            <p:nvPr/>
          </p:nvSpPr>
          <p:spPr>
            <a:xfrm>
              <a:off x="4178748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하진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2D8E8FB-C37A-403D-AD93-88D46BB99F07}"/>
                </a:ext>
              </a:extLst>
            </p:cNvPr>
            <p:cNvSpPr/>
            <p:nvPr/>
          </p:nvSpPr>
          <p:spPr>
            <a:xfrm>
              <a:off x="2496746" y="288599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은주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D299168-EF45-48D2-9DC5-75C4266FF06B}"/>
                </a:ext>
              </a:extLst>
            </p:cNvPr>
            <p:cNvSpPr/>
            <p:nvPr/>
          </p:nvSpPr>
          <p:spPr>
            <a:xfrm>
              <a:off x="8013254" y="1443421"/>
              <a:ext cx="2197916" cy="1098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개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B2EAE6-228A-42C2-A699-7D4C5AC6F831}"/>
                </a:ext>
              </a:extLst>
            </p:cNvPr>
            <p:cNvSpPr/>
            <p:nvPr/>
          </p:nvSpPr>
          <p:spPr>
            <a:xfrm>
              <a:off x="6847167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소녀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A3C337D-82B9-4F00-B64F-ECA327596A1D}"/>
                </a:ext>
              </a:extLst>
            </p:cNvPr>
            <p:cNvSpPr/>
            <p:nvPr/>
          </p:nvSpPr>
          <p:spPr>
            <a:xfrm>
              <a:off x="10211170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우주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133648D-147D-46ED-8020-D66A8ACDA077}"/>
                </a:ext>
              </a:extLst>
            </p:cNvPr>
            <p:cNvSpPr/>
            <p:nvPr/>
          </p:nvSpPr>
          <p:spPr>
            <a:xfrm>
              <a:off x="8529168" y="288599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행성</a:t>
              </a: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C66424D4-3168-4778-888C-67F3E86D3591}"/>
                </a:ext>
              </a:extLst>
            </p:cNvPr>
            <p:cNvCxnSpPr>
              <a:stCxn id="11" idx="3"/>
              <a:endCxn id="17" idx="1"/>
            </p:cNvCxnSpPr>
            <p:nvPr/>
          </p:nvCxnSpPr>
          <p:spPr>
            <a:xfrm>
              <a:off x="4178748" y="1992900"/>
              <a:ext cx="38345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CEAFF0-D6AA-403F-BA06-3FE98147CA1C}"/>
              </a:ext>
            </a:extLst>
          </p:cNvPr>
          <p:cNvSpPr/>
          <p:nvPr/>
        </p:nvSpPr>
        <p:spPr>
          <a:xfrm>
            <a:off x="5150647" y="612599"/>
            <a:ext cx="1890703" cy="945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포유류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AB31B1-1F9C-4EF2-9C5E-28CDE695DD43}"/>
              </a:ext>
            </a:extLst>
          </p:cNvPr>
          <p:cNvSpPr/>
          <p:nvPr/>
        </p:nvSpPr>
        <p:spPr>
          <a:xfrm>
            <a:off x="4548796" y="1757622"/>
            <a:ext cx="1003098" cy="643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포유류</a:t>
            </a:r>
            <a:r>
              <a: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1?</a:t>
            </a:r>
            <a:endParaRPr lang="ko-KR" altLang="en-US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091BC0-9AC2-4C45-890F-7EE8F4A498C1}"/>
              </a:ext>
            </a:extLst>
          </p:cNvPr>
          <p:cNvSpPr/>
          <p:nvPr/>
        </p:nvSpPr>
        <p:spPr>
          <a:xfrm>
            <a:off x="6640108" y="1757622"/>
            <a:ext cx="1003098" cy="643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포유류</a:t>
            </a:r>
            <a:r>
              <a: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2?</a:t>
            </a:r>
            <a:endParaRPr lang="ko-KR" altLang="en-US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60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클래스와 객체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528E85-048B-4026-A93B-7DDA97C27604}"/>
              </a:ext>
            </a:extLst>
          </p:cNvPr>
          <p:cNvSpPr txBox="1"/>
          <p:nvPr/>
        </p:nvSpPr>
        <p:spPr>
          <a:xfrm>
            <a:off x="615170" y="4672179"/>
            <a:ext cx="10966464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클래스는 계층적인 구조로 만들 수 있는데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상위 계층이 꼭 하나라는 법은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서울에 사는 대학생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인천에 사는 대학생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인천에 사는 중학생이 있다면 각각을 나눠서 분류할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위에서 은별이라는 객체는 인간이자 서울시민이자 대학생임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49518A9-9236-4439-BFCD-D17D62E5AB6F}"/>
              </a:ext>
            </a:extLst>
          </p:cNvPr>
          <p:cNvGrpSpPr/>
          <p:nvPr/>
        </p:nvGrpSpPr>
        <p:grpSpPr>
          <a:xfrm>
            <a:off x="4147550" y="1305691"/>
            <a:ext cx="3896899" cy="2746807"/>
            <a:chOff x="4147550" y="542293"/>
            <a:chExt cx="3896899" cy="274680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C47CFB-76A4-4B42-A826-042B9CD6FA4D}"/>
                </a:ext>
              </a:extLst>
            </p:cNvPr>
            <p:cNvSpPr/>
            <p:nvPr/>
          </p:nvSpPr>
          <p:spPr>
            <a:xfrm>
              <a:off x="4147551" y="542293"/>
              <a:ext cx="3896896" cy="945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인간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04ACBC3-E1B6-4D0C-8EB8-7AA45458D475}"/>
                </a:ext>
              </a:extLst>
            </p:cNvPr>
            <p:cNvSpPr/>
            <p:nvPr/>
          </p:nvSpPr>
          <p:spPr>
            <a:xfrm>
              <a:off x="4147550" y="2629527"/>
              <a:ext cx="1003098" cy="643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은별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545F245-B8ED-49F3-AF1D-F73C3E9F1B17}"/>
                </a:ext>
              </a:extLst>
            </p:cNvPr>
            <p:cNvSpPr/>
            <p:nvPr/>
          </p:nvSpPr>
          <p:spPr>
            <a:xfrm>
              <a:off x="7041351" y="2629527"/>
              <a:ext cx="1003098" cy="643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하진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2D8E8FB-C37A-403D-AD93-88D46BB99F07}"/>
                </a:ext>
              </a:extLst>
            </p:cNvPr>
            <p:cNvSpPr/>
            <p:nvPr/>
          </p:nvSpPr>
          <p:spPr>
            <a:xfrm>
              <a:off x="5594450" y="2645476"/>
              <a:ext cx="1003098" cy="643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은주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7B59D8D-8B80-4482-9251-57D30AC01D46}"/>
                </a:ext>
              </a:extLst>
            </p:cNvPr>
            <p:cNvSpPr/>
            <p:nvPr/>
          </p:nvSpPr>
          <p:spPr>
            <a:xfrm>
              <a:off x="4147551" y="2114577"/>
              <a:ext cx="2449998" cy="373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대학생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48CC71C-0D81-4111-B627-38016F387A53}"/>
                </a:ext>
              </a:extLst>
            </p:cNvPr>
            <p:cNvSpPr/>
            <p:nvPr/>
          </p:nvSpPr>
          <p:spPr>
            <a:xfrm>
              <a:off x="7041348" y="2114577"/>
              <a:ext cx="1003098" cy="373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중학생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161A821-B4A8-4D17-8DEC-A07E95832A04}"/>
                </a:ext>
              </a:extLst>
            </p:cNvPr>
            <p:cNvSpPr/>
            <p:nvPr/>
          </p:nvSpPr>
          <p:spPr>
            <a:xfrm>
              <a:off x="5594450" y="1620715"/>
              <a:ext cx="2449996" cy="373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인천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3392694-01F7-469B-B00E-D327DDCD0A43}"/>
                </a:ext>
              </a:extLst>
            </p:cNvPr>
            <p:cNvSpPr/>
            <p:nvPr/>
          </p:nvSpPr>
          <p:spPr>
            <a:xfrm>
              <a:off x="4147550" y="1620715"/>
              <a:ext cx="1003098" cy="373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서울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075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 설계의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528E85-048B-4026-A93B-7DDA97C27604}"/>
              </a:ext>
            </a:extLst>
          </p:cNvPr>
          <p:cNvSpPr txBox="1"/>
          <p:nvPr/>
        </p:nvSpPr>
        <p:spPr>
          <a:xfrm>
            <a:off x="4296469" y="1642145"/>
            <a:ext cx="3599062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 설계의 대표적인 특징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04D56-A2E7-4D0C-BC58-62337880F5CE}"/>
              </a:ext>
            </a:extLst>
          </p:cNvPr>
          <p:cNvSpPr txBox="1"/>
          <p:nvPr/>
        </p:nvSpPr>
        <p:spPr>
          <a:xfrm>
            <a:off x="2996141" y="2814474"/>
            <a:ext cx="1487908" cy="82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추상화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4B907F-52CF-47F3-91D3-915FF2234882}"/>
              </a:ext>
            </a:extLst>
          </p:cNvPr>
          <p:cNvSpPr txBox="1"/>
          <p:nvPr/>
        </p:nvSpPr>
        <p:spPr>
          <a:xfrm>
            <a:off x="7151578" y="2814474"/>
            <a:ext cx="1487908" cy="82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캡슐화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6C2560-766B-4F64-A3B2-5BB43F0E15D7}"/>
              </a:ext>
            </a:extLst>
          </p:cNvPr>
          <p:cNvSpPr txBox="1"/>
          <p:nvPr/>
        </p:nvSpPr>
        <p:spPr>
          <a:xfrm>
            <a:off x="3213348" y="4313046"/>
            <a:ext cx="1053494" cy="82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B30261-4915-4FBD-9112-9D044DA7E7D3}"/>
              </a:ext>
            </a:extLst>
          </p:cNvPr>
          <p:cNvSpPr txBox="1"/>
          <p:nvPr/>
        </p:nvSpPr>
        <p:spPr>
          <a:xfrm>
            <a:off x="7151578" y="4313046"/>
            <a:ext cx="1487908" cy="82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다형성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25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 설계의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528E85-048B-4026-A93B-7DDA97C27604}"/>
              </a:ext>
            </a:extLst>
          </p:cNvPr>
          <p:cNvSpPr txBox="1"/>
          <p:nvPr/>
        </p:nvSpPr>
        <p:spPr>
          <a:xfrm>
            <a:off x="1358164" y="3243565"/>
            <a:ext cx="9475671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지향에서의 추상화란 객체들의 복잡한 부분은 제외하고 필요한 부분만 남기는 것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그리고 추상적으로 객체들을 묶음으로 직관적이고 용이하게 설계하는 것을 말함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앞선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[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] [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대학생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] [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서울시민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]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경우 각각의 요소를 추상화하여 객체를 표현했으며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이렇게 표현된 객체는 인간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대학생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서울시민 각각의 역할을 수행할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04D56-A2E7-4D0C-BC58-62337880F5CE}"/>
              </a:ext>
            </a:extLst>
          </p:cNvPr>
          <p:cNvSpPr txBox="1"/>
          <p:nvPr/>
        </p:nvSpPr>
        <p:spPr>
          <a:xfrm>
            <a:off x="5352046" y="1719711"/>
            <a:ext cx="1487908" cy="82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추상화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503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 설계의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528E85-048B-4026-A93B-7DDA97C27604}"/>
              </a:ext>
            </a:extLst>
          </p:cNvPr>
          <p:cNvSpPr txBox="1"/>
          <p:nvPr/>
        </p:nvSpPr>
        <p:spPr>
          <a:xfrm>
            <a:off x="834784" y="3243565"/>
            <a:ext cx="1052243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캡슐화란 객체와 그 객체와 관련된 행위와 의무를 묶고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객체들에겐 알려주지 않는 것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인간이란 클래스가 있다면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인간이 걷는 행위는 그 객체에 묶이는 것을 의미함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 다른 클래스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들은 인간이 걷는 과학적인 방법은 중요하지 않고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걷는 행위만이 중요함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04D56-A2E7-4D0C-BC58-62337880F5CE}"/>
              </a:ext>
            </a:extLst>
          </p:cNvPr>
          <p:cNvSpPr txBox="1"/>
          <p:nvPr/>
        </p:nvSpPr>
        <p:spPr>
          <a:xfrm>
            <a:off x="5352048" y="1719711"/>
            <a:ext cx="1487907" cy="82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캡슐화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826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 설계의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528E85-048B-4026-A93B-7DDA97C27604}"/>
              </a:ext>
            </a:extLst>
          </p:cNvPr>
          <p:cNvSpPr txBox="1"/>
          <p:nvPr/>
        </p:nvSpPr>
        <p:spPr>
          <a:xfrm>
            <a:off x="1867919" y="3243565"/>
            <a:ext cx="845616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상속은 클래스가 계층적인 구조를 나타내는 것을 의미함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계층적은 구조에서 상위에 존재하는 클래스는 추상적인 존재여도 상관이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상위 클래스는 여럿이여도 무관함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04D56-A2E7-4D0C-BC58-62337880F5CE}"/>
              </a:ext>
            </a:extLst>
          </p:cNvPr>
          <p:cNvSpPr txBox="1"/>
          <p:nvPr/>
        </p:nvSpPr>
        <p:spPr>
          <a:xfrm>
            <a:off x="5569255" y="1719711"/>
            <a:ext cx="1053494" cy="82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885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 설계의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528E85-048B-4026-A93B-7DDA97C27604}"/>
              </a:ext>
            </a:extLst>
          </p:cNvPr>
          <p:cNvSpPr txBox="1"/>
          <p:nvPr/>
        </p:nvSpPr>
        <p:spPr>
          <a:xfrm>
            <a:off x="1086455" y="3243565"/>
            <a:ext cx="1001908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인간이 걷는 것과 개가 걷는 것은 걷다라는 공통점이 있지만 걷는 방법이나 원리는 다름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 인간과 개에게 모두 걸으라고 명령을 한다면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방법이나 원리에 상관 없이 걸을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이렇게 같은 명령이지만 객체에 따라서 다른 기능을 수행할 수 있는 것을 다형성이라고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04D56-A2E7-4D0C-BC58-62337880F5CE}"/>
              </a:ext>
            </a:extLst>
          </p:cNvPr>
          <p:cNvSpPr txBox="1"/>
          <p:nvPr/>
        </p:nvSpPr>
        <p:spPr>
          <a:xfrm>
            <a:off x="5352049" y="1719711"/>
            <a:ext cx="1487907" cy="82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다형성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3253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105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8696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 패러다임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클래스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클래스와 객체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 설계의 특징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 패러다임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B7CC842-0B41-4D79-830A-B8B1FDCC01AE}"/>
              </a:ext>
            </a:extLst>
          </p:cNvPr>
          <p:cNvSpPr txBox="1"/>
          <p:nvPr/>
        </p:nvSpPr>
        <p:spPr>
          <a:xfrm>
            <a:off x="1532196" y="3429000"/>
            <a:ext cx="4522392" cy="1024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프로그램은 시작과 끝이 있고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순서대로 흘러감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프로그램의 연산을 위해서 서브 프로그램을 호출하여 실행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서브 프로그램 또한 시작과 끝이 있고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순서대로 흘러감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8429A5-A6C0-4715-9D33-8CACEB1071CE}"/>
              </a:ext>
            </a:extLst>
          </p:cNvPr>
          <p:cNvSpPr txBox="1"/>
          <p:nvPr/>
        </p:nvSpPr>
        <p:spPr>
          <a:xfrm>
            <a:off x="2505133" y="2030700"/>
            <a:ext cx="7768473" cy="82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절차적 패러다임 </a:t>
            </a:r>
            <a:r>
              <a:rPr lang="en-US" altLang="ko-KR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vs </a:t>
            </a: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 패러다임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3AC804-D3F8-40FC-8712-C013070BB01B}"/>
              </a:ext>
            </a:extLst>
          </p:cNvPr>
          <p:cNvSpPr txBox="1"/>
          <p:nvPr/>
        </p:nvSpPr>
        <p:spPr>
          <a:xfrm>
            <a:off x="6734769" y="3428999"/>
            <a:ext cx="4507965" cy="1024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프로그램은 객체와 객체의 상호 작용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프로그램의 목적을 위해서 객체를 생성하고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상호작용함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데이터는 더 이상 목적을 위한 도구가 아닌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능동적인 존재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01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 패러다임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할로우 나이트(Hollow Knight) - (3)">
            <a:extLst>
              <a:ext uri="{FF2B5EF4-FFF2-40B4-BE49-F238E27FC236}">
                <a16:creationId xmlns:a16="http://schemas.microsoft.com/office/drawing/2014/main" id="{3315AA1F-0193-4584-BBCB-B2C3DA230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944" y="1031837"/>
            <a:ext cx="6264111" cy="391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0DE943-370F-4E18-8E53-5C2F23C7AA70}"/>
              </a:ext>
            </a:extLst>
          </p:cNvPr>
          <p:cNvSpPr txBox="1"/>
          <p:nvPr/>
        </p:nvSpPr>
        <p:spPr>
          <a:xfrm>
            <a:off x="1096874" y="5114429"/>
            <a:ext cx="999825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프로그램의 목적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 플레이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위해서 다양한 객체들이 상호 작용함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플레이어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적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바닥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장애물은 물론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공격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UI,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넘어서 수치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시스템조차 모두 객체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지향은 상상하는 모든 것을 객체로 바꾼다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1F290-F714-471A-9970-BD164CE73E1A}"/>
              </a:ext>
            </a:extLst>
          </p:cNvPr>
          <p:cNvSpPr txBox="1"/>
          <p:nvPr/>
        </p:nvSpPr>
        <p:spPr>
          <a:xfrm>
            <a:off x="8331762" y="206059"/>
            <a:ext cx="3550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지향에 대해서 굉장히 생략한 설명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더 자세히 공부해보는 것을 추천함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20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클래스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BF6950-3C1C-4D84-A33E-F197EE527142}"/>
              </a:ext>
            </a:extLst>
          </p:cNvPr>
          <p:cNvSpPr/>
          <p:nvPr/>
        </p:nvSpPr>
        <p:spPr>
          <a:xfrm>
            <a:off x="2441196" y="1853967"/>
            <a:ext cx="2197916" cy="1098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BB8924-A51A-4067-AA25-29094FD77526}"/>
              </a:ext>
            </a:extLst>
          </p:cNvPr>
          <p:cNvSpPr/>
          <p:nvPr/>
        </p:nvSpPr>
        <p:spPr>
          <a:xfrm>
            <a:off x="7552890" y="1853967"/>
            <a:ext cx="2197916" cy="1098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060D1-03E2-419A-A0EA-0F5A4746E2CC}"/>
              </a:ext>
            </a:extLst>
          </p:cNvPr>
          <p:cNvSpPr txBox="1"/>
          <p:nvPr/>
        </p:nvSpPr>
        <p:spPr>
          <a:xfrm>
            <a:off x="1468771" y="5064096"/>
            <a:ext cx="9254457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지향에서 가장 중요한 존재는 클래스로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비슷하지만 큰 차이가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마찬가지로 클래스는 데이터들의 묶음이지만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능동적인 존재라는 것이 특징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74A53-61EB-48AF-A7E8-44E3061CD789}"/>
              </a:ext>
            </a:extLst>
          </p:cNvPr>
          <p:cNvSpPr txBox="1"/>
          <p:nvPr/>
        </p:nvSpPr>
        <p:spPr>
          <a:xfrm>
            <a:off x="1724593" y="3126997"/>
            <a:ext cx="3631122" cy="1024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데이터들의 묶음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데이터 묶음과의 직접적인 관련성은 없음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수동적인 존재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1BA49-5183-4BD9-ADD6-46002DDE52FD}"/>
              </a:ext>
            </a:extLst>
          </p:cNvPr>
          <p:cNvSpPr txBox="1"/>
          <p:nvPr/>
        </p:nvSpPr>
        <p:spPr>
          <a:xfrm>
            <a:off x="6836285" y="3126996"/>
            <a:ext cx="3126177" cy="1024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데이터들의 묶음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데이터 묶음과 다양한 관계를 맺음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능동적인 존재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797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클래스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6060D1-03E2-419A-A0EA-0F5A4746E2CC}"/>
              </a:ext>
            </a:extLst>
          </p:cNvPr>
          <p:cNvSpPr txBox="1"/>
          <p:nvPr/>
        </p:nvSpPr>
        <p:spPr>
          <a:xfrm>
            <a:off x="1432704" y="4107325"/>
            <a:ext cx="932659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게임에서 플레이어가 있다고 하면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구조체의 관점에서 플레이어는 단순한 데이터 묶음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어떤 특별한 관계를 맺지도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특별한 의미가 있지도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않으며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플레이어의 행동은 프로그램이 플레이어를 행동하게 하는 것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move(player)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형태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9B1447-288D-437C-B6A0-E7BA204F37DF}"/>
              </a:ext>
            </a:extLst>
          </p:cNvPr>
          <p:cNvGrpSpPr/>
          <p:nvPr/>
        </p:nvGrpSpPr>
        <p:grpSpPr>
          <a:xfrm>
            <a:off x="4280439" y="1107861"/>
            <a:ext cx="3631122" cy="2297157"/>
            <a:chOff x="3847008" y="1853967"/>
            <a:chExt cx="3631122" cy="229715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7BF6950-3C1C-4D84-A33E-F197EE527142}"/>
                </a:ext>
              </a:extLst>
            </p:cNvPr>
            <p:cNvSpPr/>
            <p:nvPr/>
          </p:nvSpPr>
          <p:spPr>
            <a:xfrm>
              <a:off x="4563611" y="1853967"/>
              <a:ext cx="2197916" cy="1098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구조체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974A53-61EB-48AF-A7E8-44E3061CD789}"/>
                </a:ext>
              </a:extLst>
            </p:cNvPr>
            <p:cNvSpPr txBox="1"/>
            <p:nvPr/>
          </p:nvSpPr>
          <p:spPr>
            <a:xfrm>
              <a:off x="3847008" y="3126997"/>
              <a:ext cx="3631122" cy="1024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데이터들의 묶음</a:t>
              </a:r>
              <a:endPara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다른 데이터 묶음과의 직접적인 관련성은 없음</a:t>
              </a:r>
              <a:endPara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수동적인 존재</a:t>
              </a:r>
              <a:endPara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39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클래스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6060D1-03E2-419A-A0EA-0F5A4746E2CC}"/>
              </a:ext>
            </a:extLst>
          </p:cNvPr>
          <p:cNvSpPr txBox="1"/>
          <p:nvPr/>
        </p:nvSpPr>
        <p:spPr>
          <a:xfrm>
            <a:off x="1480794" y="3865008"/>
            <a:ext cx="9230412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이와 다르게 클래스는 마찬가지로 데이터들의 묶음이지만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뚜렷한 의미가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플레이어는 움직일 수 있는 오브젝트이며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적과 지형에 상호작용할 수 있는 존재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플레이어의 행동은 그 플레이어의 능동적인 행동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player.move()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형태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지향에서는 수 많은 객체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들이 서로 상호작용하며 목표를 달성함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9B1447-288D-437C-B6A0-E7BA204F37DF}"/>
              </a:ext>
            </a:extLst>
          </p:cNvPr>
          <p:cNvGrpSpPr/>
          <p:nvPr/>
        </p:nvGrpSpPr>
        <p:grpSpPr>
          <a:xfrm>
            <a:off x="4280439" y="1107861"/>
            <a:ext cx="3126177" cy="2297157"/>
            <a:chOff x="3847008" y="1853967"/>
            <a:chExt cx="3126177" cy="229715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7BF6950-3C1C-4D84-A33E-F197EE527142}"/>
                </a:ext>
              </a:extLst>
            </p:cNvPr>
            <p:cNvSpPr/>
            <p:nvPr/>
          </p:nvSpPr>
          <p:spPr>
            <a:xfrm>
              <a:off x="4563611" y="1853967"/>
              <a:ext cx="2197916" cy="1098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클래스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974A53-61EB-48AF-A7E8-44E3061CD789}"/>
                </a:ext>
              </a:extLst>
            </p:cNvPr>
            <p:cNvSpPr txBox="1"/>
            <p:nvPr/>
          </p:nvSpPr>
          <p:spPr>
            <a:xfrm>
              <a:off x="3847008" y="3126997"/>
              <a:ext cx="3126177" cy="1024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데이터들의 묶음</a:t>
              </a:r>
              <a:endPara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다른 데이터 묶음과 다양한 관계를 맺음</a:t>
              </a:r>
              <a:endPara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능동적인 존재</a:t>
              </a:r>
              <a:endPara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0EAD1B-12C5-4037-B264-6B7573868255}"/>
              </a:ext>
            </a:extLst>
          </p:cNvPr>
          <p:cNvSpPr txBox="1"/>
          <p:nvPr/>
        </p:nvSpPr>
        <p:spPr>
          <a:xfrm>
            <a:off x="6089047" y="6192868"/>
            <a:ext cx="6102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[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움직일 수 있는 오브젝트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]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라는 것도 추상적인 클래스라고 볼 수 있음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[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플레이어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], [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움직일 수 있는 오브젝트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]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is-a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관계를 가짐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51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클래스와 객체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C47CFB-76A4-4B42-A826-042B9CD6FA4D}"/>
              </a:ext>
            </a:extLst>
          </p:cNvPr>
          <p:cNvSpPr/>
          <p:nvPr/>
        </p:nvSpPr>
        <p:spPr>
          <a:xfrm>
            <a:off x="4997042" y="1443421"/>
            <a:ext cx="2197916" cy="1098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528E85-048B-4026-A93B-7DDA97C27604}"/>
              </a:ext>
            </a:extLst>
          </p:cNvPr>
          <p:cNvSpPr txBox="1"/>
          <p:nvPr/>
        </p:nvSpPr>
        <p:spPr>
          <a:xfrm>
            <a:off x="1432704" y="4452777"/>
            <a:ext cx="956704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클래스는 데이터들의 묶음이라고 표현했지만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정확히 말하면 데이터들의 묶음이 될 형태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클래스를 통해서 객체들을 만들며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객체들 각각이 자신만의 데이터를 갖음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4ACBC3-E1B6-4D0C-8EB8-7AA45458D475}"/>
              </a:ext>
            </a:extLst>
          </p:cNvPr>
          <p:cNvSpPr/>
          <p:nvPr/>
        </p:nvSpPr>
        <p:spPr>
          <a:xfrm>
            <a:off x="3830955" y="286745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</a:t>
            </a:r>
            <a:r>
              <a: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45F245-B8ED-49F3-AF1D-F73C3E9F1B17}"/>
              </a:ext>
            </a:extLst>
          </p:cNvPr>
          <p:cNvSpPr/>
          <p:nvPr/>
        </p:nvSpPr>
        <p:spPr>
          <a:xfrm>
            <a:off x="7194958" y="286745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</a:t>
            </a:r>
            <a:r>
              <a: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8E8FB-C37A-403D-AD93-88D46BB99F07}"/>
              </a:ext>
            </a:extLst>
          </p:cNvPr>
          <p:cNvSpPr/>
          <p:nvPr/>
        </p:nvSpPr>
        <p:spPr>
          <a:xfrm>
            <a:off x="5512956" y="288599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</a:t>
            </a:r>
            <a:r>
              <a: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324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클래스와 객체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C47CFB-76A4-4B42-A826-042B9CD6FA4D}"/>
              </a:ext>
            </a:extLst>
          </p:cNvPr>
          <p:cNvSpPr/>
          <p:nvPr/>
        </p:nvSpPr>
        <p:spPr>
          <a:xfrm>
            <a:off x="4997042" y="1443421"/>
            <a:ext cx="2197916" cy="1098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528E85-048B-4026-A93B-7DDA97C27604}"/>
              </a:ext>
            </a:extLst>
          </p:cNvPr>
          <p:cNvSpPr txBox="1"/>
          <p:nvPr/>
        </p:nvSpPr>
        <p:spPr>
          <a:xfrm>
            <a:off x="814745" y="4452777"/>
            <a:ext cx="10562507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클래스를 인간이라고 둔다면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존재는 인간이라는 범주를 의미함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인간은 두 발로 걷고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아기를 낳는 젖먹이 동물이며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지능이 높다는 공통점이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 눈 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피부 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머리카락 색은 각각의 객체가 다르며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이는 객체의 고유한 데이터로 나타냄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4ACBC3-E1B6-4D0C-8EB8-7AA45458D475}"/>
              </a:ext>
            </a:extLst>
          </p:cNvPr>
          <p:cNvSpPr/>
          <p:nvPr/>
        </p:nvSpPr>
        <p:spPr>
          <a:xfrm>
            <a:off x="3830955" y="286745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45F245-B8ED-49F3-AF1D-F73C3E9F1B17}"/>
              </a:ext>
            </a:extLst>
          </p:cNvPr>
          <p:cNvSpPr/>
          <p:nvPr/>
        </p:nvSpPr>
        <p:spPr>
          <a:xfrm>
            <a:off x="7194958" y="286745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8E8FB-C37A-403D-AD93-88D46BB99F07}"/>
              </a:ext>
            </a:extLst>
          </p:cNvPr>
          <p:cNvSpPr/>
          <p:nvPr/>
        </p:nvSpPr>
        <p:spPr>
          <a:xfrm>
            <a:off x="5512956" y="288599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94FE7-C840-4205-9D1A-E3983B64C07F}"/>
              </a:ext>
            </a:extLst>
          </p:cNvPr>
          <p:cNvSpPr txBox="1"/>
          <p:nvPr/>
        </p:nvSpPr>
        <p:spPr>
          <a:xfrm>
            <a:off x="3908090" y="3648339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검은 머리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갈색 눈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7A5C1D-6977-4805-8634-C49F071CD5A3}"/>
              </a:ext>
            </a:extLst>
          </p:cNvPr>
          <p:cNvSpPr txBox="1"/>
          <p:nvPr/>
        </p:nvSpPr>
        <p:spPr>
          <a:xfrm>
            <a:off x="5590090" y="3648339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갈색 머리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검은 눈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6AC039-9C29-4848-BB1C-0893B488A661}"/>
              </a:ext>
            </a:extLst>
          </p:cNvPr>
          <p:cNvSpPr txBox="1"/>
          <p:nvPr/>
        </p:nvSpPr>
        <p:spPr>
          <a:xfrm>
            <a:off x="7272090" y="3648338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검은 머리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검은 눈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130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834</Words>
  <Application>Microsoft Office PowerPoint</Application>
  <PresentationFormat>와이드스크린</PresentationFormat>
  <Paragraphs>153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나눔고딕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372</cp:revision>
  <dcterms:created xsi:type="dcterms:W3CDTF">2021-07-27T05:46:00Z</dcterms:created>
  <dcterms:modified xsi:type="dcterms:W3CDTF">2021-08-01T23:45:19Z</dcterms:modified>
</cp:coreProperties>
</file>