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6" r:id="rId23"/>
    <p:sldId id="325" r:id="rId24"/>
    <p:sldId id="327" r:id="rId25"/>
    <p:sldId id="328" r:id="rId26"/>
    <p:sldId id="306" r:id="rId27"/>
  </p:sldIdLst>
  <p:sldSz cx="12192000" cy="6858000"/>
  <p:notesSz cx="6858000" cy="9144000"/>
  <p:embeddedFontLst>
    <p:embeddedFont>
      <p:font typeface="나눔고딕 Light" panose="020D0904000000000000" pitchFamily="50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생성자와 소멸자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987481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 또한 메소드의 일종이므로 함수 오버로딩이 가능하여 여러 매개변수로 나눌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마치 함수를 호출하듯 객체를 생성하여 원하는 생성자를 호출하는 것이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생략하면 빈 매개변수의 생성자를 호출함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5079CB-A3C9-4BD2-AFB1-9D324BA1AD9E}"/>
              </a:ext>
            </a:extLst>
          </p:cNvPr>
          <p:cNvSpPr txBox="1"/>
          <p:nvPr/>
        </p:nvSpPr>
        <p:spPr>
          <a:xfrm>
            <a:off x="1478559" y="1734066"/>
            <a:ext cx="265721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age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A1AA8-BCA4-4169-AEDA-BB01331014A9}"/>
              </a:ext>
            </a:extLst>
          </p:cNvPr>
          <p:cNvSpPr txBox="1"/>
          <p:nvPr/>
        </p:nvSpPr>
        <p:spPr>
          <a:xfrm>
            <a:off x="6021622" y="1734066"/>
            <a:ext cx="437870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Dog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Dog dog2;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95573E-EB23-4E6E-B793-C218574746BB}"/>
              </a:ext>
            </a:extLst>
          </p:cNvPr>
          <p:cNvSpPr txBox="1"/>
          <p:nvPr/>
        </p:nvSpPr>
        <p:spPr>
          <a:xfrm>
            <a:off x="3364408" y="3765632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Dog.h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615AA6-A2BB-4C98-A478-A489D2ED83D5}"/>
              </a:ext>
            </a:extLst>
          </p:cNvPr>
          <p:cNvSpPr txBox="1"/>
          <p:nvPr/>
        </p:nvSpPr>
        <p:spPr>
          <a:xfrm>
            <a:off x="9411809" y="3765390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main.cpp</a:t>
            </a:r>
          </a:p>
        </p:txBody>
      </p:sp>
    </p:spTree>
    <p:extLst>
      <p:ext uri="{BB962C8B-B14F-4D97-AF65-F5344CB8AC3E}">
        <p14:creationId xmlns:p14="http://schemas.microsoft.com/office/powerpoint/2010/main" val="219473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생성자와 소멸자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5079CB-A3C9-4BD2-AFB1-9D324BA1AD9E}"/>
              </a:ext>
            </a:extLst>
          </p:cNvPr>
          <p:cNvSpPr txBox="1"/>
          <p:nvPr/>
        </p:nvSpPr>
        <p:spPr>
          <a:xfrm>
            <a:off x="1478559" y="1734066"/>
            <a:ext cx="2657214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age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A1AA8-BCA4-4169-AEDA-BB01331014A9}"/>
              </a:ext>
            </a:extLst>
          </p:cNvPr>
          <p:cNvSpPr txBox="1"/>
          <p:nvPr/>
        </p:nvSpPr>
        <p:spPr>
          <a:xfrm>
            <a:off x="6021622" y="1734066"/>
            <a:ext cx="437870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Dog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Dog dog2;</a:t>
            </a: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ko-KR" alt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에러 발생</a:t>
            </a:r>
            <a:endParaRPr lang="ko-KR" alt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95573E-EB23-4E6E-B793-C218574746BB}"/>
              </a:ext>
            </a:extLst>
          </p:cNvPr>
          <p:cNvSpPr txBox="1"/>
          <p:nvPr/>
        </p:nvSpPr>
        <p:spPr>
          <a:xfrm>
            <a:off x="3364408" y="3765632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Dog.h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615AA6-A2BB-4C98-A478-A489D2ED83D5}"/>
              </a:ext>
            </a:extLst>
          </p:cNvPr>
          <p:cNvSpPr txBox="1"/>
          <p:nvPr/>
        </p:nvSpPr>
        <p:spPr>
          <a:xfrm>
            <a:off x="9411809" y="3765390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main.cpp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AB93C-993A-43EB-96C6-AC20EB28E36B}"/>
              </a:ext>
            </a:extLst>
          </p:cNvPr>
          <p:cNvSpPr txBox="1"/>
          <p:nvPr/>
        </p:nvSpPr>
        <p:spPr>
          <a:xfrm>
            <a:off x="1327869" y="4840365"/>
            <a:ext cx="938750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존재하지 않는 생성자를 호출하는 것은 에러가 발생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코드의 경우 매개변수가 없는 생성자가 없으므로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 dog2;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에러가 발생함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클래스에 생성자가 아예 없는 경우는 자동으로 매개변수가 없는 생성자를 생성해줌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20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생성자와 소멸자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5079CB-A3C9-4BD2-AFB1-9D324BA1AD9E}"/>
              </a:ext>
            </a:extLst>
          </p:cNvPr>
          <p:cNvSpPr txBox="1"/>
          <p:nvPr/>
        </p:nvSpPr>
        <p:spPr>
          <a:xfrm>
            <a:off x="1478559" y="1734066"/>
            <a:ext cx="265721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age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A1AA8-BCA4-4169-AEDA-BB01331014A9}"/>
              </a:ext>
            </a:extLst>
          </p:cNvPr>
          <p:cNvSpPr txBox="1"/>
          <p:nvPr/>
        </p:nvSpPr>
        <p:spPr>
          <a:xfrm>
            <a:off x="6021622" y="903068"/>
            <a:ext cx="4378704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"Dog.h"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멍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age)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age;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생성됨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생성됨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95573E-EB23-4E6E-B793-C218574746BB}"/>
              </a:ext>
            </a:extLst>
          </p:cNvPr>
          <p:cNvSpPr txBox="1"/>
          <p:nvPr/>
        </p:nvSpPr>
        <p:spPr>
          <a:xfrm>
            <a:off x="3364408" y="3765632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Dog.h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615AA6-A2BB-4C98-A478-A489D2ED83D5}"/>
              </a:ext>
            </a:extLst>
          </p:cNvPr>
          <p:cNvSpPr txBox="1"/>
          <p:nvPr/>
        </p:nvSpPr>
        <p:spPr>
          <a:xfrm>
            <a:off x="9404541" y="3765390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Dog.cpp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AB93C-993A-43EB-96C6-AC20EB28E36B}"/>
              </a:ext>
            </a:extLst>
          </p:cNvPr>
          <p:cNvSpPr txBox="1"/>
          <p:nvPr/>
        </p:nvSpPr>
        <p:spPr>
          <a:xfrm>
            <a:off x="1053594" y="4840365"/>
            <a:ext cx="1008481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 생성자에서는 객체가 생성되고 나서 필요한 값들을 설정해주거나 객체를 만드는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등의 기본적으로 객체에게 필요한 역할을 수행함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여기서 사용된 </a:t>
            </a:r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this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객체 자신을 가리키는 포인터로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age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모호성을 해결하기 위해서 사용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378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생성자와 소멸자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A1AA8-BCA4-4169-AEDA-BB01331014A9}"/>
              </a:ext>
            </a:extLst>
          </p:cNvPr>
          <p:cNvSpPr txBox="1"/>
          <p:nvPr/>
        </p:nvSpPr>
        <p:spPr>
          <a:xfrm>
            <a:off x="3906648" y="1705451"/>
            <a:ext cx="4378704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age) :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(age)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생성됨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생성됨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615AA6-A2BB-4C98-A478-A489D2ED83D5}"/>
              </a:ext>
            </a:extLst>
          </p:cNvPr>
          <p:cNvSpPr txBox="1"/>
          <p:nvPr/>
        </p:nvSpPr>
        <p:spPr>
          <a:xfrm>
            <a:off x="7289566" y="3090446"/>
            <a:ext cx="995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Dog.cpp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AB93C-993A-43EB-96C6-AC20EB28E36B}"/>
              </a:ext>
            </a:extLst>
          </p:cNvPr>
          <p:cNvSpPr txBox="1"/>
          <p:nvPr/>
        </p:nvSpPr>
        <p:spPr>
          <a:xfrm>
            <a:off x="882072" y="4209983"/>
            <a:ext cx="10427855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생성자에서 멤버변수를 설정해주는 방법으로 위와 같은 방법을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 멤버 초기화 목록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이라고 부르며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age(0)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age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멤버 변수에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초기화한다는 의미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age(age)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age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멤버 변수에 매개 변수로 받은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age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값을 설정해준다는 의미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방법을 통한 초기화는 생성자보다도 먼저 실행됨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166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생성자와 소멸자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AB93C-993A-43EB-96C6-AC20EB28E36B}"/>
              </a:ext>
            </a:extLst>
          </p:cNvPr>
          <p:cNvSpPr txBox="1"/>
          <p:nvPr/>
        </p:nvSpPr>
        <p:spPr>
          <a:xfrm>
            <a:off x="687307" y="4495209"/>
            <a:ext cx="10817385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생성자와 다르게 소멸자는 매개변수가 존재하지 않으며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객체가 삭제될 때 자동으로 호출됨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 함수에서 생성된 객체는 함수가 끝날 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전역 객체는 프로그램이 끝날 때 자동으로 삭제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동적으로 생성된 객체는 직접 삭제해주어야 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하지 않으면 메모리 누수가 발생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 소멸자에서는 객체가 가지고 있는 동적으로 생성된 객체를 삭제해주는 역할을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F256A-3C2D-438E-84D1-DA0C4C52EB88}"/>
              </a:ext>
            </a:extLst>
          </p:cNvPr>
          <p:cNvSpPr txBox="1"/>
          <p:nvPr/>
        </p:nvSpPr>
        <p:spPr>
          <a:xfrm>
            <a:off x="1478559" y="1734066"/>
            <a:ext cx="265721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age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602770-2BD0-45C2-BB43-8A10161A970E}"/>
              </a:ext>
            </a:extLst>
          </p:cNvPr>
          <p:cNvSpPr txBox="1"/>
          <p:nvPr/>
        </p:nvSpPr>
        <p:spPr>
          <a:xfrm>
            <a:off x="6021622" y="1087734"/>
            <a:ext cx="4378704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"Dog.h"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멍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생성됨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::~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삭제됨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1C022-198F-4EDE-888B-AC9460E4074E}"/>
              </a:ext>
            </a:extLst>
          </p:cNvPr>
          <p:cNvSpPr txBox="1"/>
          <p:nvPr/>
        </p:nvSpPr>
        <p:spPr>
          <a:xfrm>
            <a:off x="3364408" y="3765632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Dog.h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CA2BC3-B192-43B2-8646-82913168E40C}"/>
              </a:ext>
            </a:extLst>
          </p:cNvPr>
          <p:cNvSpPr txBox="1"/>
          <p:nvPr/>
        </p:nvSpPr>
        <p:spPr>
          <a:xfrm>
            <a:off x="9411809" y="3765390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Dog.cpp</a:t>
            </a:r>
          </a:p>
        </p:txBody>
      </p:sp>
    </p:spTree>
    <p:extLst>
      <p:ext uri="{BB962C8B-B14F-4D97-AF65-F5344CB8AC3E}">
        <p14:creationId xmlns:p14="http://schemas.microsoft.com/office/powerpoint/2010/main" val="198655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접근 제어자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AB93C-993A-43EB-96C6-AC20EB28E36B}"/>
              </a:ext>
            </a:extLst>
          </p:cNvPr>
          <p:cNvSpPr txBox="1"/>
          <p:nvPr/>
        </p:nvSpPr>
        <p:spPr>
          <a:xfrm>
            <a:off x="687307" y="4495209"/>
            <a:ext cx="10365338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클래스는 접근 제어자라는 것을 가지고 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말 그대로 각 요소를 접근할 권한을 말함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계속 사용했던 </a:t>
            </a:r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과 이에 추가로 </a:t>
            </a:r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protected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33EA1F-D624-46A1-BDEB-1EB60C499785}"/>
              </a:ext>
            </a:extLst>
          </p:cNvPr>
          <p:cNvGrpSpPr/>
          <p:nvPr/>
        </p:nvGrpSpPr>
        <p:grpSpPr>
          <a:xfrm>
            <a:off x="4767393" y="1587387"/>
            <a:ext cx="2657214" cy="2370120"/>
            <a:chOff x="4632819" y="1734066"/>
            <a:chExt cx="2657214" cy="23701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4F256A-3C2D-438E-84D1-DA0C4C52EB88}"/>
                </a:ext>
              </a:extLst>
            </p:cNvPr>
            <p:cNvSpPr txBox="1"/>
            <p:nvPr/>
          </p:nvSpPr>
          <p:spPr>
            <a:xfrm>
              <a:off x="4632819" y="1734066"/>
              <a:ext cx="2657214" cy="203132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#pragma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once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Dog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public: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age = </a:t>
              </a:r>
              <a:r>
                <a:rPr lang="en-US" altLang="ko-KR" sz="1400" b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bark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~Dog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F1C022-198F-4EDE-888B-AC9460E4074E}"/>
                </a:ext>
              </a:extLst>
            </p:cNvPr>
            <p:cNvSpPr txBox="1"/>
            <p:nvPr/>
          </p:nvSpPr>
          <p:spPr>
            <a:xfrm>
              <a:off x="6518668" y="3765632"/>
              <a:ext cx="77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Dog.h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61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접근 제어자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AB93C-993A-43EB-96C6-AC20EB28E36B}"/>
              </a:ext>
            </a:extLst>
          </p:cNvPr>
          <p:cNvSpPr txBox="1"/>
          <p:nvPr/>
        </p:nvSpPr>
        <p:spPr>
          <a:xfrm>
            <a:off x="1408659" y="3085052"/>
            <a:ext cx="937468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단어 그대로 외부에 어떤 곳에서던 접근이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자기 자신과 메인 함수는 물론 또 다른 함수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 다른 객체에서도 그것에 접근이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참고로 접근 제어자에 영향을 받는건 클래스 내의 모든 것임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276C0-73ED-4D3C-A516-DACDB2AE5D16}"/>
              </a:ext>
            </a:extLst>
          </p:cNvPr>
          <p:cNvSpPr txBox="1"/>
          <p:nvPr/>
        </p:nvSpPr>
        <p:spPr>
          <a:xfrm>
            <a:off x="724924" y="2017635"/>
            <a:ext cx="1298753" cy="74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8099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접근 제어자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AB93C-993A-43EB-96C6-AC20EB28E36B}"/>
              </a:ext>
            </a:extLst>
          </p:cNvPr>
          <p:cNvSpPr txBox="1"/>
          <p:nvPr/>
        </p:nvSpPr>
        <p:spPr>
          <a:xfrm>
            <a:off x="1408659" y="3085052"/>
            <a:ext cx="1047434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protected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외부에서는 접근하지 못하지만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자기 자신과 상속받은 클래스에서는 접근이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자세한건 상속에서 다룸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276C0-73ED-4D3C-A516-DACDB2AE5D16}"/>
              </a:ext>
            </a:extLst>
          </p:cNvPr>
          <p:cNvSpPr txBox="1"/>
          <p:nvPr/>
        </p:nvSpPr>
        <p:spPr>
          <a:xfrm>
            <a:off x="724924" y="2017635"/>
            <a:ext cx="2013693" cy="74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1927196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접근 제어자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AB93C-993A-43EB-96C6-AC20EB28E36B}"/>
              </a:ext>
            </a:extLst>
          </p:cNvPr>
          <p:cNvSpPr txBox="1"/>
          <p:nvPr/>
        </p:nvSpPr>
        <p:spPr>
          <a:xfrm>
            <a:off x="1408659" y="3085052"/>
            <a:ext cx="9724137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오직 자기 자신에서만 접근이 가능하며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외부와 상속받은 클래스에선 불가능함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class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기본 접근 제어자는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접근하게 하기 위해서는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바꿔야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참고로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struct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class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키워드는 본질적으로는 같으며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차이점은 기본 접근 제어자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struct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기본 접근 제어자가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class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기본 접근 제어자가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276C0-73ED-4D3C-A516-DACDB2AE5D16}"/>
              </a:ext>
            </a:extLst>
          </p:cNvPr>
          <p:cNvSpPr txBox="1"/>
          <p:nvPr/>
        </p:nvSpPr>
        <p:spPr>
          <a:xfrm>
            <a:off x="724924" y="2017635"/>
            <a:ext cx="1467068" cy="74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3357318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접근 제어자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AB93C-993A-43EB-96C6-AC20EB28E36B}"/>
              </a:ext>
            </a:extLst>
          </p:cNvPr>
          <p:cNvSpPr txBox="1"/>
          <p:nvPr/>
        </p:nvSpPr>
        <p:spPr>
          <a:xfrm>
            <a:off x="1544914" y="4826195"/>
            <a:ext cx="910217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접근 제어자는 클래스 내부에서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public:, private:, protected: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를 써서 나타냄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나타낸 접근 제어자는 다른 접근 제어자가 나타날 때까지 영향을 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age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public, bark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Dog(int)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private, Dog()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protected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33EA1F-D624-46A1-BDEB-1EB60C499785}"/>
              </a:ext>
            </a:extLst>
          </p:cNvPr>
          <p:cNvGrpSpPr/>
          <p:nvPr/>
        </p:nvGrpSpPr>
        <p:grpSpPr>
          <a:xfrm>
            <a:off x="4767393" y="1242879"/>
            <a:ext cx="2657214" cy="3252330"/>
            <a:chOff x="4632819" y="1734066"/>
            <a:chExt cx="2657214" cy="3252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4F256A-3C2D-438E-84D1-DA0C4C52EB88}"/>
                </a:ext>
              </a:extLst>
            </p:cNvPr>
            <p:cNvSpPr txBox="1"/>
            <p:nvPr/>
          </p:nvSpPr>
          <p:spPr>
            <a:xfrm>
              <a:off x="4632819" y="1734066"/>
              <a:ext cx="2657214" cy="28931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#pragma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once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Dog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public: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age = </a:t>
              </a:r>
              <a:r>
                <a:rPr lang="en-US" altLang="ko-KR" sz="1400" b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b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private: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bark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b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protected: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F1C022-198F-4EDE-888B-AC9460E4074E}"/>
                </a:ext>
              </a:extLst>
            </p:cNvPr>
            <p:cNvSpPr txBox="1"/>
            <p:nvPr/>
          </p:nvSpPr>
          <p:spPr>
            <a:xfrm>
              <a:off x="6518668" y="4647842"/>
              <a:ext cx="77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Dog.h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147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55711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멤버변수와 메소드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생성자와 소멸자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접근 제어자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프랜드와 스태틱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접근 제어자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AB93C-993A-43EB-96C6-AC20EB28E36B}"/>
              </a:ext>
            </a:extLst>
          </p:cNvPr>
          <p:cNvSpPr txBox="1"/>
          <p:nvPr/>
        </p:nvSpPr>
        <p:spPr>
          <a:xfrm>
            <a:off x="541780" y="4826195"/>
            <a:ext cx="1110752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코드에서 메인 함수에서는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객체를 만들 수 없는데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이는 생성자가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아니기 때문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protected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감싸져 있으면 외부에서 그 객체를 생성하는것 조차 불가능하며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생성을 위해선 같은 클래스 내부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프랜드 클래스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가능함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다음 장에서 설명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33EA1F-D624-46A1-BDEB-1EB60C499785}"/>
              </a:ext>
            </a:extLst>
          </p:cNvPr>
          <p:cNvGrpSpPr/>
          <p:nvPr/>
        </p:nvGrpSpPr>
        <p:grpSpPr>
          <a:xfrm>
            <a:off x="2576714" y="1242879"/>
            <a:ext cx="2657214" cy="3252330"/>
            <a:chOff x="4632819" y="1734066"/>
            <a:chExt cx="2657214" cy="3252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4F256A-3C2D-438E-84D1-DA0C4C52EB88}"/>
                </a:ext>
              </a:extLst>
            </p:cNvPr>
            <p:cNvSpPr txBox="1"/>
            <p:nvPr/>
          </p:nvSpPr>
          <p:spPr>
            <a:xfrm>
              <a:off x="4632819" y="1734066"/>
              <a:ext cx="2657214" cy="28931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#pragma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once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Dog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public: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age = </a:t>
              </a:r>
              <a:r>
                <a:rPr lang="en-US" altLang="ko-KR" sz="1400" b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b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private: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bark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b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protected: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F1C022-198F-4EDE-888B-AC9460E4074E}"/>
                </a:ext>
              </a:extLst>
            </p:cNvPr>
            <p:cNvSpPr txBox="1"/>
            <p:nvPr/>
          </p:nvSpPr>
          <p:spPr>
            <a:xfrm>
              <a:off x="6518668" y="4647842"/>
              <a:ext cx="77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Dog.h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BBF70BA-35DB-4613-B9B0-C764DB4A8D11}"/>
              </a:ext>
            </a:extLst>
          </p:cNvPr>
          <p:cNvGrpSpPr/>
          <p:nvPr/>
        </p:nvGrpSpPr>
        <p:grpSpPr>
          <a:xfrm>
            <a:off x="6958074" y="1780222"/>
            <a:ext cx="2657214" cy="2355757"/>
            <a:chOff x="4632819" y="2630639"/>
            <a:chExt cx="2657214" cy="23557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4786F6-0FB3-4E53-8A97-04E671A30E7D}"/>
                </a:ext>
              </a:extLst>
            </p:cNvPr>
            <p:cNvSpPr txBox="1"/>
            <p:nvPr/>
          </p:nvSpPr>
          <p:spPr>
            <a:xfrm>
              <a:off x="4632819" y="2630639"/>
              <a:ext cx="2657214" cy="203132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#include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&lt;iostream&gt;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#include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"Dog.h"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namespace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std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b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main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Dog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dog1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lang="en-US" altLang="ko-KR" sz="14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 // </a:t>
              </a:r>
              <a:r>
                <a:rPr lang="ko-KR" altLang="en-US" sz="14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에러</a:t>
              </a:r>
              <a:endPara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ko-KR" altLang="en-US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Dog dog2;</a:t>
              </a:r>
              <a:r>
                <a:rPr lang="en-US" altLang="ko-KR" sz="14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 // </a:t>
              </a:r>
              <a:r>
                <a:rPr lang="ko-KR" altLang="en-US" sz="14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에러</a:t>
              </a:r>
              <a:endPara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DBAEEB-7171-4183-9B98-27072EED1E46}"/>
                </a:ext>
              </a:extLst>
            </p:cNvPr>
            <p:cNvSpPr txBox="1"/>
            <p:nvPr/>
          </p:nvSpPr>
          <p:spPr>
            <a:xfrm>
              <a:off x="6220509" y="4647842"/>
              <a:ext cx="1069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main.cpp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8232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프랜드와 스태틱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AB93C-993A-43EB-96C6-AC20EB28E36B}"/>
              </a:ext>
            </a:extLst>
          </p:cNvPr>
          <p:cNvSpPr txBox="1"/>
          <p:nvPr/>
        </p:nvSpPr>
        <p:spPr>
          <a:xfrm>
            <a:off x="700933" y="4482246"/>
            <a:ext cx="10790133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클래스는 다른 클래스를 자신의 프랜드 클래스로 설정해줄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프랜드로 설정된 클래스는 그 클래스의 그 어떤 요소라도 접근할 수 있게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프랜드로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설정되었기 때문에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모든 것에 접근이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반대로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Hello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접근할 수 없음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(Dog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프랜드가 아니기 때문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33EA1F-D624-46A1-BDEB-1EB60C499785}"/>
              </a:ext>
            </a:extLst>
          </p:cNvPr>
          <p:cNvGrpSpPr/>
          <p:nvPr/>
        </p:nvGrpSpPr>
        <p:grpSpPr>
          <a:xfrm>
            <a:off x="2576714" y="1326769"/>
            <a:ext cx="2657214" cy="2811542"/>
            <a:chOff x="4632819" y="1734066"/>
            <a:chExt cx="2657214" cy="28115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4F256A-3C2D-438E-84D1-DA0C4C52EB88}"/>
                </a:ext>
              </a:extLst>
            </p:cNvPr>
            <p:cNvSpPr txBox="1"/>
            <p:nvPr/>
          </p:nvSpPr>
          <p:spPr>
            <a:xfrm>
              <a:off x="4632819" y="1734066"/>
              <a:ext cx="2657214" cy="246221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Dog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friend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Cat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b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private: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age = </a:t>
              </a:r>
              <a:r>
                <a:rPr lang="en-US" altLang="ko-KR" sz="1400" b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b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bark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F1C022-198F-4EDE-888B-AC9460E4074E}"/>
                </a:ext>
              </a:extLst>
            </p:cNvPr>
            <p:cNvSpPr txBox="1"/>
            <p:nvPr/>
          </p:nvSpPr>
          <p:spPr>
            <a:xfrm>
              <a:off x="6518668" y="4207054"/>
              <a:ext cx="77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Dog.h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0C7FB0E-3222-4CB0-88F9-2D41E3EC557A}"/>
              </a:ext>
            </a:extLst>
          </p:cNvPr>
          <p:cNvGrpSpPr/>
          <p:nvPr/>
        </p:nvGrpSpPr>
        <p:grpSpPr>
          <a:xfrm>
            <a:off x="6613216" y="1959494"/>
            <a:ext cx="2657214" cy="1718936"/>
            <a:chOff x="4632819" y="2826672"/>
            <a:chExt cx="2657214" cy="171893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542048-0AAE-4369-B8EC-9442D5BA8A34}"/>
                </a:ext>
              </a:extLst>
            </p:cNvPr>
            <p:cNvSpPr txBox="1"/>
            <p:nvPr/>
          </p:nvSpPr>
          <p:spPr>
            <a:xfrm>
              <a:off x="4632819" y="2826672"/>
              <a:ext cx="2657214" cy="138499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Cat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hello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altLang="ko-KR" sz="14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bark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0532EC-0417-4482-9206-6E3860CB72D6}"/>
                </a:ext>
              </a:extLst>
            </p:cNvPr>
            <p:cNvSpPr txBox="1"/>
            <p:nvPr/>
          </p:nvSpPr>
          <p:spPr>
            <a:xfrm>
              <a:off x="6594009" y="4207054"/>
              <a:ext cx="696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Cat.h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4327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프랜드와 스태틱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AB93C-993A-43EB-96C6-AC20EB28E36B}"/>
              </a:ext>
            </a:extLst>
          </p:cNvPr>
          <p:cNvSpPr txBox="1"/>
          <p:nvPr/>
        </p:nvSpPr>
        <p:spPr>
          <a:xfrm>
            <a:off x="531015" y="4840365"/>
            <a:ext cx="1112997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일반적으로 프랜드 클래스는 사용하지 않는 것을 권장함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이는 객체 지향 설계의 정보 은닉을 명백히 위반하는 행위이기 때문에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꼭 필요한 곳에서만 사용해야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33EA1F-D624-46A1-BDEB-1EB60C499785}"/>
              </a:ext>
            </a:extLst>
          </p:cNvPr>
          <p:cNvGrpSpPr/>
          <p:nvPr/>
        </p:nvGrpSpPr>
        <p:grpSpPr>
          <a:xfrm>
            <a:off x="2576714" y="1326769"/>
            <a:ext cx="2657214" cy="2811542"/>
            <a:chOff x="4632819" y="1734066"/>
            <a:chExt cx="2657214" cy="28115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4F256A-3C2D-438E-84D1-DA0C4C52EB88}"/>
                </a:ext>
              </a:extLst>
            </p:cNvPr>
            <p:cNvSpPr txBox="1"/>
            <p:nvPr/>
          </p:nvSpPr>
          <p:spPr>
            <a:xfrm>
              <a:off x="4632819" y="1734066"/>
              <a:ext cx="2657214" cy="246221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Dog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friend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Cat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b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private: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age = </a:t>
              </a:r>
              <a:r>
                <a:rPr lang="en-US" altLang="ko-KR" sz="1400" b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b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bark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F1C022-198F-4EDE-888B-AC9460E4074E}"/>
                </a:ext>
              </a:extLst>
            </p:cNvPr>
            <p:cNvSpPr txBox="1"/>
            <p:nvPr/>
          </p:nvSpPr>
          <p:spPr>
            <a:xfrm>
              <a:off x="6518668" y="4207054"/>
              <a:ext cx="77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Dog.h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0C7FB0E-3222-4CB0-88F9-2D41E3EC557A}"/>
              </a:ext>
            </a:extLst>
          </p:cNvPr>
          <p:cNvGrpSpPr/>
          <p:nvPr/>
        </p:nvGrpSpPr>
        <p:grpSpPr>
          <a:xfrm>
            <a:off x="6613216" y="1959494"/>
            <a:ext cx="2657214" cy="1718936"/>
            <a:chOff x="4632819" y="2826672"/>
            <a:chExt cx="2657214" cy="171893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542048-0AAE-4369-B8EC-9442D5BA8A34}"/>
                </a:ext>
              </a:extLst>
            </p:cNvPr>
            <p:cNvSpPr txBox="1"/>
            <p:nvPr/>
          </p:nvSpPr>
          <p:spPr>
            <a:xfrm>
              <a:off x="4632819" y="2826672"/>
              <a:ext cx="2657214" cy="138499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Cat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hello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altLang="ko-KR" sz="14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bark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0532EC-0417-4482-9206-6E3860CB72D6}"/>
                </a:ext>
              </a:extLst>
            </p:cNvPr>
            <p:cNvSpPr txBox="1"/>
            <p:nvPr/>
          </p:nvSpPr>
          <p:spPr>
            <a:xfrm>
              <a:off x="6594009" y="4207054"/>
              <a:ext cx="696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Cat.h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2943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프랜드와 스태틱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AB93C-993A-43EB-96C6-AC20EB28E36B}"/>
              </a:ext>
            </a:extLst>
          </p:cNvPr>
          <p:cNvSpPr txBox="1"/>
          <p:nvPr/>
        </p:nvSpPr>
        <p:spPr>
          <a:xfrm>
            <a:off x="531015" y="4397936"/>
            <a:ext cx="10745249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스태틱 키워드는 정적 멤버 변수와 정적 메소드를 만들기 위한 키워드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클래스에서 정적이라는 의미는 해당 클래스에는 속하지만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 객체가 따로 갖고 있지는 않다는 의미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count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에게 있지만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Cat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클래스로 만든 각각의 객체가 따로 값을 가지지 않음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모두가 같은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count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공유함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0C7FB0E-3222-4CB0-88F9-2D41E3EC557A}"/>
              </a:ext>
            </a:extLst>
          </p:cNvPr>
          <p:cNvGrpSpPr/>
          <p:nvPr/>
        </p:nvGrpSpPr>
        <p:grpSpPr>
          <a:xfrm>
            <a:off x="4388543" y="1535575"/>
            <a:ext cx="3414914" cy="2142855"/>
            <a:chOff x="3875119" y="2402753"/>
            <a:chExt cx="3414914" cy="214285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542048-0AAE-4369-B8EC-9442D5BA8A34}"/>
                </a:ext>
              </a:extLst>
            </p:cNvPr>
            <p:cNvSpPr txBox="1"/>
            <p:nvPr/>
          </p:nvSpPr>
          <p:spPr>
            <a:xfrm>
              <a:off x="3875119" y="2402753"/>
              <a:ext cx="3414914" cy="181588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Cat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public: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count;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hello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altLang="ko-KR" sz="14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bark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0532EC-0417-4482-9206-6E3860CB72D6}"/>
                </a:ext>
              </a:extLst>
            </p:cNvPr>
            <p:cNvSpPr txBox="1"/>
            <p:nvPr/>
          </p:nvSpPr>
          <p:spPr>
            <a:xfrm>
              <a:off x="6594009" y="4207054"/>
              <a:ext cx="696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Cat.h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3875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프랜드와 스태틱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AB93C-993A-43EB-96C6-AC20EB28E36B}"/>
              </a:ext>
            </a:extLst>
          </p:cNvPr>
          <p:cNvSpPr txBox="1"/>
          <p:nvPr/>
        </p:nvSpPr>
        <p:spPr>
          <a:xfrm>
            <a:off x="153507" y="4397936"/>
            <a:ext cx="11884985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정적 멤버 변수와 정적 메소드를 호출하는 방법은 일반적인 멤버변수와 메소드와 동일하게 호출할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굳이 객체를 사용하지 않고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&lt;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 이름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&gt;::&lt;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 이름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이용해서 호출해도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추가로 정적 메소드는 주체가 없기에 자신의 멤버 변수에 접근이 불가능함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자신이라고 부를 존재가 없기에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이와 다르게 정적 멤버 변수는 정적 메소드에서 접근이 가능하며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이는 특정한 객체가 갖고 있는게 아니기 때문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0C7FB0E-3222-4CB0-88F9-2D41E3EC557A}"/>
              </a:ext>
            </a:extLst>
          </p:cNvPr>
          <p:cNvGrpSpPr/>
          <p:nvPr/>
        </p:nvGrpSpPr>
        <p:grpSpPr>
          <a:xfrm>
            <a:off x="4388543" y="1739438"/>
            <a:ext cx="3414914" cy="1938992"/>
            <a:chOff x="3875119" y="2606616"/>
            <a:chExt cx="3414914" cy="193899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542048-0AAE-4369-B8EC-9442D5BA8A34}"/>
                </a:ext>
              </a:extLst>
            </p:cNvPr>
            <p:cNvSpPr txBox="1"/>
            <p:nvPr/>
          </p:nvSpPr>
          <p:spPr>
            <a:xfrm>
              <a:off x="3875119" y="2606616"/>
              <a:ext cx="3414914" cy="160043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main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Cat cat;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Cat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::count = </a:t>
              </a:r>
              <a:r>
                <a:rPr lang="en-US" altLang="ko-KR" sz="1400" b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cat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4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count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n-US" altLang="ko-KR" sz="1400" b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Cat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::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hello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0532EC-0417-4482-9206-6E3860CB72D6}"/>
                </a:ext>
              </a:extLst>
            </p:cNvPr>
            <p:cNvSpPr txBox="1"/>
            <p:nvPr/>
          </p:nvSpPr>
          <p:spPr>
            <a:xfrm>
              <a:off x="6220509" y="4207054"/>
              <a:ext cx="1069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main.cpp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3202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프랜드와 스태틱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AB93C-993A-43EB-96C6-AC20EB28E36B}"/>
              </a:ext>
            </a:extLst>
          </p:cNvPr>
          <p:cNvSpPr txBox="1"/>
          <p:nvPr/>
        </p:nvSpPr>
        <p:spPr>
          <a:xfrm>
            <a:off x="26274" y="4397936"/>
            <a:ext cx="12088566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스태틱을 사용하는 가장 대표적인 디자인 패턴으로 싱글톤 패턴이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이는 프로그램 안에서 그 클래스의 객체가 단 하나만 존재할 수 있음을 제한하는 방법으로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해당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외부에서는 생성이 불가능하며 스태틱 메소드인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getInstance()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호출해야 얻을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getInstance()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단 하나뿐인 객체가 있다면 이를 반환해주고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없다면 생성해서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static Cat*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저장함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0C7FB0E-3222-4CB0-88F9-2D41E3EC557A}"/>
              </a:ext>
            </a:extLst>
          </p:cNvPr>
          <p:cNvGrpSpPr/>
          <p:nvPr/>
        </p:nvGrpSpPr>
        <p:grpSpPr>
          <a:xfrm>
            <a:off x="4060272" y="1196094"/>
            <a:ext cx="4020571" cy="2960508"/>
            <a:chOff x="3269462" y="1585100"/>
            <a:chExt cx="4020571" cy="29605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542048-0AAE-4369-B8EC-9442D5BA8A34}"/>
                </a:ext>
              </a:extLst>
            </p:cNvPr>
            <p:cNvSpPr txBox="1"/>
            <p:nvPr/>
          </p:nvSpPr>
          <p:spPr>
            <a:xfrm>
              <a:off x="3269462" y="1585100"/>
              <a:ext cx="4020571" cy="267765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Cat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public: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Cat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getInstance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 {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altLang="ko-KR" sz="14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(instance) </a:t>
              </a:r>
              <a:r>
                <a:rPr lang="en-US" altLang="ko-KR" sz="14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instance;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altLang="ko-KR" sz="14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instance = </a:t>
              </a:r>
              <a:r>
                <a:rPr lang="en-US" altLang="ko-KR" sz="14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Cat;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}</a:t>
              </a:r>
            </a:p>
            <a:p>
              <a:b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private: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Cat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 {};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Cat* instance =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nullptr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0532EC-0417-4482-9206-6E3860CB72D6}"/>
                </a:ext>
              </a:extLst>
            </p:cNvPr>
            <p:cNvSpPr txBox="1"/>
            <p:nvPr/>
          </p:nvSpPr>
          <p:spPr>
            <a:xfrm>
              <a:off x="6220509" y="4207054"/>
              <a:ext cx="1069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main.cpp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733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EB8B4964-047D-4E67-AFD0-01533D9A9763}"/>
              </a:ext>
            </a:extLst>
          </p:cNvPr>
          <p:cNvGrpSpPr/>
          <p:nvPr/>
        </p:nvGrpSpPr>
        <p:grpSpPr>
          <a:xfrm>
            <a:off x="1552929" y="2181652"/>
            <a:ext cx="9086142" cy="1884560"/>
            <a:chOff x="814745" y="1443421"/>
            <a:chExt cx="10562512" cy="219077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A5407E9-F450-4687-943C-601A498D1AC0}"/>
                </a:ext>
              </a:extLst>
            </p:cNvPr>
            <p:cNvSpPr/>
            <p:nvPr/>
          </p:nvSpPr>
          <p:spPr>
            <a:xfrm>
              <a:off x="1980832" y="1443421"/>
              <a:ext cx="2197916" cy="1098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인간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23BAD50-CF01-40C4-B743-BFABFE77F99E}"/>
                </a:ext>
              </a:extLst>
            </p:cNvPr>
            <p:cNvSpPr/>
            <p:nvPr/>
          </p:nvSpPr>
          <p:spPr>
            <a:xfrm>
              <a:off x="814745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은별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0AC088-D965-4BFF-A611-7BD70C30B429}"/>
                </a:ext>
              </a:extLst>
            </p:cNvPr>
            <p:cNvSpPr/>
            <p:nvPr/>
          </p:nvSpPr>
          <p:spPr>
            <a:xfrm>
              <a:off x="4178748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하진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5D68157-B277-42F8-BC62-830B19CDDA80}"/>
                </a:ext>
              </a:extLst>
            </p:cNvPr>
            <p:cNvSpPr/>
            <p:nvPr/>
          </p:nvSpPr>
          <p:spPr>
            <a:xfrm>
              <a:off x="2496746" y="288599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은주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CEDC6AC-C6AD-43C3-A4B6-33BB91197168}"/>
                </a:ext>
              </a:extLst>
            </p:cNvPr>
            <p:cNvSpPr/>
            <p:nvPr/>
          </p:nvSpPr>
          <p:spPr>
            <a:xfrm>
              <a:off x="8013254" y="1443421"/>
              <a:ext cx="2197916" cy="1098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개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17A9F30-2471-4494-A2EC-8881AB911344}"/>
                </a:ext>
              </a:extLst>
            </p:cNvPr>
            <p:cNvSpPr/>
            <p:nvPr/>
          </p:nvSpPr>
          <p:spPr>
            <a:xfrm>
              <a:off x="6847167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소녀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79432F1-3928-4B2D-BFAA-C643E4A66326}"/>
                </a:ext>
              </a:extLst>
            </p:cNvPr>
            <p:cNvSpPr/>
            <p:nvPr/>
          </p:nvSpPr>
          <p:spPr>
            <a:xfrm>
              <a:off x="10211170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우주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D31E75-0D10-4F75-AAAA-08319EEA7422}"/>
                </a:ext>
              </a:extLst>
            </p:cNvPr>
            <p:cNvSpPr/>
            <p:nvPr/>
          </p:nvSpPr>
          <p:spPr>
            <a:xfrm>
              <a:off x="8529168" y="288599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행성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7EDF977-CF69-4E7F-BE2E-381645BC7816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4178748" y="1992900"/>
              <a:ext cx="38345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5AFDC8-34D6-47C3-A8C0-02947C8C3553}"/>
              </a:ext>
            </a:extLst>
          </p:cNvPr>
          <p:cNvSpPr/>
          <p:nvPr/>
        </p:nvSpPr>
        <p:spPr>
          <a:xfrm>
            <a:off x="5150647" y="1063181"/>
            <a:ext cx="1890703" cy="94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포유류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EEC928-4512-4F3A-BD43-E0D899CDC88F}"/>
              </a:ext>
            </a:extLst>
          </p:cNvPr>
          <p:cNvSpPr txBox="1"/>
          <p:nvPr/>
        </p:nvSpPr>
        <p:spPr>
          <a:xfrm>
            <a:off x="1432704" y="4802573"/>
            <a:ext cx="956704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클래스는 데이터들의 묶음이라고 표현했지만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정확히 말하면 데이터들의 묶음이 될 형태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클래스를 통해서 객체들을 만들며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객체들 각각이 자신만의 데이터를 갖음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CDB944-7CD1-46F6-8C08-5149B06F0A81}"/>
              </a:ext>
            </a:extLst>
          </p:cNvPr>
          <p:cNvSpPr txBox="1"/>
          <p:nvPr/>
        </p:nvSpPr>
        <p:spPr>
          <a:xfrm>
            <a:off x="985572" y="1436548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지난 내용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01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3F1FA7-1909-464B-97DE-C8C8252642B2}"/>
              </a:ext>
            </a:extLst>
          </p:cNvPr>
          <p:cNvSpPr txBox="1"/>
          <p:nvPr/>
        </p:nvSpPr>
        <p:spPr>
          <a:xfrm>
            <a:off x="4838873" y="1557898"/>
            <a:ext cx="2514251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Dog dog;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AD6A5C-23A3-43AF-9CB8-5C008B62D6FD}"/>
              </a:ext>
            </a:extLst>
          </p:cNvPr>
          <p:cNvSpPr txBox="1"/>
          <p:nvPr/>
        </p:nvSpPr>
        <p:spPr>
          <a:xfrm>
            <a:off x="1106492" y="4345308"/>
            <a:ext cx="9979014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선언은 구조체와 비슷하게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class &lt;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선언하고 중괄호 안에 요소들을 작성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typedef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없이 구조체를 쓰려면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struct &lt;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써야하지만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에서는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클래스 모두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&lt;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만으로 다른 함수나 클래스에서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8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멤버변수와 메소드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3F1FA7-1909-464B-97DE-C8C8252642B2}"/>
              </a:ext>
            </a:extLst>
          </p:cNvPr>
          <p:cNvSpPr txBox="1"/>
          <p:nvPr/>
        </p:nvSpPr>
        <p:spPr>
          <a:xfrm>
            <a:off x="3976990" y="943626"/>
            <a:ext cx="4238015" cy="36625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age =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멍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endl;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Dog dog;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AD6A5C-23A3-43AF-9CB8-5C008B62D6FD}"/>
              </a:ext>
            </a:extLst>
          </p:cNvPr>
          <p:cNvSpPr txBox="1"/>
          <p:nvPr/>
        </p:nvSpPr>
        <p:spPr>
          <a:xfrm>
            <a:off x="997487" y="4831870"/>
            <a:ext cx="1019702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언어의 구조체처럼 클래스 안에는 멤버변수가 있을 수 있고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추가로 메소드를 추가할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메소드는 함수와 비슷하지만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실행하는 주체가 객체라는 것이 가장 큰 특징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구조체처럼 멤버변수와 메소드에 접근할 수 있음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(public: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접근제어자에서 다룰 예정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027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멤버변수와 메소드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2D58B9-FB76-4CA0-8CCF-14B69834B625}"/>
              </a:ext>
            </a:extLst>
          </p:cNvPr>
          <p:cNvSpPr txBox="1"/>
          <p:nvPr/>
        </p:nvSpPr>
        <p:spPr>
          <a:xfrm>
            <a:off x="3047300" y="1513374"/>
            <a:ext cx="6094602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Snood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age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Snood snood;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멍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996364" y="4823481"/>
            <a:ext cx="819647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멤버변수도 변수이므로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변수로 저장할 수 있는 모든 값들을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 다른 객체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배열까지 모두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4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멤버변수와 메소드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2D58B9-FB76-4CA0-8CCF-14B69834B625}"/>
              </a:ext>
            </a:extLst>
          </p:cNvPr>
          <p:cNvSpPr txBox="1"/>
          <p:nvPr/>
        </p:nvSpPr>
        <p:spPr>
          <a:xfrm>
            <a:off x="3047300" y="1513374"/>
            <a:ext cx="6094602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age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Snood snood;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멍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551530" y="4781536"/>
            <a:ext cx="908614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 또한 함수이므로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함수에서 사용 가능했던 오버로딩이나 디폴트 매개변수 등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메소드에서 그대로 사용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40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멤버변수와 메소드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2D58B9-FB76-4CA0-8CCF-14B69834B625}"/>
              </a:ext>
            </a:extLst>
          </p:cNvPr>
          <p:cNvSpPr txBox="1"/>
          <p:nvPr/>
        </p:nvSpPr>
        <p:spPr>
          <a:xfrm>
            <a:off x="1478559" y="1734066"/>
            <a:ext cx="265721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age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92253" y="4613756"/>
            <a:ext cx="9807493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크기가 커지면 코드를 알아보기 힘들기에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대부분 헤더파일과 소스파일을 분리함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 헤더파일에는 클래스나 함수의 선언을 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소스파일에는 구현을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컴파일러는 헤더파일에서 선언을 읽고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구현한 소스파일을 연결해서 클래스를 만들며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개발자는 선언부인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Dog.h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 인클루드해서 클래스를 사용함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(#include “Dog.h”)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0064D-6C99-418B-95B8-73A411E26F0F}"/>
              </a:ext>
            </a:extLst>
          </p:cNvPr>
          <p:cNvSpPr txBox="1"/>
          <p:nvPr/>
        </p:nvSpPr>
        <p:spPr>
          <a:xfrm>
            <a:off x="5704863" y="1734065"/>
            <a:ext cx="4702731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멍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4C01D-7806-4116-AE28-A0931E5F9B86}"/>
              </a:ext>
            </a:extLst>
          </p:cNvPr>
          <p:cNvSpPr txBox="1"/>
          <p:nvPr/>
        </p:nvSpPr>
        <p:spPr>
          <a:xfrm>
            <a:off x="3364408" y="3765632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Dog.h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58C2B9-0D2E-45F4-BBCF-A808EBF087AC}"/>
              </a:ext>
            </a:extLst>
          </p:cNvPr>
          <p:cNvSpPr txBox="1"/>
          <p:nvPr/>
        </p:nvSpPr>
        <p:spPr>
          <a:xfrm>
            <a:off x="9411809" y="3765390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Dog.cpp</a:t>
            </a:r>
          </a:p>
        </p:txBody>
      </p:sp>
    </p:spTree>
    <p:extLst>
      <p:ext uri="{BB962C8B-B14F-4D97-AF65-F5344CB8AC3E}">
        <p14:creationId xmlns:p14="http://schemas.microsoft.com/office/powerpoint/2010/main" val="322937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생성자와 소멸자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39BAF-871B-49C6-A546-4D1555B5DB7D}"/>
              </a:ext>
            </a:extLst>
          </p:cNvPr>
          <p:cNvSpPr txBox="1"/>
          <p:nvPr/>
        </p:nvSpPr>
        <p:spPr>
          <a:xfrm>
            <a:off x="1163561" y="4714424"/>
            <a:ext cx="971612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클래스는 생성자와 소멸자로 불리는 특수한 메소드가 있는데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 생성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소멸시에 호출됨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&lt;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 이름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소멸자는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~&lt;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 이름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둘 다 반환값이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5079CB-A3C9-4BD2-AFB1-9D324BA1AD9E}"/>
              </a:ext>
            </a:extLst>
          </p:cNvPr>
          <p:cNvSpPr txBox="1"/>
          <p:nvPr/>
        </p:nvSpPr>
        <p:spPr>
          <a:xfrm>
            <a:off x="1478559" y="1734066"/>
            <a:ext cx="265721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age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A1AA8-BCA4-4169-AEDA-BB01331014A9}"/>
              </a:ext>
            </a:extLst>
          </p:cNvPr>
          <p:cNvSpPr txBox="1"/>
          <p:nvPr/>
        </p:nvSpPr>
        <p:spPr>
          <a:xfrm>
            <a:off x="6021622" y="1087734"/>
            <a:ext cx="4378704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"Dog.h"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멍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생성됨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::~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삭제됨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95573E-EB23-4E6E-B793-C218574746BB}"/>
              </a:ext>
            </a:extLst>
          </p:cNvPr>
          <p:cNvSpPr txBox="1"/>
          <p:nvPr/>
        </p:nvSpPr>
        <p:spPr>
          <a:xfrm>
            <a:off x="3364408" y="3765632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Dog.h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615AA6-A2BB-4C98-A478-A489D2ED83D5}"/>
              </a:ext>
            </a:extLst>
          </p:cNvPr>
          <p:cNvSpPr txBox="1"/>
          <p:nvPr/>
        </p:nvSpPr>
        <p:spPr>
          <a:xfrm>
            <a:off x="9411809" y="3765390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Dog.cpp</a:t>
            </a:r>
          </a:p>
        </p:txBody>
      </p:sp>
    </p:spTree>
    <p:extLst>
      <p:ext uri="{BB962C8B-B14F-4D97-AF65-F5344CB8AC3E}">
        <p14:creationId xmlns:p14="http://schemas.microsoft.com/office/powerpoint/2010/main" val="189852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2438</Words>
  <Application>Microsoft Office PowerPoint</Application>
  <PresentationFormat>와이드스크린</PresentationFormat>
  <Paragraphs>386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나눔고딕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443</cp:revision>
  <dcterms:created xsi:type="dcterms:W3CDTF">2021-07-27T05:46:00Z</dcterms:created>
  <dcterms:modified xsi:type="dcterms:W3CDTF">2021-08-01T23:45:28Z</dcterms:modified>
</cp:coreProperties>
</file>