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9" r:id="rId16"/>
    <p:sldId id="318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06" r:id="rId33"/>
  </p:sldIdLst>
  <p:sldSz cx="12192000" cy="6858000"/>
  <p:notesSz cx="6858000" cy="9144000"/>
  <p:embeddedFontLst>
    <p:embeddedFont>
      <p:font typeface="나눔고딕 Light" panose="020D0904000000000000" pitchFamily="50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 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FED57F-690E-4F18-A393-6D687F8BA397}"/>
              </a:ext>
            </a:extLst>
          </p:cNvPr>
          <p:cNvSpPr txBox="1"/>
          <p:nvPr/>
        </p:nvSpPr>
        <p:spPr>
          <a:xfrm>
            <a:off x="1327884" y="1549383"/>
            <a:ext cx="2084225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 접근 제어자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3EC3C-2B02-4C14-89E3-75A2AF41B5DE}"/>
              </a:ext>
            </a:extLst>
          </p:cNvPr>
          <p:cNvSpPr txBox="1"/>
          <p:nvPr/>
        </p:nvSpPr>
        <p:spPr>
          <a:xfrm>
            <a:off x="4412900" y="1542284"/>
            <a:ext cx="3231975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상위 클래스의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F9A75-782F-4B75-ADBE-55BBF45EB302}"/>
              </a:ext>
            </a:extLst>
          </p:cNvPr>
          <p:cNvSpPr txBox="1"/>
          <p:nvPr/>
        </p:nvSpPr>
        <p:spPr>
          <a:xfrm>
            <a:off x="8645667" y="1549383"/>
            <a:ext cx="251062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F4B49-6553-4613-809F-AEEB077FF3BA}"/>
              </a:ext>
            </a:extLst>
          </p:cNvPr>
          <p:cNvSpPr txBox="1"/>
          <p:nvPr/>
        </p:nvSpPr>
        <p:spPr>
          <a:xfrm>
            <a:off x="5362680" y="2053416"/>
            <a:ext cx="1332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3D44F-DB56-4BB9-96D5-2A5989621872}"/>
              </a:ext>
            </a:extLst>
          </p:cNvPr>
          <p:cNvSpPr txBox="1"/>
          <p:nvPr/>
        </p:nvSpPr>
        <p:spPr>
          <a:xfrm>
            <a:off x="1920192" y="2053416"/>
            <a:ext cx="899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</a:p>
          <a:p>
            <a:pPr algn="ctr"/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4D9C8A-034E-4A09-A393-19AA16B61D4A}"/>
              </a:ext>
            </a:extLst>
          </p:cNvPr>
          <p:cNvSpPr txBox="1"/>
          <p:nvPr/>
        </p:nvSpPr>
        <p:spPr>
          <a:xfrm>
            <a:off x="9234771" y="2053416"/>
            <a:ext cx="1332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B241C5-39B7-4C1F-B39E-087D53D8B857}"/>
              </a:ext>
            </a:extLst>
          </p:cNvPr>
          <p:cNvSpPr txBox="1"/>
          <p:nvPr/>
        </p:nvSpPr>
        <p:spPr>
          <a:xfrm>
            <a:off x="5362680" y="3331424"/>
            <a:ext cx="1332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9430A4-A11A-4BB1-B492-0B3F98AC16A1}"/>
              </a:ext>
            </a:extLst>
          </p:cNvPr>
          <p:cNvSpPr txBox="1"/>
          <p:nvPr/>
        </p:nvSpPr>
        <p:spPr>
          <a:xfrm>
            <a:off x="1703785" y="3331424"/>
            <a:ext cx="1332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</a:p>
          <a:p>
            <a:pPr algn="ctr"/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057F19-8D58-42A4-A5C8-255D78360E23}"/>
              </a:ext>
            </a:extLst>
          </p:cNvPr>
          <p:cNvSpPr txBox="1"/>
          <p:nvPr/>
        </p:nvSpPr>
        <p:spPr>
          <a:xfrm>
            <a:off x="9234771" y="3331424"/>
            <a:ext cx="1332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E6C58F-2100-45C7-9243-BB82149F861C}"/>
              </a:ext>
            </a:extLst>
          </p:cNvPr>
          <p:cNvSpPr txBox="1"/>
          <p:nvPr/>
        </p:nvSpPr>
        <p:spPr>
          <a:xfrm>
            <a:off x="5362680" y="4615724"/>
            <a:ext cx="1332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97DA2B-0952-461E-BFA2-3F10AF9C75A0}"/>
              </a:ext>
            </a:extLst>
          </p:cNvPr>
          <p:cNvSpPr txBox="1"/>
          <p:nvPr/>
        </p:nvSpPr>
        <p:spPr>
          <a:xfrm>
            <a:off x="1874507" y="4615724"/>
            <a:ext cx="990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  <a:p>
            <a:pPr algn="ctr"/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1910B-55AD-4C25-8E75-3A9D06369B19}"/>
              </a:ext>
            </a:extLst>
          </p:cNvPr>
          <p:cNvSpPr txBox="1"/>
          <p:nvPr/>
        </p:nvSpPr>
        <p:spPr>
          <a:xfrm>
            <a:off x="9405490" y="4615724"/>
            <a:ext cx="9909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94255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 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F0F405-6D2C-4526-BB52-47C362C89032}"/>
              </a:ext>
            </a:extLst>
          </p:cNvPr>
          <p:cNvSpPr txBox="1"/>
          <p:nvPr/>
        </p:nvSpPr>
        <p:spPr>
          <a:xfrm>
            <a:off x="4251470" y="1597589"/>
            <a:ext cx="368905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454E8-5D64-49B7-9AB5-42D5FD6D38E1}"/>
              </a:ext>
            </a:extLst>
          </p:cNvPr>
          <p:cNvSpPr txBox="1"/>
          <p:nvPr/>
        </p:nvSpPr>
        <p:spPr>
          <a:xfrm>
            <a:off x="606355" y="4461653"/>
            <a:ext cx="1097928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제어자와 상속 접근 제어자를 통한 정보 은닉과 캡슐화는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중요한 요소 중 하나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이를 체계적으로 다루는 것은 어렵기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숙달되기 전이라면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하는 것을 추천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6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85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오버라이딩과 순수 가상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E8474A-D234-4139-B0E3-1F56FD870E56}"/>
              </a:ext>
            </a:extLst>
          </p:cNvPr>
          <p:cNvSpPr txBox="1"/>
          <p:nvPr/>
        </p:nvSpPr>
        <p:spPr>
          <a:xfrm>
            <a:off x="2813458" y="2255602"/>
            <a:ext cx="656508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7021A-30EF-4181-AF30-03EA8D99BE48}"/>
              </a:ext>
            </a:extLst>
          </p:cNvPr>
          <p:cNvSpPr txBox="1"/>
          <p:nvPr/>
        </p:nvSpPr>
        <p:spPr>
          <a:xfrm>
            <a:off x="761847" y="4653843"/>
            <a:ext cx="1066830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포함한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다양한 프로그램이 언어들은 함수 오버로딩이라는 것을 지원함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오버로딩의 기본 아이디어는 이름이 같아도 매개변수가 다르다면 함수를 구별할 수 있다는 것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fun(int, int), fun(int), fun(float, float)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모두 같은 이름이지만 모호성 없이 구별할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AE824-BA93-49AF-89CA-91C876DD9FA7}"/>
              </a:ext>
            </a:extLst>
          </p:cNvPr>
          <p:cNvSpPr txBox="1"/>
          <p:nvPr/>
        </p:nvSpPr>
        <p:spPr>
          <a:xfrm>
            <a:off x="9783058" y="1237905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 복습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65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85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오버라이딩과 순수 가상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E8474A-D234-4139-B0E3-1F56FD870E56}"/>
              </a:ext>
            </a:extLst>
          </p:cNvPr>
          <p:cNvSpPr txBox="1"/>
          <p:nvPr/>
        </p:nvSpPr>
        <p:spPr>
          <a:xfrm>
            <a:off x="830681" y="2062656"/>
            <a:ext cx="4988304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동물 이동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7021A-30EF-4181-AF30-03EA8D99BE48}"/>
              </a:ext>
            </a:extLst>
          </p:cNvPr>
          <p:cNvSpPr txBox="1"/>
          <p:nvPr/>
        </p:nvSpPr>
        <p:spPr>
          <a:xfrm>
            <a:off x="482925" y="4653843"/>
            <a:ext cx="1122615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오버라이딩은 함수 오버로딩과 비슷하지만 완전히 다른 개념으로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상속의 개념이 필요함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둘은 같은 이름의 함수를 다른 기능으로 사용한다는 공통점이 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오버라이딩은 상속으로 구분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두 클래스는 반환값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매개변수까지 완전히 동일한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move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메소드가 있지만 구분이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AE3D4-9C24-44D8-B743-FA1065528677}"/>
              </a:ext>
            </a:extLst>
          </p:cNvPr>
          <p:cNvSpPr txBox="1"/>
          <p:nvPr/>
        </p:nvSpPr>
        <p:spPr>
          <a:xfrm>
            <a:off x="6322503" y="1819375"/>
            <a:ext cx="4988304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이동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1707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85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오버라이딩과 순수 가상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E8474A-D234-4139-B0E3-1F56FD870E56}"/>
              </a:ext>
            </a:extLst>
          </p:cNvPr>
          <p:cNvSpPr txBox="1"/>
          <p:nvPr/>
        </p:nvSpPr>
        <p:spPr>
          <a:xfrm>
            <a:off x="830681" y="2062656"/>
            <a:ext cx="4988304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동물 이동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7021A-30EF-4181-AF30-03EA8D99BE48}"/>
              </a:ext>
            </a:extLst>
          </p:cNvPr>
          <p:cNvSpPr txBox="1"/>
          <p:nvPr/>
        </p:nvSpPr>
        <p:spPr>
          <a:xfrm>
            <a:off x="482925" y="4653843"/>
            <a:ext cx="1112516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move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메소드를 구분하는 것은 클래스의 종류이며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Dog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개 이동을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Animal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동물 이동을 출력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Animal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상속받았지만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move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오버라이딩시키지 않은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있다면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동물 이동이 출력될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오버라이딩은 말 그대로 상위 클래스의 메소드를 완전히 덮어서 새로운 기능을 부여하는 것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AE3D4-9C24-44D8-B743-FA1065528677}"/>
              </a:ext>
            </a:extLst>
          </p:cNvPr>
          <p:cNvSpPr txBox="1"/>
          <p:nvPr/>
        </p:nvSpPr>
        <p:spPr>
          <a:xfrm>
            <a:off x="6322503" y="1819375"/>
            <a:ext cx="4988304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이동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815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85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오버라이딩과 순수 가상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27021A-30EF-4181-AF30-03EA8D99BE48}"/>
              </a:ext>
            </a:extLst>
          </p:cNvPr>
          <p:cNvSpPr txBox="1"/>
          <p:nvPr/>
        </p:nvSpPr>
        <p:spPr>
          <a:xfrm>
            <a:off x="532922" y="4699144"/>
            <a:ext cx="1049999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 클래스의 메소드가 아닌 덮어씌우기 전인 상위 클래스의 메소드를 호출해야 할 때가 있는데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때는 그 메소드를 바로 호출하는 것이 아닌 클래스의 이름을 붙여서 스코프를 명시해주어야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그냥 사용한다면 가장 최근에 덮어씌워진 클래스의 메소드가 호출됨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AE3D4-9C24-44D8-B743-FA1065528677}"/>
              </a:ext>
            </a:extLst>
          </p:cNvPr>
          <p:cNvSpPr txBox="1"/>
          <p:nvPr/>
        </p:nvSpPr>
        <p:spPr>
          <a:xfrm>
            <a:off x="3530620" y="1616533"/>
            <a:ext cx="4988304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이동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6291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85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오버라이딩과 순수 가상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E8474A-D234-4139-B0E3-1F56FD870E56}"/>
              </a:ext>
            </a:extLst>
          </p:cNvPr>
          <p:cNvSpPr txBox="1"/>
          <p:nvPr/>
        </p:nvSpPr>
        <p:spPr>
          <a:xfrm>
            <a:off x="830681" y="2250261"/>
            <a:ext cx="4988304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7021A-30EF-4181-AF30-03EA8D99BE48}"/>
              </a:ext>
            </a:extLst>
          </p:cNvPr>
          <p:cNvSpPr txBox="1"/>
          <p:nvPr/>
        </p:nvSpPr>
        <p:spPr>
          <a:xfrm>
            <a:off x="282655" y="4653843"/>
            <a:ext cx="1148423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Animal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move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메소드의 몸체를 추가하여 기본값을 줄 수도 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그렇지 않아도 상관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함수의 몸체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중괄호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사용하지 않고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0;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써서 이 메소드에는 몸체가 없다는 것을 지시해줌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함수를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순수 가상 함수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라고 부르며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호출하기 위해선 반드시 상속으로 구현해줘야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AE3D4-9C24-44D8-B743-FA1065528677}"/>
              </a:ext>
            </a:extLst>
          </p:cNvPr>
          <p:cNvSpPr txBox="1"/>
          <p:nvPr/>
        </p:nvSpPr>
        <p:spPr>
          <a:xfrm>
            <a:off x="6322503" y="1819375"/>
            <a:ext cx="4988304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이동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6393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85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오버라이딩과 순수 가상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27021A-30EF-4181-AF30-03EA8D99BE48}"/>
              </a:ext>
            </a:extLst>
          </p:cNvPr>
          <p:cNvSpPr txBox="1"/>
          <p:nvPr/>
        </p:nvSpPr>
        <p:spPr>
          <a:xfrm>
            <a:off x="131867" y="4318283"/>
            <a:ext cx="11928265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오버라이딩을 사용하는 이유는 같은 분류에 속하는 여러 클래스들을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같은 이름의 메소드 하나로 서로 다른 기능의 메소드를 호출할 수 있다는 큰 장점이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개와 고양이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말은 걷는 방법이나 원리는 모두 다르지만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오버라이딩을 통해서 같은 이름으로 호출이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동물이건 걸어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명령 하나로 서로 다른 동물들은 모두 걸을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4CFC88-7715-4F03-994F-E2F7332A58BD}"/>
              </a:ext>
            </a:extLst>
          </p:cNvPr>
          <p:cNvSpPr/>
          <p:nvPr/>
        </p:nvSpPr>
        <p:spPr>
          <a:xfrm>
            <a:off x="2850673" y="2041017"/>
            <a:ext cx="6490650" cy="722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동물</a:t>
            </a:r>
            <a:endParaRPr lang="en-US" altLang="ko-KR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순수 가상 함수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걷기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6FE6B-EB78-465E-B65B-AC840419E618}"/>
              </a:ext>
            </a:extLst>
          </p:cNvPr>
          <p:cNvSpPr/>
          <p:nvPr/>
        </p:nvSpPr>
        <p:spPr>
          <a:xfrm>
            <a:off x="2850674" y="2817190"/>
            <a:ext cx="2119985" cy="722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</a:t>
            </a:r>
            <a:endParaRPr lang="en-US" altLang="ko-KR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오버라이딩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걷기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730C8-D0C5-47E4-9AA9-6225A72618CF}"/>
              </a:ext>
            </a:extLst>
          </p:cNvPr>
          <p:cNvSpPr/>
          <p:nvPr/>
        </p:nvSpPr>
        <p:spPr>
          <a:xfrm>
            <a:off x="5036006" y="2817190"/>
            <a:ext cx="2119985" cy="722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고양이</a:t>
            </a:r>
            <a:endParaRPr lang="en-US" altLang="ko-KR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오버라이딩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걷기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D92B48-A69D-4871-B461-1AE4CDDEB11A}"/>
              </a:ext>
            </a:extLst>
          </p:cNvPr>
          <p:cNvSpPr/>
          <p:nvPr/>
        </p:nvSpPr>
        <p:spPr>
          <a:xfrm>
            <a:off x="7238298" y="2817189"/>
            <a:ext cx="2119985" cy="722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말</a:t>
            </a:r>
            <a:endParaRPr lang="en-US" altLang="ko-KR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오버라이딩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걷기</a:t>
            </a:r>
          </a:p>
        </p:txBody>
      </p:sp>
    </p:spTree>
    <p:extLst>
      <p:ext uri="{BB962C8B-B14F-4D97-AF65-F5344CB8AC3E}">
        <p14:creationId xmlns:p14="http://schemas.microsoft.com/office/powerpoint/2010/main" val="83697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 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27021A-30EF-4181-AF30-03EA8D99BE48}"/>
              </a:ext>
            </a:extLst>
          </p:cNvPr>
          <p:cNvSpPr txBox="1"/>
          <p:nvPr/>
        </p:nvSpPr>
        <p:spPr>
          <a:xfrm>
            <a:off x="484575" y="4318283"/>
            <a:ext cx="1147942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순수 가상 함수가 하나라도 포함된 클래스를 추상 클래스로 부르며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단독으로 객체를 생성할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 클래스의 기본 아이디어는 개나 고양이처럼 특정한 종이 아닌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[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이라는 존재는 존재할 수 없듯이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무언가를 분류할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특징은 갖고 있지만 그 자체로 존재할 수 없는 것을 추상 클래스로 생성함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7847B71-443A-44BB-A8F5-781BFCDF375D}"/>
              </a:ext>
            </a:extLst>
          </p:cNvPr>
          <p:cNvGrpSpPr/>
          <p:nvPr/>
        </p:nvGrpSpPr>
        <p:grpSpPr>
          <a:xfrm>
            <a:off x="776671" y="1929882"/>
            <a:ext cx="6507610" cy="1499118"/>
            <a:chOff x="2850673" y="2041017"/>
            <a:chExt cx="6507610" cy="149911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4CFC88-7715-4F03-994F-E2F7332A58BD}"/>
                </a:ext>
              </a:extLst>
            </p:cNvPr>
            <p:cNvSpPr/>
            <p:nvPr/>
          </p:nvSpPr>
          <p:spPr>
            <a:xfrm>
              <a:off x="2850673" y="2041017"/>
              <a:ext cx="6490650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동물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(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순수 가상 함수</a:t>
              </a:r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) 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걷기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F6FE6B-EB78-465E-B65B-AC840419E618}"/>
                </a:ext>
              </a:extLst>
            </p:cNvPr>
            <p:cNvSpPr/>
            <p:nvPr/>
          </p:nvSpPr>
          <p:spPr>
            <a:xfrm>
              <a:off x="2850674" y="2817190"/>
              <a:ext cx="2119985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개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(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오버라이딩</a:t>
              </a:r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) 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걷기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D730C8-D0C5-47E4-9AA9-6225A72618CF}"/>
                </a:ext>
              </a:extLst>
            </p:cNvPr>
            <p:cNvSpPr/>
            <p:nvPr/>
          </p:nvSpPr>
          <p:spPr>
            <a:xfrm>
              <a:off x="5036006" y="2817190"/>
              <a:ext cx="2119985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고양이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(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오버라이딩</a:t>
              </a:r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) 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걷기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CD92B48-A69D-4871-B461-1AE4CDDEB11A}"/>
                </a:ext>
              </a:extLst>
            </p:cNvPr>
            <p:cNvSpPr/>
            <p:nvPr/>
          </p:nvSpPr>
          <p:spPr>
            <a:xfrm>
              <a:off x="7238298" y="2817189"/>
              <a:ext cx="2119985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말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(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오버라이딩</a:t>
              </a:r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) 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걷기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4C2FB7F-E0A1-486B-A22F-392625916BC0}"/>
              </a:ext>
            </a:extLst>
          </p:cNvPr>
          <p:cNvSpPr txBox="1"/>
          <p:nvPr/>
        </p:nvSpPr>
        <p:spPr>
          <a:xfrm>
            <a:off x="7938613" y="2013556"/>
            <a:ext cx="3218745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46488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 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27021A-30EF-4181-AF30-03EA8D99BE48}"/>
              </a:ext>
            </a:extLst>
          </p:cNvPr>
          <p:cNvSpPr txBox="1"/>
          <p:nvPr/>
        </p:nvSpPr>
        <p:spPr>
          <a:xfrm>
            <a:off x="446857" y="4318283"/>
            <a:ext cx="112982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 클래스는 추상적이지만 분류의 기준이 될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공통된 특징을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[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이라는 타입의 리스트가 있다면 그 안에 동물에 속하는 모든 동물을 넣을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이전 슬라이드에서 설명했듯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리스트에 속하는 동물에게 걸으라고 명령을 하면 모두 걸을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1A95C03-F056-48FC-AD50-4013DC77148B}"/>
              </a:ext>
            </a:extLst>
          </p:cNvPr>
          <p:cNvGrpSpPr/>
          <p:nvPr/>
        </p:nvGrpSpPr>
        <p:grpSpPr>
          <a:xfrm>
            <a:off x="2752894" y="1666406"/>
            <a:ext cx="6686212" cy="1546464"/>
            <a:chOff x="2850674" y="1498626"/>
            <a:chExt cx="6686212" cy="154646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54AF78-ACAE-4842-A930-CABC473EEFF1}"/>
                </a:ext>
              </a:extLst>
            </p:cNvPr>
            <p:cNvSpPr/>
            <p:nvPr/>
          </p:nvSpPr>
          <p:spPr>
            <a:xfrm>
              <a:off x="2850674" y="1498626"/>
              <a:ext cx="6686211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동물원의 동물들 목록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9C3B25-3356-4B4C-960C-2AFFB8939756}"/>
                </a:ext>
              </a:extLst>
            </p:cNvPr>
            <p:cNvSpPr/>
            <p:nvPr/>
          </p:nvSpPr>
          <p:spPr>
            <a:xfrm>
              <a:off x="2850676" y="2322145"/>
              <a:ext cx="1016650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기린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호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5E68B43-BDC1-4FBB-B9A7-40CDB6D90EE0}"/>
                </a:ext>
              </a:extLst>
            </p:cNvPr>
            <p:cNvSpPr/>
            <p:nvPr/>
          </p:nvSpPr>
          <p:spPr>
            <a:xfrm>
              <a:off x="3984588" y="2322144"/>
              <a:ext cx="1016650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기린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2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EDDC76-F61C-404F-BDC9-F581C5CE573D}"/>
                </a:ext>
              </a:extLst>
            </p:cNvPr>
            <p:cNvSpPr/>
            <p:nvPr/>
          </p:nvSpPr>
          <p:spPr>
            <a:xfrm>
              <a:off x="5118500" y="2322143"/>
              <a:ext cx="1016650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호랑이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호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4CF3CE3-2466-4601-9743-D323F8085C9D}"/>
                </a:ext>
              </a:extLst>
            </p:cNvPr>
            <p:cNvSpPr/>
            <p:nvPr/>
          </p:nvSpPr>
          <p:spPr>
            <a:xfrm>
              <a:off x="6252412" y="2322143"/>
              <a:ext cx="1016650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판다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호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05381C-F3E9-4365-B71F-2054F0EF946B}"/>
                </a:ext>
              </a:extLst>
            </p:cNvPr>
            <p:cNvSpPr/>
            <p:nvPr/>
          </p:nvSpPr>
          <p:spPr>
            <a:xfrm>
              <a:off x="7386324" y="2322142"/>
              <a:ext cx="1016650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하마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호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961E7B-539B-4976-8E50-157056FE041C}"/>
                </a:ext>
              </a:extLst>
            </p:cNvPr>
            <p:cNvSpPr/>
            <p:nvPr/>
          </p:nvSpPr>
          <p:spPr>
            <a:xfrm>
              <a:off x="8520236" y="2322142"/>
              <a:ext cx="1016650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하마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2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61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41440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상속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 접근 제어자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오버라이딩과 순수 가상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 클래스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상속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757-33E8-42A4-B7E7-6001D7450887}"/>
              </a:ext>
            </a:extLst>
          </p:cNvPr>
          <p:cNvSpPr txBox="1"/>
          <p:nvPr/>
        </p:nvSpPr>
        <p:spPr>
          <a:xfrm>
            <a:off x="541780" y="1682596"/>
            <a:ext cx="535568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동물 생성자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AC37-2216-49B3-BAE2-803219346EA3}"/>
              </a:ext>
            </a:extLst>
          </p:cNvPr>
          <p:cNvSpPr txBox="1"/>
          <p:nvPr/>
        </p:nvSpPr>
        <p:spPr>
          <a:xfrm>
            <a:off x="6294541" y="1467153"/>
            <a:ext cx="5190688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생성자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09-91A9-49F4-8FDA-8BCEBA4A225D}"/>
              </a:ext>
            </a:extLst>
          </p:cNvPr>
          <p:cNvSpPr txBox="1"/>
          <p:nvPr/>
        </p:nvSpPr>
        <p:spPr>
          <a:xfrm>
            <a:off x="446857" y="4909946"/>
            <a:ext cx="1164453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하위 클래스가 생성될 때 자동으로 그 클래스의 상위 클래스의 생성자가 자동으로 호출됨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Animal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상위 클래스이므로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Animal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생성자가 호출되고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생성자가 호출됨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참고로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상위 클래스의 생성자가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이면 하위 클래스가 호출할 수 없어서 오류가 발생함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748461-DFC6-4E6B-AE3A-39C5C0754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59" y="3873783"/>
            <a:ext cx="1000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757-33E8-42A4-B7E7-6001D7450887}"/>
              </a:ext>
            </a:extLst>
          </p:cNvPr>
          <p:cNvSpPr txBox="1"/>
          <p:nvPr/>
        </p:nvSpPr>
        <p:spPr>
          <a:xfrm>
            <a:off x="541780" y="1682596"/>
            <a:ext cx="535568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동물 생성자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AC37-2216-49B3-BAE2-803219346EA3}"/>
              </a:ext>
            </a:extLst>
          </p:cNvPr>
          <p:cNvSpPr txBox="1"/>
          <p:nvPr/>
        </p:nvSpPr>
        <p:spPr>
          <a:xfrm>
            <a:off x="6294541" y="1467153"/>
            <a:ext cx="5190688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에러 발생</a:t>
            </a:r>
            <a:endParaRPr lang="ko-KR" alt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생성자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09-91A9-49F4-8FDA-8BCEBA4A225D}"/>
              </a:ext>
            </a:extLst>
          </p:cNvPr>
          <p:cNvSpPr txBox="1"/>
          <p:nvPr/>
        </p:nvSpPr>
        <p:spPr>
          <a:xfrm>
            <a:off x="1110500" y="4909946"/>
            <a:ext cx="997099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생성자를 지시해주지 않으면 기본적으로 매개변수가 존재하지 않는 생성자가 호출됨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상위 클래스의 매개변수가 없는 생성자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 생성자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없다면 오류가 발생함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061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757-33E8-42A4-B7E7-6001D7450887}"/>
              </a:ext>
            </a:extLst>
          </p:cNvPr>
          <p:cNvSpPr txBox="1"/>
          <p:nvPr/>
        </p:nvSpPr>
        <p:spPr>
          <a:xfrm>
            <a:off x="541780" y="1682596"/>
            <a:ext cx="535568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동물 생성자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AC37-2216-49B3-BAE2-803219346EA3}"/>
              </a:ext>
            </a:extLst>
          </p:cNvPr>
          <p:cNvSpPr txBox="1"/>
          <p:nvPr/>
        </p:nvSpPr>
        <p:spPr>
          <a:xfrm>
            <a:off x="6294541" y="1467153"/>
            <a:ext cx="5190688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생성자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09-91A9-49F4-8FDA-8BCEBA4A225D}"/>
              </a:ext>
            </a:extLst>
          </p:cNvPr>
          <p:cNvSpPr txBox="1"/>
          <p:nvPr/>
        </p:nvSpPr>
        <p:spPr>
          <a:xfrm>
            <a:off x="862605" y="4831271"/>
            <a:ext cx="1086387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 특정한 상위 클래스의 생성자를 명시해서 호출하고 싶다면 생성자 뒤에 콜론 후 생성자를 작성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Dog() : Animal(5)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Animal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매개변수가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 생성자를 호출하고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값으로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넣는다는 의미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58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757-33E8-42A4-B7E7-6001D7450887}"/>
              </a:ext>
            </a:extLst>
          </p:cNvPr>
          <p:cNvSpPr txBox="1"/>
          <p:nvPr/>
        </p:nvSpPr>
        <p:spPr>
          <a:xfrm>
            <a:off x="541780" y="1359431"/>
            <a:ext cx="5355681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동물 생성자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동물 생성자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AC37-2216-49B3-BAE2-803219346EA3}"/>
              </a:ext>
            </a:extLst>
          </p:cNvPr>
          <p:cNvSpPr txBox="1"/>
          <p:nvPr/>
        </p:nvSpPr>
        <p:spPr>
          <a:xfrm>
            <a:off x="6294541" y="1143987"/>
            <a:ext cx="519068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생성자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생성자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09-91A9-49F4-8FDA-8BCEBA4A225D}"/>
              </a:ext>
            </a:extLst>
          </p:cNvPr>
          <p:cNvSpPr txBox="1"/>
          <p:nvPr/>
        </p:nvSpPr>
        <p:spPr>
          <a:xfrm>
            <a:off x="647803" y="5213876"/>
            <a:ext cx="1129347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하위 클래스 또한 생성자를 여러개 만들어서 그에 따라서 원하는 상위 클래스의 생성자를 호출할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554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757-33E8-42A4-B7E7-6001D7450887}"/>
              </a:ext>
            </a:extLst>
          </p:cNvPr>
          <p:cNvSpPr txBox="1"/>
          <p:nvPr/>
        </p:nvSpPr>
        <p:spPr>
          <a:xfrm>
            <a:off x="1766572" y="1679268"/>
            <a:ext cx="378693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(age) {};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AC37-2216-49B3-BAE2-803219346EA3}"/>
              </a:ext>
            </a:extLst>
          </p:cNvPr>
          <p:cNvSpPr txBox="1"/>
          <p:nvPr/>
        </p:nvSpPr>
        <p:spPr>
          <a:xfrm>
            <a:off x="6294541" y="1571545"/>
            <a:ext cx="5190688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speed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(a),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 {}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09-91A9-49F4-8FDA-8BCEBA4A225D}"/>
              </a:ext>
            </a:extLst>
          </p:cNvPr>
          <p:cNvSpPr txBox="1"/>
          <p:nvPr/>
        </p:nvSpPr>
        <p:spPr>
          <a:xfrm>
            <a:off x="1519266" y="4805554"/>
            <a:ext cx="915346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 멤버 초기화 목록과 상위 클래스 생성자를 함께 명시할 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구분함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참고로 상위 클래스의 멤버 변수는 생성자 멤버 초기화 목록으로 초기화해줄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93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757-33E8-42A4-B7E7-6001D7450887}"/>
              </a:ext>
            </a:extLst>
          </p:cNvPr>
          <p:cNvSpPr txBox="1"/>
          <p:nvPr/>
        </p:nvSpPr>
        <p:spPr>
          <a:xfrm>
            <a:off x="817204" y="1885982"/>
            <a:ext cx="4827175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AC37-2216-49B3-BAE2-803219346EA3}"/>
              </a:ext>
            </a:extLst>
          </p:cNvPr>
          <p:cNvSpPr txBox="1"/>
          <p:nvPr/>
        </p:nvSpPr>
        <p:spPr>
          <a:xfrm>
            <a:off x="6160317" y="1562818"/>
            <a:ext cx="519068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소멸자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09-91A9-49F4-8FDA-8BCEBA4A225D}"/>
              </a:ext>
            </a:extLst>
          </p:cNvPr>
          <p:cNvSpPr txBox="1"/>
          <p:nvPr/>
        </p:nvSpPr>
        <p:spPr>
          <a:xfrm>
            <a:off x="1220503" y="4650278"/>
            <a:ext cx="98796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마찬가지로 소멸자 또한 상위 클래스의 소멸자가 자동으로 호출됨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순서는 생성자와 반대로 하위 소멸자 먼저 실행되며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소멸자는 매개변수가 없기에 클래스당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하나의 소멸자만 존재함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39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09-91A9-49F4-8FDA-8BCEBA4A225D}"/>
              </a:ext>
            </a:extLst>
          </p:cNvPr>
          <p:cNvSpPr txBox="1"/>
          <p:nvPr/>
        </p:nvSpPr>
        <p:spPr>
          <a:xfrm>
            <a:off x="1734870" y="2930535"/>
            <a:ext cx="872226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상속 개념은 생각보다 굉장히 세심해서 많은 추가 기능들이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자료에는 생략되었으나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virtual, override, final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키워드부터 순수 가상 소멸자 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부분이 있으니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관심이 있다면 따로 공부해보는 것을 추천합니다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707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C09E8-D864-4B5F-A80A-ACA575A64F3B}"/>
              </a:ext>
            </a:extLst>
          </p:cNvPr>
          <p:cNvSpPr txBox="1"/>
          <p:nvPr/>
        </p:nvSpPr>
        <p:spPr>
          <a:xfrm>
            <a:off x="338653" y="4952282"/>
            <a:ext cx="1151469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언어와는 다르게 클래스는 한번에 하나의 클래스만 상속받을 수 있는게 아니라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동시에 여러 클래스를 상속받을 수 있음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마치 비행 가능한 동물이 특정 분류에 속하지 않는 것과 같음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펭귄은 새이지만 날 수 없고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박쥐는 새가 아니지만 날 수 있음을 다중 상속을 통해서 구현이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FAB41C-B4CC-4FD2-B1D8-CD09F232F893}"/>
              </a:ext>
            </a:extLst>
          </p:cNvPr>
          <p:cNvGrpSpPr/>
          <p:nvPr/>
        </p:nvGrpSpPr>
        <p:grpSpPr>
          <a:xfrm>
            <a:off x="4639092" y="1905718"/>
            <a:ext cx="2913811" cy="1583077"/>
            <a:chOff x="1121293" y="2143541"/>
            <a:chExt cx="2913811" cy="158307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3C82496-1AF6-46AD-833C-0D314BC523C2}"/>
                </a:ext>
              </a:extLst>
            </p:cNvPr>
            <p:cNvSpPr/>
            <p:nvPr/>
          </p:nvSpPr>
          <p:spPr>
            <a:xfrm>
              <a:off x="1121293" y="3003673"/>
              <a:ext cx="2913811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펭귄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0AC8D6-7723-43FD-92EF-DC56EDA39AC3}"/>
                </a:ext>
              </a:extLst>
            </p:cNvPr>
            <p:cNvSpPr/>
            <p:nvPr/>
          </p:nvSpPr>
          <p:spPr>
            <a:xfrm>
              <a:off x="1121293" y="2143541"/>
              <a:ext cx="2913811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새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87DC305-784E-48A5-B154-A26167EA8CCD}"/>
              </a:ext>
            </a:extLst>
          </p:cNvPr>
          <p:cNvGrpSpPr/>
          <p:nvPr/>
        </p:nvGrpSpPr>
        <p:grpSpPr>
          <a:xfrm>
            <a:off x="1066780" y="1905717"/>
            <a:ext cx="2913811" cy="1583078"/>
            <a:chOff x="1066780" y="1905717"/>
            <a:chExt cx="2913811" cy="158307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B22DE13-CCB5-481D-AA41-36AEA54AB50B}"/>
                </a:ext>
              </a:extLst>
            </p:cNvPr>
            <p:cNvSpPr/>
            <p:nvPr/>
          </p:nvSpPr>
          <p:spPr>
            <a:xfrm>
              <a:off x="1066780" y="2765850"/>
              <a:ext cx="2913811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독수리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78D3C16-568B-4B64-B4A5-9B419CFAB355}"/>
                </a:ext>
              </a:extLst>
            </p:cNvPr>
            <p:cNvSpPr/>
            <p:nvPr/>
          </p:nvSpPr>
          <p:spPr>
            <a:xfrm>
              <a:off x="1066780" y="1905718"/>
              <a:ext cx="1399583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새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10EF8D-F318-4768-9E84-A202883D1025}"/>
                </a:ext>
              </a:extLst>
            </p:cNvPr>
            <p:cNvSpPr/>
            <p:nvPr/>
          </p:nvSpPr>
          <p:spPr>
            <a:xfrm>
              <a:off x="2581008" y="1905717"/>
              <a:ext cx="1399583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날 수 있음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B2BE12-E57D-4EA8-BA4F-0606225515D6}"/>
              </a:ext>
            </a:extLst>
          </p:cNvPr>
          <p:cNvGrpSpPr/>
          <p:nvPr/>
        </p:nvGrpSpPr>
        <p:grpSpPr>
          <a:xfrm>
            <a:off x="8154086" y="1905717"/>
            <a:ext cx="2913811" cy="1583078"/>
            <a:chOff x="1066780" y="1905717"/>
            <a:chExt cx="2913811" cy="158307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36F2D69-4856-49B1-9265-F99B8F6A99E3}"/>
                </a:ext>
              </a:extLst>
            </p:cNvPr>
            <p:cNvSpPr/>
            <p:nvPr/>
          </p:nvSpPr>
          <p:spPr>
            <a:xfrm>
              <a:off x="1066780" y="2765850"/>
              <a:ext cx="2913811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박쥐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68AA6FB-D222-452C-9C33-F6BC2CEE14A8}"/>
                </a:ext>
              </a:extLst>
            </p:cNvPr>
            <p:cNvSpPr/>
            <p:nvPr/>
          </p:nvSpPr>
          <p:spPr>
            <a:xfrm>
              <a:off x="1066780" y="1905717"/>
              <a:ext cx="2913811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날 수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583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C09E8-D864-4B5F-A80A-ACA575A64F3B}"/>
              </a:ext>
            </a:extLst>
          </p:cNvPr>
          <p:cNvSpPr txBox="1"/>
          <p:nvPr/>
        </p:nvSpPr>
        <p:spPr>
          <a:xfrm>
            <a:off x="-26830" y="4952282"/>
            <a:ext cx="1224566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새가 날 수 있는 것은 아니기에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새와 날 수 있음을 각각의 클래스로 분리함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통해서 날 수 있는 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날 수 없는 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날 수 있는 새가 아닌 동물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날 수 없는 새가 아닌 동물을 표현할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178F7-B71C-40EB-ABCB-83EB37C0FB38}"/>
              </a:ext>
            </a:extLst>
          </p:cNvPr>
          <p:cNvSpPr txBox="1"/>
          <p:nvPr/>
        </p:nvSpPr>
        <p:spPr>
          <a:xfrm>
            <a:off x="1361114" y="1989324"/>
            <a:ext cx="426789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Flyable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194B4D-CF74-4709-8568-7E7E4F516B4B}"/>
              </a:ext>
            </a:extLst>
          </p:cNvPr>
          <p:cNvSpPr txBox="1"/>
          <p:nvPr/>
        </p:nvSpPr>
        <p:spPr>
          <a:xfrm>
            <a:off x="6562989" y="1989324"/>
            <a:ext cx="420078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Bird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84913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C09E8-D864-4B5F-A80A-ACA575A64F3B}"/>
              </a:ext>
            </a:extLst>
          </p:cNvPr>
          <p:cNvSpPr txBox="1"/>
          <p:nvPr/>
        </p:nvSpPr>
        <p:spPr>
          <a:xfrm>
            <a:off x="1205183" y="4900524"/>
            <a:ext cx="977863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독수리는 날 수 있는 새이기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새와 날 수 있음을 각각 상속받음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클래스의 이름에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오른쪽으로 각각의 상위 클래스들을 쉼표로 구분하여 작성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예에서는 새와 날 수 있음 모두 추상 클래스이므로 순수 가상 함수를 구현해주어야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178F7-B71C-40EB-ABCB-83EB37C0FB38}"/>
              </a:ext>
            </a:extLst>
          </p:cNvPr>
          <p:cNvSpPr txBox="1"/>
          <p:nvPr/>
        </p:nvSpPr>
        <p:spPr>
          <a:xfrm>
            <a:off x="2584119" y="1765037"/>
            <a:ext cx="7023761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Eagle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Flyable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독수리가 움직임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독수리가 비행함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008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56687E9-585A-406E-A5D3-BB04323CAE8D}"/>
              </a:ext>
            </a:extLst>
          </p:cNvPr>
          <p:cNvGrpSpPr/>
          <p:nvPr/>
        </p:nvGrpSpPr>
        <p:grpSpPr>
          <a:xfrm>
            <a:off x="1552929" y="2181652"/>
            <a:ext cx="9086142" cy="1884560"/>
            <a:chOff x="814745" y="1443421"/>
            <a:chExt cx="10562512" cy="21907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0B5161-D401-465F-B4B2-DAF5D53528E5}"/>
                </a:ext>
              </a:extLst>
            </p:cNvPr>
            <p:cNvSpPr/>
            <p:nvPr/>
          </p:nvSpPr>
          <p:spPr>
            <a:xfrm>
              <a:off x="1980832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31BA7C-32CB-4DBD-9084-8C220D45EE03}"/>
                </a:ext>
              </a:extLst>
            </p:cNvPr>
            <p:cNvSpPr/>
            <p:nvPr/>
          </p:nvSpPr>
          <p:spPr>
            <a:xfrm>
              <a:off x="814745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D64A0E-0099-40FC-83DA-F507714B942D}"/>
                </a:ext>
              </a:extLst>
            </p:cNvPr>
            <p:cNvSpPr/>
            <p:nvPr/>
          </p:nvSpPr>
          <p:spPr>
            <a:xfrm>
              <a:off x="4178748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F3F2895-C45D-4BA1-B076-CD64C1A4F606}"/>
                </a:ext>
              </a:extLst>
            </p:cNvPr>
            <p:cNvSpPr/>
            <p:nvPr/>
          </p:nvSpPr>
          <p:spPr>
            <a:xfrm>
              <a:off x="2496746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은주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60C62D-D143-4A02-87B0-152144A6CF54}"/>
                </a:ext>
              </a:extLst>
            </p:cNvPr>
            <p:cNvSpPr/>
            <p:nvPr/>
          </p:nvSpPr>
          <p:spPr>
            <a:xfrm>
              <a:off x="8013254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2BAD5C-5F73-4DBB-9D46-5AC93D89F662}"/>
                </a:ext>
              </a:extLst>
            </p:cNvPr>
            <p:cNvSpPr/>
            <p:nvPr/>
          </p:nvSpPr>
          <p:spPr>
            <a:xfrm>
              <a:off x="6847167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소녀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EBCAC9-9764-4AAD-89A4-DADCA5D35A98}"/>
                </a:ext>
              </a:extLst>
            </p:cNvPr>
            <p:cNvSpPr/>
            <p:nvPr/>
          </p:nvSpPr>
          <p:spPr>
            <a:xfrm>
              <a:off x="10211170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우주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7576C0-E49C-48A0-B966-6491BBC90141}"/>
                </a:ext>
              </a:extLst>
            </p:cNvPr>
            <p:cNvSpPr/>
            <p:nvPr/>
          </p:nvSpPr>
          <p:spPr>
            <a:xfrm>
              <a:off x="8529168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행성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8842D47-9448-4086-AA24-8C1DE810A395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>
              <a:off x="4178748" y="1992900"/>
              <a:ext cx="38345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967823-4DEE-4FA8-BD93-9AA5CE644E45}"/>
              </a:ext>
            </a:extLst>
          </p:cNvPr>
          <p:cNvSpPr/>
          <p:nvPr/>
        </p:nvSpPr>
        <p:spPr>
          <a:xfrm>
            <a:off x="5150647" y="1063181"/>
            <a:ext cx="1890703" cy="94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포유류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3F77A6-7756-442C-B1E3-60FF981E277E}"/>
              </a:ext>
            </a:extLst>
          </p:cNvPr>
          <p:cNvSpPr txBox="1"/>
          <p:nvPr/>
        </p:nvSpPr>
        <p:spPr>
          <a:xfrm>
            <a:off x="2202145" y="4696058"/>
            <a:ext cx="778770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다른 클래스들과 관계를 가질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예를 들어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인간과 개는 서로 다른 종이지만 같은 포유류로 속할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포유류를 추상적인 클래스로 두고 분류할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C09E8-D864-4B5F-A80A-ACA575A64F3B}"/>
              </a:ext>
            </a:extLst>
          </p:cNvPr>
          <p:cNvSpPr txBox="1"/>
          <p:nvPr/>
        </p:nvSpPr>
        <p:spPr>
          <a:xfrm>
            <a:off x="926957" y="4925691"/>
            <a:ext cx="1033808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 날 수 있음과 새에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move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이름이 같은 메소드가 있다면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둘은 한번에 오버라이드됨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178F7-B71C-40EB-ABCB-83EB37C0FB38}"/>
              </a:ext>
            </a:extLst>
          </p:cNvPr>
          <p:cNvSpPr txBox="1"/>
          <p:nvPr/>
        </p:nvSpPr>
        <p:spPr>
          <a:xfrm>
            <a:off x="466279" y="1765037"/>
            <a:ext cx="421096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Flyable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F1B5D-97BD-499A-A7FF-F2B1E5DF011E}"/>
              </a:ext>
            </a:extLst>
          </p:cNvPr>
          <p:cNvSpPr txBox="1"/>
          <p:nvPr/>
        </p:nvSpPr>
        <p:spPr>
          <a:xfrm>
            <a:off x="5060658" y="1765037"/>
            <a:ext cx="673426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Eagle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Flyable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독수리가 움직임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2833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C09E8-D864-4B5F-A80A-ACA575A64F3B}"/>
              </a:ext>
            </a:extLst>
          </p:cNvPr>
          <p:cNvSpPr txBox="1"/>
          <p:nvPr/>
        </p:nvSpPr>
        <p:spPr>
          <a:xfrm>
            <a:off x="624790" y="4653843"/>
            <a:ext cx="1094241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메소드와는 다르게 같은 이름의 변수가 있다면 이 둘은 앞에 클래스 이름을 붙여 구분을 해주어야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참고로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독수리에도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speed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있다면 독수리에서 사용하는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speed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기본적으로 독수리의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speed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상위 클래스의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speed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사용하려면 마찬가지로 스코프를 지정해야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178F7-B71C-40EB-ABCB-83EB37C0FB38}"/>
              </a:ext>
            </a:extLst>
          </p:cNvPr>
          <p:cNvSpPr txBox="1"/>
          <p:nvPr/>
        </p:nvSpPr>
        <p:spPr>
          <a:xfrm>
            <a:off x="466279" y="1765037"/>
            <a:ext cx="421096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Flyable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F1B5D-97BD-499A-A7FF-F2B1E5DF011E}"/>
              </a:ext>
            </a:extLst>
          </p:cNvPr>
          <p:cNvSpPr txBox="1"/>
          <p:nvPr/>
        </p:nvSpPr>
        <p:spPr>
          <a:xfrm>
            <a:off x="5060658" y="1626537"/>
            <a:ext cx="673426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Eagle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Flyable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독수리가 움직임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“</a:t>
            </a:r>
          </a:p>
          <a:p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ko-KR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Flyable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::speed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06340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3F77A6-7756-442C-B1E3-60FF981E277E}"/>
              </a:ext>
            </a:extLst>
          </p:cNvPr>
          <p:cNvSpPr txBox="1"/>
          <p:nvPr/>
        </p:nvSpPr>
        <p:spPr>
          <a:xfrm>
            <a:off x="1706817" y="4517868"/>
            <a:ext cx="877836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동물을 동물계를 시작으로 점점 세부적인 분류로 내려갈 수 있듯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 또한 폭넓은 분류로부터 세부적인 분류로 스코프를 좁혀나갈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당연하게도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동물계의 특징은 척삭동물문도 마찬가지이며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아래도 마찬가지임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490FF7-C485-4AC7-B603-95205398EA68}"/>
              </a:ext>
            </a:extLst>
          </p:cNvPr>
          <p:cNvGrpSpPr/>
          <p:nvPr/>
        </p:nvGrpSpPr>
        <p:grpSpPr>
          <a:xfrm>
            <a:off x="1839095" y="1628398"/>
            <a:ext cx="8513809" cy="2157183"/>
            <a:chOff x="1593912" y="1538935"/>
            <a:chExt cx="8513809" cy="215718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967823-4DEE-4FA8-BD93-9AA5CE644E45}"/>
                </a:ext>
              </a:extLst>
            </p:cNvPr>
            <p:cNvSpPr/>
            <p:nvPr/>
          </p:nvSpPr>
          <p:spPr>
            <a:xfrm>
              <a:off x="1593912" y="1558131"/>
              <a:ext cx="1890703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동물계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FEB6D8D-5D59-4EDE-919B-1F83CF16A581}"/>
                </a:ext>
              </a:extLst>
            </p:cNvPr>
            <p:cNvSpPr/>
            <p:nvPr/>
          </p:nvSpPr>
          <p:spPr>
            <a:xfrm>
              <a:off x="3801614" y="1538935"/>
              <a:ext cx="1890703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척삭동물문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C43BA5-70F4-4B37-BED7-6B96F7AB40FB}"/>
                </a:ext>
              </a:extLst>
            </p:cNvPr>
            <p:cNvSpPr/>
            <p:nvPr/>
          </p:nvSpPr>
          <p:spPr>
            <a:xfrm>
              <a:off x="6009316" y="1538935"/>
              <a:ext cx="1890703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포유강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254305-F5F7-456C-86A6-6E72E9C362A2}"/>
                </a:ext>
              </a:extLst>
            </p:cNvPr>
            <p:cNvSpPr/>
            <p:nvPr/>
          </p:nvSpPr>
          <p:spPr>
            <a:xfrm>
              <a:off x="8217018" y="1558131"/>
              <a:ext cx="1890703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영장목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8ACA6B5-0B15-4A84-9759-ED5C87F3EA91}"/>
                </a:ext>
              </a:extLst>
            </p:cNvPr>
            <p:cNvSpPr/>
            <p:nvPr/>
          </p:nvSpPr>
          <p:spPr>
            <a:xfrm>
              <a:off x="2659314" y="2750766"/>
              <a:ext cx="1890703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사람과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15E92F5-81DD-4128-B760-6A9972E2AED8}"/>
                </a:ext>
              </a:extLst>
            </p:cNvPr>
            <p:cNvSpPr/>
            <p:nvPr/>
          </p:nvSpPr>
          <p:spPr>
            <a:xfrm>
              <a:off x="4867016" y="2750766"/>
              <a:ext cx="1890703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사람속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817FC3B-F35C-4AF8-B06D-29613883D47F}"/>
                </a:ext>
              </a:extLst>
            </p:cNvPr>
            <p:cNvSpPr/>
            <p:nvPr/>
          </p:nvSpPr>
          <p:spPr>
            <a:xfrm>
              <a:off x="7074718" y="2750766"/>
              <a:ext cx="1890703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17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3F77A6-7756-442C-B1E3-60FF981E277E}"/>
              </a:ext>
            </a:extLst>
          </p:cNvPr>
          <p:cNvSpPr txBox="1"/>
          <p:nvPr/>
        </p:nvSpPr>
        <p:spPr>
          <a:xfrm>
            <a:off x="1920839" y="4202280"/>
            <a:ext cx="8273419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동물처럼 다른 물체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추상적인 개념이라도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분류를 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예를 들어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이동수단 안에 배와 자동차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비행기로 세부적으로 나눌 수 있으며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자동차는 그 안에 트럭과 승용차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등등의 세부적인 분류로 나눌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마찬가지로 이동수단의 특징은 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자동차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비행기의 특징이기도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B194D9-8E52-4C42-ABE8-367D895270E5}"/>
              </a:ext>
            </a:extLst>
          </p:cNvPr>
          <p:cNvGrpSpPr/>
          <p:nvPr/>
        </p:nvGrpSpPr>
        <p:grpSpPr>
          <a:xfrm>
            <a:off x="2444234" y="1920908"/>
            <a:ext cx="7280640" cy="1572164"/>
            <a:chOff x="2444234" y="1288265"/>
            <a:chExt cx="7280640" cy="157216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8ACA6B5-0B15-4A84-9759-ED5C87F3EA91}"/>
                </a:ext>
              </a:extLst>
            </p:cNvPr>
            <p:cNvSpPr/>
            <p:nvPr/>
          </p:nvSpPr>
          <p:spPr>
            <a:xfrm>
              <a:off x="2467126" y="1288265"/>
              <a:ext cx="7257748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이동수단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807CD-ACA1-481C-BAFC-4680A20FAD20}"/>
                </a:ext>
              </a:extLst>
            </p:cNvPr>
            <p:cNvSpPr/>
            <p:nvPr/>
          </p:nvSpPr>
          <p:spPr>
            <a:xfrm>
              <a:off x="5015801" y="1858608"/>
              <a:ext cx="2083497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자동차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D30EC9-B171-4794-B711-D9894288104D}"/>
                </a:ext>
              </a:extLst>
            </p:cNvPr>
            <p:cNvSpPr/>
            <p:nvPr/>
          </p:nvSpPr>
          <p:spPr>
            <a:xfrm>
              <a:off x="7641377" y="1858608"/>
              <a:ext cx="2083497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비행기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9C22F07-27E8-4572-9F51-FB9501736527}"/>
                </a:ext>
              </a:extLst>
            </p:cNvPr>
            <p:cNvSpPr/>
            <p:nvPr/>
          </p:nvSpPr>
          <p:spPr>
            <a:xfrm>
              <a:off x="2467126" y="1858608"/>
              <a:ext cx="2083497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EB4DCC1-ECFC-4DDB-9697-7D5336B1E618}"/>
                </a:ext>
              </a:extLst>
            </p:cNvPr>
            <p:cNvSpPr/>
            <p:nvPr/>
          </p:nvSpPr>
          <p:spPr>
            <a:xfrm>
              <a:off x="2444234" y="2428951"/>
              <a:ext cx="944918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유조선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9DB1000-D8AB-4F13-A519-C1A6EE8A5275}"/>
                </a:ext>
              </a:extLst>
            </p:cNvPr>
            <p:cNvSpPr/>
            <p:nvPr/>
          </p:nvSpPr>
          <p:spPr>
            <a:xfrm>
              <a:off x="3605705" y="2428951"/>
              <a:ext cx="944918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여객선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0388D9C-6BD0-4C0E-876B-47C226978B9A}"/>
                </a:ext>
              </a:extLst>
            </p:cNvPr>
            <p:cNvSpPr/>
            <p:nvPr/>
          </p:nvSpPr>
          <p:spPr>
            <a:xfrm>
              <a:off x="5015801" y="2428951"/>
              <a:ext cx="944918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트럭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B9E017-7792-4286-9E7A-77C3EDE77FC2}"/>
                </a:ext>
              </a:extLst>
            </p:cNvPr>
            <p:cNvSpPr/>
            <p:nvPr/>
          </p:nvSpPr>
          <p:spPr>
            <a:xfrm>
              <a:off x="6154380" y="2428951"/>
              <a:ext cx="944918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승용차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B105D0-39D0-4B19-BFC8-C172DDC7583F}"/>
                </a:ext>
              </a:extLst>
            </p:cNvPr>
            <p:cNvSpPr/>
            <p:nvPr/>
          </p:nvSpPr>
          <p:spPr>
            <a:xfrm>
              <a:off x="7641377" y="2428951"/>
              <a:ext cx="944918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여객기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8400801-189F-4158-8103-56607DF9CD36}"/>
                </a:ext>
              </a:extLst>
            </p:cNvPr>
            <p:cNvSpPr/>
            <p:nvPr/>
          </p:nvSpPr>
          <p:spPr>
            <a:xfrm>
              <a:off x="8779956" y="2428951"/>
              <a:ext cx="944918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전투기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27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6A5631-98E7-416B-B6D2-DF63067E2BF2}"/>
              </a:ext>
            </a:extLst>
          </p:cNvPr>
          <p:cNvSpPr txBox="1"/>
          <p:nvPr/>
        </p:nvSpPr>
        <p:spPr>
          <a:xfrm>
            <a:off x="5569255" y="1635821"/>
            <a:ext cx="1053494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5113A-3FF5-42DD-B608-60F34595ACAC}"/>
              </a:ext>
            </a:extLst>
          </p:cNvPr>
          <p:cNvSpPr txBox="1"/>
          <p:nvPr/>
        </p:nvSpPr>
        <p:spPr>
          <a:xfrm>
            <a:off x="1867919" y="2966729"/>
            <a:ext cx="8456161" cy="2808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상속은 클래스가 계층적인 구조를 나타내는 것을 의미함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계층적은 구조에서 상위에 존재하는 클래스는 추상적인 존재여도 상관이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상위 클래스는 여럿이여도 무관함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상속된 클래스는 상위 클래스의 모든 특성을 고스란히 이어받으며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좀 더 세부적인 특징들을 갖게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79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C7003B-FF88-43AC-AF4A-5643198A96BE}"/>
              </a:ext>
            </a:extLst>
          </p:cNvPr>
          <p:cNvSpPr txBox="1"/>
          <p:nvPr/>
        </p:nvSpPr>
        <p:spPr>
          <a:xfrm>
            <a:off x="1856066" y="1674674"/>
            <a:ext cx="347094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E5547-2E4A-4BE4-9AF8-F72BB26C51E8}"/>
              </a:ext>
            </a:extLst>
          </p:cNvPr>
          <p:cNvSpPr txBox="1"/>
          <p:nvPr/>
        </p:nvSpPr>
        <p:spPr>
          <a:xfrm>
            <a:off x="6588153" y="1674674"/>
            <a:ext cx="374778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EA6D2-04E5-4145-8464-396F3E37A71B}"/>
              </a:ext>
            </a:extLst>
          </p:cNvPr>
          <p:cNvSpPr txBox="1"/>
          <p:nvPr/>
        </p:nvSpPr>
        <p:spPr>
          <a:xfrm>
            <a:off x="1856066" y="4325745"/>
            <a:ext cx="803777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상속을 위해선 이름 옆에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후 상속받을 클래스의 이름을 적음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class Dog : public Animal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Animal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상속받은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클래스라는 의미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개는 동물이기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move()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 사용이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8941D-B96B-46BC-AA0F-8E957FDAF14C}"/>
              </a:ext>
            </a:extLst>
          </p:cNvPr>
          <p:cNvSpPr txBox="1"/>
          <p:nvPr/>
        </p:nvSpPr>
        <p:spPr>
          <a:xfrm>
            <a:off x="4283134" y="3429000"/>
            <a:ext cx="1043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Animal.h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ADCB5-D6E9-4E84-8136-30B7C5B91BCF}"/>
              </a:ext>
            </a:extLst>
          </p:cNvPr>
          <p:cNvSpPr txBox="1"/>
          <p:nvPr/>
        </p:nvSpPr>
        <p:spPr>
          <a:xfrm>
            <a:off x="9598127" y="3422134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Dog.h</a:t>
            </a:r>
          </a:p>
        </p:txBody>
      </p:sp>
    </p:spTree>
    <p:extLst>
      <p:ext uri="{BB962C8B-B14F-4D97-AF65-F5344CB8AC3E}">
        <p14:creationId xmlns:p14="http://schemas.microsoft.com/office/powerpoint/2010/main" val="56979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 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77EEBE-1C4C-43A5-9E73-5B617FDEA762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054E6-77D9-44CE-BB88-2E111E8F8FB3}"/>
              </a:ext>
            </a:extLst>
          </p:cNvPr>
          <p:cNvSpPr txBox="1"/>
          <p:nvPr/>
        </p:nvSpPr>
        <p:spPr>
          <a:xfrm>
            <a:off x="687307" y="4495209"/>
            <a:ext cx="1036533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클래스는 접근 제어자라는 것을 가지고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말 그대로 각 요소를 접근할 권한을 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계속 사용했던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과 이에 추가로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39134B-6D04-4695-90C7-A9A4E6DB2A13}"/>
              </a:ext>
            </a:extLst>
          </p:cNvPr>
          <p:cNvGrpSpPr/>
          <p:nvPr/>
        </p:nvGrpSpPr>
        <p:grpSpPr>
          <a:xfrm>
            <a:off x="4767393" y="1587387"/>
            <a:ext cx="2657214" cy="2370120"/>
            <a:chOff x="4632819" y="1734066"/>
            <a:chExt cx="2657214" cy="23701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2B0181-3ADE-45B1-A880-872B6B4D3515}"/>
                </a:ext>
              </a:extLst>
            </p:cNvPr>
            <p:cNvSpPr txBox="1"/>
            <p:nvPr/>
          </p:nvSpPr>
          <p:spPr>
            <a:xfrm>
              <a:off x="4632819" y="1734066"/>
              <a:ext cx="2657214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#pragma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once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age = 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~Dog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44C801-B054-4EB8-8DC1-07D03437E6C6}"/>
                </a:ext>
              </a:extLst>
            </p:cNvPr>
            <p:cNvSpPr txBox="1"/>
            <p:nvPr/>
          </p:nvSpPr>
          <p:spPr>
            <a:xfrm>
              <a:off x="6518668" y="3765632"/>
              <a:ext cx="77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Dog.h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296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 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F0F405-6D2C-4526-BB52-47C362C89032}"/>
              </a:ext>
            </a:extLst>
          </p:cNvPr>
          <p:cNvSpPr txBox="1"/>
          <p:nvPr/>
        </p:nvSpPr>
        <p:spPr>
          <a:xfrm>
            <a:off x="4251470" y="1597589"/>
            <a:ext cx="368905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454E8-5D64-49B7-9AB5-42D5FD6D38E1}"/>
              </a:ext>
            </a:extLst>
          </p:cNvPr>
          <p:cNvSpPr txBox="1"/>
          <p:nvPr/>
        </p:nvSpPr>
        <p:spPr>
          <a:xfrm>
            <a:off x="627194" y="4201594"/>
            <a:ext cx="1122134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에는 상속 접근 제어자라고 하는 것이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Animal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왼쪽의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public, protected)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 접근 제어자는 상속받은 클래스의 각 요소들을 현재 클래스에서 어떤 접근 제어자를 사용할지 설정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예를 들어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Animal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상속받았기에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move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64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2882</Words>
  <Application>Microsoft Office PowerPoint</Application>
  <PresentationFormat>와이드스크린</PresentationFormat>
  <Paragraphs>484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494</cp:revision>
  <dcterms:created xsi:type="dcterms:W3CDTF">2021-07-27T05:46:00Z</dcterms:created>
  <dcterms:modified xsi:type="dcterms:W3CDTF">2021-08-01T23:45:41Z</dcterms:modified>
</cp:coreProperties>
</file>