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307" r:id="rId4"/>
    <p:sldId id="261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22" r:id="rId15"/>
    <p:sldId id="317" r:id="rId16"/>
    <p:sldId id="318" r:id="rId17"/>
    <p:sldId id="319" r:id="rId18"/>
    <p:sldId id="320" r:id="rId19"/>
    <p:sldId id="321" r:id="rId20"/>
    <p:sldId id="323" r:id="rId21"/>
    <p:sldId id="324" r:id="rId22"/>
    <p:sldId id="325" r:id="rId23"/>
    <p:sldId id="326" r:id="rId24"/>
    <p:sldId id="327" r:id="rId25"/>
    <p:sldId id="328" r:id="rId26"/>
    <p:sldId id="270" r:id="rId27"/>
    <p:sldId id="305" r:id="rId28"/>
    <p:sldId id="306" r:id="rId29"/>
  </p:sldIdLst>
  <p:sldSz cx="12192000" cy="6858000"/>
  <p:notesSz cx="6858000" cy="9144000"/>
  <p:embeddedFontLst>
    <p:embeddedFont>
      <p:font typeface="나눔고딕 Light" panose="020D0904000000000000" pitchFamily="50" charset="-127"/>
      <p:regular r:id="rId30"/>
    </p:embeddedFont>
    <p:embeddedFont>
      <p:font typeface="맑은 고딕" panose="020B0503020000020004" pitchFamily="50" charset="-127"/>
      <p:regular r:id="rId31"/>
      <p:bold r:id="rId32"/>
    </p:embeddedFont>
    <p:embeddedFont>
      <p:font typeface="Consolas" panose="020B0609020204030204" pitchFamily="49" charset="0"/>
      <p:regular r:id="rId33"/>
      <p:bold r:id="rId34"/>
      <p:italic r:id="rId35"/>
      <p:boldItalic r:id="rId3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6010B-857A-4E19-821D-01C9CD62D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4E32F5-8E48-49AF-ACE0-727B8BA4F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A4815-6B21-43E7-B58A-CEAFCF49C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AA208A-4A54-4A1C-9553-5B2BF41F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4C391A-DCC3-48AB-A809-70DF8BAC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1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AC93F-02FD-40A4-B447-A73B28587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A1EE1B-086A-46D0-8CCD-1542B82AC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8E60A0-EE01-49D0-BE2D-51FB83E16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7C3926-8264-4885-9A0E-A3914821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D02A17-494C-4FE7-8C0E-CE6F2AA5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10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062E19-C4C0-46C1-8965-801D5C214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ACC369-9235-483D-A2F5-2345E14EC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4B2CDC-4EDF-40A2-BF1E-3E6CCA8C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9E1FFE-3929-45E2-889F-C351780C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79981-8792-4490-A4E9-F8D69402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23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5DDC2-8C83-43A9-99BC-63F37DDE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71D9A-3D79-40F3-BE67-4AB36051B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403749-5375-4431-B2B6-248EA879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74B707-CCB8-4378-ACCB-1ADDB6E9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DD03C4-C17C-4C8D-AA34-9A4FBC02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44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14D16-355F-41F7-852D-214C5A21E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6773D7-44A9-4B24-A11E-F12141AC1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7D3A4-B80F-4707-BB0D-75B1D493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2CA103-3C4A-40A4-B638-E9735F8A3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24C54-68FD-4506-AE93-CE1F4BAB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6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F81D4-ED5F-4710-9735-0AA6F849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DF62D3-FFD5-4973-9395-CF4E1923D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852BB8-342D-4886-B6C2-8316EE0B5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106B5-7BFB-4581-A061-BD14363A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D898A4-2132-4226-9888-C47BEF60E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680A01-A9A7-4C60-AE76-5924E876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76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F4CBE-0489-4F06-9B78-3048DC6F8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A111A2-BB27-4D95-AC92-3A6C1A138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08978E-9EA2-4B65-8683-34BE98D33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FA235F-6E78-4AB5-AD7C-5D6EF7E1B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1BD60F-A700-4FFE-9C54-3AA0DEC2D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27B8F0-F0D2-4F74-B2D0-394B980A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ABB3E5-33FF-4075-8ADD-3D457389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604EF8-DBEE-424D-9C23-3D2E5A6B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20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79A04-6596-40A6-B0AB-A92723A4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94D7F2-F59F-4E01-B8FE-D8D3A3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27F1E1-8DE3-41F4-9C09-3F6D7F53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03DB4E-70BF-4F95-8987-3D27438F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77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2F56B3-6ABA-4629-A197-1FB2CBCA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D894D3-C202-468D-A300-89EE890E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8BF700-4632-43D2-A2D7-67E38FEB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7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D5FAA-2D36-4C2C-B74A-B7C53F13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F96D7-1CD0-45DB-B123-8B90E41C4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8BB5E2-FA0B-4057-8C1A-C3D3A8CC2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4EACF7-5B85-4A58-A1CE-05F883D0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9600E4-02C1-4E11-BC3B-3ED55726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30FA8-9FA4-4730-967F-3819A7D4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FF286-BE7E-4FFF-BD1A-88740153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EA4D76-BC88-4265-A6DE-D054DCDF6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3FC0FE-F32D-4344-B929-346525385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D7EBC8-247B-4278-9547-43C8AD30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21CD43-4136-4606-B0C7-C7B7DA7F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123056-A39A-4AEB-8854-F7859C06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95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3BFCDD-84FE-42DF-8B12-C078F0A1A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A67B12-0C0D-4364-9D4D-13386C477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B4656-343B-443C-A7C9-68A6A0C01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72FC4-B76F-443F-8710-900925BA1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3D2B7-5A8C-49E7-98E4-7214B5454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31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3595155" y="2629032"/>
            <a:ext cx="50016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2021</a:t>
            </a:r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RG</a:t>
            </a:r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동아리 특강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792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C++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3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778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new,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delete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키워드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F84F355-437B-4EED-A931-B5FF977D2E37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2A887E4-5898-4B24-9397-97C22D3AE7B4}"/>
              </a:ext>
            </a:extLst>
          </p:cNvPr>
          <p:cNvSpPr txBox="1"/>
          <p:nvPr/>
        </p:nvSpPr>
        <p:spPr>
          <a:xfrm>
            <a:off x="5609434" y="1951672"/>
            <a:ext cx="530356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node* root =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node;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arr =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5B4583-3BDC-4AC9-BC75-EE2B98B724BD}"/>
              </a:ext>
            </a:extLst>
          </p:cNvPr>
          <p:cNvSpPr txBox="1"/>
          <p:nvPr/>
        </p:nvSpPr>
        <p:spPr>
          <a:xfrm>
            <a:off x="1205183" y="4045903"/>
            <a:ext cx="10370147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언어와 마찬가지로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C++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또한 동적 할당이 가능한데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특수한 키워드를 통해 더 쉽게 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new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키워드는 특정한 영역을 할당해주며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뒤에 대괄호를 써서 연속된 메모리 할당도 가능함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C69E5E-6579-4D01-9969-2847B80BF48C}"/>
              </a:ext>
            </a:extLst>
          </p:cNvPr>
          <p:cNvSpPr txBox="1"/>
          <p:nvPr/>
        </p:nvSpPr>
        <p:spPr>
          <a:xfrm>
            <a:off x="396203" y="3289126"/>
            <a:ext cx="2888932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C++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동적 할당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8072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778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new,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delete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키워드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F84F355-437B-4EED-A931-B5FF977D2E37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7AC8118E-4A47-4DFE-94EE-FB9BB06A2629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FC34DB-317D-4377-9775-3075DB059B9F}"/>
              </a:ext>
            </a:extLst>
          </p:cNvPr>
          <p:cNvSpPr txBox="1"/>
          <p:nvPr/>
        </p:nvSpPr>
        <p:spPr>
          <a:xfrm>
            <a:off x="3048699" y="1761093"/>
            <a:ext cx="609460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arr =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[n] 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n; i++)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cout &lt;&lt;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 &lt;&lt; endl;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709DAA-BFCC-43C6-B401-5167E5898662}"/>
              </a:ext>
            </a:extLst>
          </p:cNvPr>
          <p:cNvSpPr txBox="1"/>
          <p:nvPr/>
        </p:nvSpPr>
        <p:spPr>
          <a:xfrm>
            <a:off x="1622660" y="4301896"/>
            <a:ext cx="8946680" cy="1885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n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크기만큼 동적할당하여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0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으로 초기화해주는 코드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{ 0, };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의미는 첫 번째 인덱스를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0,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나머지 인덱스를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0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으로 초기화해준다는 의미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{ 5, };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로 할 경우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5, 0, 0, 0 ...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값으로 초기화됨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만약 초기화를 해주지 않을 경우 쓰레기값이 들어감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6750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778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new,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delete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키워드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F84F355-437B-4EED-A931-B5FF977D2E37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D709DAA-BFCC-43C6-B401-5167E5898662}"/>
              </a:ext>
            </a:extLst>
          </p:cNvPr>
          <p:cNvSpPr txBox="1"/>
          <p:nvPr/>
        </p:nvSpPr>
        <p:spPr>
          <a:xfrm>
            <a:off x="1622660" y="3244883"/>
            <a:ext cx="8989962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사용이 끝난 메모리는 제거가 필수적임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제거를 하지 않으면 사용하지 않는 공간이 늘어나게 되고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이를 메모리 누수라고 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 누수가 심각하면 원인을 알 수 없이 프로그램이 터지게 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1F2B32-EB24-4ED2-A8FB-61AF1245ECAC}"/>
              </a:ext>
            </a:extLst>
          </p:cNvPr>
          <p:cNvSpPr txBox="1"/>
          <p:nvPr/>
        </p:nvSpPr>
        <p:spPr>
          <a:xfrm>
            <a:off x="396203" y="2506124"/>
            <a:ext cx="4342856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C++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할당된 메모리 제거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3584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778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new,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delete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키워드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F84F355-437B-4EED-A931-B5FF977D2E37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D709DAA-BFCC-43C6-B401-5167E5898662}"/>
              </a:ext>
            </a:extLst>
          </p:cNvPr>
          <p:cNvSpPr txBox="1"/>
          <p:nvPr/>
        </p:nvSpPr>
        <p:spPr>
          <a:xfrm>
            <a:off x="1622660" y="4419342"/>
            <a:ext cx="8271816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메모리를 제거하는 것은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delete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키워드로 가능함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단일 메모리 제거는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delete,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연속된 메모리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제거는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delete[]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사용함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1F2B32-EB24-4ED2-A8FB-61AF1245ECAC}"/>
              </a:ext>
            </a:extLst>
          </p:cNvPr>
          <p:cNvSpPr txBox="1"/>
          <p:nvPr/>
        </p:nvSpPr>
        <p:spPr>
          <a:xfrm>
            <a:off x="396203" y="3680583"/>
            <a:ext cx="4342856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C++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할당된 메모리 제거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4B701C-EFC4-4BCF-95BF-4D6B9BFDCD96}"/>
              </a:ext>
            </a:extLst>
          </p:cNvPr>
          <p:cNvSpPr txBox="1"/>
          <p:nvPr/>
        </p:nvSpPr>
        <p:spPr>
          <a:xfrm>
            <a:off x="6614245" y="1372259"/>
            <a:ext cx="4643781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node* root =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node;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arr =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root;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delete[]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arr;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8210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778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new,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delete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키워드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F84F355-437B-4EED-A931-B5FF977D2E37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7AC8118E-4A47-4DFE-94EE-FB9BB06A2629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FC34DB-317D-4377-9775-3075DB059B9F}"/>
              </a:ext>
            </a:extLst>
          </p:cNvPr>
          <p:cNvSpPr txBox="1"/>
          <p:nvPr/>
        </p:nvSpPr>
        <p:spPr>
          <a:xfrm>
            <a:off x="5825454" y="717922"/>
            <a:ext cx="4291669" cy="310854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 =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m =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// </a:t>
            </a:r>
            <a:r>
              <a:rPr lang="ko-KR" altLang="en-US" sz="1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할당</a:t>
            </a:r>
            <a:endParaRPr lang="ko-KR" altLang="en-US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 arr =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*[n];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n; i++)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 =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[m];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// </a:t>
            </a:r>
            <a:r>
              <a:rPr lang="ko-KR" altLang="en-US" sz="1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제거</a:t>
            </a:r>
            <a:endParaRPr lang="ko-KR" altLang="en-US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n; i++)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delete[]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delete[]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arr;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709DAA-BFCC-43C6-B401-5167E5898662}"/>
              </a:ext>
            </a:extLst>
          </p:cNvPr>
          <p:cNvSpPr txBox="1"/>
          <p:nvPr/>
        </p:nvSpPr>
        <p:spPr>
          <a:xfrm>
            <a:off x="1078440" y="4251562"/>
            <a:ext cx="10035119" cy="1885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차원 배열은 가장 바깥에 배열의 이름 역할을 하는 포인터 변수를 담을 배열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(2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차원 포인터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그리고 그 배열에 각각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차원 배열을 동적 할당하여 메모리를 저장시킴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삭제의 경우 가장 안쪽에 있는 배열을 삭제하고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 다음 바깥에 있는 배열을 삭제함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반대로 삭제할 경우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안쪽에 있는 배열의 주소를 알 수 없어서 삭제가 불가능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 누수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5046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778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new,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delete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키워드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F84F355-437B-4EED-A931-B5FF977D2E37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D709DAA-BFCC-43C6-B401-5167E5898662}"/>
              </a:ext>
            </a:extLst>
          </p:cNvPr>
          <p:cNvSpPr txBox="1"/>
          <p:nvPr/>
        </p:nvSpPr>
        <p:spPr>
          <a:xfrm>
            <a:off x="1622660" y="2154315"/>
            <a:ext cx="9249648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거대한 프로그램은 필요한 메모리 전체를 한번에 메모리에 올리는건 불가능에 가까움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따라서 필요할 때만 할당하고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필요하지 않을 때는 제거하는 것이 효율적임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1F2B32-EB24-4ED2-A8FB-61AF1245ECAC}"/>
              </a:ext>
            </a:extLst>
          </p:cNvPr>
          <p:cNvSpPr txBox="1"/>
          <p:nvPr/>
        </p:nvSpPr>
        <p:spPr>
          <a:xfrm>
            <a:off x="396203" y="1415556"/>
            <a:ext cx="4166525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왜 동적 할당이 중요한가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?</a:t>
            </a:r>
          </a:p>
        </p:txBody>
      </p:sp>
      <p:pic>
        <p:nvPicPr>
          <p:cNvPr id="1028" name="Picture 4" descr="마인크래프트 무료 게임 하기 - SONMASTEM">
            <a:extLst>
              <a:ext uri="{FF2B5EF4-FFF2-40B4-BE49-F238E27FC236}">
                <a16:creationId xmlns:a16="http://schemas.microsoft.com/office/drawing/2014/main" id="{AC81EABD-9322-489E-BDB5-D74A12819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801" y="3429000"/>
            <a:ext cx="4482397" cy="2923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8618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778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new,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delete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키워드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F84F355-437B-4EED-A931-B5FF977D2E37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D709DAA-BFCC-43C6-B401-5167E5898662}"/>
              </a:ext>
            </a:extLst>
          </p:cNvPr>
          <p:cNvSpPr txBox="1"/>
          <p:nvPr/>
        </p:nvSpPr>
        <p:spPr>
          <a:xfrm>
            <a:off x="1622660" y="2154315"/>
            <a:ext cx="9639177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게임을 예로 들면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플레이어의 선택에 따라서 필요한 메모리의 양이 달라짐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몬스터를 소환하거나 잡으면 그에 따라서 객체의 수가 달라지고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필요한 메모리가 달라짐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1F2B32-EB24-4ED2-A8FB-61AF1245ECAC}"/>
              </a:ext>
            </a:extLst>
          </p:cNvPr>
          <p:cNvSpPr txBox="1"/>
          <p:nvPr/>
        </p:nvSpPr>
        <p:spPr>
          <a:xfrm>
            <a:off x="396203" y="1415556"/>
            <a:ext cx="4166525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왜 동적 할당이 중요한가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?</a:t>
            </a:r>
          </a:p>
        </p:txBody>
      </p:sp>
      <p:pic>
        <p:nvPicPr>
          <p:cNvPr id="8" name="Picture 4" descr="마인크래프트 무료 게임 하기 - SONMASTEM">
            <a:extLst>
              <a:ext uri="{FF2B5EF4-FFF2-40B4-BE49-F238E27FC236}">
                <a16:creationId xmlns:a16="http://schemas.microsoft.com/office/drawing/2014/main" id="{15D88AC4-DA84-45EE-948A-3A2124CF1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801" y="3429000"/>
            <a:ext cx="4482397" cy="2923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9479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283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객체의 동적 할당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F84F355-437B-4EED-A931-B5FF977D2E37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D709DAA-BFCC-43C6-B401-5167E5898662}"/>
              </a:ext>
            </a:extLst>
          </p:cNvPr>
          <p:cNvSpPr txBox="1"/>
          <p:nvPr/>
        </p:nvSpPr>
        <p:spPr>
          <a:xfrm>
            <a:off x="1622660" y="4671012"/>
            <a:ext cx="10120078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객체는 능동적인 존재이지만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결국 구조체와 마찬가지로 연속된 메모리를 잡는 데이터 덩어리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따라서 구조체와 같은 방식으로 동적 할당이 가능함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1F2B32-EB24-4ED2-A8FB-61AF1245ECAC}"/>
              </a:ext>
            </a:extLst>
          </p:cNvPr>
          <p:cNvSpPr txBox="1"/>
          <p:nvPr/>
        </p:nvSpPr>
        <p:spPr>
          <a:xfrm>
            <a:off x="396203" y="3932253"/>
            <a:ext cx="2855269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객체의 동적 할당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3FAA48-78D7-4C48-9C18-EC70C91BF238}"/>
              </a:ext>
            </a:extLst>
          </p:cNvPr>
          <p:cNvSpPr txBox="1"/>
          <p:nvPr/>
        </p:nvSpPr>
        <p:spPr>
          <a:xfrm>
            <a:off x="5085826" y="682269"/>
            <a:ext cx="6094602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node* next =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value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node* root =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node;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node;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node;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FA21D694-5A2F-49BA-81F7-7CE5B868BB92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900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283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객체의 동적 할당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F84F355-437B-4EED-A931-B5FF977D2E37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D709DAA-BFCC-43C6-B401-5167E5898662}"/>
              </a:ext>
            </a:extLst>
          </p:cNvPr>
          <p:cNvSpPr txBox="1"/>
          <p:nvPr/>
        </p:nvSpPr>
        <p:spPr>
          <a:xfrm>
            <a:off x="1035961" y="5065294"/>
            <a:ext cx="9802684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객체를 동적할당할 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뒤에 소괄호로 파라미터를 넣어줌으로 특정한 생성자 호출이 가능함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괄호를 생략할 경우 매개변수가 없는 생성자가 호출됨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3FAA48-78D7-4C48-9C18-EC70C91BF238}"/>
              </a:ext>
            </a:extLst>
          </p:cNvPr>
          <p:cNvSpPr txBox="1"/>
          <p:nvPr/>
        </p:nvSpPr>
        <p:spPr>
          <a:xfrm>
            <a:off x="4523762" y="456312"/>
            <a:ext cx="6094602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: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{}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: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(value) {}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node* next =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value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node* root =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node;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227FCA76-9542-4602-AD3F-BB59AE79B0D4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986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283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객체의 동적 할당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F84F355-437B-4EED-A931-B5FF977D2E37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D709DAA-BFCC-43C6-B401-5167E5898662}"/>
              </a:ext>
            </a:extLst>
          </p:cNvPr>
          <p:cNvSpPr txBox="1"/>
          <p:nvPr/>
        </p:nvSpPr>
        <p:spPr>
          <a:xfrm>
            <a:off x="1084051" y="5065293"/>
            <a:ext cx="10023898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앞서 말했듯 게임 개발에서 동적 할당은 중요하고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거의 대부분의 상황에서 사용하게 될 것임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따라서 객체의 동적 할당과 생성자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 삭제는 필수적으로 익숙해져야 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3FAA48-78D7-4C48-9C18-EC70C91BF238}"/>
              </a:ext>
            </a:extLst>
          </p:cNvPr>
          <p:cNvSpPr txBox="1"/>
          <p:nvPr/>
        </p:nvSpPr>
        <p:spPr>
          <a:xfrm>
            <a:off x="407858" y="1321947"/>
            <a:ext cx="6094602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Gate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CommandList* changeColor;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protected: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SpriteRenderer* spriteRenderer;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Effect* effect;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Transform* transform;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551747-C898-41BA-BE4D-5C10AD6B405D}"/>
              </a:ext>
            </a:extLst>
          </p:cNvPr>
          <p:cNvSpPr txBox="1"/>
          <p:nvPr/>
        </p:nvSpPr>
        <p:spPr>
          <a:xfrm>
            <a:off x="6703589" y="2152943"/>
            <a:ext cx="5316523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"type"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==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"add_gate"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gate =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AddGate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(x, y, dir);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PushGate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(gate);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</p:txBody>
      </p:sp>
    </p:spTree>
    <p:extLst>
      <p:ext uri="{BB962C8B-B14F-4D97-AF65-F5344CB8AC3E}">
        <p14:creationId xmlns:p14="http://schemas.microsoft.com/office/powerpoint/2010/main" val="2595075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521163" y="1498717"/>
            <a:ext cx="11496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4262004" y="2643925"/>
            <a:ext cx="26741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네임스페이스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new, delete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키워드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객체의 동적 할당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참조자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5213987" y="2227827"/>
            <a:ext cx="17640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8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참조자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F84F355-437B-4EED-A931-B5FF977D2E37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D709DAA-BFCC-43C6-B401-5167E5898662}"/>
              </a:ext>
            </a:extLst>
          </p:cNvPr>
          <p:cNvSpPr txBox="1"/>
          <p:nvPr/>
        </p:nvSpPr>
        <p:spPr>
          <a:xfrm>
            <a:off x="1084051" y="2280169"/>
            <a:ext cx="9344225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모든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데이터들은 메모리에 저장되고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특정 메모리 주소에 이름을 붙여서 사용함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위의 예시에서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b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새로운 메모리 주소를 할당하고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a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변수의 값을 그대로 복사함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즉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둘은 같은 값을 같지만 다른 메모리 주소를 나타냄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47AD41C-E7CE-4351-9BA6-75162093D2E6}"/>
              </a:ext>
            </a:extLst>
          </p:cNvPr>
          <p:cNvGrpSpPr/>
          <p:nvPr/>
        </p:nvGrpSpPr>
        <p:grpSpPr>
          <a:xfrm>
            <a:off x="2078457" y="3919674"/>
            <a:ext cx="8035088" cy="2094964"/>
            <a:chOff x="2078457" y="3678541"/>
            <a:chExt cx="8035088" cy="2094964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6846A15B-70DD-404C-92AA-8DB2BBE5519F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CF9723F5-E011-462B-87D0-54FC532520BA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D38E6B41-7A12-4F1D-9B7C-7672A66D8E48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2A1E9246-3C3F-49C8-838D-FE871C89E21F}"/>
                    </a:ext>
                  </a:extLst>
                </p:cNvPr>
                <p:cNvSpPr txBox="1"/>
                <p:nvPr/>
              </p:nvSpPr>
              <p:spPr>
                <a:xfrm>
                  <a:off x="2644774" y="4310926"/>
                  <a:ext cx="1002197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0001 (a)</a:t>
                  </a:r>
                </a:p>
              </p:txBody>
            </p:sp>
          </p:grp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951CDCC-70E1-430E-9571-923960CB883E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AAF96E5-04D9-4838-871D-F024638C7A5C}"/>
                </a:ext>
              </a:extLst>
            </p:cNvPr>
            <p:cNvGrpSpPr/>
            <p:nvPr/>
          </p:nvGrpSpPr>
          <p:grpSpPr>
            <a:xfrm>
              <a:off x="3078722" y="3678541"/>
              <a:ext cx="1015021" cy="1083196"/>
              <a:chOff x="2074287" y="3678541"/>
              <a:chExt cx="1015021" cy="1083196"/>
            </a:xfrm>
          </p:grpSpPr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9F77AC4B-CB41-4C65-8DAE-037F69DD223B}"/>
                  </a:ext>
                </a:extLst>
              </p:cNvPr>
              <p:cNvGrpSpPr/>
              <p:nvPr/>
            </p:nvGrpSpPr>
            <p:grpSpPr>
              <a:xfrm>
                <a:off x="2074287" y="3678541"/>
                <a:ext cx="1015021" cy="1083196"/>
                <a:chOff x="2638362" y="4310926"/>
                <a:chExt cx="1015021" cy="1083196"/>
              </a:xfrm>
            </p:grpSpPr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E8491775-120B-44A5-9430-73F4B5940136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1D985547-4000-4833-AC40-64452D1922F9}"/>
                    </a:ext>
                  </a:extLst>
                </p:cNvPr>
                <p:cNvSpPr txBox="1"/>
                <p:nvPr/>
              </p:nvSpPr>
              <p:spPr>
                <a:xfrm>
                  <a:off x="2638362" y="4310926"/>
                  <a:ext cx="1015021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0002 (b)</a:t>
                  </a:r>
                </a:p>
              </p:txBody>
            </p:sp>
          </p:grp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C2C791B-E81C-4910-AE40-64AAEE7D612C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BF1AEE64-C1A0-440D-AB19-7BD35A173725}"/>
                </a:ext>
              </a:extLst>
            </p:cNvPr>
            <p:cNvGrpSpPr/>
            <p:nvPr/>
          </p:nvGrpSpPr>
          <p:grpSpPr>
            <a:xfrm>
              <a:off x="4085087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81" name="그룹 80">
                <a:extLst>
                  <a:ext uri="{FF2B5EF4-FFF2-40B4-BE49-F238E27FC236}">
                    <a16:creationId xmlns:a16="http://schemas.microsoft.com/office/drawing/2014/main" id="{8EEA779B-973D-4135-A75B-9130E34873B8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83" name="직사각형 82">
                  <a:extLst>
                    <a:ext uri="{FF2B5EF4-FFF2-40B4-BE49-F238E27FC236}">
                      <a16:creationId xmlns:a16="http://schemas.microsoft.com/office/drawing/2014/main" id="{D1A70BD0-090F-4E2C-92B6-B02624EB39B2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0234C19F-9A5B-4BE6-BB96-B28CBC5FA064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3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0003</a:t>
                  </a:r>
                </a:p>
              </p:txBody>
            </p:sp>
          </p:grp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D4AA837-D41D-4CCA-B8C2-F250665AF9CF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759465B2-6C6A-4F72-B203-B894A61A4B50}"/>
                </a:ext>
              </a:extLst>
            </p:cNvPr>
            <p:cNvGrpSpPr/>
            <p:nvPr/>
          </p:nvGrpSpPr>
          <p:grpSpPr>
            <a:xfrm>
              <a:off x="5083107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id="{385B47A2-5C93-4AB4-8DAE-21A61A7D143F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id="{3DE18D7A-95AD-4108-ACC4-89FEBF1F6EA1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73F1B0E5-6E4E-4D47-8105-2D489BA6A5B7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0004</a:t>
                  </a:r>
                </a:p>
              </p:txBody>
            </p:sp>
          </p:grp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11939722-79F6-4887-94A2-1D7F51312559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537BE08C-9E84-4AFE-A57E-AD2A35A1B5B1}"/>
                </a:ext>
              </a:extLst>
            </p:cNvPr>
            <p:cNvGrpSpPr/>
            <p:nvPr/>
          </p:nvGrpSpPr>
          <p:grpSpPr>
            <a:xfrm>
              <a:off x="6089786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40D7C734-151C-4506-9439-F92A2932EEFE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75" name="직사각형 74">
                  <a:extLst>
                    <a:ext uri="{FF2B5EF4-FFF2-40B4-BE49-F238E27FC236}">
                      <a16:creationId xmlns:a16="http://schemas.microsoft.com/office/drawing/2014/main" id="{3A07E910-5B3D-4D9D-B9D5-7E9BD6C2603C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095ACC81-B6EC-43B8-AADF-232AA7BF62F9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0005</a:t>
                  </a:r>
                </a:p>
              </p:txBody>
            </p:sp>
          </p:grp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7D6508C-C782-4849-8773-F50D2CCF6AF0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AE313B35-DAAB-4CE2-A896-6CAE7D8C30A1}"/>
                </a:ext>
              </a:extLst>
            </p:cNvPr>
            <p:cNvGrpSpPr/>
            <p:nvPr/>
          </p:nvGrpSpPr>
          <p:grpSpPr>
            <a:xfrm>
              <a:off x="7096462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69" name="그룹 68">
                <a:extLst>
                  <a:ext uri="{FF2B5EF4-FFF2-40B4-BE49-F238E27FC236}">
                    <a16:creationId xmlns:a16="http://schemas.microsoft.com/office/drawing/2014/main" id="{DDF3AA6C-BEAE-4091-8647-C0BAAFF7E3E9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97500655-7033-4325-B4DF-1DF6B592F313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9C001B7E-A456-4641-A41F-116AC27FAED8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0006</a:t>
                  </a:r>
                </a:p>
              </p:txBody>
            </p:sp>
          </p:grp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6D6B1F8-8A9B-4727-AF9E-6B2F92E3EDD5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DF4F3A09-5114-4501-9E3A-3788F5B0F413}"/>
                </a:ext>
              </a:extLst>
            </p:cNvPr>
            <p:cNvGrpSpPr/>
            <p:nvPr/>
          </p:nvGrpSpPr>
          <p:grpSpPr>
            <a:xfrm>
              <a:off x="8102431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A734400E-D09C-4E46-BBF2-890887151B05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0EA3D933-8C68-478E-B2BA-28AD5EA543C7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E821DF52-71F9-4102-AAE5-21ECA173317F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0007</a:t>
                  </a:r>
                </a:p>
              </p:txBody>
            </p:sp>
          </p:grp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4762003-F925-4421-9124-DD8E06073525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B23CAFBF-42C1-4B7B-8EB0-7F14D9555F88}"/>
                </a:ext>
              </a:extLst>
            </p:cNvPr>
            <p:cNvGrpSpPr/>
            <p:nvPr/>
          </p:nvGrpSpPr>
          <p:grpSpPr>
            <a:xfrm>
              <a:off x="9106866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80FBF2A5-8FCC-42BF-9094-F62332886996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3B806374-A129-4C47-AE20-A954ECF4C11B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719C3761-EB13-4C3F-BB74-F9510E26B6E9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0008</a:t>
                  </a:r>
                </a:p>
              </p:txBody>
            </p:sp>
          </p:grp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B161693-00B3-40A4-A3E6-7FD1FC6FB98E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C70461A1-C82E-49FA-8884-46B1AA7F6D56}"/>
                </a:ext>
              </a:extLst>
            </p:cNvPr>
            <p:cNvGrpSpPr/>
            <p:nvPr/>
          </p:nvGrpSpPr>
          <p:grpSpPr>
            <a:xfrm>
              <a:off x="2078457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45EA848C-4B3E-43BE-BACD-D361677195B0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717A8F92-C0F5-4A2F-9465-3B2FC082FDE9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CEAE641D-D624-456D-ACD0-8C6761D5CF2E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0009</a:t>
                  </a:r>
                </a:p>
              </p:txBody>
            </p: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720312A-702C-4E61-8BC3-F6ACF296CECA}"/>
                  </a:ext>
                </a:extLst>
              </p:cNvPr>
              <p:cNvSpPr txBox="1"/>
              <p:nvPr/>
            </p:nvSpPr>
            <p:spPr>
              <a:xfrm>
                <a:off x="2380458" y="3988060"/>
                <a:ext cx="402675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5</a:t>
                </a: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9DC609F8-05E9-4602-B21F-BEA0FD9C06C2}"/>
                </a:ext>
              </a:extLst>
            </p:cNvPr>
            <p:cNvGrpSpPr/>
            <p:nvPr/>
          </p:nvGrpSpPr>
          <p:grpSpPr>
            <a:xfrm>
              <a:off x="3082892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BDC84756-71AD-4776-9847-9CC59C36D55C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A5FB5720-966E-48D7-A5D4-789A4CAC770D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D7921395-FE60-4B33-8A5F-4718BDCA975C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0010</a:t>
                  </a:r>
                </a:p>
              </p:txBody>
            </p:sp>
          </p:grp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8F49CD9-7DD9-4CF5-967C-B23615082AFE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?</a:t>
                </a: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0AAD6608-8BB9-49AE-9892-7B1833842C3B}"/>
                </a:ext>
              </a:extLst>
            </p:cNvPr>
            <p:cNvGrpSpPr/>
            <p:nvPr/>
          </p:nvGrpSpPr>
          <p:grpSpPr>
            <a:xfrm>
              <a:off x="4085087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35E627EE-38EE-4FE3-801E-D23F7AACC3D2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65BC27AC-9154-4D2E-AE27-3B7A64A25A38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9916D302-BCB5-4231-AC68-397EBCCF1D5F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0011</a:t>
                  </a:r>
                </a:p>
              </p:txBody>
            </p:sp>
          </p:grp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4F2BEA2-B6A9-4F4C-B40A-26794E7B874D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DD677C28-EC67-4538-BA1C-8E1710E7E89A}"/>
                </a:ext>
              </a:extLst>
            </p:cNvPr>
            <p:cNvGrpSpPr/>
            <p:nvPr/>
          </p:nvGrpSpPr>
          <p:grpSpPr>
            <a:xfrm>
              <a:off x="5083107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23FF207B-D388-44DD-88E8-FEBF3515869E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491A202B-25B2-46D3-A288-D6B8E23426D4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9618154F-8D0D-4B74-A2F2-BD5C293E39DC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0012</a:t>
                  </a:r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1094E9B-2146-4CCD-BC10-14C9463891F9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DA64491D-ACAD-4791-BF83-976CC16FAEB6}"/>
                </a:ext>
              </a:extLst>
            </p:cNvPr>
            <p:cNvGrpSpPr/>
            <p:nvPr/>
          </p:nvGrpSpPr>
          <p:grpSpPr>
            <a:xfrm>
              <a:off x="6089786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4B131D38-9829-409B-98EC-EBD7BB280155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05B3937D-2DCC-4698-B949-D33227A5C096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BC89194D-CA1B-4253-98A7-C465B347BF49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0013</a:t>
                  </a:r>
                </a:p>
              </p:txBody>
            </p:sp>
          </p:grp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7E4FDD2-2CA6-4FE4-9900-4CF246DF301D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84E238B8-B173-4189-A6CB-5CB0E4028F41}"/>
                </a:ext>
              </a:extLst>
            </p:cNvPr>
            <p:cNvGrpSpPr/>
            <p:nvPr/>
          </p:nvGrpSpPr>
          <p:grpSpPr>
            <a:xfrm>
              <a:off x="7096462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C6F60BAC-D821-4688-B187-B75C820682A9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A9799C42-2593-457B-8D73-E8E440991BCF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7AEA025-FFF2-4C32-B69A-AE63F1234CE3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0014</a:t>
                  </a:r>
                </a:p>
              </p:txBody>
            </p: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7FAF1AD-7F44-45D7-9CC0-512A2F453CEF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423912AA-08C9-4F70-88B8-34A8D148F914}"/>
                </a:ext>
              </a:extLst>
            </p:cNvPr>
            <p:cNvGrpSpPr/>
            <p:nvPr/>
          </p:nvGrpSpPr>
          <p:grpSpPr>
            <a:xfrm>
              <a:off x="8102431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95E7641D-B5A4-44F9-8158-0726B53BFB27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E15128AF-F39F-4674-907B-1BD02517C1F3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6A742310-4463-4FAC-B7A5-5B0B59D19065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0015</a:t>
                  </a:r>
                </a:p>
              </p:txBody>
            </p:sp>
          </p:grp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B78C7F1-645E-4B75-9E74-846B1D7BDC6F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5B8D64D2-7170-4866-9736-96A3025941AA}"/>
                </a:ext>
              </a:extLst>
            </p:cNvPr>
            <p:cNvGrpSpPr/>
            <p:nvPr/>
          </p:nvGrpSpPr>
          <p:grpSpPr>
            <a:xfrm>
              <a:off x="9106866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79D90323-3280-4B8A-B5E6-5236BE2F55EE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754410CA-1049-4A51-909A-2D605BC15C7F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DBF2B07C-0377-4B11-A22A-D53830C28E95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0016</a:t>
                  </a:r>
                </a:p>
              </p:txBody>
            </p: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C5424AD-AA27-4E73-98AC-CA46EAC62A4F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4A4FFADD-3F78-4040-8E5A-510D583AA2EF}"/>
              </a:ext>
            </a:extLst>
          </p:cNvPr>
          <p:cNvSpPr txBox="1"/>
          <p:nvPr/>
        </p:nvSpPr>
        <p:spPr>
          <a:xfrm>
            <a:off x="9267805" y="625144"/>
            <a:ext cx="2211354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=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 = a;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308009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참조자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F84F355-437B-4EED-A931-B5FF977D2E37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D709DAA-BFCC-43C6-B401-5167E5898662}"/>
              </a:ext>
            </a:extLst>
          </p:cNvPr>
          <p:cNvSpPr txBox="1"/>
          <p:nvPr/>
        </p:nvSpPr>
        <p:spPr>
          <a:xfrm>
            <a:off x="1904788" y="4019920"/>
            <a:ext cx="8382423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포인터를 이용하는 가장 대표적인 함수인 스왑 함수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b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포인터 변수로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가리키고 있는 값을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*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연산자를 통해서 얻을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하지만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a, b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변수와 기존의 변수는 동일하다고 볼 수 없음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A4FFADD-3F78-4040-8E5A-510D583AA2EF}"/>
              </a:ext>
            </a:extLst>
          </p:cNvPr>
          <p:cNvSpPr txBox="1"/>
          <p:nvPr/>
        </p:nvSpPr>
        <p:spPr>
          <a:xfrm>
            <a:off x="6770103" y="1367629"/>
            <a:ext cx="4069475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int*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int*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tmp = *a;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*a = *b;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*b = tmp;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4C32BCF-67F0-43EC-976E-FDD2F08B08C9}"/>
              </a:ext>
            </a:extLst>
          </p:cNvPr>
          <p:cNvSpPr txBox="1"/>
          <p:nvPr/>
        </p:nvSpPr>
        <p:spPr>
          <a:xfrm>
            <a:off x="541780" y="1885436"/>
            <a:ext cx="49327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그렇다면 같은 값을 가리키게 하려면 어떻게 해야하나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71410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참조자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F84F355-437B-4EED-A931-B5FF977D2E37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D709DAA-BFCC-43C6-B401-5167E5898662}"/>
              </a:ext>
            </a:extLst>
          </p:cNvPr>
          <p:cNvSpPr txBox="1"/>
          <p:nvPr/>
        </p:nvSpPr>
        <p:spPr>
          <a:xfrm>
            <a:off x="2239395" y="2474427"/>
            <a:ext cx="7494359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참조자는 기존에 존재하던 데이터에 새로운 이름을 붙이는 것을 말함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위의 코드에서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b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같은 값이면서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같은 주소를 나타냄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47AD41C-E7CE-4351-9BA6-75162093D2E6}"/>
              </a:ext>
            </a:extLst>
          </p:cNvPr>
          <p:cNvGrpSpPr/>
          <p:nvPr/>
        </p:nvGrpSpPr>
        <p:grpSpPr>
          <a:xfrm>
            <a:off x="1986923" y="3919674"/>
            <a:ext cx="8126622" cy="2094964"/>
            <a:chOff x="1986923" y="3678541"/>
            <a:chExt cx="8126622" cy="2094964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6846A15B-70DD-404C-92AA-8DB2BBE5519F}"/>
                </a:ext>
              </a:extLst>
            </p:cNvPr>
            <p:cNvGrpSpPr/>
            <p:nvPr/>
          </p:nvGrpSpPr>
          <p:grpSpPr>
            <a:xfrm>
              <a:off x="1986923" y="3678541"/>
              <a:ext cx="1189749" cy="1083196"/>
              <a:chOff x="1986923" y="3678541"/>
              <a:chExt cx="1189749" cy="1083196"/>
            </a:xfrm>
          </p:grpSpPr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CF9723F5-E011-462B-87D0-54FC532520BA}"/>
                  </a:ext>
                </a:extLst>
              </p:cNvPr>
              <p:cNvGrpSpPr/>
              <p:nvPr/>
            </p:nvGrpSpPr>
            <p:grpSpPr>
              <a:xfrm>
                <a:off x="1986923" y="3678541"/>
                <a:ext cx="1189749" cy="1083196"/>
                <a:chOff x="2550998" y="4310926"/>
                <a:chExt cx="1189749" cy="1083196"/>
              </a:xfrm>
            </p:grpSpPr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D38E6B41-7A12-4F1D-9B7C-7672A66D8E48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2A1E9246-3C3F-49C8-838D-FE871C89E21F}"/>
                    </a:ext>
                  </a:extLst>
                </p:cNvPr>
                <p:cNvSpPr txBox="1"/>
                <p:nvPr/>
              </p:nvSpPr>
              <p:spPr>
                <a:xfrm>
                  <a:off x="2550998" y="4310926"/>
                  <a:ext cx="1189749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0001 (a,b)</a:t>
                  </a:r>
                </a:p>
              </p:txBody>
            </p:sp>
          </p:grp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951CDCC-70E1-430E-9571-923960CB883E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AAF96E5-04D9-4838-871D-F024638C7A5C}"/>
                </a:ext>
              </a:extLst>
            </p:cNvPr>
            <p:cNvGrpSpPr/>
            <p:nvPr/>
          </p:nvGrpSpPr>
          <p:grpSpPr>
            <a:xfrm>
              <a:off x="3082892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9F77AC4B-CB41-4C65-8DAE-037F69DD223B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E8491775-120B-44A5-9430-73F4B5940136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1D985547-4000-4833-AC40-64452D1922F9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3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0002</a:t>
                  </a:r>
                </a:p>
              </p:txBody>
            </p:sp>
          </p:grp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C2C791B-E81C-4910-AE40-64AAEE7D612C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BF1AEE64-C1A0-440D-AB19-7BD35A173725}"/>
                </a:ext>
              </a:extLst>
            </p:cNvPr>
            <p:cNvGrpSpPr/>
            <p:nvPr/>
          </p:nvGrpSpPr>
          <p:grpSpPr>
            <a:xfrm>
              <a:off x="4085087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81" name="그룹 80">
                <a:extLst>
                  <a:ext uri="{FF2B5EF4-FFF2-40B4-BE49-F238E27FC236}">
                    <a16:creationId xmlns:a16="http://schemas.microsoft.com/office/drawing/2014/main" id="{8EEA779B-973D-4135-A75B-9130E34873B8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83" name="직사각형 82">
                  <a:extLst>
                    <a:ext uri="{FF2B5EF4-FFF2-40B4-BE49-F238E27FC236}">
                      <a16:creationId xmlns:a16="http://schemas.microsoft.com/office/drawing/2014/main" id="{D1A70BD0-090F-4E2C-92B6-B02624EB39B2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0234C19F-9A5B-4BE6-BB96-B28CBC5FA064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3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0003</a:t>
                  </a:r>
                </a:p>
              </p:txBody>
            </p:sp>
          </p:grp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D4AA837-D41D-4CCA-B8C2-F250665AF9CF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759465B2-6C6A-4F72-B203-B894A61A4B50}"/>
                </a:ext>
              </a:extLst>
            </p:cNvPr>
            <p:cNvGrpSpPr/>
            <p:nvPr/>
          </p:nvGrpSpPr>
          <p:grpSpPr>
            <a:xfrm>
              <a:off x="5083107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id="{385B47A2-5C93-4AB4-8DAE-21A61A7D143F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id="{3DE18D7A-95AD-4108-ACC4-89FEBF1F6EA1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73F1B0E5-6E4E-4D47-8105-2D489BA6A5B7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0004</a:t>
                  </a:r>
                </a:p>
              </p:txBody>
            </p:sp>
          </p:grp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11939722-79F6-4887-94A2-1D7F51312559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537BE08C-9E84-4AFE-A57E-AD2A35A1B5B1}"/>
                </a:ext>
              </a:extLst>
            </p:cNvPr>
            <p:cNvGrpSpPr/>
            <p:nvPr/>
          </p:nvGrpSpPr>
          <p:grpSpPr>
            <a:xfrm>
              <a:off x="6089786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40D7C734-151C-4506-9439-F92A2932EEFE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75" name="직사각형 74">
                  <a:extLst>
                    <a:ext uri="{FF2B5EF4-FFF2-40B4-BE49-F238E27FC236}">
                      <a16:creationId xmlns:a16="http://schemas.microsoft.com/office/drawing/2014/main" id="{3A07E910-5B3D-4D9D-B9D5-7E9BD6C2603C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095ACC81-B6EC-43B8-AADF-232AA7BF62F9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0005</a:t>
                  </a:r>
                </a:p>
              </p:txBody>
            </p:sp>
          </p:grp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7D6508C-C782-4849-8773-F50D2CCF6AF0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AE313B35-DAAB-4CE2-A896-6CAE7D8C30A1}"/>
                </a:ext>
              </a:extLst>
            </p:cNvPr>
            <p:cNvGrpSpPr/>
            <p:nvPr/>
          </p:nvGrpSpPr>
          <p:grpSpPr>
            <a:xfrm>
              <a:off x="7096462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69" name="그룹 68">
                <a:extLst>
                  <a:ext uri="{FF2B5EF4-FFF2-40B4-BE49-F238E27FC236}">
                    <a16:creationId xmlns:a16="http://schemas.microsoft.com/office/drawing/2014/main" id="{DDF3AA6C-BEAE-4091-8647-C0BAAFF7E3E9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97500655-7033-4325-B4DF-1DF6B592F313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9C001B7E-A456-4641-A41F-116AC27FAED8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0006</a:t>
                  </a:r>
                </a:p>
              </p:txBody>
            </p:sp>
          </p:grp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6D6B1F8-8A9B-4727-AF9E-6B2F92E3EDD5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DF4F3A09-5114-4501-9E3A-3788F5B0F413}"/>
                </a:ext>
              </a:extLst>
            </p:cNvPr>
            <p:cNvGrpSpPr/>
            <p:nvPr/>
          </p:nvGrpSpPr>
          <p:grpSpPr>
            <a:xfrm>
              <a:off x="8102431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A734400E-D09C-4E46-BBF2-890887151B05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0EA3D933-8C68-478E-B2BA-28AD5EA543C7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E821DF52-71F9-4102-AAE5-21ECA173317F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0007</a:t>
                  </a:r>
                </a:p>
              </p:txBody>
            </p:sp>
          </p:grp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4762003-F925-4421-9124-DD8E06073525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B23CAFBF-42C1-4B7B-8EB0-7F14D9555F88}"/>
                </a:ext>
              </a:extLst>
            </p:cNvPr>
            <p:cNvGrpSpPr/>
            <p:nvPr/>
          </p:nvGrpSpPr>
          <p:grpSpPr>
            <a:xfrm>
              <a:off x="9106866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80FBF2A5-8FCC-42BF-9094-F62332886996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3B806374-A129-4C47-AE20-A954ECF4C11B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719C3761-EB13-4C3F-BB74-F9510E26B6E9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0008</a:t>
                  </a:r>
                </a:p>
              </p:txBody>
            </p:sp>
          </p:grp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B161693-00B3-40A4-A3E6-7FD1FC6FB98E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C70461A1-C82E-49FA-8884-46B1AA7F6D56}"/>
                </a:ext>
              </a:extLst>
            </p:cNvPr>
            <p:cNvGrpSpPr/>
            <p:nvPr/>
          </p:nvGrpSpPr>
          <p:grpSpPr>
            <a:xfrm>
              <a:off x="2078457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45EA848C-4B3E-43BE-BACD-D361677195B0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717A8F92-C0F5-4A2F-9465-3B2FC082FDE9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CEAE641D-D624-456D-ACD0-8C6761D5CF2E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0009</a:t>
                  </a:r>
                </a:p>
              </p:txBody>
            </p: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720312A-702C-4E61-8BC3-F6ACF296CECA}"/>
                  </a:ext>
                </a:extLst>
              </p:cNvPr>
              <p:cNvSpPr txBox="1"/>
              <p:nvPr/>
            </p:nvSpPr>
            <p:spPr>
              <a:xfrm>
                <a:off x="2380458" y="3988060"/>
                <a:ext cx="402675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5</a:t>
                </a: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9DC609F8-05E9-4602-B21F-BEA0FD9C06C2}"/>
                </a:ext>
              </a:extLst>
            </p:cNvPr>
            <p:cNvGrpSpPr/>
            <p:nvPr/>
          </p:nvGrpSpPr>
          <p:grpSpPr>
            <a:xfrm>
              <a:off x="3082892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BDC84756-71AD-4776-9847-9CC59C36D55C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A5FB5720-966E-48D7-A5D4-789A4CAC770D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D7921395-FE60-4B33-8A5F-4718BDCA975C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0010</a:t>
                  </a:r>
                </a:p>
              </p:txBody>
            </p:sp>
          </p:grp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8F49CD9-7DD9-4CF5-967C-B23615082AFE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?</a:t>
                </a: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0AAD6608-8BB9-49AE-9892-7B1833842C3B}"/>
                </a:ext>
              </a:extLst>
            </p:cNvPr>
            <p:cNvGrpSpPr/>
            <p:nvPr/>
          </p:nvGrpSpPr>
          <p:grpSpPr>
            <a:xfrm>
              <a:off x="4085087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35E627EE-38EE-4FE3-801E-D23F7AACC3D2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65BC27AC-9154-4D2E-AE27-3B7A64A25A38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9916D302-BCB5-4231-AC68-397EBCCF1D5F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0011</a:t>
                  </a:r>
                </a:p>
              </p:txBody>
            </p:sp>
          </p:grp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4F2BEA2-B6A9-4F4C-B40A-26794E7B874D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DD677C28-EC67-4538-BA1C-8E1710E7E89A}"/>
                </a:ext>
              </a:extLst>
            </p:cNvPr>
            <p:cNvGrpSpPr/>
            <p:nvPr/>
          </p:nvGrpSpPr>
          <p:grpSpPr>
            <a:xfrm>
              <a:off x="5083107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23FF207B-D388-44DD-88E8-FEBF3515869E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491A202B-25B2-46D3-A288-D6B8E23426D4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9618154F-8D0D-4B74-A2F2-BD5C293E39DC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0012</a:t>
                  </a:r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1094E9B-2146-4CCD-BC10-14C9463891F9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DA64491D-ACAD-4791-BF83-976CC16FAEB6}"/>
                </a:ext>
              </a:extLst>
            </p:cNvPr>
            <p:cNvGrpSpPr/>
            <p:nvPr/>
          </p:nvGrpSpPr>
          <p:grpSpPr>
            <a:xfrm>
              <a:off x="6089786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4B131D38-9829-409B-98EC-EBD7BB280155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05B3937D-2DCC-4698-B949-D33227A5C096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BC89194D-CA1B-4253-98A7-C465B347BF49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0013</a:t>
                  </a:r>
                </a:p>
              </p:txBody>
            </p:sp>
          </p:grp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7E4FDD2-2CA6-4FE4-9900-4CF246DF301D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84E238B8-B173-4189-A6CB-5CB0E4028F41}"/>
                </a:ext>
              </a:extLst>
            </p:cNvPr>
            <p:cNvGrpSpPr/>
            <p:nvPr/>
          </p:nvGrpSpPr>
          <p:grpSpPr>
            <a:xfrm>
              <a:off x="7096462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C6F60BAC-D821-4688-B187-B75C820682A9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A9799C42-2593-457B-8D73-E8E440991BCF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7AEA025-FFF2-4C32-B69A-AE63F1234CE3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0014</a:t>
                  </a:r>
                </a:p>
              </p:txBody>
            </p: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7FAF1AD-7F44-45D7-9CC0-512A2F453CEF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423912AA-08C9-4F70-88B8-34A8D148F914}"/>
                </a:ext>
              </a:extLst>
            </p:cNvPr>
            <p:cNvGrpSpPr/>
            <p:nvPr/>
          </p:nvGrpSpPr>
          <p:grpSpPr>
            <a:xfrm>
              <a:off x="8102431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95E7641D-B5A4-44F9-8158-0726B53BFB27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E15128AF-F39F-4674-907B-1BD02517C1F3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6A742310-4463-4FAC-B7A5-5B0B59D19065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0015</a:t>
                  </a:r>
                </a:p>
              </p:txBody>
            </p:sp>
          </p:grp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B78C7F1-645E-4B75-9E74-846B1D7BDC6F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5B8D64D2-7170-4866-9736-96A3025941AA}"/>
                </a:ext>
              </a:extLst>
            </p:cNvPr>
            <p:cNvGrpSpPr/>
            <p:nvPr/>
          </p:nvGrpSpPr>
          <p:grpSpPr>
            <a:xfrm>
              <a:off x="9106866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79D90323-3280-4B8A-B5E6-5236BE2F55EE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754410CA-1049-4A51-909A-2D605BC15C7F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DBF2B07C-0377-4B11-A22A-D53830C28E95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0016</a:t>
                  </a:r>
                </a:p>
              </p:txBody>
            </p: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C5424AD-AA27-4E73-98AC-CA46EAC62A4F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4A4FFADD-3F78-4040-8E5A-510D583AA2EF}"/>
              </a:ext>
            </a:extLst>
          </p:cNvPr>
          <p:cNvSpPr txBox="1"/>
          <p:nvPr/>
        </p:nvSpPr>
        <p:spPr>
          <a:xfrm>
            <a:off x="9267805" y="625144"/>
            <a:ext cx="2211354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=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char&amp;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 = a;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23AAE64-DD8E-4E8C-B5C1-765C49F9FBA8}"/>
              </a:ext>
            </a:extLst>
          </p:cNvPr>
          <p:cNvSpPr txBox="1"/>
          <p:nvPr/>
        </p:nvSpPr>
        <p:spPr>
          <a:xfrm>
            <a:off x="1639712" y="1400873"/>
            <a:ext cx="1199367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참조자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8100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참조자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F84F355-437B-4EED-A931-B5FF977D2E37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D709DAA-BFCC-43C6-B401-5167E5898662}"/>
              </a:ext>
            </a:extLst>
          </p:cNvPr>
          <p:cNvSpPr txBox="1"/>
          <p:nvPr/>
        </p:nvSpPr>
        <p:spPr>
          <a:xfrm>
            <a:off x="4847049" y="4570423"/>
            <a:ext cx="2932213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b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주소값은 동일함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A4FFADD-3F78-4040-8E5A-510D583AA2EF}"/>
              </a:ext>
            </a:extLst>
          </p:cNvPr>
          <p:cNvSpPr txBox="1"/>
          <p:nvPr/>
        </p:nvSpPr>
        <p:spPr>
          <a:xfrm>
            <a:off x="1799257" y="1724102"/>
            <a:ext cx="4513899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=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 b = a;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cout &lt;&lt; 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)&amp;a &lt;&lt; endl;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cout &lt;&lt; 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)&amp;b &lt;&lt; endl;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A3CB260-CADB-4F3F-BF06-7CC2A91B7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5653" y="2552039"/>
            <a:ext cx="1040812" cy="652449"/>
          </a:xfrm>
          <a:prstGeom prst="rect">
            <a:avLst/>
          </a:prstGeom>
        </p:spPr>
      </p:pic>
      <p:sp>
        <p:nvSpPr>
          <p:cNvPr id="95" name="다이아몬드 94">
            <a:extLst>
              <a:ext uri="{FF2B5EF4-FFF2-40B4-BE49-F238E27FC236}">
                <a16:creationId xmlns:a16="http://schemas.microsoft.com/office/drawing/2014/main" id="{CAABA3B1-A4CC-4CF5-83E6-5B47A049958B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2720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참조자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F84F355-437B-4EED-A931-B5FF977D2E37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D709DAA-BFCC-43C6-B401-5167E5898662}"/>
              </a:ext>
            </a:extLst>
          </p:cNvPr>
          <p:cNvSpPr txBox="1"/>
          <p:nvPr/>
        </p:nvSpPr>
        <p:spPr>
          <a:xfrm>
            <a:off x="2192527" y="4411032"/>
            <a:ext cx="7896714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참조자를 이용한 스왑 함수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포인터 변수 대신 참조자를 이용하기 때문에 새로운 변수를 만들지 않음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함수를 호출할 때 굳이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&amp;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연산자를 사용하지 않아도 되기에 사용이 편리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A4FFADD-3F78-4040-8E5A-510D583AA2EF}"/>
              </a:ext>
            </a:extLst>
          </p:cNvPr>
          <p:cNvSpPr txBox="1"/>
          <p:nvPr/>
        </p:nvSpPr>
        <p:spPr>
          <a:xfrm>
            <a:off x="3839049" y="1724102"/>
            <a:ext cx="4513899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int&amp;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int&amp;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tmp = a;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a = b;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b = tmp;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5" name="다이아몬드 94">
            <a:extLst>
              <a:ext uri="{FF2B5EF4-FFF2-40B4-BE49-F238E27FC236}">
                <a16:creationId xmlns:a16="http://schemas.microsoft.com/office/drawing/2014/main" id="{CAABA3B1-A4CC-4CF5-83E6-5B47A049958B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4425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참조자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F84F355-437B-4EED-A931-B5FF977D2E37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D709DAA-BFCC-43C6-B401-5167E5898662}"/>
              </a:ext>
            </a:extLst>
          </p:cNvPr>
          <p:cNvSpPr txBox="1"/>
          <p:nvPr/>
        </p:nvSpPr>
        <p:spPr>
          <a:xfrm>
            <a:off x="1754105" y="4603979"/>
            <a:ext cx="8683787" cy="1885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추가적인 변수를 생성하지 않고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&amp;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연산자를 사용하지 않는 장점 때문에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클래스의 메소드를 구현할 때에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const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와 참조자를 이용하는 방법을 자주 사용함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new node(5)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 상수임에 의문을 느낀다면 훌륭한 학생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하지만 그 내용을 다루기엔 내용이 복잡해져서 생략함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A4FFADD-3F78-4040-8E5A-510D583AA2EF}"/>
              </a:ext>
            </a:extLst>
          </p:cNvPr>
          <p:cNvSpPr txBox="1"/>
          <p:nvPr/>
        </p:nvSpPr>
        <p:spPr>
          <a:xfrm>
            <a:off x="2810155" y="643518"/>
            <a:ext cx="6571689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: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{}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int&amp;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: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(value) {}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node* next =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value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root =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5" name="다이아몬드 94">
            <a:extLst>
              <a:ext uri="{FF2B5EF4-FFF2-40B4-BE49-F238E27FC236}">
                <a16:creationId xmlns:a16="http://schemas.microsoft.com/office/drawing/2014/main" id="{CAABA3B1-A4CC-4CF5-83E6-5B47A049958B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73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207777" y="2629032"/>
            <a:ext cx="17764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수업 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792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C++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372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1B38232E-B195-4659-A498-9F3BC9A92F9C}"/>
              </a:ext>
            </a:extLst>
          </p:cNvPr>
          <p:cNvGrpSpPr/>
          <p:nvPr/>
        </p:nvGrpSpPr>
        <p:grpSpPr>
          <a:xfrm>
            <a:off x="585195" y="602369"/>
            <a:ext cx="7002238" cy="2033762"/>
            <a:chOff x="585195" y="602369"/>
            <a:chExt cx="7002238" cy="2033762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12A41C93-712B-47EC-A47C-A276B2DE9A6D}"/>
                </a:ext>
              </a:extLst>
            </p:cNvPr>
            <p:cNvGrpSpPr/>
            <p:nvPr/>
          </p:nvGrpSpPr>
          <p:grpSpPr>
            <a:xfrm>
              <a:off x="585195" y="602369"/>
              <a:ext cx="7002238" cy="2033762"/>
              <a:chOff x="585195" y="602369"/>
              <a:chExt cx="7002238" cy="2033762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453C929-8CA3-4E79-AF5D-99EC8407C6CF}"/>
                  </a:ext>
                </a:extLst>
              </p:cNvPr>
              <p:cNvSpPr txBox="1"/>
              <p:nvPr/>
            </p:nvSpPr>
            <p:spPr>
              <a:xfrm>
                <a:off x="5617342" y="602369"/>
                <a:ext cx="9573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3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과제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4DB731-0D09-4D43-B30D-F113660223A3}"/>
                  </a:ext>
                </a:extLst>
              </p:cNvPr>
              <p:cNvSpPr txBox="1"/>
              <p:nvPr/>
            </p:nvSpPr>
            <p:spPr>
              <a:xfrm>
                <a:off x="585195" y="1620468"/>
                <a:ext cx="7002238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AutoNum type="arabicPeriod"/>
                </a:pP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노드를 이용하여 연결 리스트 구현</a:t>
                </a:r>
                <a:endPara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 marL="457200" indent="-457200">
                  <a:buAutoNum type="arabicPeriod"/>
                </a:pPr>
                <a:r>
                  <a: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push, get, set </a:t>
                </a: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메소드 구현</a:t>
                </a:r>
                <a:endPara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 marL="457200" indent="-457200">
                  <a:buAutoNum type="arabicPeriod"/>
                </a:pP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연결 리스트의 특정 인덱스를 잘라내는 </a:t>
                </a:r>
                <a:r>
                  <a: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delete </a:t>
                </a: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메소드 구현</a:t>
                </a:r>
                <a:endPara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7442459B-3DED-44F0-9E4C-B50601FEB425}"/>
                </a:ext>
              </a:extLst>
            </p:cNvPr>
            <p:cNvCxnSpPr>
              <a:cxnSpLocks/>
            </p:cNvCxnSpPr>
            <p:nvPr/>
          </p:nvCxnSpPr>
          <p:spPr>
            <a:xfrm>
              <a:off x="5213987" y="1221148"/>
              <a:ext cx="176402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2E89A34-C4F2-48C5-BF28-9CB34E449E8B}"/>
              </a:ext>
            </a:extLst>
          </p:cNvPr>
          <p:cNvGrpSpPr/>
          <p:nvPr/>
        </p:nvGrpSpPr>
        <p:grpSpPr>
          <a:xfrm>
            <a:off x="585194" y="3429000"/>
            <a:ext cx="6433492" cy="1725985"/>
            <a:chOff x="585195" y="602369"/>
            <a:chExt cx="6433492" cy="1725985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83FC8E4-9E13-4F13-B983-F9B2DB686DAA}"/>
                </a:ext>
              </a:extLst>
            </p:cNvPr>
            <p:cNvGrpSpPr/>
            <p:nvPr/>
          </p:nvGrpSpPr>
          <p:grpSpPr>
            <a:xfrm>
              <a:off x="585195" y="602369"/>
              <a:ext cx="6433492" cy="1725985"/>
              <a:chOff x="585195" y="602369"/>
              <a:chExt cx="6433492" cy="1725985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8703623-F53C-4D52-9936-69B036009793}"/>
                  </a:ext>
                </a:extLst>
              </p:cNvPr>
              <p:cNvSpPr txBox="1"/>
              <p:nvPr/>
            </p:nvSpPr>
            <p:spPr>
              <a:xfrm>
                <a:off x="5173310" y="602369"/>
                <a:ext cx="18453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3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선택 과제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867A680-2C25-4AD9-9DFB-8A3D721B95E1}"/>
                  </a:ext>
                </a:extLst>
              </p:cNvPr>
              <p:cNvSpPr txBox="1"/>
              <p:nvPr/>
            </p:nvSpPr>
            <p:spPr>
              <a:xfrm>
                <a:off x="585195" y="1620468"/>
                <a:ext cx="452880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AutoNum type="arabicPeriod"/>
                </a:pPr>
                <a:r>
                  <a: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find, insert, count </a:t>
                </a: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메소드 구현</a:t>
                </a:r>
                <a:endPara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 marL="457200" indent="-457200">
                  <a:buAutoNum type="arabicPeriod"/>
                </a:pPr>
                <a:r>
                  <a: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2</a:t>
                </a: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차원 리스트를 연결 리스트로 구현</a:t>
                </a:r>
                <a:endPara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8A4FACF4-32C0-4500-8D12-F5C4F2F2A112}"/>
                </a:ext>
              </a:extLst>
            </p:cNvPr>
            <p:cNvCxnSpPr>
              <a:cxnSpLocks/>
            </p:cNvCxnSpPr>
            <p:nvPr/>
          </p:nvCxnSpPr>
          <p:spPr>
            <a:xfrm>
              <a:off x="5213987" y="1221148"/>
              <a:ext cx="176402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56989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762416" y="2629032"/>
            <a:ext cx="6671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792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C++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589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42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네임스페이스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7B91027-9570-49B4-9EE2-4947240EB551}"/>
              </a:ext>
            </a:extLst>
          </p:cNvPr>
          <p:cNvSpPr txBox="1"/>
          <p:nvPr/>
        </p:nvSpPr>
        <p:spPr>
          <a:xfrm>
            <a:off x="2291112" y="1685420"/>
            <a:ext cx="7609776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두 헤더 파일의 같은 이름이 있을 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 둘을 어떻게 구분할 수 있을까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?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9E71BC7-2911-43CF-B55D-5CE7899E6518}"/>
              </a:ext>
            </a:extLst>
          </p:cNvPr>
          <p:cNvGrpSpPr/>
          <p:nvPr/>
        </p:nvGrpSpPr>
        <p:grpSpPr>
          <a:xfrm>
            <a:off x="1794927" y="3498478"/>
            <a:ext cx="3876031" cy="2063914"/>
            <a:chOff x="1794927" y="3498478"/>
            <a:chExt cx="3876031" cy="2063914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2BF516BE-D3C4-42C3-A2E3-733780B0524A}"/>
                </a:ext>
              </a:extLst>
            </p:cNvPr>
            <p:cNvSpPr/>
            <p:nvPr/>
          </p:nvSpPr>
          <p:spPr>
            <a:xfrm>
              <a:off x="1794927" y="3498478"/>
              <a:ext cx="3876031" cy="20639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C6D8225-CF80-4C1D-8DCA-38B5D65E8BD3}"/>
                </a:ext>
              </a:extLst>
            </p:cNvPr>
            <p:cNvSpPr txBox="1"/>
            <p:nvPr/>
          </p:nvSpPr>
          <p:spPr>
            <a:xfrm>
              <a:off x="2158633" y="3498747"/>
              <a:ext cx="3148619" cy="5816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4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#include “header1.h”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95EC98A-8A75-486B-82E3-04A9C55451C0}"/>
                </a:ext>
              </a:extLst>
            </p:cNvPr>
            <p:cNvSpPr txBox="1"/>
            <p:nvPr/>
          </p:nvSpPr>
          <p:spPr>
            <a:xfrm>
              <a:off x="2394274" y="4299737"/>
              <a:ext cx="1946367" cy="9618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class MyClass()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int MyFunc()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3A9F5BB-1A13-4EF9-815B-ACC68C101E9D}"/>
              </a:ext>
            </a:extLst>
          </p:cNvPr>
          <p:cNvGrpSpPr/>
          <p:nvPr/>
        </p:nvGrpSpPr>
        <p:grpSpPr>
          <a:xfrm>
            <a:off x="6521042" y="3498478"/>
            <a:ext cx="3876031" cy="2063914"/>
            <a:chOff x="1794927" y="3498478"/>
            <a:chExt cx="3876031" cy="206391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CE91AE7-F369-42D0-B43E-C3BC76075A13}"/>
                </a:ext>
              </a:extLst>
            </p:cNvPr>
            <p:cNvSpPr/>
            <p:nvPr/>
          </p:nvSpPr>
          <p:spPr>
            <a:xfrm>
              <a:off x="1794927" y="3498478"/>
              <a:ext cx="3876031" cy="20639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9310F2D-1BEE-4E09-ABDE-549B18A66670}"/>
                </a:ext>
              </a:extLst>
            </p:cNvPr>
            <p:cNvSpPr txBox="1"/>
            <p:nvPr/>
          </p:nvSpPr>
          <p:spPr>
            <a:xfrm>
              <a:off x="2158633" y="3498747"/>
              <a:ext cx="3148619" cy="5816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4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#include “header2.h”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0994BD7-1329-42F6-A7A7-A32CA9B5CF27}"/>
                </a:ext>
              </a:extLst>
            </p:cNvPr>
            <p:cNvSpPr txBox="1"/>
            <p:nvPr/>
          </p:nvSpPr>
          <p:spPr>
            <a:xfrm>
              <a:off x="2394274" y="4299737"/>
              <a:ext cx="1946367" cy="9618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class MyClass()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int MyFunc()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4957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42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네임스페이스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7B91027-9570-49B4-9EE2-4947240EB551}"/>
              </a:ext>
            </a:extLst>
          </p:cNvPr>
          <p:cNvSpPr txBox="1"/>
          <p:nvPr/>
        </p:nvSpPr>
        <p:spPr>
          <a:xfrm>
            <a:off x="1985750" y="1685420"/>
            <a:ext cx="8220519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네임스페이스는 일종의 구역으로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같은 이름으로 생기는 모호성을 방지해줌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8D9617F-7052-4C76-B03C-F09406724584}"/>
              </a:ext>
            </a:extLst>
          </p:cNvPr>
          <p:cNvGrpSpPr/>
          <p:nvPr/>
        </p:nvGrpSpPr>
        <p:grpSpPr>
          <a:xfrm>
            <a:off x="1794927" y="3498478"/>
            <a:ext cx="3876031" cy="2063914"/>
            <a:chOff x="1794927" y="3498478"/>
            <a:chExt cx="3876031" cy="2063914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2BF516BE-D3C4-42C3-A2E3-733780B0524A}"/>
                </a:ext>
              </a:extLst>
            </p:cNvPr>
            <p:cNvSpPr/>
            <p:nvPr/>
          </p:nvSpPr>
          <p:spPr>
            <a:xfrm>
              <a:off x="1794927" y="3498478"/>
              <a:ext cx="3876031" cy="20639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82452BC-1979-4879-8A1E-B0A7408549A4}"/>
                </a:ext>
              </a:extLst>
            </p:cNvPr>
            <p:cNvSpPr/>
            <p:nvPr/>
          </p:nvSpPr>
          <p:spPr>
            <a:xfrm>
              <a:off x="1980884" y="4140623"/>
              <a:ext cx="3463572" cy="12527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C6D8225-CF80-4C1D-8DCA-38B5D65E8BD3}"/>
                </a:ext>
              </a:extLst>
            </p:cNvPr>
            <p:cNvSpPr txBox="1"/>
            <p:nvPr/>
          </p:nvSpPr>
          <p:spPr>
            <a:xfrm>
              <a:off x="2158633" y="3498747"/>
              <a:ext cx="3148619" cy="5816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4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#include “header1.h”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95EC98A-8A75-486B-82E3-04A9C55451C0}"/>
                </a:ext>
              </a:extLst>
            </p:cNvPr>
            <p:cNvSpPr txBox="1"/>
            <p:nvPr/>
          </p:nvSpPr>
          <p:spPr>
            <a:xfrm>
              <a:off x="2291112" y="4465043"/>
              <a:ext cx="1590500" cy="7879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class MyClass()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int MyFunc()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0A04D96-F574-49FD-9C6E-020D8535EB3D}"/>
                </a:ext>
              </a:extLst>
            </p:cNvPr>
            <p:cNvSpPr txBox="1"/>
            <p:nvPr/>
          </p:nvSpPr>
          <p:spPr>
            <a:xfrm>
              <a:off x="2219547" y="3995245"/>
              <a:ext cx="3087705" cy="5816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400">
                  <a:solidFill>
                    <a:srgbClr val="FF0000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Header1 namespace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FA1CA2F-C87A-417C-BA18-B1BDFD3E3B84}"/>
              </a:ext>
            </a:extLst>
          </p:cNvPr>
          <p:cNvGrpSpPr/>
          <p:nvPr/>
        </p:nvGrpSpPr>
        <p:grpSpPr>
          <a:xfrm>
            <a:off x="6521044" y="3498478"/>
            <a:ext cx="3876031" cy="2063914"/>
            <a:chOff x="1794927" y="3498478"/>
            <a:chExt cx="3876031" cy="2063914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28AB501-16D5-45F7-9877-53F18EF8EC9F}"/>
                </a:ext>
              </a:extLst>
            </p:cNvPr>
            <p:cNvSpPr/>
            <p:nvPr/>
          </p:nvSpPr>
          <p:spPr>
            <a:xfrm>
              <a:off x="1794927" y="3498478"/>
              <a:ext cx="3876031" cy="20639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C9C6C2C-C3DC-4735-A472-020018858415}"/>
                </a:ext>
              </a:extLst>
            </p:cNvPr>
            <p:cNvSpPr/>
            <p:nvPr/>
          </p:nvSpPr>
          <p:spPr>
            <a:xfrm>
              <a:off x="1980884" y="4140623"/>
              <a:ext cx="3463572" cy="12527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AFDD64D-5306-49F8-8D3F-C6B128DE4137}"/>
                </a:ext>
              </a:extLst>
            </p:cNvPr>
            <p:cNvSpPr txBox="1"/>
            <p:nvPr/>
          </p:nvSpPr>
          <p:spPr>
            <a:xfrm>
              <a:off x="2158633" y="3498747"/>
              <a:ext cx="3148619" cy="5816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4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#include “header2.h”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EFBAB9D-0F14-4CF1-8AB3-A28BE0FDCFB3}"/>
                </a:ext>
              </a:extLst>
            </p:cNvPr>
            <p:cNvSpPr txBox="1"/>
            <p:nvPr/>
          </p:nvSpPr>
          <p:spPr>
            <a:xfrm>
              <a:off x="2291112" y="4465043"/>
              <a:ext cx="1590500" cy="7879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class MyClass()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int MyFunc()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7348D8A-F4C1-4184-9A87-517A55CAF32C}"/>
                </a:ext>
              </a:extLst>
            </p:cNvPr>
            <p:cNvSpPr txBox="1"/>
            <p:nvPr/>
          </p:nvSpPr>
          <p:spPr>
            <a:xfrm>
              <a:off x="2219547" y="3995245"/>
              <a:ext cx="3087705" cy="5816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400">
                  <a:solidFill>
                    <a:srgbClr val="FF0000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Header2 namespace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2013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42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네임스페이스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E6474EF-6B8D-44B9-8095-4B7B7116A2CB}"/>
              </a:ext>
            </a:extLst>
          </p:cNvPr>
          <p:cNvSpPr txBox="1"/>
          <p:nvPr/>
        </p:nvSpPr>
        <p:spPr>
          <a:xfrm>
            <a:off x="2267125" y="1668815"/>
            <a:ext cx="3118607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E040A8-09A5-4F4C-82A7-5205A3545E6F}"/>
              </a:ext>
            </a:extLst>
          </p:cNvPr>
          <p:cNvSpPr txBox="1"/>
          <p:nvPr/>
        </p:nvSpPr>
        <p:spPr>
          <a:xfrm>
            <a:off x="6806270" y="1668814"/>
            <a:ext cx="3118607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D8988D-518C-4E9D-ADD0-5DAB52C2BB8D}"/>
              </a:ext>
            </a:extLst>
          </p:cNvPr>
          <p:cNvSpPr txBox="1"/>
          <p:nvPr/>
        </p:nvSpPr>
        <p:spPr>
          <a:xfrm>
            <a:off x="2262202" y="4386774"/>
            <a:ext cx="7662675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namespace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키워드로 블록을 열어서 사용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네임스페이스 각각은 독립되어 있어서 이름의 모호성이 발생하지 않음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7" name="다이아몬드 6">
            <a:extLst>
              <a:ext uri="{FF2B5EF4-FFF2-40B4-BE49-F238E27FC236}">
                <a16:creationId xmlns:a16="http://schemas.microsoft.com/office/drawing/2014/main" id="{87602689-51E5-42CA-A45C-10B7AFD09830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142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42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네임스페이스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E6474EF-6B8D-44B9-8095-4B7B7116A2CB}"/>
              </a:ext>
            </a:extLst>
          </p:cNvPr>
          <p:cNvSpPr txBox="1"/>
          <p:nvPr/>
        </p:nvSpPr>
        <p:spPr>
          <a:xfrm>
            <a:off x="4534235" y="1794649"/>
            <a:ext cx="3118607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=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 =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D8988D-518C-4E9D-ADD0-5DAB52C2BB8D}"/>
              </a:ext>
            </a:extLst>
          </p:cNvPr>
          <p:cNvSpPr txBox="1"/>
          <p:nvPr/>
        </p:nvSpPr>
        <p:spPr>
          <a:xfrm>
            <a:off x="1310017" y="4109938"/>
            <a:ext cx="9567042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네임스페이스를 사용할 때는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namespace::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을 이용하여 구역을 명시해줌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네임스페이스는 구역이기 때문에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네임스페이스를 중첩하여 구역 안의 구역도 표현 가능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경우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A::b::c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와 같은 방식으로 중첩하여서 사용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7" name="다이아몬드 6">
            <a:extLst>
              <a:ext uri="{FF2B5EF4-FFF2-40B4-BE49-F238E27FC236}">
                <a16:creationId xmlns:a16="http://schemas.microsoft.com/office/drawing/2014/main" id="{899C06A5-7334-44D9-9B09-C87B09F080B4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519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42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네임스페이스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E6474EF-6B8D-44B9-8095-4B7B7116A2CB}"/>
              </a:ext>
            </a:extLst>
          </p:cNvPr>
          <p:cNvSpPr txBox="1"/>
          <p:nvPr/>
        </p:nvSpPr>
        <p:spPr>
          <a:xfrm>
            <a:off x="4534234" y="1732399"/>
            <a:ext cx="3118607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=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 =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D8988D-518C-4E9D-ADD0-5DAB52C2BB8D}"/>
              </a:ext>
            </a:extLst>
          </p:cNvPr>
          <p:cNvSpPr txBox="1"/>
          <p:nvPr/>
        </p:nvSpPr>
        <p:spPr>
          <a:xfrm>
            <a:off x="1942411" y="4109938"/>
            <a:ext cx="8302273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자주 사용하는 네임스페이스는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using namespace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통하여 생략이 가능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기존의 방식 그대로 구역을 지정하여 접근하여도 상관 없음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위의 코드에서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B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using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하면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func()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은 모호해져서 구역을 지정해야함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7" name="다이아몬드 6">
            <a:extLst>
              <a:ext uri="{FF2B5EF4-FFF2-40B4-BE49-F238E27FC236}">
                <a16:creationId xmlns:a16="http://schemas.microsoft.com/office/drawing/2014/main" id="{63A16819-5E69-4A37-A43B-63742955F435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606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42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네임스페이스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3D8988D-518C-4E9D-ADD0-5DAB52C2BB8D}"/>
              </a:ext>
            </a:extLst>
          </p:cNvPr>
          <p:cNvSpPr txBox="1"/>
          <p:nvPr/>
        </p:nvSpPr>
        <p:spPr>
          <a:xfrm>
            <a:off x="1985701" y="4495831"/>
            <a:ext cx="8215711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일반적으로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C++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내장 헤더 파일들은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std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네임스페이스를 사용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따라서 기본으로 제공하는 함수들과 동일한 이름의 함수를 만들어도 무관함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3BED69-00AC-4F93-A878-550B841AE5D5}"/>
              </a:ext>
            </a:extLst>
          </p:cNvPr>
          <p:cNvSpPr txBox="1"/>
          <p:nvPr/>
        </p:nvSpPr>
        <p:spPr>
          <a:xfrm>
            <a:off x="466279" y="1790535"/>
            <a:ext cx="6094602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"Hello, World!"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::endl;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0BBB78-2716-4C52-B5DC-568A56025318}"/>
              </a:ext>
            </a:extLst>
          </p:cNvPr>
          <p:cNvSpPr txBox="1"/>
          <p:nvPr/>
        </p:nvSpPr>
        <p:spPr>
          <a:xfrm>
            <a:off x="6956571" y="1652035"/>
            <a:ext cx="4947407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cout &lt;&lt;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"Hello, World!"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endl;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06903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778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new,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delete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키워드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71B3FEF-D52A-4F34-B36A-194C9C3C4969}"/>
              </a:ext>
            </a:extLst>
          </p:cNvPr>
          <p:cNvSpPr txBox="1"/>
          <p:nvPr/>
        </p:nvSpPr>
        <p:spPr>
          <a:xfrm>
            <a:off x="1120621" y="1455859"/>
            <a:ext cx="2146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잠깐 어제의 수업 복습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F84F355-437B-4EED-A931-B5FF977D2E37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2A887E4-5898-4B24-9397-97C22D3AE7B4}"/>
              </a:ext>
            </a:extLst>
          </p:cNvPr>
          <p:cNvSpPr txBox="1"/>
          <p:nvPr/>
        </p:nvSpPr>
        <p:spPr>
          <a:xfrm>
            <a:off x="5609434" y="1951672"/>
            <a:ext cx="530356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arr =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 *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5B4583-3BDC-4AC9-BC75-EE2B98B724BD}"/>
              </a:ext>
            </a:extLst>
          </p:cNvPr>
          <p:cNvSpPr txBox="1"/>
          <p:nvPr/>
        </p:nvSpPr>
        <p:spPr>
          <a:xfrm>
            <a:off x="1205183" y="4045903"/>
            <a:ext cx="10390986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stdlib.h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malloc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함수를 이용하면 프로그램이 실행중일 때 메모리를 동적으로 할당할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동적 할당은 힙 영역이라는 메모리 공간에 크기만큼 할당하고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 위치의 주소를 반환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반환된 주소를 저장해서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이를 배열처럼 사용할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C69E5E-6579-4D01-9969-2847B80BF48C}"/>
              </a:ext>
            </a:extLst>
          </p:cNvPr>
          <p:cNvSpPr txBox="1"/>
          <p:nvPr/>
        </p:nvSpPr>
        <p:spPr>
          <a:xfrm>
            <a:off x="396203" y="3289126"/>
            <a:ext cx="3097323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언어의 동적 할당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7977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1962</Words>
  <Application>Microsoft Office PowerPoint</Application>
  <PresentationFormat>와이드스크린</PresentationFormat>
  <Paragraphs>337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나눔고딕 Light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우령</dc:creator>
  <cp:lastModifiedBy>이 우령</cp:lastModifiedBy>
  <cp:revision>374</cp:revision>
  <dcterms:created xsi:type="dcterms:W3CDTF">2021-07-27T05:46:00Z</dcterms:created>
  <dcterms:modified xsi:type="dcterms:W3CDTF">2021-08-01T23:46:12Z</dcterms:modified>
</cp:coreProperties>
</file>