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198083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552929" y="4452777"/>
            <a:ext cx="90861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인간이라는 클래스는 개라는 클래스에게 먹이를 줄 수 있다고 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인간인 각각의 객체들은 개인 각각의 객체들에게 먹이를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클래스에 공통적인 특징들을 선언하고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객체들에게 해당 행동을 시행함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81474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417874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249674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299168-EF45-48D2-9DC5-75C4266FF06B}"/>
              </a:ext>
            </a:extLst>
          </p:cNvPr>
          <p:cNvSpPr/>
          <p:nvPr/>
        </p:nvSpPr>
        <p:spPr>
          <a:xfrm>
            <a:off x="8013254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B2EAE6-228A-42C2-A699-7D4C5AC6F831}"/>
              </a:ext>
            </a:extLst>
          </p:cNvPr>
          <p:cNvSpPr/>
          <p:nvPr/>
        </p:nvSpPr>
        <p:spPr>
          <a:xfrm>
            <a:off x="6847167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3C337D-82B9-4F00-B64F-ECA327596A1D}"/>
              </a:ext>
            </a:extLst>
          </p:cNvPr>
          <p:cNvSpPr/>
          <p:nvPr/>
        </p:nvSpPr>
        <p:spPr>
          <a:xfrm>
            <a:off x="10211170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33648D-147D-46ED-8020-D66A8ACDA077}"/>
              </a:ext>
            </a:extLst>
          </p:cNvPr>
          <p:cNvSpPr/>
          <p:nvPr/>
        </p:nvSpPr>
        <p:spPr>
          <a:xfrm>
            <a:off x="8529168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행성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66424D4-3168-4778-888C-67F3E86D3591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178748" y="1992900"/>
            <a:ext cx="3834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2202145" y="4696058"/>
            <a:ext cx="7787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클래스들과 관계를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서로 다른 종이지만 같은 포유류로 속할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포유류를 추상적인 클래스로 두고 분류할 수 있음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</p:spTree>
    <p:extLst>
      <p:ext uri="{BB962C8B-B14F-4D97-AF65-F5344CB8AC3E}">
        <p14:creationId xmlns:p14="http://schemas.microsoft.com/office/powerpoint/2010/main" val="321931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892240"/>
            <a:ext cx="1096165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현실의 모든 동물은 동물계에서 시작하여 종속과목강문 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하나의 종으로 그러한 존재가 있을 수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종도 아닌 포유류라는 존재는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추상적인 분류를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만들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객체를 만들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486720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612599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AB31B1-1F9C-4EF2-9C5E-28CDE695DD43}"/>
              </a:ext>
            </a:extLst>
          </p:cNvPr>
          <p:cNvSpPr/>
          <p:nvPr/>
        </p:nvSpPr>
        <p:spPr>
          <a:xfrm>
            <a:off x="4548796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91BC0-9AC2-4C45-890F-7EE8F4A498C1}"/>
              </a:ext>
            </a:extLst>
          </p:cNvPr>
          <p:cNvSpPr/>
          <p:nvPr/>
        </p:nvSpPr>
        <p:spPr>
          <a:xfrm>
            <a:off x="6640108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6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672179"/>
            <a:ext cx="1096646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계층적인 구조로 만들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계층이 꼭 하나라는 법은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중학생이 있다면 각각을 나눠서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 은별이라는 객체는 인간이자 서울시민이자 대학생임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9518A9-9236-4439-BFCD-D17D62E5AB6F}"/>
              </a:ext>
            </a:extLst>
          </p:cNvPr>
          <p:cNvGrpSpPr/>
          <p:nvPr/>
        </p:nvGrpSpPr>
        <p:grpSpPr>
          <a:xfrm>
            <a:off x="4147550" y="1305691"/>
            <a:ext cx="3896899" cy="2746807"/>
            <a:chOff x="4147550" y="542293"/>
            <a:chExt cx="3896899" cy="27468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4147551" y="542293"/>
              <a:ext cx="3896896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4147550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7041351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5594450" y="2645476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B59D8D-8B80-4482-9251-57D30AC01D46}"/>
                </a:ext>
              </a:extLst>
            </p:cNvPr>
            <p:cNvSpPr/>
            <p:nvPr/>
          </p:nvSpPr>
          <p:spPr>
            <a:xfrm>
              <a:off x="4147551" y="2114577"/>
              <a:ext cx="24499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대학생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8CC71C-0D81-4111-B627-38016F387A53}"/>
                </a:ext>
              </a:extLst>
            </p:cNvPr>
            <p:cNvSpPr/>
            <p:nvPr/>
          </p:nvSpPr>
          <p:spPr>
            <a:xfrm>
              <a:off x="7041348" y="2114577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중학생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61A821-B4A8-4D17-8DEC-A07E95832A04}"/>
                </a:ext>
              </a:extLst>
            </p:cNvPr>
            <p:cNvSpPr/>
            <p:nvPr/>
          </p:nvSpPr>
          <p:spPr>
            <a:xfrm>
              <a:off x="5594450" y="1620715"/>
              <a:ext cx="2449996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392694-01F7-469B-B00E-D327DDCD0A43}"/>
                </a:ext>
              </a:extLst>
            </p:cNvPr>
            <p:cNvSpPr/>
            <p:nvPr/>
          </p:nvSpPr>
          <p:spPr>
            <a:xfrm>
              <a:off x="4147550" y="1620715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서울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0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4296469" y="1642145"/>
            <a:ext cx="35990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대표적인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2996141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B907F-52CF-47F3-91D3-915FF2234882}"/>
              </a:ext>
            </a:extLst>
          </p:cNvPr>
          <p:cNvSpPr txBox="1"/>
          <p:nvPr/>
        </p:nvSpPr>
        <p:spPr>
          <a:xfrm>
            <a:off x="7151578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C2560-766B-4F64-A3B2-5BB43F0E15D7}"/>
              </a:ext>
            </a:extLst>
          </p:cNvPr>
          <p:cNvSpPr txBox="1"/>
          <p:nvPr/>
        </p:nvSpPr>
        <p:spPr>
          <a:xfrm>
            <a:off x="3213348" y="4313046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0261-4915-4FBD-9112-9D044DA7E7D3}"/>
              </a:ext>
            </a:extLst>
          </p:cNvPr>
          <p:cNvSpPr txBox="1"/>
          <p:nvPr/>
        </p:nvSpPr>
        <p:spPr>
          <a:xfrm>
            <a:off x="7151578" y="4313046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5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358164" y="3243565"/>
            <a:ext cx="9475671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지향에서의 추상화란 객체들의 복잡한 부분은 제외하고 필요한 부분만 남기는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추상적으로 객체들을 묶음으로 직관적이고 용이하게 설계하는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 각각의 요소를 추상화하여 객체를 표현했으며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표현된 객체는 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 각각의 역할을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6" y="1719711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50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34784" y="3243565"/>
            <a:ext cx="1052243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캡슐화란 객체와 그 객체와 관련된 행위와 의무를 묶고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객체들에겐 알려주지 않는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인간이란 클래스가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행위는 그 객체에 묶이는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다른 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들은 인간이 걷는 과학적인 방법은 중요하지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걷는 행위만이 중요함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8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82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867919" y="3243565"/>
            <a:ext cx="84561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상속은 클래스가 계층적인 구조를 나타내는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계층적은 구조에서 상위에 존재하는 클래스는 추상적인 존재여도 상관이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상위 클래스는 여럿이여도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569255" y="1719711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086455" y="3243565"/>
            <a:ext cx="100190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것과 개가 걷는 것은 걷다라는 공통점이 있지만 걷는 방법이나 원리는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인간과 개에게 모두 걸으라고 명령을 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방법이나 원리에 상관 없이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같은 명령이지만 객체에 따라서 다른 기능을 수행할 수 있는 것을 다형성이라고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9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25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869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7CC842-0B41-4D79-830A-B8B1FDCC01AE}"/>
              </a:ext>
            </a:extLst>
          </p:cNvPr>
          <p:cNvSpPr txBox="1"/>
          <p:nvPr/>
        </p:nvSpPr>
        <p:spPr>
          <a:xfrm>
            <a:off x="1532196" y="3429000"/>
            <a:ext cx="452239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연산을 위해서 서브 프로그램을 호출하여 실행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서브 프로그램 또한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29A5-A6C0-4715-9D33-8CACEB1071CE}"/>
              </a:ext>
            </a:extLst>
          </p:cNvPr>
          <p:cNvSpPr txBox="1"/>
          <p:nvPr/>
        </p:nvSpPr>
        <p:spPr>
          <a:xfrm>
            <a:off x="2505133" y="2030700"/>
            <a:ext cx="7768473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절차적 패러다임 </a:t>
            </a:r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AC804-D3F8-40FC-8712-C013070BB01B}"/>
              </a:ext>
            </a:extLst>
          </p:cNvPr>
          <p:cNvSpPr txBox="1"/>
          <p:nvPr/>
        </p:nvSpPr>
        <p:spPr>
          <a:xfrm>
            <a:off x="6734769" y="3428999"/>
            <a:ext cx="4507965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객체와 객체의 상호 작용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목적을 위해서 객체를 생성하고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상호작용함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데이터는 더 이상 목적을 위한 도구가 아닌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3315AA1F-0193-4584-BBCB-B2C3DA23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44" y="1031837"/>
            <a:ext cx="6264111" cy="39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DE943-370F-4E18-8E53-5C2F23C7AA70}"/>
              </a:ext>
            </a:extLst>
          </p:cNvPr>
          <p:cNvSpPr txBox="1"/>
          <p:nvPr/>
        </p:nvSpPr>
        <p:spPr>
          <a:xfrm>
            <a:off x="1096874" y="5114429"/>
            <a:ext cx="999825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플레이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위해서 다양한 객체들이 상호 작용함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장애물은 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UI,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넘어서 수치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시스템조차 모두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지향은 상상하는 모든 것을 객체로 바꾼다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F290-F714-471A-9970-BD164CE73E1A}"/>
              </a:ext>
            </a:extLst>
          </p:cNvPr>
          <p:cNvSpPr txBox="1"/>
          <p:nvPr/>
        </p:nvSpPr>
        <p:spPr>
          <a:xfrm>
            <a:off x="8331762" y="206059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 대해서 굉장히 생략한 설명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자세히 공부해보는 것을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F6950-3C1C-4D84-A33E-F197EE527142}"/>
              </a:ext>
            </a:extLst>
          </p:cNvPr>
          <p:cNvSpPr/>
          <p:nvPr/>
        </p:nvSpPr>
        <p:spPr>
          <a:xfrm>
            <a:off x="2441196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BB8924-A51A-4067-AA25-29094FD77526}"/>
              </a:ext>
            </a:extLst>
          </p:cNvPr>
          <p:cNvSpPr/>
          <p:nvPr/>
        </p:nvSpPr>
        <p:spPr>
          <a:xfrm>
            <a:off x="7552890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68771" y="5064096"/>
            <a:ext cx="925445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 가장 중요한 존재는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비슷하지만 큰 차이가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마찬가지로 클래스는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존재라는 것이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74A53-61EB-48AF-A7E8-44E3061CD789}"/>
              </a:ext>
            </a:extLst>
          </p:cNvPr>
          <p:cNvSpPr txBox="1"/>
          <p:nvPr/>
        </p:nvSpPr>
        <p:spPr>
          <a:xfrm>
            <a:off x="1724593" y="3126997"/>
            <a:ext cx="363112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묶음과의 직접적인 관련성은 없음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1BA49-5183-4BD9-ADD6-46002DDE52FD}"/>
              </a:ext>
            </a:extLst>
          </p:cNvPr>
          <p:cNvSpPr txBox="1"/>
          <p:nvPr/>
        </p:nvSpPr>
        <p:spPr>
          <a:xfrm>
            <a:off x="6836285" y="3126996"/>
            <a:ext cx="3126177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 다양한 관계를 맺음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32704" y="4107325"/>
            <a:ext cx="932659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게임에서 플레이어가 있다고 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관점에서 플레이어는 단순한 데이터 묶음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특별한 관계를 맺지도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특별한 의미가 있지도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않으며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프로그램이 플레이어를 행동하게 하는 것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move(player)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631122" cy="2297157"/>
            <a:chOff x="3847008" y="1853967"/>
            <a:chExt cx="3631122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631122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묶음과의 직접적인 관련성은 없음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수동적인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80794" y="3865008"/>
            <a:ext cx="923041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클래스는 마찬가지로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뚜렷한 의미가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플레이어는 움직일 수 있는 오브젝트이며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적과 지형에 상호작용할 수 있는 존재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그 플레이어의 능동적인 행동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player.move()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지향에서는 수 많은 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들이 서로 상호작용하며 목표를 달성함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126177" cy="2297157"/>
            <a:chOff x="3847008" y="1853967"/>
            <a:chExt cx="3126177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클래스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126177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 다양한 관계를 맺음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능동적인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0EAD1B-12C5-4037-B264-6B7573868255}"/>
              </a:ext>
            </a:extLst>
          </p:cNvPr>
          <p:cNvSpPr txBox="1"/>
          <p:nvPr/>
        </p:nvSpPr>
        <p:spPr>
          <a:xfrm>
            <a:off x="6089047" y="6192868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것도 추상적인 클래스라고 볼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is-a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관계를 가짐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432704" y="4452777"/>
            <a:ext cx="95670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데이터들의 묶음이라고 표현했지만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정확히 말하면 데이터들의 묶음이 될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통해서 객체들을 만들며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객체들 각각이 자신만의 데이터를 갖음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2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14745" y="4452777"/>
            <a:ext cx="1056250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인간이라고 둔다면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존재는 인간이라는 범주를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인간은 두 발로 걷고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아기를 낳는 젖먹이 동물이며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지능이 높다는 공통점이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눈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피부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머리카락 색은 각각의 객체가 다르며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객체의 고유한 데이터로 나타냄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94FE7-C840-4205-9D1A-E3983B64C07F}"/>
              </a:ext>
            </a:extLst>
          </p:cNvPr>
          <p:cNvSpPr txBox="1"/>
          <p:nvPr/>
        </p:nvSpPr>
        <p:spPr>
          <a:xfrm>
            <a:off x="3908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5C1D-6977-4805-8634-C49F071CD5A3}"/>
              </a:ext>
            </a:extLst>
          </p:cNvPr>
          <p:cNvSpPr txBox="1"/>
          <p:nvPr/>
        </p:nvSpPr>
        <p:spPr>
          <a:xfrm>
            <a:off x="5590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AC039-9C29-4848-BB1C-0893B488A661}"/>
              </a:ext>
            </a:extLst>
          </p:cNvPr>
          <p:cNvSpPr txBox="1"/>
          <p:nvPr/>
        </p:nvSpPr>
        <p:spPr>
          <a:xfrm>
            <a:off x="7272090" y="3648338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3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834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371</cp:revision>
  <dcterms:created xsi:type="dcterms:W3CDTF">2021-07-27T05:46:00Z</dcterms:created>
  <dcterms:modified xsi:type="dcterms:W3CDTF">2021-08-01T05:25:41Z</dcterms:modified>
</cp:coreProperties>
</file>