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0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37" r:id="rId22"/>
    <p:sldId id="306" r:id="rId23"/>
  </p:sldIdLst>
  <p:sldSz cx="12192000" cy="6858000"/>
  <p:notesSz cx="6858000" cy="9144000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나눔고딕 Light" panose="020D0904000000000000" pitchFamily="50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Input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655710"/>
            <a:ext cx="773961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입력을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키보드와 마우스의 입력을 관리하며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매니저를 호출하여 입력을 처리함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가장 많이 사용되는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47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Sound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886543"/>
            <a:ext cx="850906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소리를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소리를 고유한 사운드 코드로 관리하고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코드를 이용해 소리를 설정함 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45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Time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886543"/>
            <a:ext cx="501772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시간을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델타 타임과 프레임을 계산하고 구할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66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AB935E-E66C-4C95-8B07-23995A41964B}"/>
              </a:ext>
            </a:extLst>
          </p:cNvPr>
          <p:cNvGrpSpPr/>
          <p:nvPr/>
        </p:nvGrpSpPr>
        <p:grpSpPr>
          <a:xfrm>
            <a:off x="2520710" y="1484089"/>
            <a:ext cx="1152696" cy="2313962"/>
            <a:chOff x="1959620" y="2375484"/>
            <a:chExt cx="1367768" cy="2313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47E5AC-D7C0-4F97-A28C-D07F7C1D8E12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052400-DC12-4E65-9249-17D6CCCC69EE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Texture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59EB1A-0889-4044-B922-235BFA3B68FD}"/>
              </a:ext>
            </a:extLst>
          </p:cNvPr>
          <p:cNvSpPr txBox="1"/>
          <p:nvPr/>
        </p:nvSpPr>
        <p:spPr>
          <a:xfrm>
            <a:off x="4135086" y="1967424"/>
            <a:ext cx="5636479" cy="1347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관리하는 매니저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로드하고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저장하는 역할을 담당하며 스프라이트 렌더러와 같은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렌더러는 자동으로 텍스쳐 매니저를 호출하여 텍스쳐를 생성함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직접 만질 일이 있을 때 호출하여 사용할 수 있음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480794" y="4564218"/>
            <a:ext cx="923041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스프라이트는 텍스쳐로 저장되어 관리됨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사용할 땐 텍스쳐를 직접 다룰 필요가 없지만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몇 몇 특별한 경우에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55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656707" y="4572607"/>
            <a:ext cx="887858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 매니저를 직접 호출해서 텍스쳐를 로드하고 사용하는 코드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렌더러의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SetTexture()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GetTexture()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텍스쳐 객체를 얻을 수도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6C9E1-ADCB-4625-9F86-BB20F8B03D3E}"/>
              </a:ext>
            </a:extLst>
          </p:cNvPr>
          <p:cNvSpPr txBox="1"/>
          <p:nvPr/>
        </p:nvSpPr>
        <p:spPr>
          <a:xfrm>
            <a:off x="1269184" y="1919836"/>
            <a:ext cx="965363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Texture* texture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RG2R_TextureM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(texture);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39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194657" y="4572607"/>
            <a:ext cx="980268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 매니저의 로드는 이미 생성된 텍스쳐인지 체크하고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로드하는 과정을 거치기 때문에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이미 로드된 텍스쳐를 자주 사용할 경우에는 텍스쳐를 저장해서 사용하는 것이 나음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6C9E1-ADCB-4625-9F86-BB20F8B03D3E}"/>
              </a:ext>
            </a:extLst>
          </p:cNvPr>
          <p:cNvSpPr txBox="1"/>
          <p:nvPr/>
        </p:nvSpPr>
        <p:spPr>
          <a:xfrm>
            <a:off x="1269184" y="1919836"/>
            <a:ext cx="965363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Texture* texture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RG2R_TextureM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(texture);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45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312478" y="4625335"/>
            <a:ext cx="9567043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렌더러는 텍스쳐 목록을 일정한 시간대로 돌아가면서 렌더링함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애니메이션은 텍스쳐스라는 텍스쳐 목록을 사용하며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애니메이션을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렌더러는 스프라이트 렌더러처럼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VisibleArea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자동으로 설정해주지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SetVisibleArea()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호출해서 보이는 모습을 따로 설정해줘야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9A9C73-FFB8-4D1A-BCD2-EFA835AEA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177" y="1055207"/>
            <a:ext cx="4885189" cy="32771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EBCC4F-7542-4028-9B19-E035202DD80C}"/>
              </a:ext>
            </a:extLst>
          </p:cNvPr>
          <p:cNvSpPr txBox="1"/>
          <p:nvPr/>
        </p:nvSpPr>
        <p:spPr>
          <a:xfrm>
            <a:off x="253767" y="1431225"/>
            <a:ext cx="6314813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Textures textures;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"Resources/test2.png"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GetAnimations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(textures);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SetVisibleArea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052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312478" y="4670329"/>
            <a:ext cx="906690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루프 설정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간격 설정 등을 지원하며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상황에 맞도록 렌더러를 설정해서 사용하면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텍스쳐스를 사용하는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SetTargetAnim()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설정할 수 있으며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현재 텍스쳐스의 특정 인덱스로 설정을 원한다면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SetNowIndex()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BCC4F-7542-4028-9B19-E035202DD80C}"/>
              </a:ext>
            </a:extLst>
          </p:cNvPr>
          <p:cNvSpPr txBox="1"/>
          <p:nvPr/>
        </p:nvSpPr>
        <p:spPr>
          <a:xfrm>
            <a:off x="2938592" y="1139854"/>
            <a:ext cx="6314813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Textures textures;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"Resources/test2.png"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GetAnimations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(textures);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SetIsLoop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SetVisibleArea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3455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렌더러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092354" y="4873213"/>
            <a:ext cx="1000729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렌더러로 텍스트를 출력할 수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효과를 넣을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렌더러들과 마찬가지로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Transform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이용해서 회전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크기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조절 등의 효과를 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BCC4F-7542-4028-9B19-E035202DD80C}"/>
              </a:ext>
            </a:extLst>
          </p:cNvPr>
          <p:cNvSpPr txBox="1"/>
          <p:nvPr/>
        </p:nvSpPr>
        <p:spPr>
          <a:xfrm>
            <a:off x="171888" y="1664144"/>
            <a:ext cx="7384403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SetTextColor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SetAlignmentHeight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TextAlignment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::ALIGN_CENTER);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SetAlignmentWidth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TextAlignment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::ALIGN_CENTER);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SetStyle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DWRITE_FONT_STYLE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::DWRITE_FONT_STYLE_ITALIC);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8D89A3-A2BD-466A-87A8-630CBADA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60" y="1382611"/>
            <a:ext cx="4076438" cy="302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0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B1C781-A45C-468C-B386-32CE5F90DDDD}"/>
              </a:ext>
            </a:extLst>
          </p:cNvPr>
          <p:cNvSpPr txBox="1"/>
          <p:nvPr/>
        </p:nvSpPr>
        <p:spPr>
          <a:xfrm>
            <a:off x="1399041" y="4239747"/>
            <a:ext cx="9393918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유니티의 코루틴처럼 단순한 반복이 아닌 시간 간격을 주면서 특정한 기능을 해야할 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리스트라는 기능을 이용할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여러 커맨드 리스트를 갖고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리스트는 여러 커맨드를 가짐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커맨드와 커맨드 사이에는 각각 시간 간격을 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CB02A4-549C-4A13-BA72-9D442CF34C85}"/>
              </a:ext>
            </a:extLst>
          </p:cNvPr>
          <p:cNvGrpSpPr/>
          <p:nvPr/>
        </p:nvGrpSpPr>
        <p:grpSpPr>
          <a:xfrm>
            <a:off x="4715113" y="2723625"/>
            <a:ext cx="2761774" cy="1125521"/>
            <a:chOff x="1959620" y="2375484"/>
            <a:chExt cx="1367768" cy="2313962"/>
          </a:xfrm>
          <a:solidFill>
            <a:schemeClr val="bg1">
              <a:lumMod val="8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E5028B-C241-4B18-9097-FD3E84ABC8C9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16ACE9-34A0-4FDA-B79D-9F7F33E75355}"/>
                </a:ext>
              </a:extLst>
            </p:cNvPr>
            <p:cNvSpPr txBox="1"/>
            <p:nvPr/>
          </p:nvSpPr>
          <p:spPr>
            <a:xfrm>
              <a:off x="2407243" y="3178522"/>
              <a:ext cx="472521" cy="69603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오브젝트</a:t>
              </a:r>
              <a:endPara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E4040A6-A287-464B-A358-666ED64205D8}"/>
              </a:ext>
            </a:extLst>
          </p:cNvPr>
          <p:cNvGrpSpPr/>
          <p:nvPr/>
        </p:nvGrpSpPr>
        <p:grpSpPr>
          <a:xfrm>
            <a:off x="4734187" y="1068861"/>
            <a:ext cx="903833" cy="1648999"/>
            <a:chOff x="4715113" y="1437977"/>
            <a:chExt cx="903833" cy="164899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867F9B-DF28-4366-8DF0-0AE36DD52C5E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3D9629B-B142-4E9F-83E8-75636A7DED58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87F3F-0434-4D97-A1B6-3DC70AB38CB3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F9B6C40-069D-45EA-8619-97DFA6844D9F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D3AFA07-19B3-4B2E-83CF-10BB9E559720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EFAACB-8E79-4646-BDAE-B35C42103C5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C908671-95CF-4078-8288-A0CB7855B808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9975094-3412-48F4-A68F-0A1A37623E7F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72973A-BA72-4C68-A74F-77BCF62D40D3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C7F4B74-53D2-4565-9C27-3153701D41C0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9E48E3-75F8-48FD-AB6C-4EED3716D2F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C7D4B5-3DC1-46BB-9237-7ECFA35D3563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E8A7836-EC8B-441B-A38E-3C138F80C082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52B7CB6-FA73-4EDC-BB62-5A580221A032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347A56-0B4D-412B-813C-B35A74732FCF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732D636-53EF-4396-87AC-BC23ADB43DA3}"/>
              </a:ext>
            </a:extLst>
          </p:cNvPr>
          <p:cNvGrpSpPr/>
          <p:nvPr/>
        </p:nvGrpSpPr>
        <p:grpSpPr>
          <a:xfrm>
            <a:off x="5639660" y="1068861"/>
            <a:ext cx="903833" cy="1648999"/>
            <a:chOff x="4715113" y="1437977"/>
            <a:chExt cx="903833" cy="164899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E9F3812-017B-4DCA-8B9D-1FE66FC2BCF7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49F90878-215A-4ACF-97AA-D9791E7C029A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4F8451-BDFF-4EE3-802C-D3326FC1F32A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F9B59DC-8693-4AEA-9B8A-90E738CF7369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42BCD15-9C04-4E90-940C-34BC1771E0C7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5EA4E6-D2C1-4AA6-8C30-AF70BF38C77C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2427833-A6AB-48CC-AADD-525C9FB2A433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3085119-D716-4270-9550-2B2B16265E7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C4916B-418B-43EA-A33F-E11A5467936A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03AFD16-0FAD-487A-A067-CABBCB6DC9D5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AA61DD2-6DF4-4036-B63E-D60C633D1A0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44D165-C3EA-456D-9A2C-5FC10803ADF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B4EF8BE-B77E-4E79-AFDD-6CB36343EFB3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108376-6F0D-45AB-9ABE-74D16C99AA05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9EA980-D76E-46B2-9F4A-484DE1EF85C6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08D8E8-5D70-47C5-8949-A33041C1AF45}"/>
              </a:ext>
            </a:extLst>
          </p:cNvPr>
          <p:cNvGrpSpPr/>
          <p:nvPr/>
        </p:nvGrpSpPr>
        <p:grpSpPr>
          <a:xfrm>
            <a:off x="6549661" y="1068861"/>
            <a:ext cx="903833" cy="1648999"/>
            <a:chOff x="4715113" y="1437977"/>
            <a:chExt cx="903833" cy="164899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6EFEDE2-A63F-4C5F-B4EA-0BA4FE8E27E5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E9309E6-7F73-4D25-AB27-13318AA03335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2935FA-C43D-447B-BA4B-0BEACBCEB292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3370664-09C2-46EB-8F55-66BDE0246611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35C0A8A-2907-4406-98D7-6F3E9864F447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FC88A8D-11B4-4278-95F2-F237459901D7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F99A9C5-8398-4826-98BB-0ADD9D4C4F6C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42041AD-BFED-4DBD-B01F-95D0CA0557C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0DECFB-150F-4498-8A0C-E8564D0967F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1DA4D91-211A-46FE-9676-741C30773363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AD0915E-03E4-4C3E-97B1-44F9F7BF4572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27DAC7-90F4-43ED-B929-0B8A70CB2B77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B41C2E9-2328-4711-BE33-6C1FDC43E619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A498A19-25FD-46E2-979E-18D756B4466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3DEB391-A0D9-46F5-BFDF-522787E5E80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173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484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렌더러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FAAAA7-2F94-4534-9C7F-8207A1D69ECD}"/>
              </a:ext>
            </a:extLst>
          </p:cNvPr>
          <p:cNvSpPr txBox="1"/>
          <p:nvPr/>
        </p:nvSpPr>
        <p:spPr>
          <a:xfrm>
            <a:off x="1768329" y="1298725"/>
            <a:ext cx="8655341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CommandList* commandList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CommandList;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(commandList);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EA3807-409F-48C1-AA80-FB163CAA5173}"/>
              </a:ext>
            </a:extLst>
          </p:cNvPr>
          <p:cNvSpPr txBox="1"/>
          <p:nvPr/>
        </p:nvSpPr>
        <p:spPr>
          <a:xfrm>
            <a:off x="1426291" y="4600474"/>
            <a:ext cx="933941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1.5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 간격으로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1, 2, 3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출력하는 커맨드 리스트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리스트는 오브젝트의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commandLists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추가한 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Start()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실행할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리스트의 반복을 이용하면 애니메이션을 쉽게 구현할 수 있음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내일 수업 예정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229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1135CA-EBF0-4E98-82F6-889F835E0ADF}"/>
              </a:ext>
            </a:extLst>
          </p:cNvPr>
          <p:cNvGrpSpPr/>
          <p:nvPr/>
        </p:nvGrpSpPr>
        <p:grpSpPr>
          <a:xfrm>
            <a:off x="2062477" y="1737297"/>
            <a:ext cx="2654766" cy="1442500"/>
            <a:chOff x="4768616" y="1192012"/>
            <a:chExt cx="2654766" cy="14425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9846E80-770D-434B-9B55-B7D0C43BA510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B7AB5-CFDA-4DF8-8BF1-73BE575232FE}"/>
                </a:ext>
              </a:extLst>
            </p:cNvPr>
            <p:cNvSpPr txBox="1"/>
            <p:nvPr/>
          </p:nvSpPr>
          <p:spPr>
            <a:xfrm>
              <a:off x="5126027" y="1559319"/>
              <a:ext cx="19399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프레임워크 위에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직접 만든 게임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6863B2-B449-4D8F-A397-F1B04678F994}"/>
              </a:ext>
            </a:extLst>
          </p:cNvPr>
          <p:cNvSpPr txBox="1"/>
          <p:nvPr/>
        </p:nvSpPr>
        <p:spPr>
          <a:xfrm>
            <a:off x="2936853" y="115353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EFD4E15-9541-447E-BC25-DEC1EA6DEB5F}"/>
              </a:ext>
            </a:extLst>
          </p:cNvPr>
          <p:cNvGrpSpPr/>
          <p:nvPr/>
        </p:nvGrpSpPr>
        <p:grpSpPr>
          <a:xfrm>
            <a:off x="2030356" y="3268197"/>
            <a:ext cx="2719014" cy="1442500"/>
            <a:chOff x="4736495" y="1192012"/>
            <a:chExt cx="2719014" cy="1442500"/>
          </a:xfrm>
          <a:solidFill>
            <a:schemeClr val="bg1">
              <a:lumMod val="75000"/>
            </a:schemeClr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6CAC0D1-91A6-457D-8C72-C06AE6B6B8F6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40E29B-92E3-4AF5-B1E2-BC3D90C31A2D}"/>
                </a:ext>
              </a:extLst>
            </p:cNvPr>
            <p:cNvSpPr txBox="1"/>
            <p:nvPr/>
          </p:nvSpPr>
          <p:spPr>
            <a:xfrm>
              <a:off x="4736495" y="1559319"/>
              <a:ext cx="27190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게임을 구성할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씬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오브젝트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컴포넌트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8C8929B-D60D-4C0F-9B51-0F51FEF6EEDC}"/>
              </a:ext>
            </a:extLst>
          </p:cNvPr>
          <p:cNvGrpSpPr/>
          <p:nvPr/>
        </p:nvGrpSpPr>
        <p:grpSpPr>
          <a:xfrm>
            <a:off x="2062477" y="4818903"/>
            <a:ext cx="2654766" cy="1442500"/>
            <a:chOff x="4768616" y="1192012"/>
            <a:chExt cx="2654766" cy="1442500"/>
          </a:xfrm>
          <a:solidFill>
            <a:schemeClr val="bg1">
              <a:lumMod val="50000"/>
            </a:schemeClr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9CC7C3F-59FE-4BEF-8F18-1C6FFDB37BB0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371128-C6CF-48AE-AFCC-B23136CEAC1F}"/>
                </a:ext>
              </a:extLst>
            </p:cNvPr>
            <p:cNvSpPr txBox="1"/>
            <p:nvPr/>
          </p:nvSpPr>
          <p:spPr>
            <a:xfrm>
              <a:off x="4772567" y="1559319"/>
              <a:ext cx="26468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입출력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그래픽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텍스쳐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등을 관리하는 매니저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3A77BC8-2713-42F1-958A-3B73491C414E}"/>
              </a:ext>
            </a:extLst>
          </p:cNvPr>
          <p:cNvSpPr txBox="1"/>
          <p:nvPr/>
        </p:nvSpPr>
        <p:spPr>
          <a:xfrm>
            <a:off x="5074654" y="2064593"/>
            <a:ext cx="3627916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라이프사이클 위에서 기능을 추가하거나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직접 컴포넌트를 추가하여 개발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167DEA-C264-4693-912D-6373AB14CB14}"/>
              </a:ext>
            </a:extLst>
          </p:cNvPr>
          <p:cNvSpPr txBox="1"/>
          <p:nvPr/>
        </p:nvSpPr>
        <p:spPr>
          <a:xfrm>
            <a:off x="5074654" y="3595493"/>
            <a:ext cx="6242415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세상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만들고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씬에 직접 만든 오브젝트들을 배치하여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구성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미리 만들어진 컴포넌트 혹은 직접 만든 컴포넌트를 사용할 수 있음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F65570-0EA7-473B-BFA1-9050C551C71A}"/>
              </a:ext>
            </a:extLst>
          </p:cNvPr>
          <p:cNvSpPr txBox="1"/>
          <p:nvPr/>
        </p:nvSpPr>
        <p:spPr>
          <a:xfrm>
            <a:off x="5074653" y="5146199"/>
            <a:ext cx="6340197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렌더링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입력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등은 가장 기본인 매니저들이 관리함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개발자는 매니저들을 호출해서 원하는 명령만 수행하면 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8C8929B-D60D-4C0F-9B51-0F51FEF6EEDC}"/>
              </a:ext>
            </a:extLst>
          </p:cNvPr>
          <p:cNvGrpSpPr/>
          <p:nvPr/>
        </p:nvGrpSpPr>
        <p:grpSpPr>
          <a:xfrm>
            <a:off x="2062477" y="1812673"/>
            <a:ext cx="2654766" cy="1442500"/>
            <a:chOff x="4768616" y="1192012"/>
            <a:chExt cx="2654766" cy="1442500"/>
          </a:xfrm>
          <a:solidFill>
            <a:schemeClr val="bg1">
              <a:lumMod val="50000"/>
            </a:schemeClr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9CC7C3F-59FE-4BEF-8F18-1C6FFDB37BB0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371128-C6CF-48AE-AFCC-B23136CEAC1F}"/>
                </a:ext>
              </a:extLst>
            </p:cNvPr>
            <p:cNvSpPr txBox="1"/>
            <p:nvPr/>
          </p:nvSpPr>
          <p:spPr>
            <a:xfrm>
              <a:off x="4772567" y="1559319"/>
              <a:ext cx="26468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입출력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그래픽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텍스쳐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등을 관리하는 매니저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1F65570-0EA7-473B-BFA1-9050C551C71A}"/>
              </a:ext>
            </a:extLst>
          </p:cNvPr>
          <p:cNvSpPr txBox="1"/>
          <p:nvPr/>
        </p:nvSpPr>
        <p:spPr>
          <a:xfrm>
            <a:off x="5074653" y="2139969"/>
            <a:ext cx="6340197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렌더링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입력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등은 가장 기본인 매니저들이 관리함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개발자는 매니저들을 호출해서 원하는 명령만 수행하면 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78EBF6-8889-473B-B62D-4E7CA81B4FC0}"/>
              </a:ext>
            </a:extLst>
          </p:cNvPr>
          <p:cNvSpPr txBox="1"/>
          <p:nvPr/>
        </p:nvSpPr>
        <p:spPr>
          <a:xfrm>
            <a:off x="3142316" y="4059686"/>
            <a:ext cx="590738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매니저가 어떻게 동작하는지 까지는 알 필요는 없으나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기능이 있는지 알면 도움이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66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7FAAEA-C7B4-4D34-B889-383F110CAD3B}"/>
              </a:ext>
            </a:extLst>
          </p:cNvPr>
          <p:cNvGrpSpPr/>
          <p:nvPr/>
        </p:nvGrpSpPr>
        <p:grpSpPr>
          <a:xfrm>
            <a:off x="2027888" y="2308372"/>
            <a:ext cx="8136223" cy="3701775"/>
            <a:chOff x="1959620" y="2375484"/>
            <a:chExt cx="8136223" cy="3701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82BF096-3FD0-4B4D-A917-83F52F0EF3BD}"/>
                </a:ext>
              </a:extLst>
            </p:cNvPr>
            <p:cNvGrpSpPr/>
            <p:nvPr/>
          </p:nvGrpSpPr>
          <p:grpSpPr>
            <a:xfrm>
              <a:off x="1959620" y="4689446"/>
              <a:ext cx="8068872" cy="922789"/>
              <a:chOff x="4768616" y="1192012"/>
              <a:chExt cx="2654766" cy="1442500"/>
            </a:xfrm>
            <a:solidFill>
              <a:schemeClr val="bg1">
                <a:lumMod val="50000"/>
              </a:schemeClr>
            </a:solidFill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606DFFF-EFDB-40CD-A076-9A1A273CBABD}"/>
                  </a:ext>
                </a:extLst>
              </p:cNvPr>
              <p:cNvSpPr/>
              <p:nvPr/>
            </p:nvSpPr>
            <p:spPr>
              <a:xfrm>
                <a:off x="4768616" y="1192012"/>
                <a:ext cx="2654766" cy="1442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B042E8-CD62-4AAF-AC5C-44C3A5F8AC3D}"/>
                  </a:ext>
                </a:extLst>
              </p:cNvPr>
              <p:cNvSpPr txBox="1"/>
              <p:nvPr/>
            </p:nvSpPr>
            <p:spPr>
              <a:xfrm>
                <a:off x="5935451" y="1646436"/>
                <a:ext cx="321095" cy="625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Engine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F41A12-937F-4E74-A15D-168CA40B4A2D}"/>
                </a:ext>
              </a:extLst>
            </p:cNvPr>
            <p:cNvSpPr txBox="1"/>
            <p:nvPr/>
          </p:nvSpPr>
          <p:spPr>
            <a:xfrm>
              <a:off x="7928710" y="5677149"/>
              <a:ext cx="2167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WrappedEngine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3A46D87-5E11-46D0-BF0F-458FBE11958C}"/>
                </a:ext>
              </a:extLst>
            </p:cNvPr>
            <p:cNvGrpSpPr/>
            <p:nvPr/>
          </p:nvGrpSpPr>
          <p:grpSpPr>
            <a:xfrm>
              <a:off x="1959620" y="2375484"/>
              <a:ext cx="1152696" cy="2313962"/>
              <a:chOff x="1959620" y="2375484"/>
              <a:chExt cx="1367768" cy="231396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264256D-ECD4-4673-A3BC-49DFCDE60A5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6A2217-D58F-4F2B-AE25-4212E6B6B447}"/>
                  </a:ext>
                </a:extLst>
              </p:cNvPr>
              <p:cNvSpPr txBox="1"/>
              <p:nvPr/>
            </p:nvSpPr>
            <p:spPr>
              <a:xfrm>
                <a:off x="2121566" y="3178522"/>
                <a:ext cx="10438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Window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74FC70E-7095-47A0-B157-F9561F202BDB}"/>
                </a:ext>
              </a:extLst>
            </p:cNvPr>
            <p:cNvGrpSpPr/>
            <p:nvPr/>
          </p:nvGrpSpPr>
          <p:grpSpPr>
            <a:xfrm>
              <a:off x="3112316" y="2375484"/>
              <a:ext cx="1152696" cy="2313962"/>
              <a:chOff x="1959620" y="2375484"/>
              <a:chExt cx="1367768" cy="231396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CA0970A-0F48-40D8-ADA4-ACD6292754F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C946A3-88E0-4D06-91F5-12DCE050BA28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Graphic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0C27AA2-5C6A-44FD-9333-600F75E3898F}"/>
                </a:ext>
              </a:extLst>
            </p:cNvPr>
            <p:cNvGrpSpPr/>
            <p:nvPr/>
          </p:nvGrpSpPr>
          <p:grpSpPr>
            <a:xfrm>
              <a:off x="4265012" y="2375484"/>
              <a:ext cx="1152696" cy="2313962"/>
              <a:chOff x="1959620" y="2375484"/>
              <a:chExt cx="1367768" cy="231396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9BB0047-95DE-47E2-BC88-964FA43AF5F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348CEF-B2C9-4C6E-B3AB-42276A4613CB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Texture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48CB3B3-0047-4804-8F01-FD3FC64F4889}"/>
                </a:ext>
              </a:extLst>
            </p:cNvPr>
            <p:cNvGrpSpPr/>
            <p:nvPr/>
          </p:nvGrpSpPr>
          <p:grpSpPr>
            <a:xfrm>
              <a:off x="5417708" y="2375484"/>
              <a:ext cx="1152696" cy="2313962"/>
              <a:chOff x="1959620" y="2375484"/>
              <a:chExt cx="1367768" cy="231396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0F26016-0DE8-4681-B0AC-532D2E3EB5F8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B18280-CC53-44E7-8407-4C03E8565F31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Scene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15B7FDB-06F5-4357-AC6C-145D680C68C1}"/>
                </a:ext>
              </a:extLst>
            </p:cNvPr>
            <p:cNvGrpSpPr/>
            <p:nvPr/>
          </p:nvGrpSpPr>
          <p:grpSpPr>
            <a:xfrm>
              <a:off x="6570404" y="2375484"/>
              <a:ext cx="1152696" cy="2313962"/>
              <a:chOff x="1959620" y="2375484"/>
              <a:chExt cx="1367768" cy="231396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4A5A9FB-3160-4AB7-9590-D62CCD01FF0B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9C13F9-16E1-4767-9097-1C80D6798868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Input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D3EB07F-87A8-4A4F-93D8-53BC1310CC7A}"/>
                </a:ext>
              </a:extLst>
            </p:cNvPr>
            <p:cNvGrpSpPr/>
            <p:nvPr/>
          </p:nvGrpSpPr>
          <p:grpSpPr>
            <a:xfrm>
              <a:off x="7723100" y="2375484"/>
              <a:ext cx="1152696" cy="2313962"/>
              <a:chOff x="1959620" y="2375484"/>
              <a:chExt cx="1367768" cy="2313962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39EF4105-81B2-4F7D-919A-8A03C4C795A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014BB2F-8D55-4B4E-97DF-6EF7415FA5F6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612820D-0C9E-4CB8-BF31-D4632D573D2F}"/>
                </a:ext>
              </a:extLst>
            </p:cNvPr>
            <p:cNvGrpSpPr/>
            <p:nvPr/>
          </p:nvGrpSpPr>
          <p:grpSpPr>
            <a:xfrm>
              <a:off x="8875796" y="2375484"/>
              <a:ext cx="1152696" cy="2313962"/>
              <a:chOff x="1959620" y="2375484"/>
              <a:chExt cx="1367768" cy="231396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0948693-846A-41FA-9F3A-E0FC2475748E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978E86-4048-4F6A-B2FE-B961A274C7CD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Time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97532E8-EB6A-4F1F-86F9-3227CEBCA0F5}"/>
              </a:ext>
            </a:extLst>
          </p:cNvPr>
          <p:cNvCxnSpPr>
            <a:cxnSpLocks/>
          </p:cNvCxnSpPr>
          <p:nvPr/>
        </p:nvCxnSpPr>
        <p:spPr>
          <a:xfrm>
            <a:off x="2027888" y="2115937"/>
            <a:ext cx="2250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5AF456-1A56-452C-AB0F-67FFDC1189CE}"/>
              </a:ext>
            </a:extLst>
          </p:cNvPr>
          <p:cNvSpPr txBox="1"/>
          <p:nvPr/>
        </p:nvSpPr>
        <p:spPr>
          <a:xfrm>
            <a:off x="2132430" y="1737576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게임의 화면과 렌더링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96985E3-CA56-46C4-AEB0-F60DDF55512E}"/>
              </a:ext>
            </a:extLst>
          </p:cNvPr>
          <p:cNvCxnSpPr>
            <a:cxnSpLocks/>
          </p:cNvCxnSpPr>
          <p:nvPr/>
        </p:nvCxnSpPr>
        <p:spPr>
          <a:xfrm>
            <a:off x="3206053" y="1681166"/>
            <a:ext cx="2250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4EC5638-CC55-4257-9775-647E771473DC}"/>
              </a:ext>
            </a:extLst>
          </p:cNvPr>
          <p:cNvSpPr txBox="1"/>
          <p:nvPr/>
        </p:nvSpPr>
        <p:spPr>
          <a:xfrm>
            <a:off x="3204581" y="1302805"/>
            <a:ext cx="2281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이미지 텍스쳐와 렌더링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9FDBB50-8AE9-4128-AE2F-13E9BED23BCA}"/>
              </a:ext>
            </a:extLst>
          </p:cNvPr>
          <p:cNvCxnSpPr>
            <a:cxnSpLocks/>
          </p:cNvCxnSpPr>
          <p:nvPr/>
        </p:nvCxnSpPr>
        <p:spPr>
          <a:xfrm>
            <a:off x="5549246" y="2120228"/>
            <a:ext cx="10262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F80CCAB-DE20-4C01-96E6-6F69FEB88FDA}"/>
              </a:ext>
            </a:extLst>
          </p:cNvPr>
          <p:cNvSpPr txBox="1"/>
          <p:nvPr/>
        </p:nvSpPr>
        <p:spPr>
          <a:xfrm>
            <a:off x="5020224" y="1741867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라이프사이클 관리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8A4DCE5-1A37-4EC9-9375-60B168EA60D3}"/>
              </a:ext>
            </a:extLst>
          </p:cNvPr>
          <p:cNvCxnSpPr>
            <a:cxnSpLocks/>
          </p:cNvCxnSpPr>
          <p:nvPr/>
        </p:nvCxnSpPr>
        <p:spPr>
          <a:xfrm>
            <a:off x="6622365" y="1667699"/>
            <a:ext cx="2250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F6B90C-F823-40F4-BD3E-88FC12080A9B}"/>
              </a:ext>
            </a:extLst>
          </p:cNvPr>
          <p:cNvSpPr txBox="1"/>
          <p:nvPr/>
        </p:nvSpPr>
        <p:spPr>
          <a:xfrm>
            <a:off x="7201279" y="1289338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입출력 관리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389F9B5-30A4-4D3E-8820-543101403E0C}"/>
              </a:ext>
            </a:extLst>
          </p:cNvPr>
          <p:cNvCxnSpPr>
            <a:cxnSpLocks/>
          </p:cNvCxnSpPr>
          <p:nvPr/>
        </p:nvCxnSpPr>
        <p:spPr>
          <a:xfrm>
            <a:off x="9006909" y="2110975"/>
            <a:ext cx="10262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3F7518-C5E8-4630-BE29-F03DFC926720}"/>
              </a:ext>
            </a:extLst>
          </p:cNvPr>
          <p:cNvSpPr txBox="1"/>
          <p:nvPr/>
        </p:nvSpPr>
        <p:spPr>
          <a:xfrm>
            <a:off x="9047755" y="173261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 관리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10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121566" y="3178522"/>
              <a:ext cx="104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Window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655710"/>
            <a:ext cx="7811754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창을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윈도우와 관련된 연산은 윈도우 매니저를 통해서 이루어짐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매니저가 윈도우를 생성하고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그래픽 매니저가 그 윈도우를 이용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66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Graphic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655710"/>
            <a:ext cx="740298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렌더링을 처리하는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매니저가 업데이트를 한 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오브젝트의 렌더 메소드를 호출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개발하면서 접근할 일이 아예 없을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95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Texture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486434"/>
            <a:ext cx="7980070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로드하고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저장하는 역할을 담당하며 스프라이트 렌더러와 같은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렌더러는 자동으로 텍스쳐 매니저를 호출하여 텍스쳐를 생성함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직접 만질 일이 있을 때 호출하여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01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Scene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655710"/>
            <a:ext cx="850906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씬들을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단 하나의 씬만 등록될 수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등록된 씬은 씬 매니저가 업데이트를 호출함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개의 씬을 관리하는 여러 메소드들을 지원하며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후에 다룰 예정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28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1329</Words>
  <Application>Microsoft Office PowerPoint</Application>
  <PresentationFormat>와이드스크린</PresentationFormat>
  <Paragraphs>214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844</cp:revision>
  <dcterms:created xsi:type="dcterms:W3CDTF">2021-07-27T05:46:00Z</dcterms:created>
  <dcterms:modified xsi:type="dcterms:W3CDTF">2021-08-10T02:12:06Z</dcterms:modified>
</cp:coreProperties>
</file>