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53" r:id="rId4"/>
    <p:sldId id="354" r:id="rId5"/>
    <p:sldId id="355" r:id="rId6"/>
    <p:sldId id="357" r:id="rId7"/>
    <p:sldId id="356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2" r:id="rId21"/>
    <p:sldId id="370" r:id="rId22"/>
    <p:sldId id="371" r:id="rId23"/>
    <p:sldId id="373" r:id="rId24"/>
    <p:sldId id="374" r:id="rId25"/>
    <p:sldId id="337" r:id="rId26"/>
    <p:sldId id="306" r:id="rId27"/>
  </p:sldIdLst>
  <p:sldSz cx="12192000" cy="6858000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나눔고딕 Light" panose="020D0904000000000000" pitchFamily="50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9A27D0-DE92-4320-926C-80C89EE06198}"/>
              </a:ext>
            </a:extLst>
          </p:cNvPr>
          <p:cNvSpPr txBox="1"/>
          <p:nvPr/>
        </p:nvSpPr>
        <p:spPr>
          <a:xfrm>
            <a:off x="3047338" y="1400800"/>
            <a:ext cx="609467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ViewRenderData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isEnable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isFirstUpdate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Object* owner;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5761-446E-4EAD-87AF-EF624AD19BE8}"/>
              </a:ext>
            </a:extLst>
          </p:cNvPr>
          <p:cNvSpPr txBox="1"/>
          <p:nvPr/>
        </p:nvSpPr>
        <p:spPr>
          <a:xfrm>
            <a:off x="1154861" y="5353757"/>
            <a:ext cx="987962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유니티와 동일하게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RG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엔진에서도 컴포넌트를 직접 만들어서 처리할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코드는 컴포넌트의 선언부로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몇 가지 함수만 오버라이딩해서 컴포넌트 생성이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68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9A27D0-DE92-4320-926C-80C89EE06198}"/>
              </a:ext>
            </a:extLst>
          </p:cNvPr>
          <p:cNvSpPr txBox="1"/>
          <p:nvPr/>
        </p:nvSpPr>
        <p:spPr>
          <a:xfrm>
            <a:off x="1078396" y="1189180"/>
            <a:ext cx="10032558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"Component.h"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TestComponent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ViewRenderData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type_index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(TestComponent);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type_index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GetFamilyID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(TestComponent);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5761-446E-4EAD-87AF-EF624AD19BE8}"/>
              </a:ext>
            </a:extLst>
          </p:cNvPr>
          <p:cNvSpPr txBox="1"/>
          <p:nvPr/>
        </p:nvSpPr>
        <p:spPr>
          <a:xfrm>
            <a:off x="897579" y="5162926"/>
            <a:ext cx="1039419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 생성을 위한 최소한의 선언으로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업데이트와 렌더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그리고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값을 추가해야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typeid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구할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오른쪽의 컴포넌트 이름을 수정해주면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차이는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Renderer, SpriteRenderer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차이와 같으며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일반적으론 동일한 코드를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55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9A27D0-DE92-4320-926C-80C89EE06198}"/>
              </a:ext>
            </a:extLst>
          </p:cNvPr>
          <p:cNvSpPr txBox="1"/>
          <p:nvPr/>
        </p:nvSpPr>
        <p:spPr>
          <a:xfrm>
            <a:off x="2912662" y="1666258"/>
            <a:ext cx="636402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"TestComponent.h"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TestComponent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5761-446E-4EAD-87AF-EF624AD19BE8}"/>
              </a:ext>
            </a:extLst>
          </p:cNvPr>
          <p:cNvSpPr txBox="1"/>
          <p:nvPr/>
        </p:nvSpPr>
        <p:spPr>
          <a:xfrm>
            <a:off x="1591678" y="4456154"/>
            <a:ext cx="900599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예시에선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Update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간단하게 코드를 출력하는 부분으로 구현함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종류는 컴포넌트가 아니면 사용하지 않기에 헤더파일에서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{}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생략해주었음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48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9A27D0-DE92-4320-926C-80C89EE06198}"/>
              </a:ext>
            </a:extLst>
          </p:cNvPr>
          <p:cNvSpPr txBox="1"/>
          <p:nvPr/>
        </p:nvSpPr>
        <p:spPr>
          <a:xfrm>
            <a:off x="2912662" y="2159239"/>
            <a:ext cx="63640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TestComponent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5761-446E-4EAD-87AF-EF624AD19BE8}"/>
              </a:ext>
            </a:extLst>
          </p:cNvPr>
          <p:cNvSpPr txBox="1"/>
          <p:nvPr/>
        </p:nvSpPr>
        <p:spPr>
          <a:xfrm>
            <a:off x="637891" y="3969888"/>
            <a:ext cx="1091356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직접 만든 컴포넌트 또한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AttachComponent&lt;&gt;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이용해서 추가가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컴포넌트를 굳이 만들 필요는 없지만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기능을 체계적으로 관리하기 위해선 컴포넌트를 사용하면 좋음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코드를 적용하고 실행을 시키면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UPDATE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메세지가 콘솔에 출력되는걸 볼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24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C26878-A65C-4771-8DB3-EFEBD5A14745}"/>
              </a:ext>
            </a:extLst>
          </p:cNvPr>
          <p:cNvSpPr/>
          <p:nvPr/>
        </p:nvSpPr>
        <p:spPr>
          <a:xfrm>
            <a:off x="1359674" y="2348947"/>
            <a:ext cx="1113183" cy="1113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4BFC1-418E-4B69-AA55-5D286F205FF6}"/>
              </a:ext>
            </a:extLst>
          </p:cNvPr>
          <p:cNvSpPr/>
          <p:nvPr/>
        </p:nvSpPr>
        <p:spPr>
          <a:xfrm>
            <a:off x="2056737" y="1792355"/>
            <a:ext cx="1113183" cy="1113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D19A32-ED9D-4236-AC6A-236A694C9FC0}"/>
              </a:ext>
            </a:extLst>
          </p:cNvPr>
          <p:cNvSpPr/>
          <p:nvPr/>
        </p:nvSpPr>
        <p:spPr>
          <a:xfrm>
            <a:off x="4557424" y="2348947"/>
            <a:ext cx="1113183" cy="1113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BAB06F-AC6A-49BF-927F-0D82FB3A9B90}"/>
              </a:ext>
            </a:extLst>
          </p:cNvPr>
          <p:cNvSpPr/>
          <p:nvPr/>
        </p:nvSpPr>
        <p:spPr>
          <a:xfrm>
            <a:off x="5889269" y="1792355"/>
            <a:ext cx="1113183" cy="1113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3A0F21-ADDD-4F89-A391-C4664EE2B115}"/>
              </a:ext>
            </a:extLst>
          </p:cNvPr>
          <p:cNvSpPr/>
          <p:nvPr/>
        </p:nvSpPr>
        <p:spPr>
          <a:xfrm>
            <a:off x="9102921" y="2143538"/>
            <a:ext cx="1113183" cy="1113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6E84B-9042-45CF-A26F-E6BC5B09A749}"/>
              </a:ext>
            </a:extLst>
          </p:cNvPr>
          <p:cNvSpPr txBox="1"/>
          <p:nvPr/>
        </p:nvSpPr>
        <p:spPr>
          <a:xfrm>
            <a:off x="694725" y="4536563"/>
            <a:ext cx="995176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처리는 게임 개발에서 매우 중요한 요소중 하나로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오브젝트가 겹쳐있는지를 판단함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 확인을 위한 알고리즘은 다양한데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이번 수업에서는 크게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종류를 다룰 예정임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57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C26878-A65C-4771-8DB3-EFEBD5A14745}"/>
              </a:ext>
            </a:extLst>
          </p:cNvPr>
          <p:cNvSpPr/>
          <p:nvPr/>
        </p:nvSpPr>
        <p:spPr>
          <a:xfrm>
            <a:off x="8836242" y="1235764"/>
            <a:ext cx="1113183" cy="1113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4BFC1-418E-4B69-AA55-5D286F205FF6}"/>
              </a:ext>
            </a:extLst>
          </p:cNvPr>
          <p:cNvSpPr/>
          <p:nvPr/>
        </p:nvSpPr>
        <p:spPr>
          <a:xfrm>
            <a:off x="9533305" y="679172"/>
            <a:ext cx="1113183" cy="1113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6E84B-9042-45CF-A26F-E6BC5B09A749}"/>
              </a:ext>
            </a:extLst>
          </p:cNvPr>
          <p:cNvSpPr txBox="1"/>
          <p:nvPr/>
        </p:nvSpPr>
        <p:spPr>
          <a:xfrm>
            <a:off x="1261984" y="3660817"/>
            <a:ext cx="966803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AABB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서로 직교하는 두 축에 평행한 면을 가진 직사각형의 충돌 처리를 하는 알고리즘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쉽게 말해서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회전하지 않는 두 직사각형의 충돌을 체크하는 알고리즘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 아이디어는 간단한데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직사각형이 겹쳐지지 않았음을 확인하고 이를 뒤집음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D4A7A-32D5-48D5-9206-B467B5075F33}"/>
              </a:ext>
            </a:extLst>
          </p:cNvPr>
          <p:cNvSpPr txBox="1"/>
          <p:nvPr/>
        </p:nvSpPr>
        <p:spPr>
          <a:xfrm>
            <a:off x="631115" y="1740631"/>
            <a:ext cx="2837636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AABB Collider</a:t>
            </a:r>
          </a:p>
        </p:txBody>
      </p:sp>
    </p:spTree>
    <p:extLst>
      <p:ext uri="{BB962C8B-B14F-4D97-AF65-F5344CB8AC3E}">
        <p14:creationId xmlns:p14="http://schemas.microsoft.com/office/powerpoint/2010/main" val="71408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C26878-A65C-4771-8DB3-EFEBD5A14745}"/>
              </a:ext>
            </a:extLst>
          </p:cNvPr>
          <p:cNvSpPr/>
          <p:nvPr/>
        </p:nvSpPr>
        <p:spPr>
          <a:xfrm>
            <a:off x="4796626" y="1681655"/>
            <a:ext cx="1113183" cy="111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4BFC1-418E-4B69-AA55-5D286F205FF6}"/>
              </a:ext>
            </a:extLst>
          </p:cNvPr>
          <p:cNvSpPr/>
          <p:nvPr/>
        </p:nvSpPr>
        <p:spPr>
          <a:xfrm>
            <a:off x="6279057" y="1125063"/>
            <a:ext cx="1113183" cy="1113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6E84B-9042-45CF-A26F-E6BC5B09A749}"/>
              </a:ext>
            </a:extLst>
          </p:cNvPr>
          <p:cNvSpPr txBox="1"/>
          <p:nvPr/>
        </p:nvSpPr>
        <p:spPr>
          <a:xfrm>
            <a:off x="1261984" y="3754778"/>
            <a:ext cx="9802684" cy="2346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직사각형이 겹쳐지지 않는다는 것을 정리해보면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어느 한 직사각형의 오른쪽 끝이 다른 직사각형의 왼쪽 끝보다 왼쪽에 있다는 것을 의미함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총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변에 적용하여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묶으면 두 직사각형의 겹쳐지지 않음을 확인할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왼쪽 그림은 초록색의 오른쪽보다 노란색의 왼쪽이 더 오른쪽에 위치하므로 겹쳐지지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오른쪽 그림은 노란색의 위쪽보다 초록색의 아래쪽이 더 위쪽에 위치하므로 겹쳐지지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D4A7A-32D5-48D5-9206-B467B5075F33}"/>
              </a:ext>
            </a:extLst>
          </p:cNvPr>
          <p:cNvSpPr txBox="1"/>
          <p:nvPr/>
        </p:nvSpPr>
        <p:spPr>
          <a:xfrm>
            <a:off x="631115" y="1740631"/>
            <a:ext cx="2837636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AABB Collider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721E72-61AA-44B4-9C16-353700D0C712}"/>
              </a:ext>
            </a:extLst>
          </p:cNvPr>
          <p:cNvSpPr/>
          <p:nvPr/>
        </p:nvSpPr>
        <p:spPr>
          <a:xfrm>
            <a:off x="9290792" y="1979170"/>
            <a:ext cx="1113183" cy="1113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72BB34-0FE5-49F0-9877-767B92A61C2D}"/>
              </a:ext>
            </a:extLst>
          </p:cNvPr>
          <p:cNvSpPr/>
          <p:nvPr/>
        </p:nvSpPr>
        <p:spPr>
          <a:xfrm>
            <a:off x="9987855" y="627448"/>
            <a:ext cx="1113183" cy="111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7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A6E84B-9042-45CF-A26F-E6BC5B09A749}"/>
              </a:ext>
            </a:extLst>
          </p:cNvPr>
          <p:cNvSpPr txBox="1"/>
          <p:nvPr/>
        </p:nvSpPr>
        <p:spPr>
          <a:xfrm>
            <a:off x="1668345" y="3892164"/>
            <a:ext cx="885530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충돌 처리 방법은 두 원이 겹쳐지는지를 체크하는 방법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가장 간단한 충돌 처리로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원의 성질에 따라 두 원의 중심의 거리를 계산하면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 원의 반지름이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원이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라고 하면 두 원 사이의 거리가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A+B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이하면 충돌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D4A7A-32D5-48D5-9206-B467B5075F33}"/>
              </a:ext>
            </a:extLst>
          </p:cNvPr>
          <p:cNvSpPr txBox="1"/>
          <p:nvPr/>
        </p:nvSpPr>
        <p:spPr>
          <a:xfrm>
            <a:off x="631115" y="1740631"/>
            <a:ext cx="2791149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Circle Collider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E7535BF-E44C-4998-9212-6F757D631D2B}"/>
              </a:ext>
            </a:extLst>
          </p:cNvPr>
          <p:cNvSpPr/>
          <p:nvPr/>
        </p:nvSpPr>
        <p:spPr>
          <a:xfrm>
            <a:off x="6385963" y="883353"/>
            <a:ext cx="1426592" cy="14265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618027A-0156-434D-9454-7A2813C69738}"/>
              </a:ext>
            </a:extLst>
          </p:cNvPr>
          <p:cNvSpPr/>
          <p:nvPr/>
        </p:nvSpPr>
        <p:spPr>
          <a:xfrm>
            <a:off x="8212743" y="1982662"/>
            <a:ext cx="983175" cy="983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6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998B1B-9ABD-4F4F-B2A0-664160C8AC6F}"/>
              </a:ext>
            </a:extLst>
          </p:cNvPr>
          <p:cNvCxnSpPr>
            <a:cxnSpLocks/>
          </p:cNvCxnSpPr>
          <p:nvPr/>
        </p:nvCxnSpPr>
        <p:spPr>
          <a:xfrm>
            <a:off x="4005320" y="1702810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35118ED-9CD2-4F39-93A8-F1B17CE53AB1}"/>
              </a:ext>
            </a:extLst>
          </p:cNvPr>
          <p:cNvCxnSpPr>
            <a:cxnSpLocks/>
          </p:cNvCxnSpPr>
          <p:nvPr/>
        </p:nvCxnSpPr>
        <p:spPr>
          <a:xfrm>
            <a:off x="7934590" y="1702810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3">
            <a:extLst>
              <a:ext uri="{FF2B5EF4-FFF2-40B4-BE49-F238E27FC236}">
                <a16:creationId xmlns:a16="http://schemas.microsoft.com/office/drawing/2014/main" id="{9B834F77-C9EE-4136-AA6C-DF069CCEBC09}"/>
              </a:ext>
            </a:extLst>
          </p:cNvPr>
          <p:cNvSpPr txBox="1"/>
          <p:nvPr/>
        </p:nvSpPr>
        <p:spPr>
          <a:xfrm>
            <a:off x="5334081" y="2347622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관리</a:t>
            </a: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2DB2792F-6D4A-4CAA-84FE-3053C2059AF6}"/>
              </a:ext>
            </a:extLst>
          </p:cNvPr>
          <p:cNvSpPr txBox="1"/>
          <p:nvPr/>
        </p:nvSpPr>
        <p:spPr>
          <a:xfrm>
            <a:off x="1357940" y="234762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02D08261-781A-409E-ADBB-3E00DA91406E}"/>
              </a:ext>
            </a:extLst>
          </p:cNvPr>
          <p:cNvSpPr txBox="1"/>
          <p:nvPr/>
        </p:nvSpPr>
        <p:spPr>
          <a:xfrm>
            <a:off x="9245968" y="2347622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상속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82300-B0A0-4E85-8EF2-CB3D35325596}"/>
              </a:ext>
            </a:extLst>
          </p:cNvPr>
          <p:cNvSpPr txBox="1"/>
          <p:nvPr/>
        </p:nvSpPr>
        <p:spPr>
          <a:xfrm>
            <a:off x="639796" y="3056847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유니티가 사용하고 있는 방식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충돌처리를 컴포넌트로 분리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5D9A9B-88E0-4E37-A3E1-754C03F94716}"/>
              </a:ext>
            </a:extLst>
          </p:cNvPr>
          <p:cNvSpPr txBox="1"/>
          <p:nvPr/>
        </p:nvSpPr>
        <p:spPr>
          <a:xfrm>
            <a:off x="3982883" y="3056846"/>
            <a:ext cx="3974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가능한 오브젝트를 씬이 관리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매니저 오브젝트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충돌을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처리하고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오브젝트들에게 알려줌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534BFA-ABC7-4EFE-A95E-9863CCD7C21A}"/>
              </a:ext>
            </a:extLst>
          </p:cNvPr>
          <p:cNvSpPr txBox="1"/>
          <p:nvPr/>
        </p:nvSpPr>
        <p:spPr>
          <a:xfrm>
            <a:off x="7937922" y="3056845"/>
            <a:ext cx="4254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관리를 개선한 방법으로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 클래스를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만들어서 이로 리스트를 관리하는 방식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복잡하지만 체계적인 관리가 가능함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FA343-9936-4819-BB12-AC9976D643CD}"/>
              </a:ext>
            </a:extLst>
          </p:cNvPr>
          <p:cNvSpPr txBox="1"/>
          <p:nvPr/>
        </p:nvSpPr>
        <p:spPr>
          <a:xfrm>
            <a:off x="1561413" y="4895633"/>
            <a:ext cx="884569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처리를 위한 방법은 몇 가지가 있는데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여기서는 컴포넌트로 관리할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방법들마다 모두 장단점이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효율 측면에서는 씬에서 관리하는 방법이 좋음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씬으로 관리하면 특정 씬에서만 충돌이 된다는 단점이 생김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44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501EDD-4982-41D0-86AC-ACDD5BA7F22B}"/>
              </a:ext>
            </a:extLst>
          </p:cNvPr>
          <p:cNvSpPr txBox="1"/>
          <p:nvPr/>
        </p:nvSpPr>
        <p:spPr>
          <a:xfrm>
            <a:off x="1909639" y="1307979"/>
            <a:ext cx="8372722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"Component.h"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AABBCollider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ViewRenderData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type_index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(AABBCollider);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type_index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GetFamilyID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(AABBCollider);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27FD99-CA35-4DC8-8D8C-9B72433BB560}"/>
              </a:ext>
            </a:extLst>
          </p:cNvPr>
          <p:cNvSpPr txBox="1"/>
          <p:nvPr/>
        </p:nvSpPr>
        <p:spPr>
          <a:xfrm>
            <a:off x="1865514" y="4949605"/>
            <a:ext cx="846097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했던 방법과 마찬가지로 커스텀 컴포넌트를 사용해서 만들 예정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마찬가지로 렌더는 사용하지 않으므로 빈칸으로 남기고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업데이트만을 구현함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41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3166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501EDD-4982-41D0-86AC-ACDD5BA7F22B}"/>
              </a:ext>
            </a:extLst>
          </p:cNvPr>
          <p:cNvSpPr txBox="1"/>
          <p:nvPr/>
        </p:nvSpPr>
        <p:spPr>
          <a:xfrm>
            <a:off x="1909639" y="1252320"/>
            <a:ext cx="8372722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"Component.h"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AABBCollider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ViewRenderData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Vec2F size = {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type_index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(AABBCollider);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type_index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GetFamilyID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(AABBCollider);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Vec2F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AABBCollider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Vec2F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size;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27FD99-CA35-4DC8-8D8C-9B72433BB560}"/>
              </a:ext>
            </a:extLst>
          </p:cNvPr>
          <p:cNvSpPr txBox="1"/>
          <p:nvPr/>
        </p:nvSpPr>
        <p:spPr>
          <a:xfrm>
            <a:off x="3182382" y="5347416"/>
            <a:ext cx="582723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충돌의 범위가 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size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추가해줌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간단하므로 헤더파일 안에서 바로 구현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646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501EDD-4982-41D0-86AC-ACDD5BA7F22B}"/>
              </a:ext>
            </a:extLst>
          </p:cNvPr>
          <p:cNvSpPr txBox="1"/>
          <p:nvPr/>
        </p:nvSpPr>
        <p:spPr>
          <a:xfrm>
            <a:off x="1909639" y="1649885"/>
            <a:ext cx="837272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AABBCollider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objects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GetOwner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FindObjectsCondition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&lt;AABBCollider&gt;() !=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obj !=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GetOwner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27FD99-CA35-4DC8-8D8C-9B72433BB560}"/>
              </a:ext>
            </a:extLst>
          </p:cNvPr>
          <p:cNvSpPr txBox="1"/>
          <p:nvPr/>
        </p:nvSpPr>
        <p:spPr>
          <a:xfrm>
            <a:off x="938979" y="3966843"/>
            <a:ext cx="1031404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과정으로 충돌 처리를 할 오브젝트를 찾아야하는데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씬의 메소드를 이용할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FindObjectsCondition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뒤에 오는 람다식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함수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맞는 조건의 오브젝트들을 찾음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AABBCollider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존재하는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자신이 아닌 오브젝트를 찾아서 반환함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658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501EDD-4982-41D0-86AC-ACDD5BA7F22B}"/>
              </a:ext>
            </a:extLst>
          </p:cNvPr>
          <p:cNvSpPr txBox="1"/>
          <p:nvPr/>
        </p:nvSpPr>
        <p:spPr>
          <a:xfrm>
            <a:off x="1186732" y="1633983"/>
            <a:ext cx="981853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obj : objects)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Transform* trans1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&lt;Transform&gt;();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Transform* trans2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GetOwner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&lt;Transform&gt;();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isCollide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isCollide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27FD99-CA35-4DC8-8D8C-9B72433BB560}"/>
              </a:ext>
            </a:extLst>
          </p:cNvPr>
          <p:cNvSpPr txBox="1"/>
          <p:nvPr/>
        </p:nvSpPr>
        <p:spPr>
          <a:xfrm>
            <a:off x="1003098" y="4374635"/>
            <a:ext cx="1018580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오브젝트를 구했으면 실제 충돌 여부를 확인해야하는데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방법은 이전 슬라이드에서 설명한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AABB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콜라이더의 방법을 그대로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첫 번째 조건문으로 오브젝트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오른쪽이 오브젝트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왼쪽보다 더 작을 경우 충돌이 아님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16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501EDD-4982-41D0-86AC-ACDD5BA7F22B}"/>
              </a:ext>
            </a:extLst>
          </p:cNvPr>
          <p:cNvSpPr txBox="1"/>
          <p:nvPr/>
        </p:nvSpPr>
        <p:spPr>
          <a:xfrm>
            <a:off x="1186732" y="1633983"/>
            <a:ext cx="9818535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isCollide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isCollide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isCollide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isCollide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isCollide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(isCollide)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충돌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27FD99-CA35-4DC8-8D8C-9B72433BB560}"/>
              </a:ext>
            </a:extLst>
          </p:cNvPr>
          <p:cNvSpPr txBox="1"/>
          <p:nvPr/>
        </p:nvSpPr>
        <p:spPr>
          <a:xfrm>
            <a:off x="1835858" y="4973948"/>
            <a:ext cx="852028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이와 마찬가지로 다른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조건문을 만들어주고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충돌이 맞다면 콘솔로 출력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8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27FD99-CA35-4DC8-8D8C-9B72433BB560}"/>
              </a:ext>
            </a:extLst>
          </p:cNvPr>
          <p:cNvSpPr txBox="1"/>
          <p:nvPr/>
        </p:nvSpPr>
        <p:spPr>
          <a:xfrm>
            <a:off x="889284" y="4565793"/>
            <a:ext cx="10413428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오브젝트에 컴포넌트를 넣고 실행시키면 충돌 처리가 되는 것을 확인할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 이후의 연산에 대해서는 여러 방식으로 할 수 있는데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컴포넌트에 직접 추가하는 방법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람다식으로 넣는 방법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오브젝트의 메소드를 실행하는 방법 등이 있을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상황에 맞게 편한 방법을 사용하면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CB7C5D2-E0EB-44A0-84E0-81031C7DC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82" y="780690"/>
            <a:ext cx="5757432" cy="333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45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B1C781-A45C-468C-B386-32CE5F90DDDD}"/>
              </a:ext>
            </a:extLst>
          </p:cNvPr>
          <p:cNvSpPr txBox="1"/>
          <p:nvPr/>
        </p:nvSpPr>
        <p:spPr>
          <a:xfrm>
            <a:off x="1399041" y="4239747"/>
            <a:ext cx="9393918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유니티의 코루틴처럼 단순한 반복이 아닌 시간 간격을 주면서 특정한 기능을 해야할 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리스트라는 기능을 이용할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여러 커맨드 리스트를 갖고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여러 커맨드를 가짐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커맨드와 커맨드 사이에는 각각 시간 간격을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CB02A4-549C-4A13-BA72-9D442CF34C85}"/>
              </a:ext>
            </a:extLst>
          </p:cNvPr>
          <p:cNvGrpSpPr/>
          <p:nvPr/>
        </p:nvGrpSpPr>
        <p:grpSpPr>
          <a:xfrm>
            <a:off x="4715113" y="2723625"/>
            <a:ext cx="2761774" cy="1125521"/>
            <a:chOff x="1959620" y="2375484"/>
            <a:chExt cx="1367768" cy="2313962"/>
          </a:xfrm>
          <a:solidFill>
            <a:schemeClr val="bg1">
              <a:lumMod val="8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E5028B-C241-4B18-9097-FD3E84ABC8C9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16ACE9-34A0-4FDA-B79D-9F7F33E75355}"/>
                </a:ext>
              </a:extLst>
            </p:cNvPr>
            <p:cNvSpPr txBox="1"/>
            <p:nvPr/>
          </p:nvSpPr>
          <p:spPr>
            <a:xfrm>
              <a:off x="2407243" y="3178522"/>
              <a:ext cx="472521" cy="6960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오브젝트</a:t>
              </a:r>
              <a:endPara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4040A6-A287-464B-A358-666ED64205D8}"/>
              </a:ext>
            </a:extLst>
          </p:cNvPr>
          <p:cNvGrpSpPr/>
          <p:nvPr/>
        </p:nvGrpSpPr>
        <p:grpSpPr>
          <a:xfrm>
            <a:off x="4734187" y="1068861"/>
            <a:ext cx="903833" cy="1648999"/>
            <a:chOff x="4715113" y="1437977"/>
            <a:chExt cx="903833" cy="164899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867F9B-DF28-4366-8DF0-0AE36DD52C5E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3D9629B-B142-4E9F-83E8-75636A7DED58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87F3F-0434-4D97-A1B6-3DC70AB38CB3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F9B6C40-069D-45EA-8619-97DFA6844D9F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3AFA07-19B3-4B2E-83CF-10BB9E559720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EFAACB-8E79-4646-BDAE-B35C42103C5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C908671-95CF-4078-8288-A0CB7855B808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9975094-3412-48F4-A68F-0A1A37623E7F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72973A-BA72-4C68-A74F-77BCF62D40D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C7F4B74-53D2-4565-9C27-3153701D41C0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9E48E3-75F8-48FD-AB6C-4EED3716D2F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C7D4B5-3DC1-46BB-9237-7ECFA35D356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E8A7836-EC8B-441B-A38E-3C138F80C082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52B7CB6-FA73-4EDC-BB62-5A580221A03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347A56-0B4D-412B-813C-B35A74732FCF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32D636-53EF-4396-87AC-BC23ADB43DA3}"/>
              </a:ext>
            </a:extLst>
          </p:cNvPr>
          <p:cNvGrpSpPr/>
          <p:nvPr/>
        </p:nvGrpSpPr>
        <p:grpSpPr>
          <a:xfrm>
            <a:off x="5639660" y="1068861"/>
            <a:ext cx="903833" cy="1648999"/>
            <a:chOff x="4715113" y="1437977"/>
            <a:chExt cx="903833" cy="164899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E9F3812-017B-4DCA-8B9D-1FE66FC2BCF7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49F90878-215A-4ACF-97AA-D9791E7C029A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4F8451-BDFF-4EE3-802C-D3326FC1F32A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F9B59DC-8693-4AEA-9B8A-90E738CF7369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42BCD15-9C04-4E90-940C-34BC1771E0C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5EA4E6-D2C1-4AA6-8C30-AF70BF38C77C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2427833-A6AB-48CC-AADD-525C9FB2A433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3085119-D716-4270-9550-2B2B16265E7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C4916B-418B-43EA-A33F-E11A5467936A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03AFD16-0FAD-487A-A067-CABBCB6DC9D5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AA61DD2-6DF4-4036-B63E-D60C633D1A0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44D165-C3EA-456D-9A2C-5FC10803AD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B4EF8BE-B77E-4E79-AFDD-6CB36343EFB3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108376-6F0D-45AB-9ABE-74D16C99AA0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9EA980-D76E-46B2-9F4A-484DE1EF85C6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08D8E8-5D70-47C5-8949-A33041C1AF45}"/>
              </a:ext>
            </a:extLst>
          </p:cNvPr>
          <p:cNvGrpSpPr/>
          <p:nvPr/>
        </p:nvGrpSpPr>
        <p:grpSpPr>
          <a:xfrm>
            <a:off x="6549661" y="1068861"/>
            <a:ext cx="903833" cy="1648999"/>
            <a:chOff x="4715113" y="1437977"/>
            <a:chExt cx="903833" cy="164899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6EFEDE2-A63F-4C5F-B4EA-0BA4FE8E27E5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E9309E6-7F73-4D25-AB27-13318AA0333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2935FA-C43D-447B-BA4B-0BEACBCEB292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3370664-09C2-46EB-8F55-66BDE0246611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35C0A8A-2907-4406-98D7-6F3E9864F44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FC88A8D-11B4-4278-95F2-F237459901D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F99A9C5-8398-4826-98BB-0ADD9D4C4F6C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42041AD-BFED-4DBD-B01F-95D0CA0557C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0DECFB-150F-4498-8A0C-E8564D0967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1DA4D91-211A-46FE-9676-741C30773363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AD0915E-03E4-4C3E-97B1-44F9F7BF457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27DAC7-90F4-43ED-B929-0B8A70CB2B7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B41C2E9-2328-4711-BE33-6C1FDC43E619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A498A19-25FD-46E2-979E-18D756B4466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3DEB391-A0D9-46F5-BFDF-522787E5E80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173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FAAAA7-2F94-4534-9C7F-8207A1D69ECD}"/>
              </a:ext>
            </a:extLst>
          </p:cNvPr>
          <p:cNvSpPr txBox="1"/>
          <p:nvPr/>
        </p:nvSpPr>
        <p:spPr>
          <a:xfrm>
            <a:off x="1768329" y="1298725"/>
            <a:ext cx="8655341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commandList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CommandList;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(commandList);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EA3807-409F-48C1-AA80-FB163CAA5173}"/>
              </a:ext>
            </a:extLst>
          </p:cNvPr>
          <p:cNvSpPr txBox="1"/>
          <p:nvPr/>
        </p:nvSpPr>
        <p:spPr>
          <a:xfrm>
            <a:off x="1426291" y="4600474"/>
            <a:ext cx="933941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 간격으로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1, 2, 3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출력하는 커맨드 리스트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오브젝트의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commandLists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추가한 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Start()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실행할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리스트의 반복을 이용하면 애니메이션을 쉽게 구현할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29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CEA3807-409F-48C1-AA80-FB163CAA5173}"/>
              </a:ext>
            </a:extLst>
          </p:cNvPr>
          <p:cNvSpPr txBox="1"/>
          <p:nvPr/>
        </p:nvSpPr>
        <p:spPr>
          <a:xfrm>
            <a:off x="1038365" y="4088745"/>
            <a:ext cx="1011527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마우스를 누르면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 돌아가고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떼면 원래대로 돌아가는 오브젝트가 있다고 하자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오브젝트의 특정한 값을 특정한 시점에 제어하는 것은 커맨들 리스트를 이용하면 쉬움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36E150-05EC-47DE-A6AF-604D46B0A182}"/>
              </a:ext>
            </a:extLst>
          </p:cNvPr>
          <p:cNvSpPr/>
          <p:nvPr/>
        </p:nvSpPr>
        <p:spPr>
          <a:xfrm>
            <a:off x="3483567" y="2286888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B4EEE-14DB-48F4-88A3-0CAB0117528F}"/>
              </a:ext>
            </a:extLst>
          </p:cNvPr>
          <p:cNvSpPr txBox="1"/>
          <p:nvPr/>
        </p:nvSpPr>
        <p:spPr>
          <a:xfrm>
            <a:off x="5135260" y="6327102"/>
            <a:ext cx="7056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걷기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뛰기 같은 스프라이트 애니메이션은 애니메이션 렌더러를 이용하는게 좋음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AD5BA6-30D3-47BC-A513-CAE5BCBA4E71}"/>
              </a:ext>
            </a:extLst>
          </p:cNvPr>
          <p:cNvSpPr/>
          <p:nvPr/>
        </p:nvSpPr>
        <p:spPr>
          <a:xfrm rot="2700000">
            <a:off x="7414472" y="2286888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E330E28-4A13-4B00-A72C-D197F9B0533F}"/>
              </a:ext>
            </a:extLst>
          </p:cNvPr>
          <p:cNvCxnSpPr/>
          <p:nvPr/>
        </p:nvCxnSpPr>
        <p:spPr>
          <a:xfrm>
            <a:off x="4994693" y="2744088"/>
            <a:ext cx="16994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9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CEB09B-0668-46B3-9751-23F195A17508}"/>
              </a:ext>
            </a:extLst>
          </p:cNvPr>
          <p:cNvSpPr txBox="1"/>
          <p:nvPr/>
        </p:nvSpPr>
        <p:spPr>
          <a:xfrm>
            <a:off x="3830744" y="1212180"/>
            <a:ext cx="4530512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"SpriteRenderer.h"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SpriteRenderer* renderer;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anim;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A263A-FF07-460A-ACA8-B572964305F1}"/>
              </a:ext>
            </a:extLst>
          </p:cNvPr>
          <p:cNvSpPr txBox="1"/>
          <p:nvPr/>
        </p:nvSpPr>
        <p:spPr>
          <a:xfrm>
            <a:off x="1458352" y="5321926"/>
            <a:ext cx="927529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제어할 애니메이션과 플래그 변수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회전 방향을 나타냄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오브젝트에 선언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OnStart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애니메이션 역할을 할 커맨드 리스트 생성 후 업데이트 함수에서 제어함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01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CEB09B-0668-46B3-9751-23F195A17508}"/>
              </a:ext>
            </a:extLst>
          </p:cNvPr>
          <p:cNvSpPr txBox="1"/>
          <p:nvPr/>
        </p:nvSpPr>
        <p:spPr>
          <a:xfrm>
            <a:off x="2341698" y="1017184"/>
            <a:ext cx="7508604" cy="43242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anim =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CommandList;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SetIsLoop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([&amp;]()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(flag)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&gt;=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commandLists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(anim);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424DC-717C-4C12-A562-A9A290B58BAF}"/>
              </a:ext>
            </a:extLst>
          </p:cNvPr>
          <p:cNvSpPr txBox="1"/>
          <p:nvPr/>
        </p:nvSpPr>
        <p:spPr>
          <a:xfrm>
            <a:off x="1555334" y="5640707"/>
            <a:ext cx="908133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플래그에 따라서 각도를 조절하고 목표 지점에 오면 커맨드 리스트 종료하도록 제어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리스트의 반복을 설정하여 해당 커맨드가 제어 완료까지 반복됨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39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D5E192-75E5-463A-BDE3-21D17A8C56FF}"/>
              </a:ext>
            </a:extLst>
          </p:cNvPr>
          <p:cNvSpPr txBox="1"/>
          <p:nvPr/>
        </p:nvSpPr>
        <p:spPr>
          <a:xfrm>
            <a:off x="2628200" y="1424723"/>
            <a:ext cx="6935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 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 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 KEYSTATE_EXIT)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3A27D-B597-430A-BBCA-E193BD55FBA3}"/>
              </a:ext>
            </a:extLst>
          </p:cNvPr>
          <p:cNvSpPr txBox="1"/>
          <p:nvPr/>
        </p:nvSpPr>
        <p:spPr>
          <a:xfrm>
            <a:off x="3058148" y="5246424"/>
            <a:ext cx="607570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업데이트에서는 애니메이션의 시작과 방향만 설정해줌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60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D5E192-75E5-463A-BDE3-21D17A8C56FF}"/>
              </a:ext>
            </a:extLst>
          </p:cNvPr>
          <p:cNvSpPr txBox="1"/>
          <p:nvPr/>
        </p:nvSpPr>
        <p:spPr>
          <a:xfrm>
            <a:off x="749067" y="1683116"/>
            <a:ext cx="2757532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"CommandList.h"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TestAnim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CommandList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3A27D-B597-430A-BBCA-E193BD55FBA3}"/>
              </a:ext>
            </a:extLst>
          </p:cNvPr>
          <p:cNvSpPr txBox="1"/>
          <p:nvPr/>
        </p:nvSpPr>
        <p:spPr>
          <a:xfrm>
            <a:off x="2430573" y="5958057"/>
            <a:ext cx="733085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물론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리스트를 상속받아서 애니메이션 객체를 생성해도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13E45-227F-4E6E-BFF4-BF0C161739E2}"/>
              </a:ext>
            </a:extLst>
          </p:cNvPr>
          <p:cNvSpPr txBox="1"/>
          <p:nvPr/>
        </p:nvSpPr>
        <p:spPr>
          <a:xfrm>
            <a:off x="4733487" y="456312"/>
            <a:ext cx="6893654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(Transform* trs)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trs;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SetIsLoop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([&amp;]()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(flag)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&gt;=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isCW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flag = isCW;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947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2902</Words>
  <Application>Microsoft Office PowerPoint</Application>
  <PresentationFormat>와이드스크린</PresentationFormat>
  <Paragraphs>318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Arial</vt:lpstr>
      <vt:lpstr>Consolas</vt:lpstr>
      <vt:lpstr>나눔고딕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929</cp:revision>
  <dcterms:created xsi:type="dcterms:W3CDTF">2021-07-27T05:46:00Z</dcterms:created>
  <dcterms:modified xsi:type="dcterms:W3CDTF">2021-08-11T01:18:08Z</dcterms:modified>
</cp:coreProperties>
</file>