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7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81" r:id="rId21"/>
    <p:sldId id="382" r:id="rId22"/>
    <p:sldId id="383" r:id="rId23"/>
    <p:sldId id="377" r:id="rId24"/>
    <p:sldId id="379" r:id="rId25"/>
    <p:sldId id="378" r:id="rId26"/>
    <p:sldId id="380" r:id="rId27"/>
    <p:sldId id="337" r:id="rId28"/>
    <p:sldId id="306" r:id="rId29"/>
  </p:sldIdLst>
  <p:sldSz cx="12192000" cy="6858000"/>
  <p:notesSz cx="6858000" cy="9144000"/>
  <p:embeddedFontLst>
    <p:embeddedFont>
      <p:font typeface="나눔고딕 Light" panose="020D0904000000000000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370" y="2628900"/>
            <a:ext cx="500189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370" y="3336925"/>
            <a:ext cx="196088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995" y="3328670"/>
            <a:ext cx="485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8EA2F0-51CE-424A-9903-D6DA29788555}"/>
              </a:ext>
            </a:extLst>
          </p:cNvPr>
          <p:cNvGrpSpPr/>
          <p:nvPr/>
        </p:nvGrpSpPr>
        <p:grpSpPr>
          <a:xfrm>
            <a:off x="4851400" y="1376045"/>
            <a:ext cx="2321560" cy="2321560"/>
            <a:chOff x="4851400" y="1376045"/>
            <a:chExt cx="2321560" cy="23215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511F03F-4EC5-4943-8161-D15DE22565BE}"/>
                </a:ext>
              </a:extLst>
            </p:cNvPr>
            <p:cNvGrpSpPr/>
            <p:nvPr/>
          </p:nvGrpSpPr>
          <p:grpSpPr>
            <a:xfrm>
              <a:off x="4851400" y="1872615"/>
              <a:ext cx="1824990" cy="1824990"/>
              <a:chOff x="4851400" y="1872615"/>
              <a:chExt cx="1824990" cy="182499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36FAA63-27D6-41E0-9173-3D575308948D}"/>
                  </a:ext>
                </a:extLst>
              </p:cNvPr>
              <p:cNvSpPr/>
              <p:nvPr/>
            </p:nvSpPr>
            <p:spPr>
              <a:xfrm>
                <a:off x="4851400" y="2499360"/>
                <a:ext cx="1198880" cy="1198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7F99C63-D83C-4B9B-86C8-512D7210020A}"/>
                  </a:ext>
                </a:extLst>
              </p:cNvPr>
              <p:cNvSpPr/>
              <p:nvPr/>
            </p:nvSpPr>
            <p:spPr>
              <a:xfrm>
                <a:off x="6050280" y="1872615"/>
                <a:ext cx="626110" cy="626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C60E4B-7370-420A-8BED-A62493667D1C}"/>
                </a:ext>
              </a:extLst>
            </p:cNvPr>
            <p:cNvSpPr/>
            <p:nvPr/>
          </p:nvSpPr>
          <p:spPr>
            <a:xfrm>
              <a:off x="6676390" y="1546860"/>
              <a:ext cx="326390" cy="326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C87268-BDF4-4235-B6D7-BF72E8966AE6}"/>
                </a:ext>
              </a:extLst>
            </p:cNvPr>
            <p:cNvSpPr/>
            <p:nvPr/>
          </p:nvSpPr>
          <p:spPr>
            <a:xfrm>
              <a:off x="7002780" y="1376045"/>
              <a:ext cx="170180" cy="17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EE21EE-2F2E-4878-A93D-6EAA02837905}"/>
              </a:ext>
            </a:extLst>
          </p:cNvPr>
          <p:cNvSpPr txBox="1"/>
          <p:nvPr/>
        </p:nvSpPr>
        <p:spPr>
          <a:xfrm>
            <a:off x="1546225" y="4058285"/>
            <a:ext cx="9413240" cy="188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부모와 자식으로 계층을 이룰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자식 오브젝트는 부모 오브젝트로부터 상대적인 공간에 위치함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부모의 좌표가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(1, 0),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자식이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(1, 0)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이라면 실제 자식은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(2, 0)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에 위치함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 부모의 크기가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(2, 2),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자식이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(2, 2)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라면 실제 자식은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(4, 4)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4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E21EE-2F2E-4878-A93D-6EAA02837905}"/>
              </a:ext>
            </a:extLst>
          </p:cNvPr>
          <p:cNvSpPr txBox="1"/>
          <p:nvPr/>
        </p:nvSpPr>
        <p:spPr>
          <a:xfrm>
            <a:off x="1791970" y="3996690"/>
            <a:ext cx="8608060" cy="96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부모와 자식을 설정하기 위한 몇 가지 메소드들을 지원하며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계층구조인 오브젝트들은 상위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요소들에 상대적이게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59BE5-96C4-466E-8EBD-BD1BA0CF317D}"/>
              </a:ext>
            </a:extLst>
          </p:cNvPr>
          <p:cNvSpPr txBox="1"/>
          <p:nvPr/>
        </p:nvSpPr>
        <p:spPr>
          <a:xfrm>
            <a:off x="3048635" y="1915160"/>
            <a:ext cx="6094730" cy="12001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Object* child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AttachChild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(child);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DetachChild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(child);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Object* parent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GetParent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693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E21EE-2F2E-4878-A93D-6EAA02837905}"/>
              </a:ext>
            </a:extLst>
          </p:cNvPr>
          <p:cNvSpPr txBox="1"/>
          <p:nvPr/>
        </p:nvSpPr>
        <p:spPr>
          <a:xfrm>
            <a:off x="1202690" y="3829685"/>
            <a:ext cx="9785985" cy="188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계층구조인 오브젝트의 상대적인 좌표를 위한 몇 가지 메소드들을 지원함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GetWorldPos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월드 좌표계의 절대 좌표를 구하며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GetPos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상대 좌표를 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계층구조를 가지지만 상대적인 좌표를 원치 않을 경우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relative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부모 오브젝트가 없다면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최상위 요소인 카메라에 상대적이지 않게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59BE5-96C4-466E-8EBD-BD1BA0CF317D}"/>
              </a:ext>
            </a:extLst>
          </p:cNvPr>
          <p:cNvSpPr txBox="1"/>
          <p:nvPr/>
        </p:nvSpPr>
        <p:spPr>
          <a:xfrm>
            <a:off x="3048635" y="1978660"/>
            <a:ext cx="6094730" cy="12001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GetScreenPos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SetIsRelative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546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24142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UI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E21EE-2F2E-4878-A93D-6EAA02837905}"/>
              </a:ext>
            </a:extLst>
          </p:cNvPr>
          <p:cNvSpPr txBox="1"/>
          <p:nvPr/>
        </p:nvSpPr>
        <p:spPr>
          <a:xfrm>
            <a:off x="949960" y="3679190"/>
            <a:ext cx="10291445" cy="96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카메라에 종속적인 위치를 갖지 않는 오브젝트를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isRelative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설정하여 가능하고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이용해서 화면에 고정인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59BE5-96C4-466E-8EBD-BD1BA0CF317D}"/>
              </a:ext>
            </a:extLst>
          </p:cNvPr>
          <p:cNvSpPr txBox="1"/>
          <p:nvPr/>
        </p:nvSpPr>
        <p:spPr>
          <a:xfrm>
            <a:off x="3048635" y="2272665"/>
            <a:ext cx="6094730" cy="3695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SetIsRelative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79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24142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UI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E21EE-2F2E-4878-A93D-6EAA02837905}"/>
              </a:ext>
            </a:extLst>
          </p:cNvPr>
          <p:cNvSpPr txBox="1"/>
          <p:nvPr/>
        </p:nvSpPr>
        <p:spPr>
          <a:xfrm>
            <a:off x="5139055" y="3980815"/>
            <a:ext cx="7117715" cy="96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오브젝트가 아닌 일반적인 오브젝트는 카메라가 오른쪽으로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이동하면 상대적으로 왼쪽으로 이동하는 것으로 보임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59BE5-96C4-466E-8EBD-BD1BA0CF317D}"/>
              </a:ext>
            </a:extLst>
          </p:cNvPr>
          <p:cNvSpPr txBox="1"/>
          <p:nvPr/>
        </p:nvSpPr>
        <p:spPr>
          <a:xfrm>
            <a:off x="269875" y="1567180"/>
            <a:ext cx="11652885" cy="12001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259EA4-C2CB-4246-B4D4-045036BE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" y="3178810"/>
            <a:ext cx="4620895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1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24142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UI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E21EE-2F2E-4878-A93D-6EAA02837905}"/>
              </a:ext>
            </a:extLst>
          </p:cNvPr>
          <p:cNvSpPr txBox="1"/>
          <p:nvPr/>
        </p:nvSpPr>
        <p:spPr>
          <a:xfrm>
            <a:off x="690245" y="4446905"/>
            <a:ext cx="10810875" cy="1423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isRelative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true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바꿔주면 해당 오브젝트는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오브젝트로 취급되며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카메라에 영향을 받지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카메라가 오른쪽으로 이동해도 원래 위치인 중앙에 계속 위치함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GetWorldPos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이용하면 자동으로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좌표계로 인식됨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59BE5-96C4-466E-8EBD-BD1BA0CF317D}"/>
              </a:ext>
            </a:extLst>
          </p:cNvPr>
          <p:cNvSpPr txBox="1"/>
          <p:nvPr/>
        </p:nvSpPr>
        <p:spPr>
          <a:xfrm>
            <a:off x="269875" y="1489075"/>
            <a:ext cx="11652885" cy="25850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SetIsRelative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DDD9E-E023-485E-B740-0FB499B3694B}"/>
              </a:ext>
            </a:extLst>
          </p:cNvPr>
          <p:cNvSpPr txBox="1"/>
          <p:nvPr/>
        </p:nvSpPr>
        <p:spPr>
          <a:xfrm>
            <a:off x="7219950" y="6155690"/>
            <a:ext cx="48958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UI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오브젝트를 위해서 사용하는 좌표계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카메라가 기본값인 월드 좌표계와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좌표계는 동일함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67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24142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UI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B59BE5-96C4-466E-8EBD-BD1BA0CF317D}"/>
              </a:ext>
            </a:extLst>
          </p:cNvPr>
          <p:cNvSpPr txBox="1"/>
          <p:nvPr/>
        </p:nvSpPr>
        <p:spPr>
          <a:xfrm>
            <a:off x="269875" y="1186815"/>
            <a:ext cx="11652885" cy="3416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SetIsRelative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Size2F size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GetCameraDefaultSize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텍스트 상자 1"/>
          <p:cNvSpPr txBox="1">
            <a:spLocks/>
          </p:cNvSpPr>
          <p:nvPr/>
        </p:nvSpPr>
        <p:spPr>
          <a:xfrm>
            <a:off x="455930" y="5078730"/>
            <a:ext cx="11276330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UI 좌표계의 끝 위치는 메인 카메라가 나타내는 최대 위치이기 때문에 메인 카메라로 위치를 구할 수 있음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위의 코드는 오른쪽 위에 UI 오브젝트를 배치하고, 0.5만큼 중앙으로 당기는 코드</a:t>
            </a:r>
          </a:p>
        </p:txBody>
      </p:sp>
    </p:spTree>
    <p:extLst>
      <p:ext uri="{BB962C8B-B14F-4D97-AF65-F5344CB8AC3E}">
        <p14:creationId xmlns:p14="http://schemas.microsoft.com/office/powerpoint/2010/main" val="256531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2414905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latin typeface="나눔고딕 Light" charset="0"/>
                <a:ea typeface="나눔고딕 Light" charset="0"/>
              </a:rPr>
              <a:t>2. UI 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오브젝트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>
          <a:xfrm>
            <a:off x="2193290" y="5118100"/>
            <a:ext cx="7818120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적용하면 오브젝트가 오른쪽 위에 위치하고, 카메라의 영향을 받지 않음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이런 방식으로 UI의 위치를 특정한 방향과 특정한 위치에 지정할 수 있음</a:t>
            </a:r>
          </a:p>
        </p:txBody>
      </p:sp>
      <p:pic>
        <p:nvPicPr>
          <p:cNvPr id="15" name="그림 2" descr="C:/Users/DELL/AppData/Roaming/PolarisOffice/ETemp/21824_11828688/fImage933119411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85" y="1413510"/>
            <a:ext cx="5530215" cy="32404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2414905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latin typeface="나눔고딕 Light" charset="0"/>
                <a:ea typeface="나눔고딕 Light" charset="0"/>
              </a:rPr>
              <a:t>2. UI </a:t>
            </a:r>
            <a:r>
              <a:rPr lang="ko-KR" altLang="en-US" sz="2800">
                <a:latin typeface="나눔고딕 Light" charset="0"/>
                <a:ea typeface="나눔고딕 Light" charset="0"/>
              </a:rPr>
              <a:t>오브젝트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>
          <a:xfrm>
            <a:off x="1172210" y="4627245"/>
            <a:ext cx="9852660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UI 오브젝트와 좌표계를 적절히 이용하면 UI 클릭을 구현할 수 있음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위의 코드에서 인식 범위를 0.25로 잡은 이유는 오브젝트의 크기가 0.5이기 때문 (64/128)</a:t>
            </a:r>
          </a:p>
        </p:txBody>
      </p:sp>
      <p:sp>
        <p:nvSpPr>
          <p:cNvPr id="16" name="텍스트 상자 4"/>
          <p:cNvSpPr txBox="1">
            <a:spLocks/>
          </p:cNvSpPr>
          <p:nvPr/>
        </p:nvSpPr>
        <p:spPr>
          <a:xfrm>
            <a:off x="643255" y="1939290"/>
            <a:ext cx="10901045" cy="20294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/>
            <a:r>
              <a:rPr sz="1400" b="0">
                <a:solidFill>
                  <a:srgbClr val="569CD6"/>
                </a:solidFill>
                <a:latin typeface="Consolas" charset="0"/>
                <a:ea typeface="Consolas" charset="0"/>
              </a:rPr>
              <a:t>void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TestObject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OnUpdate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{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if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(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RG2R_InputM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GetMouseState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MouseCode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::MOUSE_LBUTTON) ==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KeyState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::KEYSTATE_ENTER) 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{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Vec2F dist =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RG2R_InputM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FromScreenToUI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RG2R_InputM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GetMousePos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()) - 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transform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GetWorldPos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();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400" b="0">
                <a:solidFill>
                  <a:srgbClr val="C586C0"/>
                </a:solidFill>
                <a:latin typeface="Consolas" charset="0"/>
                <a:ea typeface="Consolas" charset="0"/>
              </a:rPr>
              <a:t>if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(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abs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dist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.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x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 &lt;= 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0.25f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&amp;&amp; </a:t>
            </a:r>
            <a:r>
              <a:rPr sz="1400" b="0">
                <a:solidFill>
                  <a:srgbClr val="DCDCAA"/>
                </a:solidFill>
                <a:latin typeface="Consolas" charset="0"/>
                <a:ea typeface="Consolas" charset="0"/>
              </a:rPr>
              <a:t>abs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dist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.</a:t>
            </a:r>
            <a:r>
              <a:rPr sz="1400" b="0">
                <a:solidFill>
                  <a:srgbClr val="9CDCFE"/>
                </a:solidFill>
                <a:latin typeface="Consolas" charset="0"/>
                <a:ea typeface="Consolas" charset="0"/>
              </a:rPr>
              <a:t>y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 &lt;= </a:t>
            </a:r>
            <a:r>
              <a:rPr sz="1400" b="0">
                <a:solidFill>
                  <a:srgbClr val="B5CEA8"/>
                </a:solidFill>
                <a:latin typeface="Consolas" charset="0"/>
                <a:ea typeface="Consolas" charset="0"/>
              </a:rPr>
              <a:t>0.25f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)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   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std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::cout &lt;&lt; </a:t>
            </a:r>
            <a:r>
              <a:rPr sz="1400" b="0">
                <a:solidFill>
                  <a:srgbClr val="CE9178"/>
                </a:solidFill>
                <a:latin typeface="Consolas" charset="0"/>
                <a:ea typeface="Consolas" charset="0"/>
              </a:rPr>
              <a:t>"클릭"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&lt;&lt; </a:t>
            </a:r>
            <a:r>
              <a:rPr sz="1400" b="0">
                <a:solidFill>
                  <a:srgbClr val="4EC9B0"/>
                </a:solidFill>
                <a:latin typeface="Consolas" charset="0"/>
                <a:ea typeface="Consolas" charset="0"/>
              </a:rPr>
              <a:t>std</a:t>
            </a:r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::endl;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    }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400" b="0">
                <a:solidFill>
                  <a:srgbClr val="D4D4D4"/>
                </a:solidFill>
                <a:latin typeface="Consolas" charset="0"/>
                <a:ea typeface="Consolas" charset="0"/>
              </a:rPr>
              <a:t>}</a:t>
            </a:r>
            <a:endParaRPr lang="ko-KR" altLang="en-US" sz="14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170688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씬 관리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29"/>
          <p:cNvGrpSpPr/>
          <p:nvPr/>
        </p:nvGrpSpPr>
        <p:grpSpPr>
          <a:xfrm>
            <a:off x="3044825" y="1390015"/>
            <a:ext cx="6114415" cy="3077845"/>
            <a:chOff x="3044825" y="1390015"/>
            <a:chExt cx="6114415" cy="3077845"/>
          </a:xfrm>
        </p:grpSpPr>
        <p:sp>
          <p:nvSpPr>
            <p:cNvPr id="7" name="도형 23"/>
            <p:cNvSpPr>
              <a:spLocks/>
            </p:cNvSpPr>
            <p:nvPr/>
          </p:nvSpPr>
          <p:spPr>
            <a:xfrm>
              <a:off x="3044825" y="3696970"/>
              <a:ext cx="6114415" cy="77089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>
                  <a:solidFill>
                    <a:schemeClr val="tx1"/>
                  </a:solidFill>
                  <a:latin typeface="나눔고딕 Light" charset="0"/>
                  <a:ea typeface="나눔고딕 Light" charset="0"/>
                </a:rPr>
                <a:t>Scene Manager</a:t>
              </a:r>
            </a:p>
          </p:txBody>
        </p:sp>
        <p:grpSp>
          <p:nvGrpSpPr>
            <p:cNvPr id="11" name="그룹 27"/>
            <p:cNvGrpSpPr/>
            <p:nvPr/>
          </p:nvGrpSpPr>
          <p:grpSpPr>
            <a:xfrm>
              <a:off x="3512820" y="1390015"/>
              <a:ext cx="1710055" cy="2315210"/>
              <a:chOff x="3512820" y="1390015"/>
              <a:chExt cx="1710055" cy="2315210"/>
            </a:xfrm>
          </p:grpSpPr>
          <p:sp>
            <p:nvSpPr>
              <p:cNvPr id="8" name="도형 24"/>
              <p:cNvSpPr>
                <a:spLocks/>
              </p:cNvSpPr>
              <p:nvPr/>
            </p:nvSpPr>
            <p:spPr>
              <a:xfrm>
                <a:off x="3519170" y="2934335"/>
                <a:ext cx="1703705" cy="770890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Scene A</a:t>
                </a:r>
              </a:p>
            </p:txBody>
          </p:sp>
          <p:sp>
            <p:nvSpPr>
              <p:cNvPr id="9" name="도형 25"/>
              <p:cNvSpPr>
                <a:spLocks/>
              </p:cNvSpPr>
              <p:nvPr/>
            </p:nvSpPr>
            <p:spPr>
              <a:xfrm>
                <a:off x="3512820" y="2162175"/>
                <a:ext cx="1703705" cy="770890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Scene B</a:t>
                </a:r>
              </a:p>
            </p:txBody>
          </p:sp>
          <p:sp>
            <p:nvSpPr>
              <p:cNvPr id="10" name="도형 26"/>
              <p:cNvSpPr>
                <a:spLocks/>
              </p:cNvSpPr>
              <p:nvPr/>
            </p:nvSpPr>
            <p:spPr>
              <a:xfrm>
                <a:off x="3515995" y="1390015"/>
                <a:ext cx="1703705" cy="770890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>
                    <a:solidFill>
                      <a:schemeClr val="tx1"/>
                    </a:solidFill>
                    <a:latin typeface="나눔고딕 Light" charset="0"/>
                    <a:ea typeface="나눔고딕 Light" charset="0"/>
                  </a:rPr>
                  <a:t>Scene C</a:t>
                </a:r>
              </a:p>
            </p:txBody>
          </p:sp>
        </p:grpSp>
        <p:sp>
          <p:nvSpPr>
            <p:cNvPr id="12" name="도형 28"/>
            <p:cNvSpPr>
              <a:spLocks/>
            </p:cNvSpPr>
            <p:nvPr/>
          </p:nvSpPr>
          <p:spPr>
            <a:xfrm>
              <a:off x="7010400" y="2931160"/>
              <a:ext cx="1703705" cy="77089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>
                  <a:solidFill>
                    <a:schemeClr val="tx1"/>
                  </a:solidFill>
                  <a:latin typeface="나눔고딕 Light" charset="0"/>
                  <a:ea typeface="나눔고딕 Light" charset="0"/>
                </a:rPr>
                <a:t>Registered Scene</a:t>
              </a:r>
            </a:p>
          </p:txBody>
        </p:sp>
      </p:grpSp>
      <p:sp>
        <p:nvSpPr>
          <p:cNvPr id="14" name="텍스트 상자 30"/>
          <p:cNvSpPr txBox="1">
            <a:spLocks/>
          </p:cNvSpPr>
          <p:nvPr/>
        </p:nvSpPr>
        <p:spPr>
          <a:xfrm>
            <a:off x="1996440" y="4989830"/>
            <a:ext cx="8198485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씬 매니저는 여러개의 씬을 저장할 수 있고, 단 하나의 씬만 등록해서 사용함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등록한 씬은 씬 매니저가 업데이트를 해주어서 실제로 기능할 수 있음</a:t>
            </a:r>
          </a:p>
        </p:txBody>
      </p:sp>
      <p:sp>
        <p:nvSpPr>
          <p:cNvPr id="15" name="텍스트 상자 31"/>
          <p:cNvSpPr txBox="1">
            <a:spLocks/>
          </p:cNvSpPr>
          <p:nvPr/>
        </p:nvSpPr>
        <p:spPr>
          <a:xfrm>
            <a:off x="8723630" y="3255645"/>
            <a:ext cx="180657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600">
                <a:latin typeface="나눔고딕 Light" charset="0"/>
                <a:ea typeface="나눔고딕 Light" charset="0"/>
              </a:rPr>
              <a:t>Scene Update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325" y="1498600"/>
            <a:ext cx="114998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120" y="2644140"/>
            <a:ext cx="2244725" cy="163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5" y="2227580"/>
            <a:ext cx="1764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170688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씬 관리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32"/>
          <p:cNvSpPr txBox="1">
            <a:spLocks/>
          </p:cNvSpPr>
          <p:nvPr/>
        </p:nvSpPr>
        <p:spPr>
          <a:xfrm>
            <a:off x="643255" y="2145665"/>
            <a:ext cx="10901045" cy="157035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600" b="0">
                <a:solidFill>
                  <a:srgbClr val="C586C0"/>
                </a:solidFill>
                <a:latin typeface="Consolas" charset="0"/>
                <a:ea typeface="Consolas" charset="0"/>
              </a:rPr>
              <a:t>if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(</a:t>
            </a:r>
            <a:r>
              <a:rPr sz="1600" b="0">
                <a:solidFill>
                  <a:srgbClr val="9CDCFE"/>
                </a:solidFill>
                <a:latin typeface="Consolas" charset="0"/>
                <a:ea typeface="Consolas" charset="0"/>
              </a:rPr>
              <a:t>RG2R_InputM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GetKeyState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600" b="0">
                <a:solidFill>
                  <a:srgbClr val="4EC9B0"/>
                </a:solidFill>
                <a:latin typeface="Consolas" charset="0"/>
                <a:ea typeface="Consolas" charset="0"/>
              </a:rPr>
              <a:t>KeyCode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::KEY_SPACE) == </a:t>
            </a:r>
            <a:r>
              <a:rPr sz="1600" b="0">
                <a:solidFill>
                  <a:srgbClr val="4EC9B0"/>
                </a:solidFill>
                <a:latin typeface="Consolas" charset="0"/>
                <a:ea typeface="Consolas" charset="0"/>
              </a:rPr>
              <a:t>KeyState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::KEYSTATE_ENTER)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{</a:t>
            </a:r>
            <a:endParaRPr lang="ko-KR" altLang="en-US" sz="16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6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ChangeScene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6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TestScene2);</a:t>
            </a:r>
            <a:r>
              <a:rPr sz="1600" b="0">
                <a:solidFill>
                  <a:srgbClr val="6A9955"/>
                </a:solidFill>
                <a:latin typeface="Consolas" charset="0"/>
                <a:ea typeface="Consolas" charset="0"/>
              </a:rPr>
              <a:t> // 씬 변경, 기존의 씬을 삭제하지 않음</a:t>
            </a:r>
            <a:endParaRPr lang="ko-KR" altLang="en-US" sz="1600" b="0">
              <a:solidFill>
                <a:srgbClr val="6A9955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6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ChangeScene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6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TestScene2, </a:t>
            </a:r>
            <a:r>
              <a:rPr sz="1600" b="0">
                <a:solidFill>
                  <a:srgbClr val="569CD6"/>
                </a:solidFill>
                <a:latin typeface="Consolas" charset="0"/>
                <a:ea typeface="Consolas" charset="0"/>
              </a:rPr>
              <a:t>false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r>
              <a:rPr sz="1600" b="0">
                <a:solidFill>
                  <a:srgbClr val="6A9955"/>
                </a:solidFill>
                <a:latin typeface="Consolas" charset="0"/>
                <a:ea typeface="Consolas" charset="0"/>
              </a:rPr>
              <a:t> // 씬 변경, 기존의 씬을 삭제하지 않음</a:t>
            </a:r>
            <a:endParaRPr lang="ko-KR" altLang="en-US" sz="1600" b="0">
              <a:solidFill>
                <a:srgbClr val="6A9955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6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600" b="0">
                <a:solidFill>
                  <a:srgbClr val="DCDCAA"/>
                </a:solidFill>
                <a:latin typeface="Consolas" charset="0"/>
                <a:ea typeface="Consolas" charset="0"/>
              </a:rPr>
              <a:t>ChangeScene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6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TestScene2, </a:t>
            </a:r>
            <a:r>
              <a:rPr sz="1600" b="0">
                <a:solidFill>
                  <a:srgbClr val="569CD6"/>
                </a:solidFill>
                <a:latin typeface="Consolas" charset="0"/>
                <a:ea typeface="Consolas" charset="0"/>
              </a:rPr>
              <a:t>true</a:t>
            </a:r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);</a:t>
            </a:r>
            <a:r>
              <a:rPr sz="1600" b="0">
                <a:solidFill>
                  <a:srgbClr val="6A9955"/>
                </a:solidFill>
                <a:latin typeface="Consolas" charset="0"/>
                <a:ea typeface="Consolas" charset="0"/>
              </a:rPr>
              <a:t> // 씬 변경, 기존의 씬을 삭제함</a:t>
            </a:r>
            <a:endParaRPr lang="ko-KR" altLang="en-US" sz="1600" b="0">
              <a:solidFill>
                <a:srgbClr val="6A9955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600" b="0">
                <a:solidFill>
                  <a:srgbClr val="D4D4D4"/>
                </a:solidFill>
                <a:latin typeface="Consolas" charset="0"/>
                <a:ea typeface="Consolas" charset="0"/>
              </a:rPr>
              <a:t>    }</a:t>
            </a:r>
            <a:endParaRPr lang="ko-KR" altLang="en-US" sz="20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텍스트 상자 33"/>
          <p:cNvSpPr txBox="1">
            <a:spLocks/>
          </p:cNvSpPr>
          <p:nvPr/>
        </p:nvSpPr>
        <p:spPr>
          <a:xfrm>
            <a:off x="749935" y="4725035"/>
            <a:ext cx="10699115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첫 씬 등록은 WrappedEngine의 SetScene을 통해서 이루어지며, 이후는 ChangeScene을 사용함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기본적으로 씬 변경은 기존의 씬을 삭제하지 않고, 삭제를 위해선 뒤에 boolean 인자를 붙임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170688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씬 관리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>
            <a:off x="643255" y="2528570"/>
            <a:ext cx="10901045" cy="70675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/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20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2000" b="0">
                <a:solidFill>
                  <a:srgbClr val="DCDCAA"/>
                </a:solidFill>
                <a:latin typeface="Consolas" charset="0"/>
                <a:ea typeface="Consolas" charset="0"/>
              </a:rPr>
              <a:t>GetScenes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()-&gt;</a:t>
            </a:r>
            <a:r>
              <a:rPr sz="2000" b="0">
                <a:solidFill>
                  <a:srgbClr val="9CDCFE"/>
                </a:solidFill>
                <a:latin typeface="Consolas" charset="0"/>
                <a:ea typeface="Consolas" charset="0"/>
              </a:rPr>
              <a:t>operator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[](</a:t>
            </a:r>
            <a:r>
              <a:rPr sz="2000" b="0">
                <a:solidFill>
                  <a:srgbClr val="B5CEA8"/>
                </a:solidFill>
                <a:latin typeface="Consolas" charset="0"/>
                <a:ea typeface="Consolas" charset="0"/>
              </a:rPr>
              <a:t>1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) = </a:t>
            </a:r>
            <a:r>
              <a:rPr sz="2000" b="0">
                <a:solidFill>
                  <a:srgbClr val="569CD6"/>
                </a:solidFill>
                <a:latin typeface="Consolas" charset="0"/>
                <a:ea typeface="Consolas" charset="0"/>
              </a:rPr>
              <a:t>this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;</a:t>
            </a:r>
            <a:endParaRPr lang="ko-KR" altLang="en-US" sz="20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20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2000" b="0">
                <a:solidFill>
                  <a:srgbClr val="DCDCAA"/>
                </a:solidFill>
                <a:latin typeface="Consolas" charset="0"/>
                <a:ea typeface="Consolas" charset="0"/>
              </a:rPr>
              <a:t>ChangeScene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20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2000" b="0">
                <a:solidFill>
                  <a:srgbClr val="DCDCAA"/>
                </a:solidFill>
                <a:latin typeface="Consolas" charset="0"/>
                <a:ea typeface="Consolas" charset="0"/>
              </a:rPr>
              <a:t>GetScenes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()-&gt;</a:t>
            </a:r>
            <a:r>
              <a:rPr sz="2000" b="0">
                <a:solidFill>
                  <a:srgbClr val="9CDCFE"/>
                </a:solidFill>
                <a:latin typeface="Consolas" charset="0"/>
                <a:ea typeface="Consolas" charset="0"/>
              </a:rPr>
              <a:t>operator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[](</a:t>
            </a:r>
            <a:r>
              <a:rPr sz="2000" b="0">
                <a:solidFill>
                  <a:srgbClr val="B5CEA8"/>
                </a:solidFill>
                <a:latin typeface="Consolas" charset="0"/>
                <a:ea typeface="Consolas" charset="0"/>
              </a:rPr>
              <a:t>0</a:t>
            </a:r>
            <a:r>
              <a:rPr sz="2000" b="0">
                <a:solidFill>
                  <a:srgbClr val="D4D4D4"/>
                </a:solidFill>
                <a:latin typeface="Consolas" charset="0"/>
                <a:ea typeface="Consolas" charset="0"/>
              </a:rPr>
              <a:t>));</a:t>
            </a:r>
            <a:endParaRPr lang="ko-KR" altLang="en-US" sz="36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918335" y="3841750"/>
            <a:ext cx="8360410" cy="1477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씬을 삭제하지 않는 경우 그 씬을 변수에 저장하여 다시 재사용할 수 있으며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이 경우 씬 매니저에 내장된 벡터를 이용하면 편리함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여기서 operator[]를 사용하는 이유는 GetScenes가 벡터 포인터이기 때문임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170688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3. 씬 관리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>
            <a:off x="1624965" y="2224405"/>
            <a:ext cx="8937625" cy="119951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800" b="0">
                <a:solidFill>
                  <a:srgbClr val="4EC9B0"/>
                </a:solidFill>
                <a:latin typeface="Consolas" charset="0"/>
                <a:ea typeface="Consolas" charset="0"/>
              </a:rPr>
              <a:t>std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::cout &lt;&lt; *(</a:t>
            </a:r>
            <a:r>
              <a:rPr sz="1800" b="0">
                <a:solidFill>
                  <a:srgbClr val="569CD6"/>
                </a:solidFill>
                <a:latin typeface="Consolas" charset="0"/>
                <a:ea typeface="Consolas" charset="0"/>
              </a:rPr>
              <a:t>int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*)</a:t>
            </a:r>
            <a:r>
              <a:rPr sz="18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GetData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() &lt;&lt; </a:t>
            </a:r>
            <a:r>
              <a:rPr sz="1800" b="0">
                <a:solidFill>
                  <a:srgbClr val="4EC9B0"/>
                </a:solidFill>
                <a:latin typeface="Consolas" charset="0"/>
                <a:ea typeface="Consolas" charset="0"/>
              </a:rPr>
              <a:t>std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::endl;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800" b="0">
                <a:solidFill>
                  <a:srgbClr val="569CD6"/>
                </a:solidFill>
                <a:latin typeface="Consolas" charset="0"/>
                <a:ea typeface="Consolas" charset="0"/>
              </a:rPr>
              <a:t>int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data = </a:t>
            </a:r>
            <a:r>
              <a:rPr sz="1800" b="0">
                <a:solidFill>
                  <a:srgbClr val="B5CEA8"/>
                </a:solidFill>
                <a:latin typeface="Consolas" charset="0"/>
                <a:ea typeface="Consolas" charset="0"/>
              </a:rPr>
              <a:t>5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8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ChangeScene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8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TestScene, &amp;data);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800" b="0">
                <a:solidFill>
                  <a:srgbClr val="9CDCFE"/>
                </a:solidFill>
                <a:latin typeface="Consolas" charset="0"/>
                <a:ea typeface="Consolas" charset="0"/>
              </a:rPr>
              <a:t>RG2R_SceneM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ChangeScene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8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TestScene, </a:t>
            </a:r>
            <a:r>
              <a:rPr sz="1800" b="0">
                <a:solidFill>
                  <a:srgbClr val="569CD6"/>
                </a:solidFill>
                <a:latin typeface="Consolas" charset="0"/>
                <a:ea typeface="Consolas" charset="0"/>
              </a:rPr>
              <a:t>true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, &amp;data);</a:t>
            </a:r>
            <a:endParaRPr lang="ko-KR" altLang="en-US" sz="130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083945" y="4195445"/>
            <a:ext cx="10034905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씬을 변경하는 경우 데이터를 옮길 때가 있는데 이때 ChangeScene에 데이터를 넣을 수 있음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이 데이터는 보이드 포인터로, 데이터를 담은 객체의 주소값을 담아서 다른 씬에서 사용함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30448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4. 다이렉트 이펙트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7"/>
          <p:cNvSpPr>
            <a:spLocks/>
          </p:cNvSpPr>
          <p:nvPr/>
        </p:nvSpPr>
        <p:spPr>
          <a:xfrm>
            <a:off x="4173855" y="2273300"/>
            <a:ext cx="1199515" cy="11995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원본 이미지</a:t>
            </a:r>
          </a:p>
        </p:txBody>
      </p:sp>
      <p:sp>
        <p:nvSpPr>
          <p:cNvPr id="8" name="텍스트 상자 8"/>
          <p:cNvSpPr txBox="1">
            <a:spLocks/>
          </p:cNvSpPr>
          <p:nvPr/>
        </p:nvSpPr>
        <p:spPr>
          <a:xfrm>
            <a:off x="1240790" y="4528820"/>
            <a:ext cx="9725660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다이렉트 이펙트는 이미지에 몇 가지 효과를 주어 렌더링할 이미지를 변환해주는 기능으로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RG엔진에서는 이를 Effect라는 이름의 컴포넌트로 제공하고 있음</a:t>
            </a:r>
          </a:p>
        </p:txBody>
      </p:sp>
      <p:sp>
        <p:nvSpPr>
          <p:cNvPr id="9" name="도형 9"/>
          <p:cNvSpPr>
            <a:spLocks/>
          </p:cNvSpPr>
          <p:nvPr/>
        </p:nvSpPr>
        <p:spPr>
          <a:xfrm>
            <a:off x="6689725" y="2276475"/>
            <a:ext cx="1199515" cy="11995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변환 이미지</a:t>
            </a:r>
          </a:p>
        </p:txBody>
      </p:sp>
      <p:cxnSp>
        <p:nvCxnSpPr>
          <p:cNvPr id="10" name="도형 10"/>
          <p:cNvCxnSpPr>
            <a:stCxn id="7" idx="3"/>
            <a:endCxn id="9" idx="1"/>
          </p:cNvCxnSpPr>
          <p:nvPr/>
        </p:nvCxnSpPr>
        <p:spPr>
          <a:xfrm>
            <a:off x="5372735" y="2872740"/>
            <a:ext cx="1317625" cy="3810"/>
          </a:xfrm>
          <a:prstGeom prst="straightConnector1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30448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4. 다이렉트 이펙트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5499100" y="2224405"/>
            <a:ext cx="1199515" cy="11995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색상 변경</a:t>
            </a: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289685" y="4499610"/>
            <a:ext cx="9630410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하나의 이미지에는 여러개의 효과를 넣을 수 있으며, 넣은 순서에 따라 순차적으로 실행됨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이 때 각각의 효과를 EffectInfo라고 부름</a:t>
            </a: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7416165" y="2226945"/>
            <a:ext cx="1199515" cy="11995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가우시안</a:t>
            </a:r>
          </a:p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블러</a:t>
            </a: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3568065" y="2227580"/>
            <a:ext cx="1199515" cy="11995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흑백 효과</a:t>
            </a: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9352915" y="2230120"/>
            <a:ext cx="1199515" cy="11995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최종 변환 이미지</a:t>
            </a: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1637030" y="2230755"/>
            <a:ext cx="1199515" cy="11995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고딕 Light" charset="0"/>
                <a:ea typeface="나눔고딕 Light" charset="0"/>
              </a:rPr>
              <a:t>원본 이미지</a:t>
            </a:r>
          </a:p>
        </p:txBody>
      </p:sp>
      <p:cxnSp>
        <p:nvCxnSpPr>
          <p:cNvPr id="13" name="Rect 0"/>
          <p:cNvCxnSpPr>
            <a:stCxn id="12" idx="3"/>
            <a:endCxn id="10" idx="1"/>
          </p:cNvCxnSpPr>
          <p:nvPr/>
        </p:nvCxnSpPr>
        <p:spPr>
          <a:xfrm flipV="1">
            <a:off x="2835910" y="2827020"/>
            <a:ext cx="732790" cy="3810"/>
          </a:xfrm>
          <a:prstGeom prst="straightConnector1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>
            <a:stCxn id="10" idx="3"/>
            <a:endCxn id="7" idx="1"/>
          </p:cNvCxnSpPr>
          <p:nvPr/>
        </p:nvCxnSpPr>
        <p:spPr>
          <a:xfrm flipV="1">
            <a:off x="4766945" y="2823845"/>
            <a:ext cx="732790" cy="3810"/>
          </a:xfrm>
          <a:prstGeom prst="straightConnector1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>
            <a:stCxn id="7" idx="3"/>
            <a:endCxn id="9" idx="1"/>
          </p:cNvCxnSpPr>
          <p:nvPr/>
        </p:nvCxnSpPr>
        <p:spPr>
          <a:xfrm>
            <a:off x="6697980" y="2823845"/>
            <a:ext cx="718820" cy="3175"/>
          </a:xfrm>
          <a:prstGeom prst="straightConnector1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>
            <a:stCxn id="9" idx="3"/>
            <a:endCxn id="11" idx="1"/>
          </p:cNvCxnSpPr>
          <p:nvPr/>
        </p:nvCxnSpPr>
        <p:spPr>
          <a:xfrm>
            <a:off x="8615045" y="2826385"/>
            <a:ext cx="738505" cy="3810"/>
          </a:xfrm>
          <a:prstGeom prst="straightConnector1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30448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4. 다이렉트 이펙트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>
            <a:off x="1191260" y="3989070"/>
            <a:ext cx="9824720" cy="1477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Effect 컴포넌트로 다이렉트 이펙트를 사용할 수 있음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이펙트 컴포넌트에 PushEffectInfo로 효과를 넣을 수 있으며, 렌더러가 이에 맞게 렌더링함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위의 코드는 색상 변경 이펙트로, (0, 1, 1)을 넣었기에 흰색이 시안으로 보이게 됨</a:t>
            </a:r>
          </a:p>
        </p:txBody>
      </p:sp>
      <p:sp>
        <p:nvSpPr>
          <p:cNvPr id="9" name="텍스트 상자 21"/>
          <p:cNvSpPr txBox="1">
            <a:spLocks/>
          </p:cNvSpPr>
          <p:nvPr/>
        </p:nvSpPr>
        <p:spPr>
          <a:xfrm>
            <a:off x="2484120" y="2165350"/>
            <a:ext cx="7235190" cy="92265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Effect* effect = 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AttachComponent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&lt;</a:t>
            </a:r>
            <a:r>
              <a:rPr sz="1800" b="0">
                <a:solidFill>
                  <a:srgbClr val="4EC9B0"/>
                </a:solidFill>
                <a:latin typeface="Consolas" charset="0"/>
                <a:ea typeface="Consolas" charset="0"/>
              </a:rPr>
              <a:t>Effect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&gt;();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800" b="0">
                <a:solidFill>
                  <a:srgbClr val="9CDCFE"/>
                </a:solidFill>
                <a:latin typeface="Consolas" charset="0"/>
                <a:ea typeface="Consolas" charset="0"/>
              </a:rPr>
              <a:t>effect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PushEffectInfo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8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ColorMatrixEffectInfo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Color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800" b="0">
                <a:solidFill>
                  <a:srgbClr val="B5CEA8"/>
                </a:solidFill>
                <a:latin typeface="Consolas" charset="0"/>
                <a:ea typeface="Consolas" charset="0"/>
              </a:rPr>
              <a:t>0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800" b="0">
                <a:solidFill>
                  <a:srgbClr val="B5CEA8"/>
                </a:solidFill>
                <a:latin typeface="Consolas" charset="0"/>
                <a:ea typeface="Consolas" charset="0"/>
              </a:rPr>
              <a:t>1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800" b="0">
                <a:solidFill>
                  <a:srgbClr val="B5CEA8"/>
                </a:solidFill>
                <a:latin typeface="Consolas" charset="0"/>
                <a:ea typeface="Consolas" charset="0"/>
              </a:rPr>
              <a:t>1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)));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172085" y="194945"/>
            <a:ext cx="30448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나눔고딕 Light" charset="0"/>
                <a:ea typeface="나눔고딕 Light" charset="0"/>
              </a:rPr>
              <a:t>4. 다이렉트 이펙트</a:t>
            </a:r>
          </a:p>
        </p:txBody>
      </p:sp>
      <p:cxnSp>
        <p:nvCxnSpPr>
          <p:cNvPr id="4" name="Rect 0"/>
          <p:cNvCxnSpPr/>
          <p:nvPr/>
        </p:nvCxnSpPr>
        <p:spPr>
          <a:xfrm>
            <a:off x="132080" y="780415"/>
            <a:ext cx="81978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>
            <a:off x="857250" y="4665980"/>
            <a:ext cx="10488295" cy="1015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여러 이펙트를 중첩해서 적용할 수 있으며, 위의 코드는 블러와 색상 변경을 동시에 적용하는 코드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latin typeface="나눔고딕 Light" charset="0"/>
                <a:ea typeface="나눔고딕 Light" charset="0"/>
              </a:rPr>
              <a:t>이펙트는 제한 없이 추가할 수 있지만 그에 따라 연산량이 늘어나니 이는 주의해야 함</a:t>
            </a: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8745" y="2233930"/>
            <a:ext cx="7235190" cy="14763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Effect* effect = 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AttachComponent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&lt;</a:t>
            </a:r>
            <a:r>
              <a:rPr sz="1800" b="0">
                <a:solidFill>
                  <a:srgbClr val="4EC9B0"/>
                </a:solidFill>
                <a:latin typeface="Consolas" charset="0"/>
                <a:ea typeface="Consolas" charset="0"/>
              </a:rPr>
              <a:t>Effect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&gt;();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800" b="0">
                <a:solidFill>
                  <a:srgbClr val="9CDCFE"/>
                </a:solidFill>
                <a:latin typeface="Consolas" charset="0"/>
                <a:ea typeface="Consolas" charset="0"/>
              </a:rPr>
              <a:t>effect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PushEffectInfo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8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GaussianBlurEffectInfo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800" b="0">
                <a:solidFill>
                  <a:srgbClr val="B5CEA8"/>
                </a:solidFill>
                <a:latin typeface="Consolas" charset="0"/>
                <a:ea typeface="Consolas" charset="0"/>
              </a:rPr>
              <a:t>5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));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</a:t>
            </a:r>
            <a:r>
              <a:rPr sz="1800" b="0">
                <a:solidFill>
                  <a:srgbClr val="9CDCFE"/>
                </a:solidFill>
                <a:latin typeface="Consolas" charset="0"/>
                <a:ea typeface="Consolas" charset="0"/>
              </a:rPr>
              <a:t>effect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-&gt;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PushEffectInfo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endParaRPr lang="ko-KR" altLang="en-US" sz="1800" b="0">
              <a:solidFill>
                <a:srgbClr val="D4D4D4"/>
              </a:solidFill>
              <a:latin typeface="Consolas" charset="0"/>
              <a:ea typeface="Consolas" charset="0"/>
            </a:endParaRPr>
          </a:p>
          <a:p>
            <a:pPr marL="0" indent="0"/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       </a:t>
            </a:r>
            <a:r>
              <a:rPr sz="1800" b="0">
                <a:solidFill>
                  <a:srgbClr val="C586C0"/>
                </a:solidFill>
                <a:latin typeface="Consolas" charset="0"/>
                <a:ea typeface="Consolas" charset="0"/>
              </a:rPr>
              <a:t>new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ColorMatrixEffectInfo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800" b="0">
                <a:solidFill>
                  <a:srgbClr val="DCDCAA"/>
                </a:solidFill>
                <a:latin typeface="Consolas" charset="0"/>
                <a:ea typeface="Consolas" charset="0"/>
              </a:rPr>
              <a:t>Color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(</a:t>
            </a:r>
            <a:r>
              <a:rPr sz="1800" b="0">
                <a:solidFill>
                  <a:srgbClr val="B5CEA8"/>
                </a:solidFill>
                <a:latin typeface="Consolas" charset="0"/>
                <a:ea typeface="Consolas" charset="0"/>
              </a:rPr>
              <a:t>0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800" b="0">
                <a:solidFill>
                  <a:srgbClr val="B5CEA8"/>
                </a:solidFill>
                <a:latin typeface="Consolas" charset="0"/>
                <a:ea typeface="Consolas" charset="0"/>
              </a:rPr>
              <a:t>1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, </a:t>
            </a:r>
            <a:r>
              <a:rPr sz="1800" b="0">
                <a:solidFill>
                  <a:srgbClr val="B5CEA8"/>
                </a:solidFill>
                <a:latin typeface="Consolas" charset="0"/>
                <a:ea typeface="Consolas" charset="0"/>
              </a:rPr>
              <a:t>1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)));</a:t>
            </a:r>
            <a:endParaRPr lang="ko-KR" altLang="en-US" sz="2600" b="0">
              <a:solidFill>
                <a:srgbClr val="D4D4D4"/>
              </a:solidFill>
              <a:latin typeface="Consolas" charset="0"/>
              <a:ea typeface="Consolas" charset="0"/>
            </a:endParaRPr>
          </a:p>
        </p:txBody>
      </p:sp>
      <p:pic>
        <p:nvPicPr>
          <p:cNvPr id="10" name="그림 22" descr="C:/Users/DELL/AppData/Roaming/PolarisOffice/ETemp/21824_11828688/fImage12005243114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70" y="1452880"/>
            <a:ext cx="4637405" cy="2720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28905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60" y="3178810"/>
            <a:ext cx="665480" cy="50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625" y="2628900"/>
            <a:ext cx="66738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370" y="3336925"/>
            <a:ext cx="196088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995" y="3328670"/>
            <a:ext cx="485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2F62D3-F2F7-42AD-A494-3F3B120214FD}"/>
              </a:ext>
            </a:extLst>
          </p:cNvPr>
          <p:cNvGrpSpPr/>
          <p:nvPr/>
        </p:nvGrpSpPr>
        <p:grpSpPr>
          <a:xfrm>
            <a:off x="1226820" y="2115185"/>
            <a:ext cx="3790315" cy="3244215"/>
            <a:chOff x="1226820" y="2115185"/>
            <a:chExt cx="3790315" cy="324421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E1332973-6B43-4DAC-8913-E4465FAB2F91}"/>
                </a:ext>
              </a:extLst>
            </p:cNvPr>
            <p:cNvCxnSpPr/>
            <p:nvPr/>
          </p:nvCxnSpPr>
          <p:spPr>
            <a:xfrm flipV="1">
              <a:off x="2132965" y="2115185"/>
              <a:ext cx="0" cy="3244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EB5F08C-07BB-48BB-8C21-7E3E9AAAF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6820" y="4452620"/>
              <a:ext cx="37903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B93C49-3E70-4B47-8BDC-2129B99703BF}"/>
              </a:ext>
            </a:extLst>
          </p:cNvPr>
          <p:cNvSpPr txBox="1"/>
          <p:nvPr/>
        </p:nvSpPr>
        <p:spPr>
          <a:xfrm>
            <a:off x="6096000" y="3184525"/>
            <a:ext cx="5153660" cy="96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위치를 나타내기 위한 기준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엔진에서는 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가지의 좌표계를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78B06-2B2A-4586-A74C-77D239E72276}"/>
              </a:ext>
            </a:extLst>
          </p:cNvPr>
          <p:cNvSpPr txBox="1"/>
          <p:nvPr/>
        </p:nvSpPr>
        <p:spPr>
          <a:xfrm>
            <a:off x="5694045" y="2386330"/>
            <a:ext cx="1199515" cy="66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92F6DC-6307-4F8B-AC93-B6A3AFDD0165}"/>
              </a:ext>
            </a:extLst>
          </p:cNvPr>
          <p:cNvCxnSpPr>
            <a:cxnSpLocks/>
          </p:cNvCxnSpPr>
          <p:nvPr/>
        </p:nvCxnSpPr>
        <p:spPr>
          <a:xfrm>
            <a:off x="4005580" y="2124075"/>
            <a:ext cx="0" cy="285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BDCA90-A9B0-4AD1-B651-EE2316EE86EB}"/>
              </a:ext>
            </a:extLst>
          </p:cNvPr>
          <p:cNvCxnSpPr>
            <a:cxnSpLocks/>
          </p:cNvCxnSpPr>
          <p:nvPr/>
        </p:nvCxnSpPr>
        <p:spPr>
          <a:xfrm>
            <a:off x="7934325" y="2124075"/>
            <a:ext cx="0" cy="285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3">
            <a:extLst>
              <a:ext uri="{FF2B5EF4-FFF2-40B4-BE49-F238E27FC236}">
                <a16:creationId xmlns:a16="http://schemas.microsoft.com/office/drawing/2014/main" id="{11892AB0-EC38-4FA9-9D70-02976F20EE0B}"/>
              </a:ext>
            </a:extLst>
          </p:cNvPr>
          <p:cNvSpPr txBox="1"/>
          <p:nvPr/>
        </p:nvSpPr>
        <p:spPr>
          <a:xfrm>
            <a:off x="5553710" y="2769235"/>
            <a:ext cx="8610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월드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D5CB5084-37D8-4631-97C6-72953CA89E09}"/>
              </a:ext>
            </a:extLst>
          </p:cNvPr>
          <p:cNvSpPr txBox="1"/>
          <p:nvPr/>
        </p:nvSpPr>
        <p:spPr>
          <a:xfrm>
            <a:off x="1527175" y="2769235"/>
            <a:ext cx="119951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스크린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FDBF43C9-9659-4A65-8177-F29A2B6B8EA4}"/>
              </a:ext>
            </a:extLst>
          </p:cNvPr>
          <p:cNvSpPr txBox="1"/>
          <p:nvPr/>
        </p:nvSpPr>
        <p:spPr>
          <a:xfrm>
            <a:off x="9799320" y="2769235"/>
            <a:ext cx="53276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D7BCC-2457-4BDB-9926-02FB446397BF}"/>
              </a:ext>
            </a:extLst>
          </p:cNvPr>
          <p:cNvSpPr txBox="1"/>
          <p:nvPr/>
        </p:nvSpPr>
        <p:spPr>
          <a:xfrm>
            <a:off x="283210" y="3478530"/>
            <a:ext cx="36874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윈도우창의 위치를 나타내는 좌표계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86A31A-CA02-43AE-96DA-ABAE62A50F6D}"/>
              </a:ext>
            </a:extLst>
          </p:cNvPr>
          <p:cNvSpPr txBox="1"/>
          <p:nvPr/>
        </p:nvSpPr>
        <p:spPr>
          <a:xfrm>
            <a:off x="4591050" y="3478530"/>
            <a:ext cx="27571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일반적인 오브젝트 좌표계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FEA6-EA9A-48BF-A654-AB0D6222442D}"/>
              </a:ext>
            </a:extLst>
          </p:cNvPr>
          <p:cNvSpPr txBox="1"/>
          <p:nvPr/>
        </p:nvSpPr>
        <p:spPr>
          <a:xfrm>
            <a:off x="8113395" y="3478530"/>
            <a:ext cx="390334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스크린 좌표계를 월드 좌표계의 크기와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방향에 맞게 변환한 좌표계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19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93C49-3E70-4B47-8BDC-2129B99703BF}"/>
              </a:ext>
            </a:extLst>
          </p:cNvPr>
          <p:cNvSpPr txBox="1"/>
          <p:nvPr/>
        </p:nvSpPr>
        <p:spPr>
          <a:xfrm>
            <a:off x="6096000" y="3184525"/>
            <a:ext cx="5482590" cy="1423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윈도우창의 실제 위치를 나타내는 좌표계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왼쪽 위가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위치는 실제 픽셀수와 일치함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개발시에 사용할 일은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78B06-2B2A-4586-A74C-77D239E72276}"/>
              </a:ext>
            </a:extLst>
          </p:cNvPr>
          <p:cNvSpPr txBox="1"/>
          <p:nvPr/>
        </p:nvSpPr>
        <p:spPr>
          <a:xfrm>
            <a:off x="5694045" y="2386330"/>
            <a:ext cx="2315210" cy="66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스크린 좌표계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4D5B9-A5A2-402C-B1B5-108220084566}"/>
              </a:ext>
            </a:extLst>
          </p:cNvPr>
          <p:cNvSpPr/>
          <p:nvPr/>
        </p:nvSpPr>
        <p:spPr>
          <a:xfrm>
            <a:off x="985520" y="2620010"/>
            <a:ext cx="3660140" cy="20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36D86-8D7B-4FF6-AAC3-B078CAF7A875}"/>
              </a:ext>
            </a:extLst>
          </p:cNvPr>
          <p:cNvSpPr txBox="1"/>
          <p:nvPr/>
        </p:nvSpPr>
        <p:spPr>
          <a:xfrm>
            <a:off x="662940" y="2009140"/>
            <a:ext cx="644525" cy="50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2F37E-BD62-4D06-8F9B-87975DD90378}"/>
              </a:ext>
            </a:extLst>
          </p:cNvPr>
          <p:cNvSpPr txBox="1"/>
          <p:nvPr/>
        </p:nvSpPr>
        <p:spPr>
          <a:xfrm>
            <a:off x="3856990" y="4692650"/>
            <a:ext cx="1577975" cy="50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1920, 1080</a:t>
            </a:r>
          </a:p>
        </p:txBody>
      </p:sp>
    </p:spTree>
    <p:extLst>
      <p:ext uri="{BB962C8B-B14F-4D97-AF65-F5344CB8AC3E}">
        <p14:creationId xmlns:p14="http://schemas.microsoft.com/office/powerpoint/2010/main" val="246469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93C49-3E70-4B47-8BDC-2129B99703BF}"/>
              </a:ext>
            </a:extLst>
          </p:cNvPr>
          <p:cNvSpPr txBox="1"/>
          <p:nvPr/>
        </p:nvSpPr>
        <p:spPr>
          <a:xfrm>
            <a:off x="6096000" y="3184525"/>
            <a:ext cx="5594985" cy="96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 오브젝트가 위치하는 공간을 나타내는 좌표계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화면에 표시되는 좌표는 카메라의 영향을 받음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78B06-2B2A-4586-A74C-77D239E72276}"/>
              </a:ext>
            </a:extLst>
          </p:cNvPr>
          <p:cNvSpPr txBox="1"/>
          <p:nvPr/>
        </p:nvSpPr>
        <p:spPr>
          <a:xfrm>
            <a:off x="5694045" y="2386330"/>
            <a:ext cx="1976755" cy="66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월드 좌표계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4D5B9-A5A2-402C-B1B5-108220084566}"/>
              </a:ext>
            </a:extLst>
          </p:cNvPr>
          <p:cNvSpPr/>
          <p:nvPr/>
        </p:nvSpPr>
        <p:spPr>
          <a:xfrm>
            <a:off x="985520" y="2620010"/>
            <a:ext cx="3660140" cy="20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36D86-8D7B-4FF6-AAC3-B078CAF7A875}"/>
              </a:ext>
            </a:extLst>
          </p:cNvPr>
          <p:cNvSpPr txBox="1"/>
          <p:nvPr/>
        </p:nvSpPr>
        <p:spPr>
          <a:xfrm>
            <a:off x="2815590" y="3169285"/>
            <a:ext cx="644525" cy="50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0, 0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690B62-BEB9-4BBF-B576-68366F4DB2BC}"/>
              </a:ext>
            </a:extLst>
          </p:cNvPr>
          <p:cNvCxnSpPr>
            <a:cxnSpLocks/>
          </p:cNvCxnSpPr>
          <p:nvPr/>
        </p:nvCxnSpPr>
        <p:spPr>
          <a:xfrm flipV="1">
            <a:off x="2825115" y="2009140"/>
            <a:ext cx="0" cy="3183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14A547-6525-4184-A529-F0557C146903}"/>
              </a:ext>
            </a:extLst>
          </p:cNvPr>
          <p:cNvCxnSpPr>
            <a:cxnSpLocks/>
          </p:cNvCxnSpPr>
          <p:nvPr/>
        </p:nvCxnSpPr>
        <p:spPr>
          <a:xfrm>
            <a:off x="613410" y="3681730"/>
            <a:ext cx="44850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8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93C49-3E70-4B47-8BDC-2129B99703BF}"/>
              </a:ext>
            </a:extLst>
          </p:cNvPr>
          <p:cNvSpPr txBox="1"/>
          <p:nvPr/>
        </p:nvSpPr>
        <p:spPr>
          <a:xfrm>
            <a:off x="6096000" y="3184525"/>
            <a:ext cx="6148070" cy="1423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스크린 좌표계를 월드 좌표계의 크기와 방향으로 변환함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카메라의 영향을 받지 않은 월드 좌표계라 생각하면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오브젝트에서 더 자세하게 다룸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78B06-2B2A-4586-A74C-77D239E72276}"/>
              </a:ext>
            </a:extLst>
          </p:cNvPr>
          <p:cNvSpPr txBox="1"/>
          <p:nvPr/>
        </p:nvSpPr>
        <p:spPr>
          <a:xfrm>
            <a:off x="5694045" y="2386330"/>
            <a:ext cx="1648460" cy="66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4D5B9-A5A2-402C-B1B5-108220084566}"/>
              </a:ext>
            </a:extLst>
          </p:cNvPr>
          <p:cNvSpPr/>
          <p:nvPr/>
        </p:nvSpPr>
        <p:spPr>
          <a:xfrm>
            <a:off x="985520" y="2620010"/>
            <a:ext cx="3660140" cy="209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36D86-8D7B-4FF6-AAC3-B078CAF7A875}"/>
              </a:ext>
            </a:extLst>
          </p:cNvPr>
          <p:cNvSpPr txBox="1"/>
          <p:nvPr/>
        </p:nvSpPr>
        <p:spPr>
          <a:xfrm>
            <a:off x="2815590" y="3169285"/>
            <a:ext cx="644525" cy="50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0, 0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690B62-BEB9-4BBF-B576-68366F4DB2BC}"/>
              </a:ext>
            </a:extLst>
          </p:cNvPr>
          <p:cNvCxnSpPr>
            <a:cxnSpLocks/>
          </p:cNvCxnSpPr>
          <p:nvPr/>
        </p:nvCxnSpPr>
        <p:spPr>
          <a:xfrm flipV="1">
            <a:off x="2825115" y="2009140"/>
            <a:ext cx="0" cy="3183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14A547-6525-4184-A529-F0557C146903}"/>
              </a:ext>
            </a:extLst>
          </p:cNvPr>
          <p:cNvCxnSpPr>
            <a:cxnSpLocks/>
          </p:cNvCxnSpPr>
          <p:nvPr/>
        </p:nvCxnSpPr>
        <p:spPr>
          <a:xfrm>
            <a:off x="613410" y="3681730"/>
            <a:ext cx="44850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0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87D8A3-77B4-4418-9E93-9042B2687F46}"/>
              </a:ext>
            </a:extLst>
          </p:cNvPr>
          <p:cNvSpPr txBox="1"/>
          <p:nvPr/>
        </p:nvSpPr>
        <p:spPr>
          <a:xfrm>
            <a:off x="2181225" y="2089785"/>
            <a:ext cx="7830185" cy="147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pos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pos2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1B044-F47D-47B3-B30F-07CCDBA52C88}"/>
              </a:ext>
            </a:extLst>
          </p:cNvPr>
          <p:cNvSpPr txBox="1"/>
          <p:nvPr/>
        </p:nvSpPr>
        <p:spPr>
          <a:xfrm>
            <a:off x="2392680" y="3963670"/>
            <a:ext cx="7574280" cy="1423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위치는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GetMousePos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각각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스크린 좌표계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월드 좌표계의 좌표를 얻을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좌표계는 다음에 나올 변환 메소드를 이용하여 구하는 것이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2085" y="194945"/>
            <a:ext cx="16275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080" y="780415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87D8A3-77B4-4418-9E93-9042B2687F46}"/>
              </a:ext>
            </a:extLst>
          </p:cNvPr>
          <p:cNvSpPr txBox="1"/>
          <p:nvPr/>
        </p:nvSpPr>
        <p:spPr>
          <a:xfrm>
            <a:off x="2181225" y="2185670"/>
            <a:ext cx="7830185" cy="9232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pos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pos2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FromScreenToUI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(pos);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1B044-F47D-47B3-B30F-07CCDBA52C88}"/>
              </a:ext>
            </a:extLst>
          </p:cNvPr>
          <p:cNvSpPr txBox="1"/>
          <p:nvPr/>
        </p:nvSpPr>
        <p:spPr>
          <a:xfrm>
            <a:off x="1460500" y="3971925"/>
            <a:ext cx="9271635" cy="96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인풋 매니저는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좌표계 변환을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From_To_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메소드를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코드는 스크린 좌표계로 받아서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좌표계로 변환하여 출력하는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7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28</Pages>
  <Words>1560</Words>
  <Characters>0</Characters>
  <Application>Microsoft Office PowerPoint</Application>
  <DocSecurity>0</DocSecurity>
  <PresentationFormat>와이드스크린</PresentationFormat>
  <Lines>0</Lines>
  <Paragraphs>190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이우령</cp:lastModifiedBy>
  <cp:revision>3</cp:revision>
  <dcterms:modified xsi:type="dcterms:W3CDTF">2021-08-11T11:54:20Z</dcterms:modified>
  <cp:version>9.102.66.42778</cp:version>
</cp:coreProperties>
</file>