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1" r:id="rId17"/>
    <p:sldId id="322" r:id="rId18"/>
    <p:sldId id="320" r:id="rId19"/>
    <p:sldId id="323" r:id="rId20"/>
    <p:sldId id="324" r:id="rId21"/>
    <p:sldId id="325" r:id="rId22"/>
    <p:sldId id="326" r:id="rId23"/>
    <p:sldId id="327" r:id="rId24"/>
    <p:sldId id="270" r:id="rId25"/>
    <p:sldId id="305" r:id="rId26"/>
    <p:sldId id="306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6010B-857A-4E19-821D-01C9CD62D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4E32F5-8E48-49AF-ACE0-727B8BA4F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A4815-6B21-43E7-B58A-CEAFCF49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A208A-4A54-4A1C-9553-5B2BF41F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C391A-DCC3-48AB-A809-70DF8BAC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C93F-02FD-40A4-B447-A73B2858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1EE1B-086A-46D0-8CCD-1542B82A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E60A0-EE01-49D0-BE2D-51FB83E1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C3926-8264-4885-9A0E-A3914821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02A17-494C-4FE7-8C0E-CE6F2AA5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0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062E19-C4C0-46C1-8965-801D5C214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ACC369-9235-483D-A2F5-2345E14E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B2CDC-4EDF-40A2-BF1E-3E6CCA8C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FFE-3929-45E2-889F-C351780C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79981-8792-4490-A4E9-F8D6940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23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5DDC2-8C83-43A9-99BC-63F37DDE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71D9A-3D79-40F3-BE67-4AB360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03749-5375-4431-B2B6-248EA879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4B707-CCB8-4378-ACCB-1ADDB6E9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D03C4-C17C-4C8D-AA34-9A4FBC02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4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14D16-355F-41F7-852D-214C5A21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6773D7-44A9-4B24-A11E-F12141AC1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7D3A4-B80F-4707-BB0D-75B1D493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CA103-3C4A-40A4-B638-E9735F8A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24C54-68FD-4506-AE93-CE1F4BAB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81D4-ED5F-4710-9735-0AA6F84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F62D3-FFD5-4973-9395-CF4E1923D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852BB8-342D-4886-B6C2-8316EE0B5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106B5-7BFB-4581-A061-BD14363A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898A4-2132-4226-9888-C47BEF60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680A01-A9A7-4C60-AE76-5924E876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F4CBE-0489-4F06-9B78-3048DC6F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111A2-BB27-4D95-AC92-3A6C1A138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08978E-9EA2-4B65-8683-34BE98D3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A235F-6E78-4AB5-AD7C-5D6EF7E1B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1BD60F-A700-4FFE-9C54-3AA0DEC2D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27B8F0-F0D2-4F74-B2D0-394B980A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ABB3E5-33FF-4075-8ADD-3D457389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04EF8-DBEE-424D-9C23-3D2E5A6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2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9A04-6596-40A6-B0AB-A92723A4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4D7F2-F59F-4E01-B8FE-D8D3A3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7F1E1-8DE3-41F4-9C09-3F6D7F53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3DB4E-70BF-4F95-8987-3D27438F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7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2F56B3-6ABA-4629-A197-1FB2CBCA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D894D3-C202-468D-A300-89EE890E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BF700-4632-43D2-A2D7-67E38FEB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D5FAA-2D36-4C2C-B74A-B7C53F13C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F96D7-1CD0-45DB-B123-8B90E41C4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BB5E2-FA0B-4057-8C1A-C3D3A8CC2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EACF7-5B85-4A58-A1CE-05F883D0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600E4-02C1-4E11-BC3B-3ED55726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30FA8-9FA4-4730-967F-3819A7D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FF286-BE7E-4FFF-BD1A-88740153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EA4D76-BC88-4265-A6DE-D054DCDF6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FC0FE-F32D-4344-B929-346525385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D7EBC8-247B-4278-9547-43C8AD30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717E-5B48-41D6-98B3-DB23E84BF0BC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1CD43-4136-4606-B0C7-C7B7DA7F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123056-A39A-4AEB-8854-F7859C06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5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3BFCDD-84FE-42DF-8B12-C078F0A1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A67B12-0C0D-4364-9D4D-13386C47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B4656-343B-443C-A7C9-68A6A0C01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D717E-5B48-41D6-98B3-DB23E84BF0BC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72FC4-B76F-443F-8710-900925BA1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3D2B7-5A8C-49E7-98E4-7214B5454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FFC6-F543-47DD-B580-4E10811A58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1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3595155" y="2629032"/>
            <a:ext cx="50016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2021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RG</a:t>
            </a:r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동아리 특강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2345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C++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함수와 기능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3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7B91027-9570-49B4-9EE2-4947240EB551}"/>
              </a:ext>
            </a:extLst>
          </p:cNvPr>
          <p:cNvSpPr txBox="1"/>
          <p:nvPr/>
        </p:nvSpPr>
        <p:spPr>
          <a:xfrm>
            <a:off x="2738349" y="2861152"/>
            <a:ext cx="6715300" cy="11356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</a:t>
            </a: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</a:t>
            </a:r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</a:t>
            </a: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가장 기본인 메모리가 얼추 끝났습니다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이제 </a:t>
            </a:r>
            <a:r>
              <a:rPr lang="en-US" altLang="ko-KR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</a:t>
            </a:r>
            <a:r>
              <a:rPr lang="ko-KR" altLang="en-US" sz="24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유용한 기능들을 알아봅시다</a:t>
            </a:r>
            <a:endParaRPr lang="en-US" altLang="ko-KR" sz="24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2945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63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string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7B91027-9570-49B4-9EE2-4947240EB551}"/>
              </a:ext>
            </a:extLst>
          </p:cNvPr>
          <p:cNvSpPr txBox="1"/>
          <p:nvPr/>
        </p:nvSpPr>
        <p:spPr>
          <a:xfrm>
            <a:off x="1819828" y="4308229"/>
            <a:ext cx="8552341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string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클래스는 기본적으로 제공되는 클래스로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문자열을 쉽게 사용할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기존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언어에서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const char*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사용했던 문자열의 번거로움이 해결됨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A28BF1-C5CF-40B1-9B6D-EF37A147DD5A}"/>
              </a:ext>
            </a:extLst>
          </p:cNvPr>
          <p:cNvSpPr txBox="1"/>
          <p:nvPr/>
        </p:nvSpPr>
        <p:spPr>
          <a:xfrm>
            <a:off x="2804675" y="1587969"/>
            <a:ext cx="6582649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str =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"Hello, World!"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str &lt;&lt;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8A88C4FE-F110-48F1-8027-C7764E56F1FD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142AA1-AE6C-45EE-A920-9E77BD85E7D6}"/>
              </a:ext>
            </a:extLst>
          </p:cNvPr>
          <p:cNvSpPr txBox="1"/>
          <p:nvPr/>
        </p:nvSpPr>
        <p:spPr>
          <a:xfrm>
            <a:off x="323667" y="6136916"/>
            <a:ext cx="718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4266871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63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string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7B91027-9570-49B4-9EE2-4947240EB551}"/>
              </a:ext>
            </a:extLst>
          </p:cNvPr>
          <p:cNvSpPr txBox="1"/>
          <p:nvPr/>
        </p:nvSpPr>
        <p:spPr>
          <a:xfrm>
            <a:off x="1465564" y="4308229"/>
            <a:ext cx="9260869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string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클래스의 가장 대표적인 기능은 문자열 덧셈 연산으로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2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개의 문자열을 합쳐줌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문자열이 존재하는 다른 대부분의 고급 언어들 또한 동일하게 제공하는 기능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A28BF1-C5CF-40B1-9B6D-EF37A147DD5A}"/>
              </a:ext>
            </a:extLst>
          </p:cNvPr>
          <p:cNvSpPr txBox="1"/>
          <p:nvPr/>
        </p:nvSpPr>
        <p:spPr>
          <a:xfrm>
            <a:off x="2804675" y="1674674"/>
            <a:ext cx="6582649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string str =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str +=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", World"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cout &lt;&lt; str +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"!"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endl;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8A88C4FE-F110-48F1-8027-C7764E56F1FD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89180B-6052-42D2-8C44-962B0CA214A7}"/>
              </a:ext>
            </a:extLst>
          </p:cNvPr>
          <p:cNvSpPr txBox="1"/>
          <p:nvPr/>
        </p:nvSpPr>
        <p:spPr>
          <a:xfrm>
            <a:off x="323667" y="6136916"/>
            <a:ext cx="1853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string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덧셈 연산자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2204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63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string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7B91027-9570-49B4-9EE2-4947240EB551}"/>
              </a:ext>
            </a:extLst>
          </p:cNvPr>
          <p:cNvSpPr txBox="1"/>
          <p:nvPr/>
        </p:nvSpPr>
        <p:spPr>
          <a:xfrm>
            <a:off x="1327706" y="4308229"/>
            <a:ext cx="9536585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string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const char*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대입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생성자 사용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리터럴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‘s’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등을 이용해서 만들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상황에 따라서 편한 방법을 사용하면 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A28BF1-C5CF-40B1-9B6D-EF37A147DD5A}"/>
              </a:ext>
            </a:extLst>
          </p:cNvPr>
          <p:cNvSpPr txBox="1"/>
          <p:nvPr/>
        </p:nvSpPr>
        <p:spPr>
          <a:xfrm>
            <a:off x="2804675" y="1674674"/>
            <a:ext cx="6582649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string str =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"Hello, World!"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string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"Hello, World!"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string str3 =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"Hello, World!"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8A88C4FE-F110-48F1-8027-C7764E56F1FD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89180B-6052-42D2-8C44-962B0CA214A7}"/>
              </a:ext>
            </a:extLst>
          </p:cNvPr>
          <p:cNvSpPr txBox="1"/>
          <p:nvPr/>
        </p:nvSpPr>
        <p:spPr>
          <a:xfrm>
            <a:off x="323667" y="6136916"/>
            <a:ext cx="21034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string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 생성 방법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4600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763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string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7B91027-9570-49B4-9EE2-4947240EB551}"/>
              </a:ext>
            </a:extLst>
          </p:cNvPr>
          <p:cNvSpPr txBox="1"/>
          <p:nvPr/>
        </p:nvSpPr>
        <p:spPr>
          <a:xfrm>
            <a:off x="2154054" y="4308229"/>
            <a:ext cx="7883890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substr,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인덱스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size, erase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등 굉장히 다양한 추가적인 기능들이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필요할 때마다 사용하면 되고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필요한 기능은 구글링을 통해서 찾으면 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외에 추가적인 기능은 내일 수업인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STL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에서 다룰 예정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A28BF1-C5CF-40B1-9B6D-EF37A147DD5A}"/>
              </a:ext>
            </a:extLst>
          </p:cNvPr>
          <p:cNvSpPr txBox="1"/>
          <p:nvPr/>
        </p:nvSpPr>
        <p:spPr>
          <a:xfrm>
            <a:off x="2804675" y="1221668"/>
            <a:ext cx="6582649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string str =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"Hello, World!"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cout &lt;&lt;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substr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&lt;&lt; endl;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cout &lt;&lt;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&lt;&lt; endl;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cout &lt;&lt;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&lt;&lt; endl;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erase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cout &lt;&lt; str &lt;&lt; endl;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8A88C4FE-F110-48F1-8027-C7764E56F1FD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89180B-6052-42D2-8C44-962B0CA214A7}"/>
              </a:ext>
            </a:extLst>
          </p:cNvPr>
          <p:cNvSpPr txBox="1"/>
          <p:nvPr/>
        </p:nvSpPr>
        <p:spPr>
          <a:xfrm>
            <a:off x="323667" y="6136916"/>
            <a:ext cx="2738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string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클래스의 몇 가지 기능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6045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 오버로딩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421E63C-762F-4A89-A42E-3DD4E9239401}"/>
              </a:ext>
            </a:extLst>
          </p:cNvPr>
          <p:cNvSpPr txBox="1"/>
          <p:nvPr/>
        </p:nvSpPr>
        <p:spPr>
          <a:xfrm>
            <a:off x="3048699" y="1475705"/>
            <a:ext cx="6094602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+ b;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+ b;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E678DB-A898-4557-87D2-7CA0B1DDF53F}"/>
              </a:ext>
            </a:extLst>
          </p:cNvPr>
          <p:cNvSpPr txBox="1"/>
          <p:nvPr/>
        </p:nvSpPr>
        <p:spPr>
          <a:xfrm>
            <a:off x="2065089" y="4476009"/>
            <a:ext cx="8061822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기존의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언어에서는 하나의 이름의 함수는 하나의 기능만이 가능했지만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에서는 매개 변수의 수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자료형을 달리해서 여러 형태로 만들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것을 </a:t>
            </a:r>
            <a:r>
              <a:rPr lang="ko-KR" altLang="en-US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 오버로딩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이라고 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4609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 오버로딩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421E63C-762F-4A89-A42E-3DD4E9239401}"/>
              </a:ext>
            </a:extLst>
          </p:cNvPr>
          <p:cNvSpPr txBox="1"/>
          <p:nvPr/>
        </p:nvSpPr>
        <p:spPr>
          <a:xfrm>
            <a:off x="3048699" y="1567984"/>
            <a:ext cx="6094602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: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{}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: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(value) {}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node* next =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value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E678DB-A898-4557-87D2-7CA0B1DDF53F}"/>
              </a:ext>
            </a:extLst>
          </p:cNvPr>
          <p:cNvSpPr txBox="1"/>
          <p:nvPr/>
        </p:nvSpPr>
        <p:spPr>
          <a:xfrm>
            <a:off x="2553203" y="4702512"/>
            <a:ext cx="7085594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클래스의 생성자를 여럿 만들 수 있는 것도 함수 오버로딩의 일종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물론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객체의 메소드 또한 함수이므로 함수 오버로딩이 가능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3375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 오버로딩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3E678DB-A898-4557-87D2-7CA0B1DDF53F}"/>
              </a:ext>
            </a:extLst>
          </p:cNvPr>
          <p:cNvSpPr txBox="1"/>
          <p:nvPr/>
        </p:nvSpPr>
        <p:spPr>
          <a:xfrm>
            <a:off x="1276411" y="2717266"/>
            <a:ext cx="9639177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 오버로딩은 생성자처럼 사용자의 입맛대로 여러 옵션을 넣는 방식으로 사용할 수도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max, min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함수처럼 여러 타입을 동시에 지원하게 사용할 수도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매개 변수에 따라 완전히 다른 기능을 하도록 사용할 수도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3632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연산자 오버로딩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D252188-1E44-4288-9AF3-24791975E03A}"/>
              </a:ext>
            </a:extLst>
          </p:cNvPr>
          <p:cNvSpPr txBox="1"/>
          <p:nvPr/>
        </p:nvSpPr>
        <p:spPr>
          <a:xfrm>
            <a:off x="3142306" y="4424607"/>
            <a:ext cx="5907386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프로그래밍 언어로는 다양한 연산자를 사용할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이런 연산자들을 함수로 볼 수 있지 않을까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8A05FB-953F-48D7-8935-6B69D1B5E493}"/>
              </a:ext>
            </a:extLst>
          </p:cNvPr>
          <p:cNvSpPr txBox="1"/>
          <p:nvPr/>
        </p:nvSpPr>
        <p:spPr>
          <a:xfrm>
            <a:off x="4813532" y="1471591"/>
            <a:ext cx="2564934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%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4989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연산자 오버로딩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D252188-1E44-4288-9AF3-24791975E03A}"/>
              </a:ext>
            </a:extLst>
          </p:cNvPr>
          <p:cNvSpPr txBox="1"/>
          <p:nvPr/>
        </p:nvSpPr>
        <p:spPr>
          <a:xfrm>
            <a:off x="693718" y="4424607"/>
            <a:ext cx="10804561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개의 매개 변수를 받고 더하고 빼고 곱한 값을 반환하는 함수라면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연산자와 동일한 기능을 할 것임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그러면 연산자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불리는 함수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도 오버로딩할 수 없을까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→ 연산자 오버로딩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8A05FB-953F-48D7-8935-6B69D1B5E493}"/>
              </a:ext>
            </a:extLst>
          </p:cNvPr>
          <p:cNvSpPr txBox="1"/>
          <p:nvPr/>
        </p:nvSpPr>
        <p:spPr>
          <a:xfrm>
            <a:off x="4813532" y="1556230"/>
            <a:ext cx="2564934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plus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minus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mul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4231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521163" y="1498717"/>
            <a:ext cx="1149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4262004" y="2643925"/>
            <a:ext cx="27061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깊은 복사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얕은 복사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2. string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 오버로딩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연산자 오버로딩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5213987" y="2227827"/>
            <a:ext cx="17640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8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연산자 오버로딩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D252188-1E44-4288-9AF3-24791975E03A}"/>
              </a:ext>
            </a:extLst>
          </p:cNvPr>
          <p:cNvSpPr txBox="1"/>
          <p:nvPr/>
        </p:nvSpPr>
        <p:spPr>
          <a:xfrm>
            <a:off x="478916" y="4424607"/>
            <a:ext cx="11234166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operator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라는 특수한 이름의 함수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혹은 메소드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오버로딩하면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원하는 형태의 연산자를 만들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클래스의 경우 일반적으로 메소드로 구현하여 사용함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메소드의 경우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순서는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a.+(b)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→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a + b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순서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8A05FB-953F-48D7-8935-6B69D1B5E493}"/>
              </a:ext>
            </a:extLst>
          </p:cNvPr>
          <p:cNvSpPr txBox="1"/>
          <p:nvPr/>
        </p:nvSpPr>
        <p:spPr>
          <a:xfrm>
            <a:off x="2169077" y="1614953"/>
            <a:ext cx="7853844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myPair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myPair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operator+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myPair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myPair{ first +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second +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first, second;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A668A1F8-CD87-49E7-B134-0EBAEE22EA2A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795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연산자 오버로딩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D252188-1E44-4288-9AF3-24791975E03A}"/>
              </a:ext>
            </a:extLst>
          </p:cNvPr>
          <p:cNvSpPr txBox="1"/>
          <p:nvPr/>
        </p:nvSpPr>
        <p:spPr>
          <a:xfrm>
            <a:off x="206405" y="4911169"/>
            <a:ext cx="11779187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 내부가 아닌 외부에서도 연산자 오버로딩이 가능하며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주로 단일 타입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+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클래스 순서의 연산으로 사용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8A05FB-953F-48D7-8935-6B69D1B5E493}"/>
              </a:ext>
            </a:extLst>
          </p:cNvPr>
          <p:cNvSpPr txBox="1"/>
          <p:nvPr/>
        </p:nvSpPr>
        <p:spPr>
          <a:xfrm>
            <a:off x="2169077" y="1825044"/>
            <a:ext cx="7853844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myPair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operator+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myPair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int&amp;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myPair{ i +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i +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myPair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operator+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int&amp;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myPair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myPair{ i +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i +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A668A1F8-CD87-49E7-B134-0EBAEE22EA2A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675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연산자 오버로딩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D252188-1E44-4288-9AF3-24791975E03A}"/>
              </a:ext>
            </a:extLst>
          </p:cNvPr>
          <p:cNvSpPr txBox="1"/>
          <p:nvPr/>
        </p:nvSpPr>
        <p:spPr>
          <a:xfrm>
            <a:off x="325028" y="4105826"/>
            <a:ext cx="11541942" cy="1885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표준 출력인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cout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연산자 오버로딩을 통해서 구현되었으며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비트 연산자인 쉬프트 연산자를 사용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ostream &lt;&lt; const char*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문자열을 출력하고 다시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ostream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객체를 반환함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반환된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ostream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을 이용하여 </a:t>
            </a:r>
            <a:r>
              <a:rPr lang="en-US" altLang="ko-KR" sz="20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ostream &lt;&lt; int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로 숫자를 출력하고 다시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ostream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객체를 반환하는 방식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cout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는 미리 생성된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ostream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타입의 객체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8A05FB-953F-48D7-8935-6B69D1B5E493}"/>
              </a:ext>
            </a:extLst>
          </p:cNvPr>
          <p:cNvSpPr txBox="1"/>
          <p:nvPr/>
        </p:nvSpPr>
        <p:spPr>
          <a:xfrm>
            <a:off x="2169077" y="2240542"/>
            <a:ext cx="785384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"Hello, World! 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4460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4.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연산자 오버로딩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D252188-1E44-4288-9AF3-24791975E03A}"/>
              </a:ext>
            </a:extLst>
          </p:cNvPr>
          <p:cNvSpPr txBox="1"/>
          <p:nvPr/>
        </p:nvSpPr>
        <p:spPr>
          <a:xfrm>
            <a:off x="867644" y="4114215"/>
            <a:ext cx="10456709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형식에 맞춰서 쉬프트 연산자를 오버로딩하면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표준 입출력 방식으로 객체를 출력할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가끔 디버깅을 위해서 객체를 출력할 경우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미리 이 연산자를 오버로딩하면 편리함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매개 변수인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cout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const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 붙지 않은 이유는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const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객체의 메소드는 호출할 수 없기 때문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8A05FB-953F-48D7-8935-6B69D1B5E493}"/>
              </a:ext>
            </a:extLst>
          </p:cNvPr>
          <p:cNvSpPr txBox="1"/>
          <p:nvPr/>
        </p:nvSpPr>
        <p:spPr>
          <a:xfrm>
            <a:off x="1782222" y="1472178"/>
            <a:ext cx="8627554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operator&lt;&lt;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myPair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cout &lt;&lt;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", 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myPair{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 &lt;&lt;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C6CE2E-5292-4935-8E90-51CF72CBBD94}"/>
              </a:ext>
            </a:extLst>
          </p:cNvPr>
          <p:cNvSpPr txBox="1"/>
          <p:nvPr/>
        </p:nvSpPr>
        <p:spPr>
          <a:xfrm>
            <a:off x="7273666" y="5809746"/>
            <a:ext cx="4918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의 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const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키워드는 생각보다 굉장히 복잡하며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</a:p>
          <a:p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시간이 된다면 따로 공부해보는 것도 추천함</a:t>
            </a:r>
            <a:endParaRPr lang="en-US" altLang="ko-KR" sz="16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5372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207777" y="2629032"/>
            <a:ext cx="17764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수업 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2345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C++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함수와 기능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372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1B38232E-B195-4659-A498-9F3BC9A92F9C}"/>
              </a:ext>
            </a:extLst>
          </p:cNvPr>
          <p:cNvGrpSpPr/>
          <p:nvPr/>
        </p:nvGrpSpPr>
        <p:grpSpPr>
          <a:xfrm>
            <a:off x="585195" y="602369"/>
            <a:ext cx="6392818" cy="2033762"/>
            <a:chOff x="585195" y="602369"/>
            <a:chExt cx="6392818" cy="2033762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2A41C93-712B-47EC-A47C-A276B2DE9A6D}"/>
                </a:ext>
              </a:extLst>
            </p:cNvPr>
            <p:cNvGrpSpPr/>
            <p:nvPr/>
          </p:nvGrpSpPr>
          <p:grpSpPr>
            <a:xfrm>
              <a:off x="585195" y="602369"/>
              <a:ext cx="5989460" cy="2033762"/>
              <a:chOff x="585195" y="602369"/>
              <a:chExt cx="5989460" cy="2033762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53C929-8CA3-4E79-AF5D-99EC8407C6CF}"/>
                  </a:ext>
                </a:extLst>
              </p:cNvPr>
              <p:cNvSpPr txBox="1"/>
              <p:nvPr/>
            </p:nvSpPr>
            <p:spPr>
              <a:xfrm>
                <a:off x="5617342" y="602369"/>
                <a:ext cx="9573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3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과제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4DB731-0D09-4D43-B30D-F113660223A3}"/>
                  </a:ext>
                </a:extLst>
              </p:cNvPr>
              <p:cNvSpPr txBox="1"/>
              <p:nvPr/>
            </p:nvSpPr>
            <p:spPr>
              <a:xfrm>
                <a:off x="585195" y="1620468"/>
                <a:ext cx="5259773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어제의 과제 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(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연결 리스트 클래스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) 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구현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연결 리스트의 깊은 복사 구현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연결 리스트의 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C++ 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표준 출력 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(cout) 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구현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7442459B-3DED-44F0-9E4C-B50601FEB425}"/>
                </a:ext>
              </a:extLst>
            </p:cNvPr>
            <p:cNvCxnSpPr>
              <a:cxnSpLocks/>
            </p:cNvCxnSpPr>
            <p:nvPr/>
          </p:nvCxnSpPr>
          <p:spPr>
            <a:xfrm>
              <a:off x="5213987" y="1221148"/>
              <a:ext cx="17640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2E89A34-C4F2-48C5-BF28-9CB34E449E8B}"/>
              </a:ext>
            </a:extLst>
          </p:cNvPr>
          <p:cNvGrpSpPr/>
          <p:nvPr/>
        </p:nvGrpSpPr>
        <p:grpSpPr>
          <a:xfrm>
            <a:off x="585194" y="3429000"/>
            <a:ext cx="8677375" cy="1725985"/>
            <a:chOff x="585195" y="602369"/>
            <a:chExt cx="8677375" cy="172598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83FC8E4-9E13-4F13-B983-F9B2DB686DAA}"/>
                </a:ext>
              </a:extLst>
            </p:cNvPr>
            <p:cNvGrpSpPr/>
            <p:nvPr/>
          </p:nvGrpSpPr>
          <p:grpSpPr>
            <a:xfrm>
              <a:off x="585195" y="602369"/>
              <a:ext cx="8677375" cy="1725985"/>
              <a:chOff x="585195" y="602369"/>
              <a:chExt cx="8677375" cy="1725985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8703623-F53C-4D52-9936-69B036009793}"/>
                  </a:ext>
                </a:extLst>
              </p:cNvPr>
              <p:cNvSpPr txBox="1"/>
              <p:nvPr/>
            </p:nvSpPr>
            <p:spPr>
              <a:xfrm>
                <a:off x="5173310" y="602369"/>
                <a:ext cx="18453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32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선택 과제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67A680-2C25-4AD9-9DFB-8A3D721B95E1}"/>
                  </a:ext>
                </a:extLst>
              </p:cNvPr>
              <p:cNvSpPr txBox="1"/>
              <p:nvPr/>
            </p:nvSpPr>
            <p:spPr>
              <a:xfrm>
                <a:off x="585195" y="1620468"/>
                <a:ext cx="867737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연결 리스트의 인덱스 연산자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[] 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구현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  <a:p>
                <a:pPr marL="457200" indent="-457200">
                  <a:buAutoNum type="arabicPeriod"/>
                </a:pP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두 연결 리스트를 연결하여 새로운 연결리스트를 만드는 덧셈 연산자</a:t>
                </a:r>
                <a:r>
                  <a:rPr lang="en-US" altLang="ko-KR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+ </a:t>
                </a:r>
                <a:r>
                  <a:rPr lang="ko-KR" altLang="en-US" sz="20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구현</a:t>
                </a:r>
                <a:endParaRPr lang="en-US" altLang="ko-KR" sz="2000">
                  <a:latin typeface="나눔고딕 Light" panose="020D0904000000000000" pitchFamily="50" charset="-127"/>
                  <a:ea typeface="나눔고딕 Light" panose="020D0904000000000000" pitchFamily="50" charset="-127"/>
                </a:endParaRPr>
              </a:p>
            </p:txBody>
          </p:sp>
        </p:grp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8A4FACF4-32C0-4500-8D12-F5C4F2F2A112}"/>
                </a:ext>
              </a:extLst>
            </p:cNvPr>
            <p:cNvCxnSpPr>
              <a:cxnSpLocks/>
            </p:cNvCxnSpPr>
            <p:nvPr/>
          </p:nvCxnSpPr>
          <p:spPr>
            <a:xfrm>
              <a:off x="5213987" y="1221148"/>
              <a:ext cx="17640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1942B11-7ACD-4149-9C9B-0B38FF08F29D}"/>
              </a:ext>
            </a:extLst>
          </p:cNvPr>
          <p:cNvSpPr txBox="1"/>
          <p:nvPr/>
        </p:nvSpPr>
        <p:spPr>
          <a:xfrm>
            <a:off x="6712031" y="5646482"/>
            <a:ext cx="5101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인덱스 또한 연산자이므로</a:t>
            </a:r>
            <a:r>
              <a:rPr lang="en-US" altLang="ko-KR" sz="12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2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대괄호 안에 숫자가 아닌 다른 것도 넣을 수 있음</a:t>
            </a:r>
            <a:r>
              <a:rPr lang="en-US" altLang="ko-KR" sz="12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!</a:t>
            </a:r>
          </a:p>
          <a:p>
            <a:r>
              <a:rPr lang="ko-KR" altLang="en-US" sz="12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이를 사용하는 대표적인 자료형이 </a:t>
            </a:r>
            <a:r>
              <a:rPr lang="en-US" altLang="ko-KR" sz="12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map</a:t>
            </a:r>
            <a:r>
              <a:rPr lang="ko-KR" altLang="en-US" sz="12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으로</a:t>
            </a:r>
            <a:r>
              <a:rPr lang="en-US" altLang="ko-KR" sz="12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2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내일 배워볼 예정</a:t>
            </a:r>
            <a:endParaRPr lang="en-US" altLang="ko-KR" sz="12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5698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5762416" y="2629032"/>
            <a:ext cx="667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B731-0D09-4D43-B30D-F113660223A3}"/>
              </a:ext>
            </a:extLst>
          </p:cNvPr>
          <p:cNvSpPr txBox="1"/>
          <p:nvPr/>
        </p:nvSpPr>
        <p:spPr>
          <a:xfrm>
            <a:off x="3595155" y="3336918"/>
            <a:ext cx="2345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3. C++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함수와 기능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/>
          <p:nvPr/>
        </p:nvCxnSpPr>
        <p:spPr>
          <a:xfrm>
            <a:off x="3642861" y="3328967"/>
            <a:ext cx="4858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589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730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깊은 복사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얕은 복사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7B91027-9570-49B4-9EE2-4947240EB551}"/>
              </a:ext>
            </a:extLst>
          </p:cNvPr>
          <p:cNvSpPr txBox="1"/>
          <p:nvPr/>
        </p:nvSpPr>
        <p:spPr>
          <a:xfrm>
            <a:off x="2673453" y="3135014"/>
            <a:ext cx="6845144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특정한 변수의 복사하고자 하는 값과 동일한 값을 저장하는 것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6211E2-B9E5-4EB9-B8F2-1461EB0895CE}"/>
              </a:ext>
            </a:extLst>
          </p:cNvPr>
          <p:cNvSpPr txBox="1"/>
          <p:nvPr/>
        </p:nvSpPr>
        <p:spPr>
          <a:xfrm>
            <a:off x="4331166" y="1190061"/>
            <a:ext cx="3529668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 = a;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1684B6B-0EA3-48F2-99C7-F27A37DBDD1E}"/>
              </a:ext>
            </a:extLst>
          </p:cNvPr>
          <p:cNvGrpSpPr/>
          <p:nvPr/>
        </p:nvGrpSpPr>
        <p:grpSpPr>
          <a:xfrm>
            <a:off x="2078457" y="4123158"/>
            <a:ext cx="8035088" cy="2094964"/>
            <a:chOff x="2078457" y="3678541"/>
            <a:chExt cx="8035088" cy="2094964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4EB9640-2D9E-4743-B3B3-82247EFBC5E6}"/>
                </a:ext>
              </a:extLst>
            </p:cNvPr>
            <p:cNvGrpSpPr/>
            <p:nvPr/>
          </p:nvGrpSpPr>
          <p:grpSpPr>
            <a:xfrm>
              <a:off x="2078457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DF154FCE-020C-4309-A5A2-941C3A46B8C1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C6D48775-B298-4AAA-B56E-CC1176F47097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3BB82161-DBBF-4425-8DD2-CFC7F415A486}"/>
                    </a:ext>
                  </a:extLst>
                </p:cNvPr>
                <p:cNvSpPr txBox="1"/>
                <p:nvPr/>
              </p:nvSpPr>
              <p:spPr>
                <a:xfrm>
                  <a:off x="2644774" y="4310926"/>
                  <a:ext cx="1002197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0001 (a)</a:t>
                  </a:r>
                </a:p>
              </p:txBody>
            </p:sp>
          </p:grp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DCAA2E5-7F34-4128-9A81-0C4FD9C51B98}"/>
                  </a:ext>
                </a:extLst>
              </p:cNvPr>
              <p:cNvSpPr txBox="1"/>
              <p:nvPr/>
            </p:nvSpPr>
            <p:spPr>
              <a:xfrm>
                <a:off x="2380457" y="3988060"/>
                <a:ext cx="402675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5</a:t>
                </a: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970DDF5E-0B1C-4515-B60C-1A0AFB4BCEAB}"/>
                </a:ext>
              </a:extLst>
            </p:cNvPr>
            <p:cNvGrpSpPr/>
            <p:nvPr/>
          </p:nvGrpSpPr>
          <p:grpSpPr>
            <a:xfrm>
              <a:off x="3078722" y="3678541"/>
              <a:ext cx="1015021" cy="1083196"/>
              <a:chOff x="2074287" y="3678541"/>
              <a:chExt cx="1015021" cy="1083196"/>
            </a:xfrm>
          </p:grpSpPr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CF5E6DF0-655A-436D-B44B-6517BF1A7DBC}"/>
                  </a:ext>
                </a:extLst>
              </p:cNvPr>
              <p:cNvGrpSpPr/>
              <p:nvPr/>
            </p:nvGrpSpPr>
            <p:grpSpPr>
              <a:xfrm>
                <a:off x="2074287" y="3678541"/>
                <a:ext cx="1015021" cy="1083196"/>
                <a:chOff x="2638362" y="4310926"/>
                <a:chExt cx="1015021" cy="1083196"/>
              </a:xfrm>
            </p:grpSpPr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21510F15-88F9-4719-9175-1F9808C7DF81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14331250-EBCD-4E89-87D4-00C8C40E1FAC}"/>
                    </a:ext>
                  </a:extLst>
                </p:cNvPr>
                <p:cNvSpPr txBox="1"/>
                <p:nvPr/>
              </p:nvSpPr>
              <p:spPr>
                <a:xfrm>
                  <a:off x="2638362" y="4310926"/>
                  <a:ext cx="1015021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0002 (b)</a:t>
                  </a:r>
                </a:p>
              </p:txBody>
            </p:sp>
          </p:grp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93CBC1F-7E17-4F9E-BAD0-19BA0B7136E5}"/>
                  </a:ext>
                </a:extLst>
              </p:cNvPr>
              <p:cNvSpPr txBox="1"/>
              <p:nvPr/>
            </p:nvSpPr>
            <p:spPr>
              <a:xfrm>
                <a:off x="2380457" y="3988060"/>
                <a:ext cx="402675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5</a:t>
                </a: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91B8DDA3-AB6A-4A26-AD31-E211D471B10D}"/>
                </a:ext>
              </a:extLst>
            </p:cNvPr>
            <p:cNvGrpSpPr/>
            <p:nvPr/>
          </p:nvGrpSpPr>
          <p:grpSpPr>
            <a:xfrm>
              <a:off x="4085087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BED423E5-9A7D-4C8B-97B3-18DD00A13896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EB868695-936E-495F-B333-A120D4AE9B8C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3336ED6F-0F21-4A20-BB63-B5681E36AF65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3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0003</a:t>
                  </a:r>
                </a:p>
              </p:txBody>
            </p:sp>
          </p:grp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0A718DA-C41B-4F4E-88C2-ACB7AF2E160E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A8C2736-3CFE-4411-A079-76A90B6E8FDC}"/>
                </a:ext>
              </a:extLst>
            </p:cNvPr>
            <p:cNvGrpSpPr/>
            <p:nvPr/>
          </p:nvGrpSpPr>
          <p:grpSpPr>
            <a:xfrm>
              <a:off x="5083107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594BAF82-394B-4BC4-9261-E8BC18473064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BBD7CD30-7D1C-4114-9CA5-B0C0D1840B46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93F657A5-0415-4AE3-B28B-BD93D9877BB1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0004</a:t>
                  </a:r>
                </a:p>
              </p:txBody>
            </p:sp>
          </p:grp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6C5B436-0575-42B0-8FF3-1D1585D18AB1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8FDFE59A-C83E-4384-9C06-92AF79A02212}"/>
                </a:ext>
              </a:extLst>
            </p:cNvPr>
            <p:cNvGrpSpPr/>
            <p:nvPr/>
          </p:nvGrpSpPr>
          <p:grpSpPr>
            <a:xfrm>
              <a:off x="6089786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CFC6E024-E1F0-4B36-A14B-C0A277CA4B6F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84" name="직사각형 83">
                  <a:extLst>
                    <a:ext uri="{FF2B5EF4-FFF2-40B4-BE49-F238E27FC236}">
                      <a16:creationId xmlns:a16="http://schemas.microsoft.com/office/drawing/2014/main" id="{26A5A8FB-062A-4956-ADA0-EE9B45635F17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EFA1C017-9517-47E8-87C3-764E8BAF9DF1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0005</a:t>
                  </a:r>
                </a:p>
              </p:txBody>
            </p:sp>
          </p:grp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D2FA0D8-7601-4BD5-A38A-E3F8CA8DF359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2CDA9B20-88DC-4AAD-9C18-9D8B6E49C121}"/>
                </a:ext>
              </a:extLst>
            </p:cNvPr>
            <p:cNvGrpSpPr/>
            <p:nvPr/>
          </p:nvGrpSpPr>
          <p:grpSpPr>
            <a:xfrm>
              <a:off x="7096462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5651AA3A-E62C-41F2-A499-F65942FA0C9F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457723E4-ACA9-4B82-875A-DA58D979D447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6C67A499-6FE5-49F6-A32C-83882C8231DC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0006</a:t>
                  </a:r>
                </a:p>
              </p:txBody>
            </p:sp>
          </p:grp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1A2E12A-2A7B-41F4-9D4B-F99FB498C5B7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9C326C09-9329-458C-97AB-79B3EA14DA54}"/>
                </a:ext>
              </a:extLst>
            </p:cNvPr>
            <p:cNvGrpSpPr/>
            <p:nvPr/>
          </p:nvGrpSpPr>
          <p:grpSpPr>
            <a:xfrm>
              <a:off x="8102431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976AF903-1394-4D32-94E9-B79EF4C80AB1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76" name="직사각형 75">
                  <a:extLst>
                    <a:ext uri="{FF2B5EF4-FFF2-40B4-BE49-F238E27FC236}">
                      <a16:creationId xmlns:a16="http://schemas.microsoft.com/office/drawing/2014/main" id="{507762E4-4DA8-4A3D-B9D4-6049A0EE4895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5C60C525-3A8D-4E70-A90B-A10100F7EBA0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0007</a:t>
                  </a:r>
                </a:p>
              </p:txBody>
            </p:sp>
          </p:grp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08F03D2-259C-4A18-A777-554C64149B08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DE0E41A1-C35E-4B0F-B59D-25FB49FEDA9A}"/>
                </a:ext>
              </a:extLst>
            </p:cNvPr>
            <p:cNvGrpSpPr/>
            <p:nvPr/>
          </p:nvGrpSpPr>
          <p:grpSpPr>
            <a:xfrm>
              <a:off x="9106866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953B3881-CE52-4F7D-96B3-24CEFFDB8B34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4B628F07-3A9C-467E-B992-91458D2F87D2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408FC8C1-0854-4435-99C5-0C6A13E1C8E5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0008</a:t>
                  </a:r>
                </a:p>
              </p:txBody>
            </p:sp>
          </p:grp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0BF9792-BA31-428F-8BD6-B668CC2BF2F1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00D59BC2-7702-4984-B5D5-EF524F77197C}"/>
                </a:ext>
              </a:extLst>
            </p:cNvPr>
            <p:cNvGrpSpPr/>
            <p:nvPr/>
          </p:nvGrpSpPr>
          <p:grpSpPr>
            <a:xfrm>
              <a:off x="2078457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54A46039-66F7-40EE-893D-DFAB6BF78252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B81EE7F8-5274-4543-B220-8330B09564A2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BEBE6C97-EFF3-4B0C-9A77-DEC07F7EF91B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0009</a:t>
                  </a:r>
                </a:p>
              </p:txBody>
            </p:sp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6F4A586-B502-4C1E-ACCE-B29AD20FF771}"/>
                  </a:ext>
                </a:extLst>
              </p:cNvPr>
              <p:cNvSpPr txBox="1"/>
              <p:nvPr/>
            </p:nvSpPr>
            <p:spPr>
              <a:xfrm>
                <a:off x="2380458" y="3988060"/>
                <a:ext cx="402675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5</a:t>
                </a: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CED45AFA-8B1D-4B51-9972-9AA210E741E5}"/>
                </a:ext>
              </a:extLst>
            </p:cNvPr>
            <p:cNvGrpSpPr/>
            <p:nvPr/>
          </p:nvGrpSpPr>
          <p:grpSpPr>
            <a:xfrm>
              <a:off x="3082892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54C11FD1-409C-4B98-8905-8A6B6D8A56FE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D54E28E3-6D91-488E-9888-44484D7FDD8B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42A6581C-8677-46B2-8EF4-982A9822E723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0010</a:t>
                  </a:r>
                </a:p>
              </p:txBody>
            </p: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87AFDC5-A074-4444-96E5-D9388DCE4D96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?</a:t>
                </a: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552B1D2-4CEB-49F0-A4CE-AD50880FCAF3}"/>
                </a:ext>
              </a:extLst>
            </p:cNvPr>
            <p:cNvGrpSpPr/>
            <p:nvPr/>
          </p:nvGrpSpPr>
          <p:grpSpPr>
            <a:xfrm>
              <a:off x="4085087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233D44F7-BDC4-4A55-931C-89FDF7115CC5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83E6D71E-247C-4969-961D-C34249D4CB20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A15D9AE3-B8D9-4476-A48C-5C7A8194F654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0011</a:t>
                  </a:r>
                </a:p>
              </p:txBody>
            </p:sp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5624994-D483-4536-8522-DBA53F3C5CC1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C9900EAB-0128-4167-9E6C-CC55764F62C7}"/>
                </a:ext>
              </a:extLst>
            </p:cNvPr>
            <p:cNvGrpSpPr/>
            <p:nvPr/>
          </p:nvGrpSpPr>
          <p:grpSpPr>
            <a:xfrm>
              <a:off x="5083107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E2C95CFE-8E57-480F-978E-CBB03E40EB58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0C30DF76-B2D9-473F-8177-B37F1016C6F3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7A323ED0-3878-4481-8E64-1B110AB24E53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0012</a:t>
                  </a:r>
                </a:p>
              </p:txBody>
            </p:sp>
          </p:grp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A02DD1B-7149-46F0-A71A-26C13D08B5FC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1450AE28-32AA-484F-90DD-A1191705C983}"/>
                </a:ext>
              </a:extLst>
            </p:cNvPr>
            <p:cNvGrpSpPr/>
            <p:nvPr/>
          </p:nvGrpSpPr>
          <p:grpSpPr>
            <a:xfrm>
              <a:off x="6089786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BCC3A0BA-DF6B-4B76-A177-F9E6835B7001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966BE375-9FD7-4D53-B625-5AAE74F0E363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C9DDC8E0-2327-4607-81A2-FF69092CA8C3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0013</a:t>
                  </a:r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79940A8-0B33-4E7E-BCA7-125C36EF604A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6A6D0D46-4C8C-4BED-9EBF-9FA6BF3EEC3E}"/>
                </a:ext>
              </a:extLst>
            </p:cNvPr>
            <p:cNvGrpSpPr/>
            <p:nvPr/>
          </p:nvGrpSpPr>
          <p:grpSpPr>
            <a:xfrm>
              <a:off x="7096462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72787290-3D3F-4C12-A28B-564514C16A74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7C9046E8-EC8E-4988-8E32-7941224ED1CF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82EC442A-BE1B-45CB-8BAE-A4F275128D07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0014</a:t>
                  </a:r>
                </a:p>
              </p:txBody>
            </p: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E8D8093-CD88-4255-8E83-ED5CAD66C728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88DDC9C0-D425-4F34-9DAC-B288129C360C}"/>
                </a:ext>
              </a:extLst>
            </p:cNvPr>
            <p:cNvGrpSpPr/>
            <p:nvPr/>
          </p:nvGrpSpPr>
          <p:grpSpPr>
            <a:xfrm>
              <a:off x="8102431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6B8E3F58-31F0-4112-AFB0-9E0C39707AE8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8655DB5C-B10C-4516-9E9D-90D0EE4FD024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07E6F73E-EFC0-4134-A89B-869FAE2DE5C9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0015</a:t>
                  </a:r>
                </a:p>
              </p:txBody>
            </p: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EC19509-4B0C-4112-A2D2-4923C6C1184E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7D065F2D-6B05-48D5-A6C4-5E47A41A7BAB}"/>
                </a:ext>
              </a:extLst>
            </p:cNvPr>
            <p:cNvGrpSpPr/>
            <p:nvPr/>
          </p:nvGrpSpPr>
          <p:grpSpPr>
            <a:xfrm>
              <a:off x="9106866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7340CA2A-2E70-42D0-AD2C-B4EA7D38CAE1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4201405F-D611-4475-8953-CF8A16BFF165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07194A4-F75A-4355-A2EA-AA8D3EB27644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0016</a:t>
                  </a:r>
                </a:p>
              </p:txBody>
            </p: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C723CCD-6B4C-464E-A7FA-FA476661383C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4957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730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깊은 복사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얕은 복사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7B91027-9570-49B4-9EE2-4947240EB551}"/>
              </a:ext>
            </a:extLst>
          </p:cNvPr>
          <p:cNvSpPr txBox="1"/>
          <p:nvPr/>
        </p:nvSpPr>
        <p:spPr>
          <a:xfrm>
            <a:off x="2736783" y="3370408"/>
            <a:ext cx="6718506" cy="5001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구조체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또한 멤버 변수들 하나 하나를 복사하여 대입함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6211E2-B9E5-4EB9-B8F2-1461EB0895CE}"/>
              </a:ext>
            </a:extLst>
          </p:cNvPr>
          <p:cNvSpPr txBox="1"/>
          <p:nvPr/>
        </p:nvSpPr>
        <p:spPr>
          <a:xfrm>
            <a:off x="4331166" y="530195"/>
            <a:ext cx="3529668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pair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first, second;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pair p1 =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pair p2 = p1;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1684B6B-0EA3-48F2-99C7-F27A37DBDD1E}"/>
              </a:ext>
            </a:extLst>
          </p:cNvPr>
          <p:cNvGrpSpPr/>
          <p:nvPr/>
        </p:nvGrpSpPr>
        <p:grpSpPr>
          <a:xfrm>
            <a:off x="2011770" y="4123158"/>
            <a:ext cx="8101775" cy="2094964"/>
            <a:chOff x="2011770" y="3678541"/>
            <a:chExt cx="8101775" cy="2094964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4EB9640-2D9E-4743-B3B3-82247EFBC5E6}"/>
                </a:ext>
              </a:extLst>
            </p:cNvPr>
            <p:cNvGrpSpPr/>
            <p:nvPr/>
          </p:nvGrpSpPr>
          <p:grpSpPr>
            <a:xfrm>
              <a:off x="2011770" y="3678541"/>
              <a:ext cx="1140056" cy="1083196"/>
              <a:chOff x="2011770" y="3678541"/>
              <a:chExt cx="1140056" cy="1083196"/>
            </a:xfrm>
          </p:grpSpPr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DF154FCE-020C-4309-A5A2-941C3A46B8C1}"/>
                  </a:ext>
                </a:extLst>
              </p:cNvPr>
              <p:cNvGrpSpPr/>
              <p:nvPr/>
            </p:nvGrpSpPr>
            <p:grpSpPr>
              <a:xfrm>
                <a:off x="2011770" y="3678541"/>
                <a:ext cx="1140056" cy="1083196"/>
                <a:chOff x="2575845" y="4310926"/>
                <a:chExt cx="1140056" cy="1083196"/>
              </a:xfrm>
            </p:grpSpPr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C6D48775-B298-4AAA-B56E-CC1176F47097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3BB82161-DBBF-4425-8DD2-CFC7F415A486}"/>
                    </a:ext>
                  </a:extLst>
                </p:cNvPr>
                <p:cNvSpPr txBox="1"/>
                <p:nvPr/>
              </p:nvSpPr>
              <p:spPr>
                <a:xfrm>
                  <a:off x="2575845" y="4310926"/>
                  <a:ext cx="1140056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0001 (p1)</a:t>
                  </a:r>
                </a:p>
              </p:txBody>
            </p:sp>
          </p:grp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DCAA2E5-7F34-4128-9A81-0C4FD9C51B98}"/>
                  </a:ext>
                </a:extLst>
              </p:cNvPr>
              <p:cNvSpPr txBox="1"/>
              <p:nvPr/>
            </p:nvSpPr>
            <p:spPr>
              <a:xfrm>
                <a:off x="2380458" y="3988060"/>
                <a:ext cx="402674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</a:t>
                </a: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970DDF5E-0B1C-4515-B60C-1A0AFB4BCEAB}"/>
                </a:ext>
              </a:extLst>
            </p:cNvPr>
            <p:cNvGrpSpPr/>
            <p:nvPr/>
          </p:nvGrpSpPr>
          <p:grpSpPr>
            <a:xfrm>
              <a:off x="3082892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CF5E6DF0-655A-436D-B44B-6517BF1A7DBC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21510F15-88F9-4719-9175-1F9808C7DF81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14331250-EBCD-4E89-87D4-00C8C40E1FAC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3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0002</a:t>
                  </a:r>
                </a:p>
              </p:txBody>
            </p:sp>
          </p:grp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93CBC1F-7E17-4F9E-BAD0-19BA0B7136E5}"/>
                  </a:ext>
                </a:extLst>
              </p:cNvPr>
              <p:cNvSpPr txBox="1"/>
              <p:nvPr/>
            </p:nvSpPr>
            <p:spPr>
              <a:xfrm>
                <a:off x="2380458" y="3988060"/>
                <a:ext cx="402674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</a:t>
                </a: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91B8DDA3-AB6A-4A26-AD31-E211D471B10D}"/>
                </a:ext>
              </a:extLst>
            </p:cNvPr>
            <p:cNvGrpSpPr/>
            <p:nvPr/>
          </p:nvGrpSpPr>
          <p:grpSpPr>
            <a:xfrm>
              <a:off x="4018400" y="3678541"/>
              <a:ext cx="1140056" cy="1083196"/>
              <a:chOff x="2011770" y="3678541"/>
              <a:chExt cx="1140056" cy="1083196"/>
            </a:xfrm>
          </p:grpSpPr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BED423E5-9A7D-4C8B-97B3-18DD00A13896}"/>
                  </a:ext>
                </a:extLst>
              </p:cNvPr>
              <p:cNvGrpSpPr/>
              <p:nvPr/>
            </p:nvGrpSpPr>
            <p:grpSpPr>
              <a:xfrm>
                <a:off x="2011770" y="3678541"/>
                <a:ext cx="1140056" cy="1083196"/>
                <a:chOff x="2575845" y="4310926"/>
                <a:chExt cx="1140056" cy="1083196"/>
              </a:xfrm>
            </p:grpSpPr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EB868695-936E-495F-B333-A120D4AE9B8C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3336ED6F-0F21-4A20-BB63-B5681E36AF65}"/>
                    </a:ext>
                  </a:extLst>
                </p:cNvPr>
                <p:cNvSpPr txBox="1"/>
                <p:nvPr/>
              </p:nvSpPr>
              <p:spPr>
                <a:xfrm>
                  <a:off x="2575845" y="4310926"/>
                  <a:ext cx="1140056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0003 (p2)</a:t>
                  </a:r>
                </a:p>
              </p:txBody>
            </p:sp>
          </p:grp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0A718DA-C41B-4F4E-88C2-ACB7AF2E160E}"/>
                  </a:ext>
                </a:extLst>
              </p:cNvPr>
              <p:cNvSpPr txBox="1"/>
              <p:nvPr/>
            </p:nvSpPr>
            <p:spPr>
              <a:xfrm>
                <a:off x="2380458" y="3988060"/>
                <a:ext cx="402674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0</a:t>
                </a: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A8C2736-3CFE-4411-A079-76A90B6E8FDC}"/>
                </a:ext>
              </a:extLst>
            </p:cNvPr>
            <p:cNvGrpSpPr/>
            <p:nvPr/>
          </p:nvGrpSpPr>
          <p:grpSpPr>
            <a:xfrm>
              <a:off x="5083107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594BAF82-394B-4BC4-9261-E8BC18473064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BBD7CD30-7D1C-4114-9CA5-B0C0D1840B46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93F657A5-0415-4AE3-B28B-BD93D9877BB1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0004</a:t>
                  </a:r>
                </a:p>
              </p:txBody>
            </p:sp>
          </p:grp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6C5B436-0575-42B0-8FF3-1D1585D18AB1}"/>
                  </a:ext>
                </a:extLst>
              </p:cNvPr>
              <p:cNvSpPr txBox="1"/>
              <p:nvPr/>
            </p:nvSpPr>
            <p:spPr>
              <a:xfrm>
                <a:off x="2380458" y="3988060"/>
                <a:ext cx="402674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1</a:t>
                </a: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8FDFE59A-C83E-4384-9C06-92AF79A02212}"/>
                </a:ext>
              </a:extLst>
            </p:cNvPr>
            <p:cNvGrpSpPr/>
            <p:nvPr/>
          </p:nvGrpSpPr>
          <p:grpSpPr>
            <a:xfrm>
              <a:off x="6089786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CFC6E024-E1F0-4B36-A14B-C0A277CA4B6F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84" name="직사각형 83">
                  <a:extLst>
                    <a:ext uri="{FF2B5EF4-FFF2-40B4-BE49-F238E27FC236}">
                      <a16:creationId xmlns:a16="http://schemas.microsoft.com/office/drawing/2014/main" id="{26A5A8FB-062A-4956-ADA0-EE9B45635F17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EFA1C017-9517-47E8-87C3-764E8BAF9DF1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0005</a:t>
                  </a:r>
                </a:p>
              </p:txBody>
            </p:sp>
          </p:grp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D2FA0D8-7601-4BD5-A38A-E3F8CA8DF359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2CDA9B20-88DC-4AAD-9C18-9D8B6E49C121}"/>
                </a:ext>
              </a:extLst>
            </p:cNvPr>
            <p:cNvGrpSpPr/>
            <p:nvPr/>
          </p:nvGrpSpPr>
          <p:grpSpPr>
            <a:xfrm>
              <a:off x="7096462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5651AA3A-E62C-41F2-A499-F65942FA0C9F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457723E4-ACA9-4B82-875A-DA58D979D447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6C67A499-6FE5-49F6-A32C-83882C8231DC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0006</a:t>
                  </a:r>
                </a:p>
              </p:txBody>
            </p:sp>
          </p:grp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1A2E12A-2A7B-41F4-9D4B-F99FB498C5B7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9C326C09-9329-458C-97AB-79B3EA14DA54}"/>
                </a:ext>
              </a:extLst>
            </p:cNvPr>
            <p:cNvGrpSpPr/>
            <p:nvPr/>
          </p:nvGrpSpPr>
          <p:grpSpPr>
            <a:xfrm>
              <a:off x="8102431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976AF903-1394-4D32-94E9-B79EF4C80AB1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76" name="직사각형 75">
                  <a:extLst>
                    <a:ext uri="{FF2B5EF4-FFF2-40B4-BE49-F238E27FC236}">
                      <a16:creationId xmlns:a16="http://schemas.microsoft.com/office/drawing/2014/main" id="{507762E4-4DA8-4A3D-B9D4-6049A0EE4895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5C60C525-3A8D-4E70-A90B-A10100F7EBA0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0007</a:t>
                  </a:r>
                </a:p>
              </p:txBody>
            </p:sp>
          </p:grp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08F03D2-259C-4A18-A777-554C64149B08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DE0E41A1-C35E-4B0F-B59D-25FB49FEDA9A}"/>
                </a:ext>
              </a:extLst>
            </p:cNvPr>
            <p:cNvGrpSpPr/>
            <p:nvPr/>
          </p:nvGrpSpPr>
          <p:grpSpPr>
            <a:xfrm>
              <a:off x="9106866" y="3678541"/>
              <a:ext cx="1006679" cy="1083196"/>
              <a:chOff x="2078457" y="3678541"/>
              <a:chExt cx="1006679" cy="1083196"/>
            </a:xfrm>
          </p:grpSpPr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953B3881-CE52-4F7D-96B3-24CEFFDB8B34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4B628F07-3A9C-467E-B992-91458D2F87D2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408FC8C1-0854-4435-99C5-0C6A13E1C8E5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0008</a:t>
                  </a:r>
                </a:p>
              </p:txBody>
            </p:sp>
          </p:grp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0BF9792-BA31-428F-8BD6-B668CC2BF2F1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00D59BC2-7702-4984-B5D5-EF524F77197C}"/>
                </a:ext>
              </a:extLst>
            </p:cNvPr>
            <p:cNvGrpSpPr/>
            <p:nvPr/>
          </p:nvGrpSpPr>
          <p:grpSpPr>
            <a:xfrm>
              <a:off x="2078457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54A46039-66F7-40EE-893D-DFAB6BF78252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B81EE7F8-5274-4543-B220-8330B09564A2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BEBE6C97-EFF3-4B0C-9A77-DEC07F7EF91B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0009</a:t>
                  </a:r>
                </a:p>
              </p:txBody>
            </p:sp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6F4A586-B502-4C1E-ACCE-B29AD20FF771}"/>
                  </a:ext>
                </a:extLst>
              </p:cNvPr>
              <p:cNvSpPr txBox="1"/>
              <p:nvPr/>
            </p:nvSpPr>
            <p:spPr>
              <a:xfrm>
                <a:off x="2380458" y="3988060"/>
                <a:ext cx="402675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5</a:t>
                </a: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CED45AFA-8B1D-4B51-9972-9AA210E741E5}"/>
                </a:ext>
              </a:extLst>
            </p:cNvPr>
            <p:cNvGrpSpPr/>
            <p:nvPr/>
          </p:nvGrpSpPr>
          <p:grpSpPr>
            <a:xfrm>
              <a:off x="3082892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54C11FD1-409C-4B98-8905-8A6B6D8A56FE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D54E28E3-6D91-488E-9888-44484D7FDD8B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42A6581C-8677-46B2-8EF4-982A9822E723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0010</a:t>
                  </a:r>
                </a:p>
              </p:txBody>
            </p: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87AFDC5-A074-4444-96E5-D9388DCE4D96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?</a:t>
                </a: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552B1D2-4CEB-49F0-A4CE-AD50880FCAF3}"/>
                </a:ext>
              </a:extLst>
            </p:cNvPr>
            <p:cNvGrpSpPr/>
            <p:nvPr/>
          </p:nvGrpSpPr>
          <p:grpSpPr>
            <a:xfrm>
              <a:off x="4085087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233D44F7-BDC4-4A55-931C-89FDF7115CC5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83E6D71E-247C-4969-961D-C34249D4CB20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A15D9AE3-B8D9-4476-A48C-5C7A8194F654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0011</a:t>
                  </a:r>
                </a:p>
              </p:txBody>
            </p:sp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5624994-D483-4536-8522-DBA53F3C5CC1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C9900EAB-0128-4167-9E6C-CC55764F62C7}"/>
                </a:ext>
              </a:extLst>
            </p:cNvPr>
            <p:cNvGrpSpPr/>
            <p:nvPr/>
          </p:nvGrpSpPr>
          <p:grpSpPr>
            <a:xfrm>
              <a:off x="5083107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E2C95CFE-8E57-480F-978E-CBB03E40EB58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0C30DF76-B2D9-473F-8177-B37F1016C6F3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7A323ED0-3878-4481-8E64-1B110AB24E53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0012</a:t>
                  </a:r>
                </a:p>
              </p:txBody>
            </p:sp>
          </p:grp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A02DD1B-7149-46F0-A71A-26C13D08B5FC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1450AE28-32AA-484F-90DD-A1191705C983}"/>
                </a:ext>
              </a:extLst>
            </p:cNvPr>
            <p:cNvGrpSpPr/>
            <p:nvPr/>
          </p:nvGrpSpPr>
          <p:grpSpPr>
            <a:xfrm>
              <a:off x="6089786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BCC3A0BA-DF6B-4B76-A177-F9E6835B7001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966BE375-9FD7-4D53-B625-5AAE74F0E363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C9DDC8E0-2327-4607-81A2-FF69092CA8C3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0013</a:t>
                  </a:r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79940A8-0B33-4E7E-BCA7-125C36EF604A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6A6D0D46-4C8C-4BED-9EBF-9FA6BF3EEC3E}"/>
                </a:ext>
              </a:extLst>
            </p:cNvPr>
            <p:cNvGrpSpPr/>
            <p:nvPr/>
          </p:nvGrpSpPr>
          <p:grpSpPr>
            <a:xfrm>
              <a:off x="7096462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72787290-3D3F-4C12-A28B-564514C16A74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7C9046E8-EC8E-4988-8E32-7941224ED1CF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82EC442A-BE1B-45CB-8BAE-A4F275128D07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0014</a:t>
                  </a:r>
                </a:p>
              </p:txBody>
            </p: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E8D8093-CD88-4255-8E83-ED5CAD66C728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88DDC9C0-D425-4F34-9DAC-B288129C360C}"/>
                </a:ext>
              </a:extLst>
            </p:cNvPr>
            <p:cNvGrpSpPr/>
            <p:nvPr/>
          </p:nvGrpSpPr>
          <p:grpSpPr>
            <a:xfrm>
              <a:off x="8102431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6B8E3F58-31F0-4112-AFB0-9E0C39707AE8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8655DB5C-B10C-4516-9E9D-90D0EE4FD024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07E6F73E-EFC0-4134-A89B-869FAE2DE5C9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0015</a:t>
                  </a:r>
                </a:p>
              </p:txBody>
            </p: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EC19509-4B0C-4112-A2D2-4923C6C1184E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7D065F2D-6B05-48D5-A6C4-5E47A41A7BAB}"/>
                </a:ext>
              </a:extLst>
            </p:cNvPr>
            <p:cNvGrpSpPr/>
            <p:nvPr/>
          </p:nvGrpSpPr>
          <p:grpSpPr>
            <a:xfrm>
              <a:off x="9106866" y="4690309"/>
              <a:ext cx="1006679" cy="1083196"/>
              <a:chOff x="2078457" y="3678541"/>
              <a:chExt cx="1006679" cy="1083196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7340CA2A-2E70-42D0-AD2C-B4EA7D38CAE1}"/>
                  </a:ext>
                </a:extLst>
              </p:cNvPr>
              <p:cNvGrpSpPr/>
              <p:nvPr/>
            </p:nvGrpSpPr>
            <p:grpSpPr>
              <a:xfrm>
                <a:off x="2078457" y="3678541"/>
                <a:ext cx="1006679" cy="1083196"/>
                <a:chOff x="2642532" y="4310926"/>
                <a:chExt cx="1006679" cy="1083196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4201405F-D611-4475-8953-CF8A16BFF165}"/>
                    </a:ext>
                  </a:extLst>
                </p:cNvPr>
                <p:cNvSpPr/>
                <p:nvPr/>
              </p:nvSpPr>
              <p:spPr>
                <a:xfrm>
                  <a:off x="2642532" y="4387443"/>
                  <a:ext cx="1006679" cy="10066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07194A4-F75A-4355-A2EA-AA8D3EB27644}"/>
                    </a:ext>
                  </a:extLst>
                </p:cNvPr>
                <p:cNvSpPr txBox="1"/>
                <p:nvPr/>
              </p:nvSpPr>
              <p:spPr>
                <a:xfrm>
                  <a:off x="2803471" y="4310926"/>
                  <a:ext cx="684804" cy="4185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>
                      <a:latin typeface="나눔고딕 Light" panose="020D0904000000000000" pitchFamily="50" charset="-127"/>
                      <a:ea typeface="나눔고딕 Light" panose="020D0904000000000000" pitchFamily="50" charset="-127"/>
                    </a:rPr>
                    <a:t>0016</a:t>
                  </a:r>
                </a:p>
              </p:txBody>
            </p: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C723CCD-6B4C-464E-A7FA-FA476661383C}"/>
                  </a:ext>
                </a:extLst>
              </p:cNvPr>
              <p:cNvSpPr txBox="1"/>
              <p:nvPr/>
            </p:nvSpPr>
            <p:spPr>
              <a:xfrm>
                <a:off x="2391679" y="3988060"/>
                <a:ext cx="380232" cy="663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2800">
                    <a:solidFill>
                      <a:schemeClr val="bg1"/>
                    </a:solidFill>
                    <a:latin typeface="나눔고딕 Light" panose="020D0904000000000000" pitchFamily="50" charset="-127"/>
                    <a:ea typeface="나눔고딕 Light" panose="020D0904000000000000" pitchFamily="50" charset="-127"/>
                  </a:rPr>
                  <a:t>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4651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730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깊은 복사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얕은 복사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7B91027-9570-49B4-9EE2-4947240EB551}"/>
              </a:ext>
            </a:extLst>
          </p:cNvPr>
          <p:cNvSpPr txBox="1"/>
          <p:nvPr/>
        </p:nvSpPr>
        <p:spPr>
          <a:xfrm>
            <a:off x="2555606" y="4117028"/>
            <a:ext cx="7080785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그렇다면 동적 할당되어 포인터 변수에 저장된 값을 복사한다면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변수의 값인 주소값을 복사했기에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p2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바꿔도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p1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함께 바뀜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6211E2-B9E5-4EB9-B8F2-1461EB0895CE}"/>
              </a:ext>
            </a:extLst>
          </p:cNvPr>
          <p:cNvSpPr txBox="1"/>
          <p:nvPr/>
        </p:nvSpPr>
        <p:spPr>
          <a:xfrm>
            <a:off x="3349916" y="1552937"/>
            <a:ext cx="5492168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pair* p1 =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pair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pair* p2 = p1;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", 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2" name="다이아몬드 101">
            <a:extLst>
              <a:ext uri="{FF2B5EF4-FFF2-40B4-BE49-F238E27FC236}">
                <a16:creationId xmlns:a16="http://schemas.microsoft.com/office/drawing/2014/main" id="{650A82BD-0385-46FF-A884-97190D31D396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86FA8B7-5B1A-45D6-A110-E90F0754B7CC}"/>
              </a:ext>
            </a:extLst>
          </p:cNvPr>
          <p:cNvSpPr txBox="1"/>
          <p:nvPr/>
        </p:nvSpPr>
        <p:spPr>
          <a:xfrm>
            <a:off x="3308215" y="5208762"/>
            <a:ext cx="5575565" cy="418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복사를 하긴 했으나</a:t>
            </a:r>
            <a:r>
              <a:rPr lang="en-US" altLang="ko-KR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 전체를 복사하지 않는 것을 </a:t>
            </a:r>
            <a:r>
              <a:rPr lang="ko-KR" altLang="en-US" sz="16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얕은 복사</a:t>
            </a:r>
            <a:endParaRPr lang="en-US" altLang="ko-KR" sz="1600">
              <a:solidFill>
                <a:srgbClr val="FF0000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5923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730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깊은 복사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얕은 복사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7B91027-9570-49B4-9EE2-4947240EB551}"/>
              </a:ext>
            </a:extLst>
          </p:cNvPr>
          <p:cNvSpPr txBox="1"/>
          <p:nvPr/>
        </p:nvSpPr>
        <p:spPr>
          <a:xfrm>
            <a:off x="2432977" y="4246960"/>
            <a:ext cx="7326044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따라서 객체를 복사하기 위해서는 새로운 메모리를 할당하여야 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 아이디어는 간단한 객체 뿐만 아니라 더 복잡한 객체에도 동일함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6211E2-B9E5-4EB9-B8F2-1461EB0895CE}"/>
              </a:ext>
            </a:extLst>
          </p:cNvPr>
          <p:cNvSpPr txBox="1"/>
          <p:nvPr/>
        </p:nvSpPr>
        <p:spPr>
          <a:xfrm>
            <a:off x="2804675" y="1552937"/>
            <a:ext cx="6582649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pair* p1 =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pair 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pair* p2 =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pair {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::cout &lt;&lt;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", "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::endl;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2" name="다이아몬드 101">
            <a:extLst>
              <a:ext uri="{FF2B5EF4-FFF2-40B4-BE49-F238E27FC236}">
                <a16:creationId xmlns:a16="http://schemas.microsoft.com/office/drawing/2014/main" id="{650A82BD-0385-46FF-A884-97190D31D396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2FFFFD-140C-438F-B80C-467771FC03B7}"/>
              </a:ext>
            </a:extLst>
          </p:cNvPr>
          <p:cNvSpPr txBox="1"/>
          <p:nvPr/>
        </p:nvSpPr>
        <p:spPr>
          <a:xfrm>
            <a:off x="4003122" y="5385173"/>
            <a:ext cx="4185761" cy="418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객체의 전체를 완전히 복사하는 것을 </a:t>
            </a:r>
            <a:r>
              <a:rPr lang="ko-KR" altLang="en-US" sz="1600">
                <a:solidFill>
                  <a:srgbClr val="FF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깊은 복사</a:t>
            </a:r>
            <a:endParaRPr lang="en-US" altLang="ko-KR" sz="1600">
              <a:solidFill>
                <a:srgbClr val="FF0000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8960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730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깊은 복사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얕은 복사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7B91027-9570-49B4-9EE2-4947240EB551}"/>
              </a:ext>
            </a:extLst>
          </p:cNvPr>
          <p:cNvSpPr txBox="1"/>
          <p:nvPr/>
        </p:nvSpPr>
        <p:spPr>
          <a:xfrm>
            <a:off x="1714831" y="4879152"/>
            <a:ext cx="8762335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위 예시의 경우 객체 자체는 복사되었으나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멤버 변수인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은 주소가 복사되었음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따라서 깊은 복사를 위해서는 멤버 변수인 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arr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또한 복사를 해주어야 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6211E2-B9E5-4EB9-B8F2-1461EB0895CE}"/>
              </a:ext>
            </a:extLst>
          </p:cNvPr>
          <p:cNvSpPr txBox="1"/>
          <p:nvPr/>
        </p:nvSpPr>
        <p:spPr>
          <a:xfrm>
            <a:off x="2804675" y="1090377"/>
            <a:ext cx="6582649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arr;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myClass m1 = myClass{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]{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}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myClass m2 = m1;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m2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cout &lt;&lt;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m1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&lt;&lt; endl;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2" name="다이아몬드 101">
            <a:extLst>
              <a:ext uri="{FF2B5EF4-FFF2-40B4-BE49-F238E27FC236}">
                <a16:creationId xmlns:a16="http://schemas.microsoft.com/office/drawing/2014/main" id="{650A82BD-0385-46FF-A884-97190D31D396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744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730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깊은 복사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얕은 복사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7B91027-9570-49B4-9EE2-4947240EB551}"/>
              </a:ext>
            </a:extLst>
          </p:cNvPr>
          <p:cNvSpPr txBox="1"/>
          <p:nvPr/>
        </p:nvSpPr>
        <p:spPr>
          <a:xfrm>
            <a:off x="1637085" y="4598292"/>
            <a:ext cx="8917826" cy="1423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myClass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객체를 깊은 복사하여 반환하는 함수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기반의 라이브러리는 이런 깊은 복사 함수를 제공하는 경우가 많음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파이썬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자바와 같이 기본적으로 얕은 복사인 언어의 경우도 이런 방식으로 지원함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6211E2-B9E5-4EB9-B8F2-1461EB0895CE}"/>
              </a:ext>
            </a:extLst>
          </p:cNvPr>
          <p:cNvSpPr txBox="1"/>
          <p:nvPr/>
        </p:nvSpPr>
        <p:spPr>
          <a:xfrm>
            <a:off x="1714831" y="1642444"/>
            <a:ext cx="8762335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clone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myClass result {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};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i++)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 = 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result;</a:t>
            </a:r>
          </a:p>
          <a:p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2" name="다이아몬드 101">
            <a:extLst>
              <a:ext uri="{FF2B5EF4-FFF2-40B4-BE49-F238E27FC236}">
                <a16:creationId xmlns:a16="http://schemas.microsoft.com/office/drawing/2014/main" id="{650A82BD-0385-46FF-A884-97190D31D396}"/>
              </a:ext>
            </a:extLst>
          </p:cNvPr>
          <p:cNvSpPr/>
          <p:nvPr/>
        </p:nvSpPr>
        <p:spPr>
          <a:xfrm>
            <a:off x="11392250" y="142381"/>
            <a:ext cx="627862" cy="627862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54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3C929-8CA3-4E79-AF5D-99EC8407C6CF}"/>
              </a:ext>
            </a:extLst>
          </p:cNvPr>
          <p:cNvSpPr txBox="1"/>
          <p:nvPr/>
        </p:nvSpPr>
        <p:spPr>
          <a:xfrm>
            <a:off x="171888" y="194702"/>
            <a:ext cx="3730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1. 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깊은 복사</a:t>
            </a:r>
            <a:r>
              <a:rPr lang="en-US" altLang="ko-KR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</a:t>
            </a:r>
            <a:r>
              <a:rPr lang="ko-KR" altLang="en-US" sz="28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얕은 복사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442459B-3DED-44F0-9E4C-B50601FEB425}"/>
              </a:ext>
            </a:extLst>
          </p:cNvPr>
          <p:cNvCxnSpPr>
            <a:cxnSpLocks/>
          </p:cNvCxnSpPr>
          <p:nvPr/>
        </p:nvCxnSpPr>
        <p:spPr>
          <a:xfrm>
            <a:off x="132133" y="780690"/>
            <a:ext cx="81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7B91027-9570-49B4-9EE2-4947240EB551}"/>
              </a:ext>
            </a:extLst>
          </p:cNvPr>
          <p:cNvSpPr txBox="1"/>
          <p:nvPr/>
        </p:nvSpPr>
        <p:spPr>
          <a:xfrm>
            <a:off x="1459864" y="4699229"/>
            <a:ext cx="9831538" cy="9618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C++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에서는 생성자의 매개변수로 자신의 참조자를 사용해서 복사 생성자를 지정할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복사 생성자로 깊은 복사를 구현하면</a:t>
            </a:r>
            <a:r>
              <a:rPr lang="en-US" altLang="ko-KR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ko-KR" altLang="en-US" sz="20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대입 연산자로 깊은 복사를 손쉽게 할 수 있음</a:t>
            </a:r>
            <a:endParaRPr lang="en-US" altLang="ko-KR" sz="20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6211E2-B9E5-4EB9-B8F2-1461EB0895CE}"/>
              </a:ext>
            </a:extLst>
          </p:cNvPr>
          <p:cNvSpPr txBox="1"/>
          <p:nvPr/>
        </p:nvSpPr>
        <p:spPr>
          <a:xfrm>
            <a:off x="808820" y="1462080"/>
            <a:ext cx="5566813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: 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(size), 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[size] {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}) {}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: 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 {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i++)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 = 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arr;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35E647-2B3A-4751-911E-F4EF7585A4FE}"/>
              </a:ext>
            </a:extLst>
          </p:cNvPr>
          <p:cNvSpPr txBox="1"/>
          <p:nvPr/>
        </p:nvSpPr>
        <p:spPr>
          <a:xfrm>
            <a:off x="7465521" y="1923744"/>
            <a:ext cx="3917659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myClass m1 = 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myClass m2 = m1;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m2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cout &lt;&lt; 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m1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&lt;&lt; endl;</a:t>
            </a:r>
          </a:p>
          <a:p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8480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2022</Words>
  <Application>Microsoft Office PowerPoint</Application>
  <PresentationFormat>와이드스크린</PresentationFormat>
  <Paragraphs>304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나눔고딕 Light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우령</dc:creator>
  <cp:lastModifiedBy>이 우령</cp:lastModifiedBy>
  <cp:revision>459</cp:revision>
  <dcterms:created xsi:type="dcterms:W3CDTF">2021-07-27T05:46:00Z</dcterms:created>
  <dcterms:modified xsi:type="dcterms:W3CDTF">2021-07-28T12:43:00Z</dcterms:modified>
</cp:coreProperties>
</file>