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8" r:id="rId5"/>
    <p:sldId id="280" r:id="rId6"/>
    <p:sldId id="279" r:id="rId7"/>
    <p:sldId id="298" r:id="rId8"/>
    <p:sldId id="299" r:id="rId9"/>
    <p:sldId id="300" r:id="rId10"/>
    <p:sldId id="301" r:id="rId11"/>
    <p:sldId id="283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95" r:id="rId23"/>
    <p:sldId id="312" r:id="rId24"/>
    <p:sldId id="297" r:id="rId25"/>
    <p:sldId id="277" r:id="rId26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나눔스퀘어OTF Light" panose="020B0600000101010101" pitchFamily="34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9" y="2629032"/>
            <a:ext cx="398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2021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퀘스트와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2839940" y="1226488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7896877" y="440292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D929B-A171-43D9-9102-52DB1A77AAE9}"/>
              </a:ext>
            </a:extLst>
          </p:cNvPr>
          <p:cNvSpPr/>
          <p:nvPr/>
        </p:nvSpPr>
        <p:spPr>
          <a:xfrm>
            <a:off x="7626627" y="122648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2E797-74DB-451A-9AC9-22ABFC12196B}"/>
              </a:ext>
            </a:extLst>
          </p:cNvPr>
          <p:cNvSpPr txBox="1"/>
          <p:nvPr/>
        </p:nvSpPr>
        <p:spPr>
          <a:xfrm>
            <a:off x="2993167" y="4402926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7E363-F856-4AB6-8C99-EFDDC54B12DE}"/>
              </a:ext>
            </a:extLst>
          </p:cNvPr>
          <p:cNvSpPr txBox="1"/>
          <p:nvPr/>
        </p:nvSpPr>
        <p:spPr>
          <a:xfrm>
            <a:off x="4534703" y="5504072"/>
            <a:ext cx="3143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커플링을 끊기 위한 방법은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D347C2-4A0B-47B7-B6F4-A20E9AC92BA2}"/>
              </a:ext>
            </a:extLst>
          </p:cNvPr>
          <p:cNvCxnSpPr/>
          <p:nvPr/>
        </p:nvCxnSpPr>
        <p:spPr>
          <a:xfrm flipH="1">
            <a:off x="4927158" y="2790907"/>
            <a:ext cx="23376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91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EF869D-02FD-4445-B97A-93BB7361CAEC}"/>
              </a:ext>
            </a:extLst>
          </p:cNvPr>
          <p:cNvSpPr txBox="1"/>
          <p:nvPr/>
        </p:nvSpPr>
        <p:spPr>
          <a:xfrm>
            <a:off x="5141252" y="1834452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2B862-E5E6-4BA0-A50E-612F4F2AA51D}"/>
              </a:ext>
            </a:extLst>
          </p:cNvPr>
          <p:cNvSpPr txBox="1"/>
          <p:nvPr/>
        </p:nvSpPr>
        <p:spPr>
          <a:xfrm>
            <a:off x="3115857" y="2453087"/>
            <a:ext cx="5960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상황에 따라 자주 쓰이는 코드 구조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스타일을 정리한 것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3F6E9-0543-4FC3-A090-F2BB7EB4B5A9}"/>
              </a:ext>
            </a:extLst>
          </p:cNvPr>
          <p:cNvSpPr txBox="1"/>
          <p:nvPr/>
        </p:nvSpPr>
        <p:spPr>
          <a:xfrm>
            <a:off x="5394526" y="4013324"/>
            <a:ext cx="14029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싱글톤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팩토리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 패턴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등등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4280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32CEE1-9BB8-48CB-879A-1AA3C48A4877}"/>
              </a:ext>
            </a:extLst>
          </p:cNvPr>
          <p:cNvSpPr txBox="1"/>
          <p:nvPr/>
        </p:nvSpPr>
        <p:spPr>
          <a:xfrm>
            <a:off x="1335028" y="1278316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0D2B9E-6347-4435-B154-6C33DEE55902}"/>
              </a:ext>
            </a:extLst>
          </p:cNvPr>
          <p:cNvSpPr txBox="1"/>
          <p:nvPr/>
        </p:nvSpPr>
        <p:spPr>
          <a:xfrm>
            <a:off x="1908481" y="1801536"/>
            <a:ext cx="5272597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상황에 종속적이지 않고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재활용성이 높고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구조적인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048699" y="3191335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 &lt; row; 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&lt;= i; j++)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66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048699" y="1624928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 &lt; row; 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&lt;= i; j++)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01AE-9FA2-492F-A4FD-0A727D4E6A87}"/>
              </a:ext>
            </a:extLst>
          </p:cNvPr>
          <p:cNvSpPr txBox="1"/>
          <p:nvPr/>
        </p:nvSpPr>
        <p:spPr>
          <a:xfrm>
            <a:off x="2094744" y="4756904"/>
            <a:ext cx="8002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말하는 좋은 코드들을 모아보니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일정한 패턴으로 나눠져 있었다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일정한 패턴으로 코드를 작성하니 좋은 코드가 되었다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94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048699" y="1965130"/>
            <a:ext cx="6094602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01AE-9FA2-492F-A4FD-0A727D4E6A87}"/>
              </a:ext>
            </a:extLst>
          </p:cNvPr>
          <p:cNvSpPr txBox="1"/>
          <p:nvPr/>
        </p:nvSpPr>
        <p:spPr>
          <a:xfrm>
            <a:off x="2885833" y="5746661"/>
            <a:ext cx="6420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어디에서나 데이터를 공유하기 위해서 사용하는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데이터가 힙 영역에 올라간다는 특징이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4367B-BB5B-4F45-B2C3-AFA58F8587B9}"/>
              </a:ext>
            </a:extLst>
          </p:cNvPr>
          <p:cNvSpPr txBox="1"/>
          <p:nvPr/>
        </p:nvSpPr>
        <p:spPr>
          <a:xfrm>
            <a:off x="1171522" y="12783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싱글톤 패턴</a:t>
            </a:r>
          </a:p>
        </p:txBody>
      </p:sp>
    </p:spTree>
    <p:extLst>
      <p:ext uri="{BB962C8B-B14F-4D97-AF65-F5344CB8AC3E}">
        <p14:creationId xmlns:p14="http://schemas.microsoft.com/office/powerpoint/2010/main" val="166202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1F3D42-316C-461F-A61C-E9A42C6A13B7}"/>
              </a:ext>
            </a:extLst>
          </p:cNvPr>
          <p:cNvSpPr txBox="1"/>
          <p:nvPr/>
        </p:nvSpPr>
        <p:spPr>
          <a:xfrm>
            <a:off x="3783845" y="2551837"/>
            <a:ext cx="462431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01AE-9FA2-492F-A4FD-0A727D4E6A87}"/>
              </a:ext>
            </a:extLst>
          </p:cNvPr>
          <p:cNvSpPr txBox="1"/>
          <p:nvPr/>
        </p:nvSpPr>
        <p:spPr>
          <a:xfrm>
            <a:off x="1041590" y="5056465"/>
            <a:ext cx="10108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프로그램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여러 상태로 나눌 수 있고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 상태가 중첩되지 않을 경우 사용하는 디자인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 애니메이터의 프로퍼티가 사용하는 기본적인 아이디어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4367B-BB5B-4F45-B2C3-AFA58F8587B9}"/>
              </a:ext>
            </a:extLst>
          </p:cNvPr>
          <p:cNvSpPr txBox="1"/>
          <p:nvPr/>
        </p:nvSpPr>
        <p:spPr>
          <a:xfrm>
            <a:off x="918249" y="1278316"/>
            <a:ext cx="2416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상태 기계 패턴</a:t>
            </a:r>
          </a:p>
        </p:txBody>
      </p:sp>
    </p:spTree>
    <p:extLst>
      <p:ext uri="{BB962C8B-B14F-4D97-AF65-F5344CB8AC3E}">
        <p14:creationId xmlns:p14="http://schemas.microsoft.com/office/powerpoint/2010/main" val="185543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34367B-BB5B-4F45-B2C3-AFA58F8587B9}"/>
              </a:ext>
            </a:extLst>
          </p:cNvPr>
          <p:cNvSpPr txBox="1"/>
          <p:nvPr/>
        </p:nvSpPr>
        <p:spPr>
          <a:xfrm>
            <a:off x="1171525" y="127831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2583609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07336" y="5447501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3820037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2583609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5447501"/>
            <a:ext cx="2137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</p:txBody>
      </p:sp>
    </p:spTree>
    <p:extLst>
      <p:ext uri="{BB962C8B-B14F-4D97-AF65-F5344CB8AC3E}">
        <p14:creationId xmlns:p14="http://schemas.microsoft.com/office/powerpoint/2010/main" val="321005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07336" y="4318416"/>
            <a:ext cx="178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2729148" y="5599901"/>
            <a:ext cx="5896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주어진 일을 수행하고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관찰자는 그 일을 관찰함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70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39395" y="4318416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2729148" y="5599901"/>
            <a:ext cx="5896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주어진 일을 수행하고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관찰자는 그 일을 관찰함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86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39395" y="4318416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2112000" y="5599901"/>
            <a:ext cx="7130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관찰을 하기 위해서는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주체가 어떤 일을 했음을 알려야 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EFB15-B791-4A94-BEA8-649AB2CBA17F}"/>
              </a:ext>
            </a:extLst>
          </p:cNvPr>
          <p:cNvCxnSpPr/>
          <p:nvPr/>
        </p:nvCxnSpPr>
        <p:spPr>
          <a:xfrm>
            <a:off x="4882101" y="2204098"/>
            <a:ext cx="1590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4C602A-9FFA-426E-901F-FD834BCC6D73}"/>
              </a:ext>
            </a:extLst>
          </p:cNvPr>
          <p:cNvSpPr txBox="1"/>
          <p:nvPr/>
        </p:nvSpPr>
        <p:spPr>
          <a:xfrm>
            <a:off x="5043083" y="186554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(Notify)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40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372882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2518090"/>
            <a:ext cx="328006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시스템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101992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2743200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2739395" y="4318416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4882101" y="2690952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6884507" y="1454524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6670549" y="4318416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3020107" y="5599901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알림을 받으면 그에 따른 연산을 수행함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EFB15-B791-4A94-BEA8-649AB2CBA17F}"/>
              </a:ext>
            </a:extLst>
          </p:cNvPr>
          <p:cNvCxnSpPr/>
          <p:nvPr/>
        </p:nvCxnSpPr>
        <p:spPr>
          <a:xfrm>
            <a:off x="4882101" y="2204098"/>
            <a:ext cx="1590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4C602A-9FFA-426E-901F-FD834BCC6D73}"/>
              </a:ext>
            </a:extLst>
          </p:cNvPr>
          <p:cNvSpPr txBox="1"/>
          <p:nvPr/>
        </p:nvSpPr>
        <p:spPr>
          <a:xfrm>
            <a:off x="5043083" y="1865544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(Notify)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83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디자인 패턴과 관찰자 패턴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EC5633-2AD5-4257-AA72-175F41C6537F}"/>
              </a:ext>
            </a:extLst>
          </p:cNvPr>
          <p:cNvSpPr/>
          <p:nvPr/>
        </p:nvSpPr>
        <p:spPr>
          <a:xfrm>
            <a:off x="723567" y="2019066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E6ED23-6484-4A08-B973-0B81A87BAD5A}"/>
              </a:ext>
            </a:extLst>
          </p:cNvPr>
          <p:cNvSpPr txBox="1"/>
          <p:nvPr/>
        </p:nvSpPr>
        <p:spPr>
          <a:xfrm>
            <a:off x="719762" y="4882958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(Subject)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하는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D17892A-2054-45A0-B2C4-1E5A5DADFA19}"/>
              </a:ext>
            </a:extLst>
          </p:cNvPr>
          <p:cNvCxnSpPr/>
          <p:nvPr/>
        </p:nvCxnSpPr>
        <p:spPr>
          <a:xfrm flipH="1">
            <a:off x="2862468" y="3255494"/>
            <a:ext cx="1590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80A73-925E-41F7-97CD-F4E416D8B0DE}"/>
              </a:ext>
            </a:extLst>
          </p:cNvPr>
          <p:cNvSpPr/>
          <p:nvPr/>
        </p:nvSpPr>
        <p:spPr>
          <a:xfrm>
            <a:off x="4864874" y="2019066"/>
            <a:ext cx="1709530" cy="2472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F9A4-5112-4C27-80C5-FDBDD491BBBB}"/>
              </a:ext>
            </a:extLst>
          </p:cNvPr>
          <p:cNvSpPr txBox="1"/>
          <p:nvPr/>
        </p:nvSpPr>
        <p:spPr>
          <a:xfrm>
            <a:off x="4650916" y="4882958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(Observer)</a:t>
            </a:r>
          </a:p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클릭을 관찰하는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33AFA-19B5-4385-B27C-81794EAEF00C}"/>
              </a:ext>
            </a:extLst>
          </p:cNvPr>
          <p:cNvSpPr txBox="1"/>
          <p:nvPr/>
        </p:nvSpPr>
        <p:spPr>
          <a:xfrm>
            <a:off x="7188406" y="2690336"/>
            <a:ext cx="4520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관찰하는 것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이라는 인터페이스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주체는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&lt;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관찰하는 것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&gt;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들에게 알림을 보냄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즉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무슨 일을 하는지에는 관심 없음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→ 시스템 코드는 업적 코드에 종속적이지 않음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EFB15-B791-4A94-BEA8-649AB2CBA17F}"/>
              </a:ext>
            </a:extLst>
          </p:cNvPr>
          <p:cNvCxnSpPr/>
          <p:nvPr/>
        </p:nvCxnSpPr>
        <p:spPr>
          <a:xfrm>
            <a:off x="2862468" y="2768640"/>
            <a:ext cx="1590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4C602A-9FFA-426E-901F-FD834BCC6D73}"/>
              </a:ext>
            </a:extLst>
          </p:cNvPr>
          <p:cNvSpPr txBox="1"/>
          <p:nvPr/>
        </p:nvSpPr>
        <p:spPr>
          <a:xfrm>
            <a:off x="3023450" y="24300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(Notify)</a:t>
            </a:r>
            <a:endParaRPr lang="en-US" altLang="ko-KR" sz="1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447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DFFA10-D98D-4293-BC49-BC6BFD9BD523}"/>
              </a:ext>
            </a:extLst>
          </p:cNvPr>
          <p:cNvSpPr txBox="1"/>
          <p:nvPr/>
        </p:nvSpPr>
        <p:spPr>
          <a:xfrm>
            <a:off x="4289453" y="1584707"/>
            <a:ext cx="6768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관찰하는 대상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따라서 관찰자의 리스트를 가지고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행동을 할 때 모든 관찰자에게 알림을 보내줄 수 있음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관찰자가 하는 일은 관심 대상이 아님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C3312-8F2E-4C7C-84BF-4A3A6311BAA4}"/>
              </a:ext>
            </a:extLst>
          </p:cNvPr>
          <p:cNvSpPr/>
          <p:nvPr/>
        </p:nvSpPr>
        <p:spPr>
          <a:xfrm rot="18900000">
            <a:off x="2238685" y="1653952"/>
            <a:ext cx="877175" cy="87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80D17-76AE-424B-BE99-0D0ADAB17956}"/>
              </a:ext>
            </a:extLst>
          </p:cNvPr>
          <p:cNvSpPr txBox="1"/>
          <p:nvPr/>
        </p:nvSpPr>
        <p:spPr>
          <a:xfrm>
            <a:off x="1823518" y="2788297"/>
            <a:ext cx="1707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663D3-093C-439C-830B-DA28495566A0}"/>
              </a:ext>
            </a:extLst>
          </p:cNvPr>
          <p:cNvSpPr txBox="1"/>
          <p:nvPr/>
        </p:nvSpPr>
        <p:spPr>
          <a:xfrm>
            <a:off x="4289453" y="4145723"/>
            <a:ext cx="6130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주체를 관찰하는 것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받은 알림에 따라 특정 연산을 수행함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79E1B-49A2-4451-93C9-36FE3FE38C17}"/>
              </a:ext>
            </a:extLst>
          </p:cNvPr>
          <p:cNvSpPr/>
          <p:nvPr/>
        </p:nvSpPr>
        <p:spPr>
          <a:xfrm rot="18900000">
            <a:off x="2238685" y="3912818"/>
            <a:ext cx="877175" cy="87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23FCD-580F-4370-AF6D-546CD1C30D3B}"/>
              </a:ext>
            </a:extLst>
          </p:cNvPr>
          <p:cNvSpPr txBox="1"/>
          <p:nvPr/>
        </p:nvSpPr>
        <p:spPr>
          <a:xfrm>
            <a:off x="1756193" y="5047163"/>
            <a:ext cx="1842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인터페이스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30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DFFA10-D98D-4293-BC49-BC6BFD9BD523}"/>
              </a:ext>
            </a:extLst>
          </p:cNvPr>
          <p:cNvSpPr txBox="1"/>
          <p:nvPr/>
        </p:nvSpPr>
        <p:spPr>
          <a:xfrm>
            <a:off x="4583651" y="2952331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알림에 포함되어 날아올 데이터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CC3312-8F2E-4C7C-84BF-4A3A6311BAA4}"/>
              </a:ext>
            </a:extLst>
          </p:cNvPr>
          <p:cNvSpPr/>
          <p:nvPr/>
        </p:nvSpPr>
        <p:spPr>
          <a:xfrm rot="18900000">
            <a:off x="2238685" y="2703524"/>
            <a:ext cx="877175" cy="877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80D17-76AE-424B-BE99-0D0ADAB17956}"/>
              </a:ext>
            </a:extLst>
          </p:cNvPr>
          <p:cNvSpPr txBox="1"/>
          <p:nvPr/>
        </p:nvSpPr>
        <p:spPr>
          <a:xfrm>
            <a:off x="1704899" y="3837869"/>
            <a:ext cx="1944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이벤트 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추상 클래스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84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구현하기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44AF6-8C59-4F82-BAE5-E2F0F02B8027}"/>
              </a:ext>
            </a:extLst>
          </p:cNvPr>
          <p:cNvSpPr txBox="1"/>
          <p:nvPr/>
        </p:nvSpPr>
        <p:spPr>
          <a:xfrm>
            <a:off x="4604245" y="2736502"/>
            <a:ext cx="2983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만들어봅시다</a:t>
            </a:r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유니티를 켜주세요</a:t>
            </a:r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67433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퀘스트와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3784578" y="3997409"/>
            <a:ext cx="3887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스페이스바를 누르면 숫자가 올라감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숫자가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넘어가면 업적 달성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사다리꼴 2">
            <a:extLst>
              <a:ext uri="{FF2B5EF4-FFF2-40B4-BE49-F238E27FC236}">
                <a16:creationId xmlns:a16="http://schemas.microsoft.com/office/drawing/2014/main" id="{41F39F84-6EAF-4E93-A5D6-5F179DC83362}"/>
              </a:ext>
            </a:extLst>
          </p:cNvPr>
          <p:cNvSpPr/>
          <p:nvPr/>
        </p:nvSpPr>
        <p:spPr>
          <a:xfrm>
            <a:off x="4623149" y="2184731"/>
            <a:ext cx="2210463" cy="922351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787017" y="1657318"/>
            <a:ext cx="348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키보드를 누르면 숫자가 올라감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4B95-145C-4CA3-84CF-5E98B7EA48AB}"/>
              </a:ext>
            </a:extLst>
          </p:cNvPr>
          <p:cNvSpPr txBox="1"/>
          <p:nvPr/>
        </p:nvSpPr>
        <p:spPr>
          <a:xfrm>
            <a:off x="2934399" y="2628300"/>
            <a:ext cx="6323202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SimpleAchieve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GetKeyDown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997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1817D3-49FF-4516-BD55-5C677D1275DA}"/>
              </a:ext>
            </a:extLst>
          </p:cNvPr>
          <p:cNvSpPr txBox="1"/>
          <p:nvPr/>
        </p:nvSpPr>
        <p:spPr>
          <a:xfrm>
            <a:off x="787017" y="1212561"/>
            <a:ext cx="3829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숫자가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100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넘어가면 업적 달성 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4B95-145C-4CA3-84CF-5E98B7EA48AB}"/>
              </a:ext>
            </a:extLst>
          </p:cNvPr>
          <p:cNvSpPr txBox="1"/>
          <p:nvPr/>
        </p:nvSpPr>
        <p:spPr>
          <a:xfrm>
            <a:off x="2323290" y="1831206"/>
            <a:ext cx="7545420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SimpleAchieve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MonoBehaviour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endParaRPr lang="en-US" altLang="ko-KR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GetKeyDown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KeyCode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Space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업적 달성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46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5233283" y="158429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5386510" y="5062884"/>
            <a:ext cx="1418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58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2839940" y="158429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7896877" y="4760735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D929B-A171-43D9-9102-52DB1A77AAE9}"/>
              </a:ext>
            </a:extLst>
          </p:cNvPr>
          <p:cNvSpPr/>
          <p:nvPr/>
        </p:nvSpPr>
        <p:spPr>
          <a:xfrm>
            <a:off x="7626627" y="1584296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2E797-74DB-451A-9AC9-22ABFC12196B}"/>
              </a:ext>
            </a:extLst>
          </p:cNvPr>
          <p:cNvSpPr txBox="1"/>
          <p:nvPr/>
        </p:nvSpPr>
        <p:spPr>
          <a:xfrm>
            <a:off x="2993167" y="4760735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92B908-49C0-425B-B7AD-B5ED2F8DDCFB}"/>
              </a:ext>
            </a:extLst>
          </p:cNvPr>
          <p:cNvCxnSpPr>
            <a:cxnSpLocks/>
          </p:cNvCxnSpPr>
          <p:nvPr/>
        </p:nvCxnSpPr>
        <p:spPr>
          <a:xfrm>
            <a:off x="4929809" y="3087093"/>
            <a:ext cx="235358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4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AC858E-D832-48EA-9183-256C78C9BFC7}"/>
              </a:ext>
            </a:extLst>
          </p:cNvPr>
          <p:cNvSpPr txBox="1"/>
          <p:nvPr/>
        </p:nvSpPr>
        <p:spPr>
          <a:xfrm>
            <a:off x="2976107" y="335845"/>
            <a:ext cx="6239785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AchieveManager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_instance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AddClick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Clicked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업적 달성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"achieve"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25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371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단순한 업적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DE3061-3814-41F4-9F21-F2BC5EC3E14D}"/>
              </a:ext>
            </a:extLst>
          </p:cNvPr>
          <p:cNvSpPr/>
          <p:nvPr/>
        </p:nvSpPr>
        <p:spPr>
          <a:xfrm>
            <a:off x="2839940" y="1226488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D3261-F44D-428E-8F8A-44CA6909F6D4}"/>
              </a:ext>
            </a:extLst>
          </p:cNvPr>
          <p:cNvSpPr txBox="1"/>
          <p:nvPr/>
        </p:nvSpPr>
        <p:spPr>
          <a:xfrm>
            <a:off x="7896877" y="440292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업적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0D929B-A171-43D9-9102-52DB1A77AAE9}"/>
              </a:ext>
            </a:extLst>
          </p:cNvPr>
          <p:cNvSpPr/>
          <p:nvPr/>
        </p:nvSpPr>
        <p:spPr>
          <a:xfrm>
            <a:off x="7626627" y="1226487"/>
            <a:ext cx="1725433" cy="3005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2E797-74DB-451A-9AC9-22ABFC12196B}"/>
              </a:ext>
            </a:extLst>
          </p:cNvPr>
          <p:cNvSpPr txBox="1"/>
          <p:nvPr/>
        </p:nvSpPr>
        <p:spPr>
          <a:xfrm>
            <a:off x="2993167" y="4402926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시스템 코드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92B908-49C0-425B-B7AD-B5ED2F8DDCFB}"/>
              </a:ext>
            </a:extLst>
          </p:cNvPr>
          <p:cNvCxnSpPr>
            <a:cxnSpLocks/>
          </p:cNvCxnSpPr>
          <p:nvPr/>
        </p:nvCxnSpPr>
        <p:spPr>
          <a:xfrm>
            <a:off x="4929809" y="2729284"/>
            <a:ext cx="235358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37E363-F856-4AB6-8C99-EFDDC54B12DE}"/>
              </a:ext>
            </a:extLst>
          </p:cNvPr>
          <p:cNvSpPr txBox="1"/>
          <p:nvPr/>
        </p:nvSpPr>
        <p:spPr>
          <a:xfrm>
            <a:off x="4513862" y="5432510"/>
            <a:ext cx="3185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서로가 서로에게 의존적이다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=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커플링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9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975</Words>
  <Application>Microsoft Office PowerPoint</Application>
  <PresentationFormat>와이드스크린</PresentationFormat>
  <Paragraphs>209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나눔스퀘어OTF Light</vt:lpstr>
      <vt:lpstr>Arial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237</cp:revision>
  <dcterms:created xsi:type="dcterms:W3CDTF">2021-07-27T05:46:00Z</dcterms:created>
  <dcterms:modified xsi:type="dcterms:W3CDTF">2021-12-27T23:36:00Z</dcterms:modified>
</cp:coreProperties>
</file>