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93" r:id="rId16"/>
    <p:sldId id="290" r:id="rId17"/>
    <p:sldId id="294" r:id="rId18"/>
    <p:sldId id="291" r:id="rId19"/>
    <p:sldId id="295" r:id="rId20"/>
    <p:sldId id="296" r:id="rId21"/>
    <p:sldId id="297" r:id="rId22"/>
    <p:sldId id="299" r:id="rId23"/>
    <p:sldId id="298" r:id="rId24"/>
    <p:sldId id="292" r:id="rId25"/>
    <p:sldId id="289" r:id="rId26"/>
    <p:sldId id="303" r:id="rId27"/>
    <p:sldId id="304" r:id="rId28"/>
    <p:sldId id="305" r:id="rId29"/>
    <p:sldId id="306" r:id="rId30"/>
    <p:sldId id="307" r:id="rId31"/>
    <p:sldId id="300" r:id="rId32"/>
    <p:sldId id="308" r:id="rId33"/>
    <p:sldId id="301" r:id="rId34"/>
    <p:sldId id="311" r:id="rId35"/>
    <p:sldId id="309" r:id="rId36"/>
    <p:sldId id="310" r:id="rId37"/>
    <p:sldId id="302" r:id="rId38"/>
    <p:sldId id="312" r:id="rId39"/>
    <p:sldId id="316" r:id="rId40"/>
    <p:sldId id="314" r:id="rId41"/>
    <p:sldId id="315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2" r:id="rId57"/>
    <p:sldId id="333" r:id="rId58"/>
    <p:sldId id="331" r:id="rId59"/>
    <p:sldId id="334" r:id="rId60"/>
    <p:sldId id="335" r:id="rId61"/>
    <p:sldId id="336" r:id="rId62"/>
    <p:sldId id="337" r:id="rId63"/>
    <p:sldId id="338" r:id="rId64"/>
    <p:sldId id="339" r:id="rId65"/>
    <p:sldId id="340" r:id="rId66"/>
    <p:sldId id="341" r:id="rId67"/>
    <p:sldId id="342" r:id="rId68"/>
    <p:sldId id="343" r:id="rId69"/>
    <p:sldId id="344" r:id="rId70"/>
    <p:sldId id="345" r:id="rId71"/>
    <p:sldId id="346" r:id="rId72"/>
    <p:sldId id="347" r:id="rId73"/>
    <p:sldId id="348" r:id="rId74"/>
    <p:sldId id="349" r:id="rId75"/>
    <p:sldId id="350" r:id="rId76"/>
    <p:sldId id="351" r:id="rId77"/>
    <p:sldId id="352" r:id="rId78"/>
    <p:sldId id="353" r:id="rId79"/>
    <p:sldId id="277" r:id="rId80"/>
  </p:sldIdLst>
  <p:sldSz cx="12192000" cy="6858000"/>
  <p:notesSz cx="6858000" cy="9144000"/>
  <p:embeddedFontLst>
    <p:embeddedFont>
      <p:font typeface="나눔스퀘어OTF Light" panose="020B0600000101010101" pitchFamily="34" charset="-127"/>
      <p:regular r:id="rId81"/>
    </p:embeddedFont>
    <p:embeddedFont>
      <p:font typeface="맑은 고딕" panose="020B0503020000020004" pitchFamily="50" charset="-127"/>
      <p:regular r:id="rId82"/>
      <p:bold r:id="rId8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965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1.fntdata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4103308" y="2629032"/>
            <a:ext cx="3985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2022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유니티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응용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386A5CA-26D7-4162-ADB8-6688E4376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623" y="2416215"/>
            <a:ext cx="5340754" cy="6428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959444-89E9-4884-B0D6-05B6F2EAE279}"/>
              </a:ext>
            </a:extLst>
          </p:cNvPr>
          <p:cNvSpPr txBox="1"/>
          <p:nvPr/>
        </p:nvSpPr>
        <p:spPr>
          <a:xfrm>
            <a:off x="4827044" y="3059083"/>
            <a:ext cx="2537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Inherit Velocity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D4315-582B-4405-B53B-0D5A2293ECB9}"/>
              </a:ext>
            </a:extLst>
          </p:cNvPr>
          <p:cNvSpPr txBox="1"/>
          <p:nvPr/>
        </p:nvSpPr>
        <p:spPr>
          <a:xfrm>
            <a:off x="4120156" y="4360439"/>
            <a:ext cx="3951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부모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오브젝트의 속도에 영향을 받음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증기 기관차에서 발생하는 연기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7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7A1DC0D-6DA8-4EAB-AB3E-710FEDD0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623" y="2208397"/>
            <a:ext cx="5340754" cy="642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237EC2-D0F1-4DD8-ADC7-1FB5267CB14D}"/>
              </a:ext>
            </a:extLst>
          </p:cNvPr>
          <p:cNvSpPr txBox="1"/>
          <p:nvPr/>
        </p:nvSpPr>
        <p:spPr>
          <a:xfrm>
            <a:off x="2146842" y="3337973"/>
            <a:ext cx="78983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Mode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부모 오브젝트의 영향을 받는 방식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Current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오브젝트의 속도가 모든 파티클에 영향을 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Initial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생성되는 순간에만 오브젝트의 속도가 영향을 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Multiplier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 계수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492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58649AF-DA5C-4568-9467-4C19B7BE7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953" y="2143065"/>
            <a:ext cx="5050094" cy="762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8647DA-B536-442A-84D2-05C030671A5C}"/>
              </a:ext>
            </a:extLst>
          </p:cNvPr>
          <p:cNvSpPr txBox="1"/>
          <p:nvPr/>
        </p:nvSpPr>
        <p:spPr>
          <a:xfrm>
            <a:off x="4422996" y="2905780"/>
            <a:ext cx="3346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Force over Lifetime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F640B-61E8-4868-8B61-CA732A4C06B9}"/>
              </a:ext>
            </a:extLst>
          </p:cNvPr>
          <p:cNvSpPr txBox="1"/>
          <p:nvPr/>
        </p:nvSpPr>
        <p:spPr>
          <a:xfrm>
            <a:off x="3971080" y="4360439"/>
            <a:ext cx="4249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시간 경과에 따른 파티클의 힘를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(F=ma,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힘은 가속도와 비례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916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0CCAFEC-5FCF-44B8-82D3-8463478D5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953" y="2143065"/>
            <a:ext cx="5050094" cy="762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1730AA-941F-4EFD-8A7F-41E6576CDE3E}"/>
              </a:ext>
            </a:extLst>
          </p:cNvPr>
          <p:cNvSpPr txBox="1"/>
          <p:nvPr/>
        </p:nvSpPr>
        <p:spPr>
          <a:xfrm>
            <a:off x="3476212" y="3337973"/>
            <a:ext cx="5239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X, Y, Z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힘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가속도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Space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적용할 좌표계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Randomize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 프레임마다 새로운 힘이 선택됨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264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6BE6E43-7AE2-4007-842F-132BDA0EA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394" y="2484937"/>
            <a:ext cx="5509212" cy="420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789CDD-E12B-49FF-8F86-1C9443BAAB22}"/>
              </a:ext>
            </a:extLst>
          </p:cNvPr>
          <p:cNvSpPr txBox="1"/>
          <p:nvPr/>
        </p:nvSpPr>
        <p:spPr>
          <a:xfrm>
            <a:off x="4457272" y="2905780"/>
            <a:ext cx="3277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Color over Lifetime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2D602-94A0-499B-96BF-C9BCE284A566}"/>
              </a:ext>
            </a:extLst>
          </p:cNvPr>
          <p:cNvSpPr txBox="1"/>
          <p:nvPr/>
        </p:nvSpPr>
        <p:spPr>
          <a:xfrm>
            <a:off x="3939020" y="4360439"/>
            <a:ext cx="4314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시간 경과에 따른 파티클의 색을 변경함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014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01B5BB1-2903-4EBA-B129-7443F3D99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82" y="1566227"/>
            <a:ext cx="2708391" cy="43468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BEE738-BB02-43F0-819D-B846CCC18222}"/>
              </a:ext>
            </a:extLst>
          </p:cNvPr>
          <p:cNvSpPr txBox="1"/>
          <p:nvPr/>
        </p:nvSpPr>
        <p:spPr>
          <a:xfrm>
            <a:off x="5607321" y="2929137"/>
            <a:ext cx="54024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포토샵의 그라데이션과 유사하게 설정할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Mode (Blend)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색과 색 사이가 자연스럽게 연결됨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Mode (Fixed)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색과 색 사이가 연결되지 않음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403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67F68B-BC07-47E2-86E8-461A28427BD1}"/>
              </a:ext>
            </a:extLst>
          </p:cNvPr>
          <p:cNvSpPr txBox="1"/>
          <p:nvPr/>
        </p:nvSpPr>
        <p:spPr>
          <a:xfrm>
            <a:off x="4808041" y="2905780"/>
            <a:ext cx="2575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Color by Speed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10762-F22A-47AB-813B-0BCD8C22F959}"/>
              </a:ext>
            </a:extLst>
          </p:cNvPr>
          <p:cNvSpPr txBox="1"/>
          <p:nvPr/>
        </p:nvSpPr>
        <p:spPr>
          <a:xfrm>
            <a:off x="4205123" y="4360439"/>
            <a:ext cx="3781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속도에 따라 파티클의 색을 변경함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D1DA36-2A4E-48E0-A47C-5D328A32C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440" y="2204030"/>
            <a:ext cx="6063120" cy="70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97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EEE7729-3FF0-49BB-BA44-42265666F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162" y="1423987"/>
            <a:ext cx="2771694" cy="44484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F52152-1952-4A6E-8A77-35FCA2126B5D}"/>
              </a:ext>
            </a:extLst>
          </p:cNvPr>
          <p:cNvSpPr txBox="1"/>
          <p:nvPr/>
        </p:nvSpPr>
        <p:spPr>
          <a:xfrm>
            <a:off x="5515881" y="2929137"/>
            <a:ext cx="57406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Color over Lifetime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과 동일하게 설정 가능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왼쪽이 최소 속도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오른쪽이 최대 속도이며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최소 속도 이하와 최대 속도 이상은 양 끝 색을 사용함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99F8259-DC4A-4F89-8E40-E19F7AA7A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680" y="3580170"/>
            <a:ext cx="2053833" cy="276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00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C120D5B-B468-4C49-83B5-769D57AC9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92" y="2235454"/>
            <a:ext cx="5791616" cy="6703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741890-ED30-4A1D-8F94-2F55D1C21FD2}"/>
              </a:ext>
            </a:extLst>
          </p:cNvPr>
          <p:cNvSpPr txBox="1"/>
          <p:nvPr/>
        </p:nvSpPr>
        <p:spPr>
          <a:xfrm>
            <a:off x="4588722" y="2905780"/>
            <a:ext cx="3014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Size over Lifetime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58647-FB6A-4DBB-8B30-3688AAA47E9C}"/>
              </a:ext>
            </a:extLst>
          </p:cNvPr>
          <p:cNvSpPr txBox="1"/>
          <p:nvPr/>
        </p:nvSpPr>
        <p:spPr>
          <a:xfrm>
            <a:off x="3971090" y="4360439"/>
            <a:ext cx="4249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시간 경과에 따른 파티클 크기를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881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B29F623-3F54-4674-9D62-9A73F27DF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15" y="1979526"/>
            <a:ext cx="4703970" cy="1862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BCA8C6-0249-46AC-87B4-4257A1597E49}"/>
              </a:ext>
            </a:extLst>
          </p:cNvPr>
          <p:cNvSpPr txBox="1"/>
          <p:nvPr/>
        </p:nvSpPr>
        <p:spPr>
          <a:xfrm>
            <a:off x="3470960" y="4474739"/>
            <a:ext cx="5250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키들을 조절하여 원하는 곡선으로 사용할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74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606449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2751657"/>
            <a:ext cx="304602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포스 필드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쉐이더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335559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7CA5C41-C2B1-4162-83DC-D19250A58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872" y="2092050"/>
            <a:ext cx="5010255" cy="813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5CDC1A-439D-45BD-9C2A-C78B552F68E2}"/>
              </a:ext>
            </a:extLst>
          </p:cNvPr>
          <p:cNvSpPr txBox="1"/>
          <p:nvPr/>
        </p:nvSpPr>
        <p:spPr>
          <a:xfrm>
            <a:off x="4894608" y="2905780"/>
            <a:ext cx="2402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Size by Speed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F8003-C86E-4A5F-BF1F-A45751D7CFB3}"/>
              </a:ext>
            </a:extLst>
          </p:cNvPr>
          <p:cNvSpPr txBox="1"/>
          <p:nvPr/>
        </p:nvSpPr>
        <p:spPr>
          <a:xfrm>
            <a:off x="4088117" y="4360439"/>
            <a:ext cx="4015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속도에 따라 파티클의 크기를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135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179388E-4BB9-4275-B32C-F09EBF441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823" y="2275313"/>
            <a:ext cx="4914354" cy="629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9FE4E6-9547-4B68-BD17-2C5D8469AE39}"/>
              </a:ext>
            </a:extLst>
          </p:cNvPr>
          <p:cNvSpPr txBox="1"/>
          <p:nvPr/>
        </p:nvSpPr>
        <p:spPr>
          <a:xfrm>
            <a:off x="4195800" y="2905780"/>
            <a:ext cx="3800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Rotation over Lifetime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87780C-3685-4951-9007-64B411D4A29F}"/>
              </a:ext>
            </a:extLst>
          </p:cNvPr>
          <p:cNvSpPr txBox="1"/>
          <p:nvPr/>
        </p:nvSpPr>
        <p:spPr>
          <a:xfrm>
            <a:off x="4205139" y="4360439"/>
            <a:ext cx="3781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시간 경과에 따른 회전각을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329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179388E-4BB9-4275-B32C-F09EBF441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823" y="2275313"/>
            <a:ext cx="4914354" cy="6297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8758FF-4D7F-4253-8F74-E65CE5FCEE57}"/>
              </a:ext>
            </a:extLst>
          </p:cNvPr>
          <p:cNvSpPr txBox="1"/>
          <p:nvPr/>
        </p:nvSpPr>
        <p:spPr>
          <a:xfrm>
            <a:off x="3972983" y="3598988"/>
            <a:ext cx="42460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Separate Axes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 축을 따로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Angular Velocity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회전 속도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초 단위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0721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E28993D-4151-4ECB-804F-4D37C725A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91" y="2096530"/>
            <a:ext cx="5153018" cy="809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1BB5CB-4371-4C07-B144-D3E846E14B5C}"/>
              </a:ext>
            </a:extLst>
          </p:cNvPr>
          <p:cNvSpPr txBox="1"/>
          <p:nvPr/>
        </p:nvSpPr>
        <p:spPr>
          <a:xfrm>
            <a:off x="4546572" y="2905780"/>
            <a:ext cx="3098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Rotation by Speed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64D50-CEF5-4FEF-A8D3-4F8D32FDB5D1}"/>
              </a:ext>
            </a:extLst>
          </p:cNvPr>
          <p:cNvSpPr txBox="1"/>
          <p:nvPr/>
        </p:nvSpPr>
        <p:spPr>
          <a:xfrm>
            <a:off x="4503303" y="4360439"/>
            <a:ext cx="318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속도에 따라 회전각을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117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C4DA451-32F5-40F1-8688-7276A8A35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331" y="2131292"/>
            <a:ext cx="5037338" cy="783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5D3B9C-33EF-4D0E-BF4B-A3DF4906DBB4}"/>
              </a:ext>
            </a:extLst>
          </p:cNvPr>
          <p:cNvSpPr txBox="1"/>
          <p:nvPr/>
        </p:nvSpPr>
        <p:spPr>
          <a:xfrm>
            <a:off x="4767214" y="2905780"/>
            <a:ext cx="2657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External Forces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1DD1C0-FE38-498A-A8CF-D7F258C8038A}"/>
              </a:ext>
            </a:extLst>
          </p:cNvPr>
          <p:cNvSpPr txBox="1"/>
          <p:nvPr/>
        </p:nvSpPr>
        <p:spPr>
          <a:xfrm>
            <a:off x="3172819" y="4360439"/>
            <a:ext cx="5846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포스 필드에 의한 외부 힘 영향을 설정함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(2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장에서 다룹니다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862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3D248E0-B9A8-4E20-9EC3-AF9F22030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608" y="1332292"/>
            <a:ext cx="4666784" cy="2559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23DAA4-CAE8-4FCF-9128-5D94FDDE9C49}"/>
              </a:ext>
            </a:extLst>
          </p:cNvPr>
          <p:cNvSpPr txBox="1"/>
          <p:nvPr/>
        </p:nvSpPr>
        <p:spPr>
          <a:xfrm>
            <a:off x="5558071" y="3891852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Noise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5A201-E3C7-4C5F-BBED-62C5E7931BFE}"/>
              </a:ext>
            </a:extLst>
          </p:cNvPr>
          <p:cNvSpPr txBox="1"/>
          <p:nvPr/>
        </p:nvSpPr>
        <p:spPr>
          <a:xfrm>
            <a:off x="4152257" y="5085253"/>
            <a:ext cx="3887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노이즈를 이용한 무작위성을 추가함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626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노이즈 텍스처 오버레이 또는 추상 어두운 배경에 지저분한 지저분한 곡물 | 프리미엄 사진">
            <a:extLst>
              <a:ext uri="{FF2B5EF4-FFF2-40B4-BE49-F238E27FC236}">
                <a16:creationId xmlns:a16="http://schemas.microsoft.com/office/drawing/2014/main" id="{0F67BF47-7671-4824-9A0A-14ADD6F4F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37" y="1230769"/>
            <a:ext cx="4856526" cy="323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FD8485-15F3-4B15-A94E-E4CC49047E97}"/>
              </a:ext>
            </a:extLst>
          </p:cNvPr>
          <p:cNvSpPr txBox="1"/>
          <p:nvPr/>
        </p:nvSpPr>
        <p:spPr>
          <a:xfrm>
            <a:off x="5088354" y="4573980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노이즈 텍스쳐란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E87742-6ACF-4730-AB70-4727B27FD492}"/>
              </a:ext>
            </a:extLst>
          </p:cNvPr>
          <p:cNvSpPr txBox="1"/>
          <p:nvPr/>
        </p:nvSpPr>
        <p:spPr>
          <a:xfrm>
            <a:off x="1938461" y="5273387"/>
            <a:ext cx="8315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텍스쳐를 랜덤하게 흑과 백으로 칠한 후 적당한 후처리를 통해 만들어진 텍스쳐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무작위성을 넣기 위해서 많은 곳에서 사용됨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쉐이더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맵 생성 등등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9357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0493F14-172A-4AB9-98F6-CF072FD08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608" y="1234320"/>
            <a:ext cx="4666784" cy="25595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DA9499-A5CB-47CB-8343-3A0ED9CD3184}"/>
              </a:ext>
            </a:extLst>
          </p:cNvPr>
          <p:cNvSpPr txBox="1"/>
          <p:nvPr/>
        </p:nvSpPr>
        <p:spPr>
          <a:xfrm>
            <a:off x="2041044" y="4097009"/>
            <a:ext cx="81099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Separate Axes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 축을 따로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Strength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노이즈가 파티클에게 영향을 미치는 양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Frequency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노이즈의 복잡성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Scroll Speed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시간이 지남에 따라 노이즈 텍스쳐가 변화함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Damping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활성화시 세기가 빈도에 비례함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Octaves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노이즈 텍스쳐를 생성하기 위한 노이즈 레이어의 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레이어가 많으면 풍부한 노이즈가 생성되지만 많은 리소스를 사용함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1342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AAA702F-9283-47C7-8BE1-0274CD80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628" y="1431932"/>
            <a:ext cx="4062744" cy="2364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95CC6B-7E81-4A75-BCB1-6393CACA71D2}"/>
              </a:ext>
            </a:extLst>
          </p:cNvPr>
          <p:cNvSpPr txBox="1"/>
          <p:nvPr/>
        </p:nvSpPr>
        <p:spPr>
          <a:xfrm>
            <a:off x="5349873" y="3796392"/>
            <a:ext cx="1492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Collision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A592D-D04C-44A4-B478-1CE03E7C706F}"/>
              </a:ext>
            </a:extLst>
          </p:cNvPr>
          <p:cNvSpPr txBox="1"/>
          <p:nvPr/>
        </p:nvSpPr>
        <p:spPr>
          <a:xfrm>
            <a:off x="4556218" y="4989793"/>
            <a:ext cx="3079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충돌을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물리 효과를 추가할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398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AAA702F-9283-47C7-8BE1-0274CD80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628" y="1064540"/>
            <a:ext cx="4062744" cy="2364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F54210-7E97-4241-B1D7-C8B44D208AA8}"/>
              </a:ext>
            </a:extLst>
          </p:cNvPr>
          <p:cNvSpPr txBox="1"/>
          <p:nvPr/>
        </p:nvSpPr>
        <p:spPr>
          <a:xfrm>
            <a:off x="1303181" y="3770437"/>
            <a:ext cx="958563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Type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충돌 대상의 타입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Planes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평면만을 대상으로 하며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World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복잡한 지형도 가능함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Visualization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충돌 평면 기즈모 시각화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기즈모는 씬 뷰에서만 보임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Scale Plane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시각화에 사용되는 충돌 평면의 크기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Dampen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충돌한 후 줄어드는 속도의 비율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Bounce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충돌한 후 튕겨져 나오는 속도의 비율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Lifetime Loss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충돌한 후 감소되는 수명의 비율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Min Kill Speed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충돌했을 때 일정 속도 이하의 파티클을 제거함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Max Kill Speed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충돌했을 때 일정 속도 이상의 파티클을 제거함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73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A62CE94-46EA-45E5-B01E-07B1753F2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999" y="1322409"/>
            <a:ext cx="2131895" cy="49086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7B08CD-DA94-4C5A-83FC-D7FC6A46C7D1}"/>
              </a:ext>
            </a:extLst>
          </p:cNvPr>
          <p:cNvSpPr txBox="1"/>
          <p:nvPr/>
        </p:nvSpPr>
        <p:spPr>
          <a:xfrm>
            <a:off x="4951165" y="3441469"/>
            <a:ext cx="598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 파티클 시스템에 존재하는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21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개의 모듈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11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AAA702F-9283-47C7-8BE1-0274CD80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628" y="1064540"/>
            <a:ext cx="4062744" cy="2364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F54210-7E97-4241-B1D7-C8B44D208AA8}"/>
              </a:ext>
            </a:extLst>
          </p:cNvPr>
          <p:cNvSpPr txBox="1"/>
          <p:nvPr/>
        </p:nvSpPr>
        <p:spPr>
          <a:xfrm>
            <a:off x="2665894" y="4317444"/>
            <a:ext cx="6860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Radius Scale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충돌 콜라이더의 반지름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Send Collision Messages : OnParticleCollision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함수 호출 여부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790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95FFD93-C43C-42A5-B120-61E2E6B2F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130" y="1553214"/>
            <a:ext cx="4777739" cy="1875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083AB4-1C23-4C22-AE61-62718EA577E0}"/>
              </a:ext>
            </a:extLst>
          </p:cNvPr>
          <p:cNvSpPr txBox="1"/>
          <p:nvPr/>
        </p:nvSpPr>
        <p:spPr>
          <a:xfrm>
            <a:off x="5348335" y="3429000"/>
            <a:ext cx="1495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Triggers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314F29-863E-4D98-933F-8112D74D761D}"/>
              </a:ext>
            </a:extLst>
          </p:cNvPr>
          <p:cNvSpPr txBox="1"/>
          <p:nvPr/>
        </p:nvSpPr>
        <p:spPr>
          <a:xfrm>
            <a:off x="2970853" y="4622401"/>
            <a:ext cx="6250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콜라이더와 충돌했을 때의 콜백을 트리거함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파티클을 제거하거나 속성을 수정하는 등의 응용이 가능함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459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67F38F9-32D5-44FF-B2C4-75B37C6D5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130" y="1275629"/>
            <a:ext cx="4777739" cy="1875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175873-509B-4926-94D6-638E5ABD31C4}"/>
              </a:ext>
            </a:extLst>
          </p:cNvPr>
          <p:cNvSpPr txBox="1"/>
          <p:nvPr/>
        </p:nvSpPr>
        <p:spPr>
          <a:xfrm>
            <a:off x="1795462" y="3608615"/>
            <a:ext cx="86010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List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충돌을 감지할 오브젝트의 목록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Inside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콜라이더 내부에 있을 때 발생하는 이벤트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Outside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콜라이더 외부에 있을 때 발생하는 이벤트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Enter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콜라이더에 진입할 때 발생하는 이벤트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Exit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콜라이더에서 빠져나왔을 때 발생하는 이벤트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Collider Query Mode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상호작용하는 콜라이더의 정보를 가져올지 여부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Radius Scale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충돌 콜라이더의 반지름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Visualize Bounds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충돌 콜라이더를 시각화함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604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38CD1B6-7BB6-4F10-AB88-7BBC0DAC4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524" y="2073376"/>
            <a:ext cx="4416951" cy="1094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54ED07-9019-49ED-B174-860C847F3E4C}"/>
              </a:ext>
            </a:extLst>
          </p:cNvPr>
          <p:cNvSpPr txBox="1"/>
          <p:nvPr/>
        </p:nvSpPr>
        <p:spPr>
          <a:xfrm>
            <a:off x="4973106" y="3167390"/>
            <a:ext cx="2245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Sub Emitters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C58F9F-6F40-45FF-B490-8FB5CD1FE219}"/>
              </a:ext>
            </a:extLst>
          </p:cNvPr>
          <p:cNvSpPr txBox="1"/>
          <p:nvPr/>
        </p:nvSpPr>
        <p:spPr>
          <a:xfrm>
            <a:off x="4471271" y="4360791"/>
            <a:ext cx="324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하위 파티클 시스템을 추가함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87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38CD1B6-7BB6-4F10-AB88-7BBC0DAC4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524" y="2155019"/>
            <a:ext cx="4416951" cy="10940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38ACE2-EC03-4C73-AD61-CDE0FC67742F}"/>
              </a:ext>
            </a:extLst>
          </p:cNvPr>
          <p:cNvSpPr txBox="1"/>
          <p:nvPr/>
        </p:nvSpPr>
        <p:spPr>
          <a:xfrm>
            <a:off x="3499775" y="3927022"/>
            <a:ext cx="51924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Trigger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에미터가 실행되는 시점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Inherit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하위 파티클 시스템에게 상속될 값들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Emit Probability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에미터가 트리거될 확률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274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83D26FC-B916-418D-82AF-34A066AEF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174" y="1710835"/>
            <a:ext cx="4559651" cy="1456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07D7F4-3193-4425-9842-B718A81EEEE0}"/>
              </a:ext>
            </a:extLst>
          </p:cNvPr>
          <p:cNvSpPr txBox="1"/>
          <p:nvPr/>
        </p:nvSpPr>
        <p:spPr>
          <a:xfrm>
            <a:off x="3992074" y="3167390"/>
            <a:ext cx="4207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Texture Sheet Animation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421A6-AB3B-4B3E-BA27-6D4E29C6355C}"/>
              </a:ext>
            </a:extLst>
          </p:cNvPr>
          <p:cNvSpPr txBox="1"/>
          <p:nvPr/>
        </p:nvSpPr>
        <p:spPr>
          <a:xfrm>
            <a:off x="3152007" y="4360791"/>
            <a:ext cx="5888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텍스쳐 시트를 이용하여 파티클에 애니메이션을 추가함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266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유니티에서 파티클의 텍스처 애니메이션 사용하기(texture sheet animation)">
            <a:extLst>
              <a:ext uri="{FF2B5EF4-FFF2-40B4-BE49-F238E27FC236}">
                <a16:creationId xmlns:a16="http://schemas.microsoft.com/office/drawing/2014/main" id="{79709593-8440-43E2-91B3-DEFE846E3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036" y="1123949"/>
            <a:ext cx="4435927" cy="443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495021-2C84-4760-A7F2-3B9A6AB1A6E8}"/>
              </a:ext>
            </a:extLst>
          </p:cNvPr>
          <p:cNvSpPr txBox="1"/>
          <p:nvPr/>
        </p:nvSpPr>
        <p:spPr>
          <a:xfrm>
            <a:off x="4737299" y="5748719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텍스쳐 시트 애니메이션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3318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4AFD65-839A-442C-BDC1-09F074E49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174" y="1710835"/>
            <a:ext cx="4559651" cy="1456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2A2190-33D3-47CD-80C8-62A47BB42747}"/>
              </a:ext>
            </a:extLst>
          </p:cNvPr>
          <p:cNvSpPr txBox="1"/>
          <p:nvPr/>
        </p:nvSpPr>
        <p:spPr>
          <a:xfrm>
            <a:off x="2946739" y="3690611"/>
            <a:ext cx="62985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Mode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텍스쳐 종류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단일 텍스쳐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그리드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Tiles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그리드의 크기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Animation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시트 전체를 사용할지 랜덤으로 선택할지 여부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Time Mode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애니메이션를 무엇에 따라 변경할지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Frame over Time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시간 흐름에 따른 프레임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변화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Start Frame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시작 프레임 번호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Cycles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애니메이션 반복 횟수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520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B6D3839-BB6A-4341-8B13-FCBBBDCB3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990" y="1560010"/>
            <a:ext cx="4592020" cy="1643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6E2087-1F77-4B5E-8E43-7693874D2126}"/>
              </a:ext>
            </a:extLst>
          </p:cNvPr>
          <p:cNvSpPr txBox="1"/>
          <p:nvPr/>
        </p:nvSpPr>
        <p:spPr>
          <a:xfrm>
            <a:off x="5513389" y="3167390"/>
            <a:ext cx="1165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2E79E-1A7D-4439-83B1-7B796F7C259C}"/>
              </a:ext>
            </a:extLst>
          </p:cNvPr>
          <p:cNvSpPr txBox="1"/>
          <p:nvPr/>
        </p:nvSpPr>
        <p:spPr>
          <a:xfrm>
            <a:off x="4737380" y="4360791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파티클에 광원을 추가함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0955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B6D3839-BB6A-4341-8B13-FCBBBDCB3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990" y="1560010"/>
            <a:ext cx="4592020" cy="1643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7BA60D-CC51-4791-A13F-C152EBE963B6}"/>
              </a:ext>
            </a:extLst>
          </p:cNvPr>
          <p:cNvSpPr txBox="1"/>
          <p:nvPr/>
        </p:nvSpPr>
        <p:spPr>
          <a:xfrm>
            <a:off x="2331219" y="3690611"/>
            <a:ext cx="752956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Light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광원 프리팹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Ratio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광원에 영향을 받는 파티클의 비율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Random Distribution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광원이 할당되는 방식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Use Particle Color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광원의 최종 컬러가 파티클 컬러에 따라 조정됨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Size Affects Range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광원에 지정된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Range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파티클의 크기가 곱해짐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Alpha Affects Intensity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광원의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Intensity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파티클 알파 값이 곱해짐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Maximum Lights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광원의 최대 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73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F81A9E0-2890-4191-8E63-27363BC93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480" y="1682820"/>
            <a:ext cx="5309040" cy="1671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68CE09-C3E3-4924-BE6B-1DC0A23936FE}"/>
              </a:ext>
            </a:extLst>
          </p:cNvPr>
          <p:cNvSpPr txBox="1"/>
          <p:nvPr/>
        </p:nvSpPr>
        <p:spPr>
          <a:xfrm>
            <a:off x="5287925" y="3354185"/>
            <a:ext cx="1616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Emission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711F0-4BF4-49E8-91DF-7219F1C6BEA4}"/>
              </a:ext>
            </a:extLst>
          </p:cNvPr>
          <p:cNvSpPr txBox="1"/>
          <p:nvPr/>
        </p:nvSpPr>
        <p:spPr>
          <a:xfrm>
            <a:off x="3620000" y="4553987"/>
            <a:ext cx="4951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파티클을 방출하는 모듈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파티클을 표현하기 위해서 필수적으로 필요함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629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40D9C83-9DED-4FEE-9AC4-C6D98589A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852" y="1390023"/>
            <a:ext cx="4464295" cy="2545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2B0C4D-398E-4361-AF53-979B20C2FF48}"/>
              </a:ext>
            </a:extLst>
          </p:cNvPr>
          <p:cNvSpPr txBox="1"/>
          <p:nvPr/>
        </p:nvSpPr>
        <p:spPr>
          <a:xfrm>
            <a:off x="5586840" y="3935185"/>
            <a:ext cx="101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Trails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35BA9-E876-415C-9111-C847E0C4C297}"/>
              </a:ext>
            </a:extLst>
          </p:cNvPr>
          <p:cNvSpPr txBox="1"/>
          <p:nvPr/>
        </p:nvSpPr>
        <p:spPr>
          <a:xfrm>
            <a:off x="3163240" y="5128586"/>
            <a:ext cx="5865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파티클에 잔상을 추가함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트레일 머티리얼 설정이 필요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4474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7B21090-7162-4A01-B5E1-6539BCBA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852" y="1055287"/>
            <a:ext cx="4464295" cy="2545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4767A-3C3C-47EA-8585-39CD97C1E028}"/>
              </a:ext>
            </a:extLst>
          </p:cNvPr>
          <p:cNvSpPr txBox="1"/>
          <p:nvPr/>
        </p:nvSpPr>
        <p:spPr>
          <a:xfrm>
            <a:off x="2331218" y="3800976"/>
            <a:ext cx="80469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Mode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 생성 방법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Ratio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잔상을 남길 파티클의 비율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Lifetime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잔상이 속한 파티클의 수명에 곱하는 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Minimum Vertex Distance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잔상에 버텍스가 추가되기 까지에 필요한 거리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World Space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활성화시 잔상이 오브젝트에 상대적으로 움직이지 않음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Die With Particles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소멸되는 즉시 잔상이 사라짐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Size affects Width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 너비에 파티클 크기를 곱함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Size affects Lifetime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 수명에 파티클 크기를 곱함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Inherit Particle Color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색상을 잔상에 상속함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9395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7B21090-7162-4A01-B5E1-6539BCBA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852" y="1055287"/>
            <a:ext cx="4464295" cy="2545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4767A-3C3C-47EA-8585-39CD97C1E028}"/>
              </a:ext>
            </a:extLst>
          </p:cNvPr>
          <p:cNvSpPr txBox="1"/>
          <p:nvPr/>
        </p:nvSpPr>
        <p:spPr>
          <a:xfrm>
            <a:off x="2983224" y="4274505"/>
            <a:ext cx="6225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Color over Lifetime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수명에 따라 색상을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Width over Trail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잔상의 너비를 잔상 길이에 따라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Color over Trail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잔상의 색상을 잔상 길이에 따라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6543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포스 필드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2235E66-3EA1-43AD-92E6-A1FC3092A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736" y="1593531"/>
            <a:ext cx="6538527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30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포스 필드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DA9AE07-561C-4D74-B8F7-C5AD995BD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478" y="1473751"/>
            <a:ext cx="3938599" cy="46243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BA8599-FA5B-484A-887E-0EC58D288B8C}"/>
              </a:ext>
            </a:extLst>
          </p:cNvPr>
          <p:cNvSpPr txBox="1"/>
          <p:nvPr/>
        </p:nvSpPr>
        <p:spPr>
          <a:xfrm>
            <a:off x="6245540" y="2814523"/>
            <a:ext cx="3867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Particle System Force Field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0BECC0-FB27-4690-848F-4EABC374045E}"/>
              </a:ext>
            </a:extLst>
          </p:cNvPr>
          <p:cNvSpPr txBox="1"/>
          <p:nvPr/>
        </p:nvSpPr>
        <p:spPr>
          <a:xfrm>
            <a:off x="6245540" y="3581812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파티클에 외부 힘을 작용하는 구역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바람과 같은 여러 효과를 나타낼 수 있음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6823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포스 필드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5563A67-EDB8-4A82-972F-8AC71778E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334" y="1624519"/>
            <a:ext cx="4458086" cy="40008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6BC442-70E0-4EA4-9521-B8296849E651}"/>
              </a:ext>
            </a:extLst>
          </p:cNvPr>
          <p:cNvSpPr txBox="1"/>
          <p:nvPr/>
        </p:nvSpPr>
        <p:spPr>
          <a:xfrm>
            <a:off x="6563947" y="3429000"/>
            <a:ext cx="4015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구역 안에서 파티클이 외부 힘을 받음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070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포스 필드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C3D0E0B-CD9C-49D5-A005-03EE964CB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231" y="1831503"/>
            <a:ext cx="5725537" cy="7239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030198-9985-4926-B220-63CD579105FE}"/>
              </a:ext>
            </a:extLst>
          </p:cNvPr>
          <p:cNvSpPr txBox="1"/>
          <p:nvPr/>
        </p:nvSpPr>
        <p:spPr>
          <a:xfrm>
            <a:off x="4722292" y="2555421"/>
            <a:ext cx="2747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External Forces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7E081-8D53-4BF9-AEAF-1BF4A4580B6D}"/>
              </a:ext>
            </a:extLst>
          </p:cNvPr>
          <p:cNvSpPr txBox="1"/>
          <p:nvPr/>
        </p:nvSpPr>
        <p:spPr>
          <a:xfrm>
            <a:off x="2482254" y="3931605"/>
            <a:ext cx="722749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외부 힘을 적용하기 위해서는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External Fordces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모듈을 추가해야 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Multiplier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외부 힘 계수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Influence Filter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영향을 받을 필드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Infulence Mask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영향을 받을 필드의 마스크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3983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포스 필드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41CE4AB-31DA-4D43-ADA6-0D1B9B317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567" y="1376472"/>
            <a:ext cx="4180866" cy="7462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3678D8-A46F-495A-927B-A2075684036C}"/>
              </a:ext>
            </a:extLst>
          </p:cNvPr>
          <p:cNvSpPr txBox="1"/>
          <p:nvPr/>
        </p:nvSpPr>
        <p:spPr>
          <a:xfrm>
            <a:off x="4471196" y="2192612"/>
            <a:ext cx="324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필드의 모양과 범위를 설정함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D47FDB-044A-4D25-8DDC-034014B73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526" y="3094563"/>
            <a:ext cx="3741577" cy="32814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2EA754-ED9B-46AE-B9FD-BA0035D0C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899" y="3016853"/>
            <a:ext cx="3602040" cy="343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702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포스 필드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3678D8-A46F-495A-927B-A2075684036C}"/>
              </a:ext>
            </a:extLst>
          </p:cNvPr>
          <p:cNvSpPr txBox="1"/>
          <p:nvPr/>
        </p:nvSpPr>
        <p:spPr>
          <a:xfrm>
            <a:off x="4120142" y="2192612"/>
            <a:ext cx="3951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일정한 방향으로 파티클을 이동시킴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D261BB-78DC-49A3-BBF8-89C00DF15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239" y="1300527"/>
            <a:ext cx="4137521" cy="7804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1607A3-F38C-47D1-8D29-AA07EE295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455" y="2865505"/>
            <a:ext cx="4237087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003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포스 필드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3678D8-A46F-495A-927B-A2075684036C}"/>
              </a:ext>
            </a:extLst>
          </p:cNvPr>
          <p:cNvSpPr txBox="1"/>
          <p:nvPr/>
        </p:nvSpPr>
        <p:spPr>
          <a:xfrm>
            <a:off x="3397195" y="2192612"/>
            <a:ext cx="5397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중력장 효과를 추가함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공전하듯 움직임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E4180B-3310-45BD-AF54-81A969A92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983" y="1440269"/>
            <a:ext cx="4228559" cy="6082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B94DC0-AA55-478B-9289-341661E7C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921" y="2911774"/>
            <a:ext cx="3894157" cy="35817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B78697-4E00-4BB6-90B1-DBAA45F8B710}"/>
              </a:ext>
            </a:extLst>
          </p:cNvPr>
          <p:cNvSpPr txBox="1"/>
          <p:nvPr/>
        </p:nvSpPr>
        <p:spPr>
          <a:xfrm>
            <a:off x="7307347" y="634412"/>
            <a:ext cx="4652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Strength :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중력의 세기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Focus :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끌어당겨지는 위치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(0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중심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1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외곽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194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68CE09-C3E3-4924-BE6B-1DC0A23936FE}"/>
              </a:ext>
            </a:extLst>
          </p:cNvPr>
          <p:cNvSpPr txBox="1"/>
          <p:nvPr/>
        </p:nvSpPr>
        <p:spPr>
          <a:xfrm>
            <a:off x="5505134" y="408293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Shape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711F0-4BF4-49E8-91DF-7219F1C6BEA4}"/>
              </a:ext>
            </a:extLst>
          </p:cNvPr>
          <p:cNvSpPr txBox="1"/>
          <p:nvPr/>
        </p:nvSpPr>
        <p:spPr>
          <a:xfrm>
            <a:off x="3886102" y="4998136"/>
            <a:ext cx="4419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방출되는 모양을 설정하는 모듈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준 필수적인 모듈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B9725D-8681-4514-90BF-D7B7BA2BB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537" y="1334858"/>
            <a:ext cx="4396922" cy="274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074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포스 필드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3678D8-A46F-495A-927B-A2075684036C}"/>
              </a:ext>
            </a:extLst>
          </p:cNvPr>
          <p:cNvSpPr txBox="1"/>
          <p:nvPr/>
        </p:nvSpPr>
        <p:spPr>
          <a:xfrm>
            <a:off x="4971347" y="2192612"/>
            <a:ext cx="224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궤도를 돔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B78697-4E00-4BB6-90B1-DBAA45F8B710}"/>
              </a:ext>
            </a:extLst>
          </p:cNvPr>
          <p:cNvSpPr txBox="1"/>
          <p:nvPr/>
        </p:nvSpPr>
        <p:spPr>
          <a:xfrm>
            <a:off x="6975334" y="194702"/>
            <a:ext cx="5084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Speed :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회전 속도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Attraction :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궤도 유지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(1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궤도에서 벗어나지 않음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Randomness :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궤도를 랜덤으로 설정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EFDCE5-2C44-4379-BFD1-69143282F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924" y="1388162"/>
            <a:ext cx="4058149" cy="7614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E64840-D006-4F42-A7D6-BA85F41F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924" y="2819885"/>
            <a:ext cx="4046571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268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포스 필드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3678D8-A46F-495A-927B-A2075684036C}"/>
              </a:ext>
            </a:extLst>
          </p:cNvPr>
          <p:cNvSpPr txBox="1"/>
          <p:nvPr/>
        </p:nvSpPr>
        <p:spPr>
          <a:xfrm>
            <a:off x="4780594" y="2192612"/>
            <a:ext cx="2630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항력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느려짐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5A392E-7CDD-4AD8-BE7C-478AC2A72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874" y="1413570"/>
            <a:ext cx="3778669" cy="7106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ABC879-7906-48BB-A994-5EE5E3EBD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854" y="2819885"/>
            <a:ext cx="4244708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963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포스 필드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DB64D6-E2FB-4718-AD84-A00A4305C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008" y="2316452"/>
            <a:ext cx="5005984" cy="9329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43D0A6-AF3C-4AEC-9F84-78388C3E4614}"/>
              </a:ext>
            </a:extLst>
          </p:cNvPr>
          <p:cNvSpPr txBox="1"/>
          <p:nvPr/>
        </p:nvSpPr>
        <p:spPr>
          <a:xfrm>
            <a:off x="4546555" y="3355521"/>
            <a:ext cx="3098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3D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텍스쳐를 이용한 벡터장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45461A-D7A5-4BAA-8EBF-DA7FD66B3C8A}"/>
              </a:ext>
            </a:extLst>
          </p:cNvPr>
          <p:cNvSpPr txBox="1"/>
          <p:nvPr/>
        </p:nvSpPr>
        <p:spPr>
          <a:xfrm>
            <a:off x="234746" y="6016967"/>
            <a:ext cx="3680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더 복잡한 포스 필드를 만들 수 있으나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수업에선 생략합니다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238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쉐이더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792EE30-9E75-49FF-9C44-DE687EFB8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104" y="1398813"/>
            <a:ext cx="3625791" cy="36140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C4F9C9-A140-4083-86B5-AD8F1B3FCA18}"/>
              </a:ext>
            </a:extLst>
          </p:cNvPr>
          <p:cNvSpPr txBox="1"/>
          <p:nvPr/>
        </p:nvSpPr>
        <p:spPr>
          <a:xfrm>
            <a:off x="2534773" y="5167992"/>
            <a:ext cx="7122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유니티에서는 파티클을 위한 스탠다드 파티클 쉐이더를 지원합니다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0570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쉐이더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6B372C9-7629-4834-9BC7-9165C8B52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761" y="1531455"/>
            <a:ext cx="1851820" cy="37950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4BE5EE-D4BB-4A16-B37F-C75755C24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421" y="1531455"/>
            <a:ext cx="1838933" cy="37950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E354F4-75CB-46AA-9257-DC703211A71C}"/>
              </a:ext>
            </a:extLst>
          </p:cNvPr>
          <p:cNvSpPr txBox="1"/>
          <p:nvPr/>
        </p:nvSpPr>
        <p:spPr>
          <a:xfrm>
            <a:off x="1968171" y="5461907"/>
            <a:ext cx="3650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Standard Unlit Particle Shader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0A04B-DD6A-46DB-B67E-826FF5ED7224}"/>
              </a:ext>
            </a:extLst>
          </p:cNvPr>
          <p:cNvSpPr txBox="1"/>
          <p:nvPr/>
        </p:nvSpPr>
        <p:spPr>
          <a:xfrm>
            <a:off x="6420681" y="5461907"/>
            <a:ext cx="3942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Standard Surface Particle Shader</a:t>
            </a:r>
          </a:p>
        </p:txBody>
      </p:sp>
    </p:spTree>
    <p:extLst>
      <p:ext uri="{BB962C8B-B14F-4D97-AF65-F5344CB8AC3E}">
        <p14:creationId xmlns:p14="http://schemas.microsoft.com/office/powerpoint/2010/main" val="15671442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쉐이더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DB527DD-2179-4D50-B185-B2EFC76A8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077" y="1091996"/>
            <a:ext cx="4881846" cy="44231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E79404-4026-407F-92D0-001D900BCB8C}"/>
              </a:ext>
            </a:extLst>
          </p:cNvPr>
          <p:cNvSpPr txBox="1"/>
          <p:nvPr/>
        </p:nvSpPr>
        <p:spPr>
          <a:xfrm>
            <a:off x="4270500" y="5515145"/>
            <a:ext cx="3650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Standard Unlit Particle Shader</a:t>
            </a:r>
          </a:p>
        </p:txBody>
      </p:sp>
    </p:spTree>
    <p:extLst>
      <p:ext uri="{BB962C8B-B14F-4D97-AF65-F5344CB8AC3E}">
        <p14:creationId xmlns:p14="http://schemas.microsoft.com/office/powerpoint/2010/main" val="33829115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쉐이더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F9B2714-6946-4721-B99C-C5A3EC06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256" y="2520961"/>
            <a:ext cx="4823488" cy="673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91B53E-1798-416A-8F6A-408D9711E2D2}"/>
              </a:ext>
            </a:extLst>
          </p:cNvPr>
          <p:cNvSpPr txBox="1"/>
          <p:nvPr/>
        </p:nvSpPr>
        <p:spPr>
          <a:xfrm>
            <a:off x="3020478" y="4000388"/>
            <a:ext cx="6151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배경 색상과 알베도 색상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색상의 혼합 방식을 결정합니다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9176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쉐이더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91B53E-1798-416A-8F6A-408D9711E2D2}"/>
              </a:ext>
            </a:extLst>
          </p:cNvPr>
          <p:cNvSpPr txBox="1"/>
          <p:nvPr/>
        </p:nvSpPr>
        <p:spPr>
          <a:xfrm>
            <a:off x="4693215" y="1110231"/>
            <a:ext cx="2805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Rendering Mode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2947B69-0CE7-47B6-B16A-3FC75F280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053" y="2247343"/>
            <a:ext cx="1923060" cy="345583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923291A-11EB-45AD-AF15-900164B13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082" y="2247342"/>
            <a:ext cx="2008518" cy="34558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B55BA3D-6B24-4895-AA8C-00AC2E281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569" y="2247342"/>
            <a:ext cx="1878692" cy="33860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8F0DFF7-09C7-48D9-8C96-446D843EB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2230" y="2247342"/>
            <a:ext cx="1836720" cy="33860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9E3CAB-3E65-4B59-9F63-1306EB61876E}"/>
              </a:ext>
            </a:extLst>
          </p:cNvPr>
          <p:cNvSpPr txBox="1"/>
          <p:nvPr/>
        </p:nvSpPr>
        <p:spPr>
          <a:xfrm>
            <a:off x="1780706" y="5703174"/>
            <a:ext cx="1063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Opaque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불투명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CFA51-DB31-4268-ADC7-C04C1FB41AC0}"/>
              </a:ext>
            </a:extLst>
          </p:cNvPr>
          <p:cNvSpPr txBox="1"/>
          <p:nvPr/>
        </p:nvSpPr>
        <p:spPr>
          <a:xfrm>
            <a:off x="4086773" y="5703174"/>
            <a:ext cx="1717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Cutout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불투명과 투명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0DD137-CC5E-45F6-B4C2-835D9512319A}"/>
              </a:ext>
            </a:extLst>
          </p:cNvPr>
          <p:cNvSpPr txBox="1"/>
          <p:nvPr/>
        </p:nvSpPr>
        <p:spPr>
          <a:xfrm>
            <a:off x="6609185" y="5651781"/>
            <a:ext cx="1893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Fade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반투명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완전히 사라질 수 있음</a:t>
            </a:r>
            <a:r>
              <a:rPr lang="en-US" altLang="ko-KR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9DF7A4-DFEC-4C43-BDCA-067214895B37}"/>
              </a:ext>
            </a:extLst>
          </p:cNvPr>
          <p:cNvSpPr txBox="1"/>
          <p:nvPr/>
        </p:nvSpPr>
        <p:spPr>
          <a:xfrm>
            <a:off x="9327918" y="5633357"/>
            <a:ext cx="1562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Transparent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반투명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조명 등은 투명함</a:t>
            </a:r>
            <a:r>
              <a:rPr lang="en-US" altLang="ko-KR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2309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쉐이더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8D8D1FB-CBEA-4C02-A517-A0B814BC5998}"/>
              </a:ext>
            </a:extLst>
          </p:cNvPr>
          <p:cNvSpPr txBox="1"/>
          <p:nvPr/>
        </p:nvSpPr>
        <p:spPr>
          <a:xfrm>
            <a:off x="4693215" y="1110231"/>
            <a:ext cx="2805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Rendering Mode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9D1139-2BE3-4186-913A-44059F2D2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669" y="2106760"/>
            <a:ext cx="1927880" cy="36636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96927D-4C3E-4D6A-9F1A-5BD8FFCE9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261" y="2106760"/>
            <a:ext cx="1860689" cy="36636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411E6E6-CFD1-4AA7-966C-DF39F616F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330" y="2091521"/>
            <a:ext cx="1860850" cy="36789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8240C1-8EFA-457D-99F1-1B6A7D87B2AE}"/>
              </a:ext>
            </a:extLst>
          </p:cNvPr>
          <p:cNvSpPr txBox="1"/>
          <p:nvPr/>
        </p:nvSpPr>
        <p:spPr>
          <a:xfrm>
            <a:off x="2130043" y="5770443"/>
            <a:ext cx="1717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Additive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배경 색과 더함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A49D3A-B873-4D56-860A-B75D1CF665DC}"/>
              </a:ext>
            </a:extLst>
          </p:cNvPr>
          <p:cNvSpPr txBox="1"/>
          <p:nvPr/>
        </p:nvSpPr>
        <p:spPr>
          <a:xfrm>
            <a:off x="5198980" y="5770443"/>
            <a:ext cx="1781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Subtract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배경 색에서 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B00F46-9C6A-4394-8903-C4AF4C1C2DE9}"/>
              </a:ext>
            </a:extLst>
          </p:cNvPr>
          <p:cNvSpPr txBox="1"/>
          <p:nvPr/>
        </p:nvSpPr>
        <p:spPr>
          <a:xfrm>
            <a:off x="8266383" y="5770443"/>
            <a:ext cx="1781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Modulate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배경 색과 곱함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4205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쉐이더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8D8D1FB-CBEA-4C02-A517-A0B814BC5998}"/>
              </a:ext>
            </a:extLst>
          </p:cNvPr>
          <p:cNvSpPr txBox="1"/>
          <p:nvPr/>
        </p:nvSpPr>
        <p:spPr>
          <a:xfrm>
            <a:off x="5098166" y="1110231"/>
            <a:ext cx="1995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Color Mode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C536CB-3091-4967-8A1F-E79163AE7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569" y="1989914"/>
            <a:ext cx="2155255" cy="3780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6A841B-0D34-4179-8CA4-68589C258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096" y="1989914"/>
            <a:ext cx="2223415" cy="37805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91AB446-9216-4173-B659-43681A3C6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049" y="1989914"/>
            <a:ext cx="2456980" cy="37805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F460D58-F4C0-4578-83C0-9CC7ED9C754A}"/>
              </a:ext>
            </a:extLst>
          </p:cNvPr>
          <p:cNvSpPr txBox="1"/>
          <p:nvPr/>
        </p:nvSpPr>
        <p:spPr>
          <a:xfrm>
            <a:off x="1827629" y="5770444"/>
            <a:ext cx="1717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Multiply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알베도와 곱함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6EDB5A-2D07-40EB-BFF9-F9E1A2AFC029}"/>
              </a:ext>
            </a:extLst>
          </p:cNvPr>
          <p:cNvSpPr txBox="1"/>
          <p:nvPr/>
        </p:nvSpPr>
        <p:spPr>
          <a:xfrm>
            <a:off x="5237431" y="5770444"/>
            <a:ext cx="1717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Additive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알베도와 더함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E3B4AB-4AF0-4EF0-A107-76838F74734C}"/>
              </a:ext>
            </a:extLst>
          </p:cNvPr>
          <p:cNvSpPr txBox="1"/>
          <p:nvPr/>
        </p:nvSpPr>
        <p:spPr>
          <a:xfrm>
            <a:off x="8460973" y="5770444"/>
            <a:ext cx="1717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Subtractive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알베도에서 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22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A9B3D42-DEA6-44C0-813B-AFACB895E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776" y="1938214"/>
            <a:ext cx="5462448" cy="14031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4D3F27-1F89-4729-9ABE-7BA7764BD359}"/>
              </a:ext>
            </a:extLst>
          </p:cNvPr>
          <p:cNvSpPr txBox="1"/>
          <p:nvPr/>
        </p:nvSpPr>
        <p:spPr>
          <a:xfrm>
            <a:off x="4252645" y="3341412"/>
            <a:ext cx="3686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Velocity over Lifetime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5389C-E4A2-4A27-A0C6-4907057A625A}"/>
              </a:ext>
            </a:extLst>
          </p:cNvPr>
          <p:cNvSpPr txBox="1"/>
          <p:nvPr/>
        </p:nvSpPr>
        <p:spPr>
          <a:xfrm>
            <a:off x="3821986" y="4559944"/>
            <a:ext cx="4548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시간 경과에 따른 파티클의 속도를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7369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쉐이더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8D8D1FB-CBEA-4C02-A517-A0B814BC5998}"/>
              </a:ext>
            </a:extLst>
          </p:cNvPr>
          <p:cNvSpPr txBox="1"/>
          <p:nvPr/>
        </p:nvSpPr>
        <p:spPr>
          <a:xfrm>
            <a:off x="5098166" y="1110231"/>
            <a:ext cx="1995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Color Mode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460D58-F4C0-4578-83C0-9CC7ED9C754A}"/>
              </a:ext>
            </a:extLst>
          </p:cNvPr>
          <p:cNvSpPr txBox="1"/>
          <p:nvPr/>
        </p:nvSpPr>
        <p:spPr>
          <a:xfrm>
            <a:off x="944378" y="5770444"/>
            <a:ext cx="34836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Overlay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더 많은 콘트라스트를 적용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알베도 컬러를 그레이 스케일로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6EDB5A-2D07-40EB-BFF9-F9E1A2AFC029}"/>
              </a:ext>
            </a:extLst>
          </p:cNvPr>
          <p:cNvSpPr txBox="1"/>
          <p:nvPr/>
        </p:nvSpPr>
        <p:spPr>
          <a:xfrm>
            <a:off x="4737298" y="5770444"/>
            <a:ext cx="27174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Color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색과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알베도의 그레이 스케일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E3B4AB-4AF0-4EF0-A107-76838F74734C}"/>
              </a:ext>
            </a:extLst>
          </p:cNvPr>
          <p:cNvSpPr txBox="1"/>
          <p:nvPr/>
        </p:nvSpPr>
        <p:spPr>
          <a:xfrm>
            <a:off x="7492765" y="5770444"/>
            <a:ext cx="36535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Difference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색에서 알베도를 제거하여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양수값으로 사용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9CF6243-9A6F-4C89-8A63-872F383F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586" y="1989914"/>
            <a:ext cx="2223415" cy="37805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7CD7DD-E4E5-4ADE-9739-26348D27A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283" y="1989914"/>
            <a:ext cx="2055434" cy="37805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248B52-9969-4A9B-A933-52EA86971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999" y="1948341"/>
            <a:ext cx="2110923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063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쉐이더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335D9CB-5A6C-4DF8-B45E-3ED38AA58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44" y="1683986"/>
            <a:ext cx="3018111" cy="17018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7BA11C-41CC-4DCC-A1AB-1C3DCCD47841}"/>
              </a:ext>
            </a:extLst>
          </p:cNvPr>
          <p:cNvSpPr txBox="1"/>
          <p:nvPr/>
        </p:nvSpPr>
        <p:spPr>
          <a:xfrm>
            <a:off x="2444935" y="4046211"/>
            <a:ext cx="73021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Flip-Book Frame Blending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플립북 애니메이션의 두 프레임을 섞음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Two Sided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전면과 후면을 모두 렌더링함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Albedo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알베도 색상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Emission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에미션 색상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자체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발광 효과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12270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쉐이더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3A2CC48-86D9-46CC-83F8-C416DE006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070" y="2873996"/>
            <a:ext cx="5575860" cy="555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0CDE6F-F814-41A0-883D-2860C83ED0B7}"/>
              </a:ext>
            </a:extLst>
          </p:cNvPr>
          <p:cNvSpPr txBox="1"/>
          <p:nvPr/>
        </p:nvSpPr>
        <p:spPr>
          <a:xfrm>
            <a:off x="4854314" y="3680451"/>
            <a:ext cx="2483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텍스쳐 그리드 타일링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5531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쉐이더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3FE0F06-E2DE-46B7-BAC6-F02B1E66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6" y="1578980"/>
            <a:ext cx="5491907" cy="13195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259FAD-9008-4857-A542-E781EACA354E}"/>
              </a:ext>
            </a:extLst>
          </p:cNvPr>
          <p:cNvSpPr txBox="1"/>
          <p:nvPr/>
        </p:nvSpPr>
        <p:spPr>
          <a:xfrm>
            <a:off x="4124787" y="3028890"/>
            <a:ext cx="3942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Standard Surface Particle Shader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A515F1-3927-4247-9396-A44D3192D88A}"/>
              </a:ext>
            </a:extLst>
          </p:cNvPr>
          <p:cNvSpPr txBox="1"/>
          <p:nvPr/>
        </p:nvSpPr>
        <p:spPr>
          <a:xfrm>
            <a:off x="3061354" y="3959456"/>
            <a:ext cx="606929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표면 파티클 쉐이더에는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Unlit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속성에 표면 속성이 추가됨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Metallic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금속질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빛을 반사하는 정도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Smoothness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표면의 부드러움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(1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거울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Normal Map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노멀 맵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87986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C22EB77F-D2DC-4076-96F5-2AB39915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33" y="1516211"/>
            <a:ext cx="6640334" cy="438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803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789734D-14D8-42E1-AD22-B9EE2E489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904" y="1177110"/>
            <a:ext cx="4054191" cy="41380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643EC6-8FB2-4D68-84CA-1828A28C4B06}"/>
              </a:ext>
            </a:extLst>
          </p:cNvPr>
          <p:cNvSpPr txBox="1"/>
          <p:nvPr/>
        </p:nvSpPr>
        <p:spPr>
          <a:xfrm>
            <a:off x="3854046" y="5480835"/>
            <a:ext cx="4483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파티클로 사용할 오브젝트를 만듭니다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0737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663C22C-C8B3-4488-8127-4DFD15E7F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788" y="1402005"/>
            <a:ext cx="4009144" cy="40539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5928F3-2AFB-4688-8768-9E64E8D87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497" y="2481544"/>
            <a:ext cx="3935583" cy="1894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073B9A-52E3-49A5-A075-070919CC12F2}"/>
              </a:ext>
            </a:extLst>
          </p:cNvPr>
          <p:cNvSpPr txBox="1"/>
          <p:nvPr/>
        </p:nvSpPr>
        <p:spPr>
          <a:xfrm>
            <a:off x="3501688" y="5877075"/>
            <a:ext cx="5560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Shape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모듈을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Box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설정한 다음 구역을 늘립니다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88691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27FB186-09A0-4F52-AAB0-CF1753BEA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423" y="1308013"/>
            <a:ext cx="3695153" cy="42419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79E38F-022B-493C-9C24-7B9C3E8F0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589" y="1678231"/>
            <a:ext cx="3646425" cy="3501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0601E2-0429-4D2E-921B-B25E1C9B978C}"/>
              </a:ext>
            </a:extLst>
          </p:cNvPr>
          <p:cNvSpPr txBox="1"/>
          <p:nvPr/>
        </p:nvSpPr>
        <p:spPr>
          <a:xfrm>
            <a:off x="2548169" y="5802407"/>
            <a:ext cx="7095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파티클용 머티리얼을 만든 후 적용합니다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비는 반투명하므로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Transparent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살짝의 반사 효과를 추가합니다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15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D43A6DD-1DA2-496F-B259-92FD36944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06681"/>
            <a:ext cx="4800742" cy="12446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1BAF3F-CD35-4C08-8A43-77EBFFA0A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315" y="1493351"/>
            <a:ext cx="3810330" cy="3871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8F277A-18D8-449D-86C9-4D44CAE125C9}"/>
              </a:ext>
            </a:extLst>
          </p:cNvPr>
          <p:cNvSpPr txBox="1"/>
          <p:nvPr/>
        </p:nvSpPr>
        <p:spPr>
          <a:xfrm>
            <a:off x="3362149" y="5786132"/>
            <a:ext cx="5467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Render Mode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Stretched Billboard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변경한 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크기를 적절히 수정합니다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61621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8F277A-18D8-449D-86C9-4D44CAE125C9}"/>
              </a:ext>
            </a:extLst>
          </p:cNvPr>
          <p:cNvSpPr txBox="1"/>
          <p:nvPr/>
        </p:nvSpPr>
        <p:spPr>
          <a:xfrm>
            <a:off x="3506200" y="5825682"/>
            <a:ext cx="5179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색과 중력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개수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수명 등을 수정합니다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AE1DC7-9C7E-44F0-9F61-CF402B41E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454" y="1032318"/>
            <a:ext cx="2911092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5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A9B3D42-DEA6-44C0-813B-AFACB895E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776" y="1846775"/>
            <a:ext cx="5462448" cy="14031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05389C-E4A2-4A27-A0C6-4907057A625A}"/>
              </a:ext>
            </a:extLst>
          </p:cNvPr>
          <p:cNvSpPr txBox="1"/>
          <p:nvPr/>
        </p:nvSpPr>
        <p:spPr>
          <a:xfrm>
            <a:off x="3949418" y="3753609"/>
            <a:ext cx="429316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Linear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선형 속도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등속 운동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Orbital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공전 속도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Offset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회전축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Radial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회전축으로부터 멀어지는 속도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Speed Modifier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속도 계수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9096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675692E-DD65-4585-82EF-74F93F24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115" y="2409152"/>
            <a:ext cx="5277768" cy="1380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60136F-6737-4849-8F45-7A3DF33B887B}"/>
              </a:ext>
            </a:extLst>
          </p:cNvPr>
          <p:cNvSpPr txBox="1"/>
          <p:nvPr/>
        </p:nvSpPr>
        <p:spPr>
          <a:xfrm>
            <a:off x="4120138" y="5134802"/>
            <a:ext cx="3951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공기 저항과 종단 속도를 설정합니다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4597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DE5301A-9484-434A-AED6-57418AE6F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686" y="1706731"/>
            <a:ext cx="7018628" cy="34445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064D85-B5E6-4640-8F91-A3F063230388}"/>
              </a:ext>
            </a:extLst>
          </p:cNvPr>
          <p:cNvSpPr txBox="1"/>
          <p:nvPr/>
        </p:nvSpPr>
        <p:spPr>
          <a:xfrm>
            <a:off x="4886377" y="5592002"/>
            <a:ext cx="2419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플랫폼을 생성합니다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1716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CC7EF66-B9B0-44BA-BC2B-CAF0102E7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597" y="2441545"/>
            <a:ext cx="4942976" cy="19749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CDA3E3-50FD-484A-BF27-83F931514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15" y="2121472"/>
            <a:ext cx="5044790" cy="26150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387C01-6E1B-4D8B-9BF8-3A5ACA2DB96F}"/>
              </a:ext>
            </a:extLst>
          </p:cNvPr>
          <p:cNvSpPr txBox="1"/>
          <p:nvPr/>
        </p:nvSpPr>
        <p:spPr>
          <a:xfrm>
            <a:off x="2385699" y="5592002"/>
            <a:ext cx="7420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트리거를 추가하여 플랫폼에 닿을 경우 파티클에 제거되게 설정합니다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7175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5E33CD1-1A78-4467-99AA-C815E42C8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320" y="1066608"/>
            <a:ext cx="5075360" cy="44199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AAC5E3-6363-40B5-947A-2D7694A85EA4}"/>
              </a:ext>
            </a:extLst>
          </p:cNvPr>
          <p:cNvSpPr txBox="1"/>
          <p:nvPr/>
        </p:nvSpPr>
        <p:spPr>
          <a:xfrm>
            <a:off x="4088094" y="5774882"/>
            <a:ext cx="4015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외부 힘으로 바람 효과를 추가합니다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5008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F753480-F150-49CE-AEBA-E654829E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03" y="2913344"/>
            <a:ext cx="4926473" cy="1211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88156D-F522-4E86-89AE-BD854E1F6844}"/>
              </a:ext>
            </a:extLst>
          </p:cNvPr>
          <p:cNvSpPr txBox="1"/>
          <p:nvPr/>
        </p:nvSpPr>
        <p:spPr>
          <a:xfrm>
            <a:off x="2970813" y="5774882"/>
            <a:ext cx="6250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빗방울이 터지는 파티클을 위해 서브 에미터를 추가합니다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43AD59-7522-479F-9160-82C8DC460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252" y="1640013"/>
            <a:ext cx="4244708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285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50FD5A-B5A6-4C3A-85B4-FB1AA715264F}"/>
              </a:ext>
            </a:extLst>
          </p:cNvPr>
          <p:cNvSpPr txBox="1"/>
          <p:nvPr/>
        </p:nvSpPr>
        <p:spPr>
          <a:xfrm>
            <a:off x="3236882" y="5704229"/>
            <a:ext cx="5718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서브 에미터는 파티클이 제거될 때 실행되도록 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또한 상속되는 값을 색상으로 변경합니다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7FB70CB-86AC-4481-BEA4-0E1370E2E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997" y="2920348"/>
            <a:ext cx="4246997" cy="10173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F3FE347-285A-4960-ABCA-C2D240482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28" y="1483272"/>
            <a:ext cx="5720148" cy="389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454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32892A1A-C5E0-4772-83BB-C7E4F262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856" y="963716"/>
            <a:ext cx="3322608" cy="49305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AB085D-28B9-4ABC-822A-F7D5A4195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36" y="1596230"/>
            <a:ext cx="5959356" cy="36655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6B369C-2871-4BD1-8AC7-BF6F236FFE8D}"/>
              </a:ext>
            </a:extLst>
          </p:cNvPr>
          <p:cNvSpPr txBox="1"/>
          <p:nvPr/>
        </p:nvSpPr>
        <p:spPr>
          <a:xfrm>
            <a:off x="3769085" y="6140076"/>
            <a:ext cx="4653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서브 파티클의 에미션과 속도를 설정합니다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5173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6B369C-2871-4BD1-8AC7-BF6F236FFE8D}"/>
              </a:ext>
            </a:extLst>
          </p:cNvPr>
          <p:cNvSpPr txBox="1"/>
          <p:nvPr/>
        </p:nvSpPr>
        <p:spPr>
          <a:xfrm>
            <a:off x="3389181" y="5886076"/>
            <a:ext cx="5413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중력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크기 등을 적절히 수정하여 완성합니다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C0F717-C359-43D0-A60A-7D90BB372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822" y="1668627"/>
            <a:ext cx="6180356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174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F4A58AB-9897-4171-9953-A62D111CE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33" y="1516211"/>
            <a:ext cx="6640334" cy="438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992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70431" y="2629032"/>
            <a:ext cx="65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8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응용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0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7AB7335-9CFC-45C2-9643-B321707F6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599" y="1978089"/>
            <a:ext cx="5402801" cy="1363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C47FA2-894E-4098-B81A-74E26D85D817}"/>
              </a:ext>
            </a:extLst>
          </p:cNvPr>
          <p:cNvSpPr txBox="1"/>
          <p:nvPr/>
        </p:nvSpPr>
        <p:spPr>
          <a:xfrm>
            <a:off x="3814231" y="3341412"/>
            <a:ext cx="4563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Limit Velocity over Lifetime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68D54-96E4-48C2-BB24-2B93F7A07390}"/>
              </a:ext>
            </a:extLst>
          </p:cNvPr>
          <p:cNvSpPr txBox="1"/>
          <p:nvPr/>
        </p:nvSpPr>
        <p:spPr>
          <a:xfrm>
            <a:off x="3854051" y="4559944"/>
            <a:ext cx="4483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속도를 제한하여 저항을 구현함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33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05389C-E4A2-4A27-A0C6-4907057A625A}"/>
              </a:ext>
            </a:extLst>
          </p:cNvPr>
          <p:cNvSpPr txBox="1"/>
          <p:nvPr/>
        </p:nvSpPr>
        <p:spPr>
          <a:xfrm>
            <a:off x="2793973" y="3595667"/>
            <a:ext cx="66040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Separate Axes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 축을 따로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Speed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제한 속도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Dampen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제한 속도에 도달했을 때 속도가 감소되는 비율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Drag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항력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공기 저항과 같은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Multiply by Size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크기가 항력에 영향을 주는지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Multiply by Velocity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속도가 항력에 영향을 주는지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F5A694-C9FD-46FD-B1BA-EA46B3378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599" y="1870023"/>
            <a:ext cx="5402801" cy="1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2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1610</Words>
  <Application>Microsoft Office PowerPoint</Application>
  <PresentationFormat>와이드스크린</PresentationFormat>
  <Paragraphs>312</Paragraphs>
  <Slides>79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79</vt:i4>
      </vt:variant>
    </vt:vector>
  </HeadingPairs>
  <TitlesOfParts>
    <vt:vector size="83" baseType="lpstr">
      <vt:lpstr>나눔스퀘어OTF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우령</cp:lastModifiedBy>
  <cp:revision>553</cp:revision>
  <dcterms:created xsi:type="dcterms:W3CDTF">2021-07-27T05:46:00Z</dcterms:created>
  <dcterms:modified xsi:type="dcterms:W3CDTF">2022-01-26T05:58:49Z</dcterms:modified>
</cp:coreProperties>
</file>