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3" r:id="rId16"/>
    <p:sldId id="290" r:id="rId17"/>
    <p:sldId id="294" r:id="rId18"/>
    <p:sldId id="291" r:id="rId19"/>
    <p:sldId id="295" r:id="rId20"/>
    <p:sldId id="296" r:id="rId21"/>
    <p:sldId id="297" r:id="rId22"/>
    <p:sldId id="299" r:id="rId23"/>
    <p:sldId id="298" r:id="rId24"/>
    <p:sldId id="292" r:id="rId25"/>
    <p:sldId id="289" r:id="rId26"/>
    <p:sldId id="303" r:id="rId27"/>
    <p:sldId id="304" r:id="rId28"/>
    <p:sldId id="305" r:id="rId29"/>
    <p:sldId id="306" r:id="rId30"/>
    <p:sldId id="307" r:id="rId31"/>
    <p:sldId id="300" r:id="rId32"/>
    <p:sldId id="308" r:id="rId33"/>
    <p:sldId id="301" r:id="rId34"/>
    <p:sldId id="311" r:id="rId35"/>
    <p:sldId id="309" r:id="rId36"/>
    <p:sldId id="310" r:id="rId37"/>
    <p:sldId id="302" r:id="rId38"/>
    <p:sldId id="312" r:id="rId39"/>
    <p:sldId id="316" r:id="rId40"/>
    <p:sldId id="314" r:id="rId41"/>
    <p:sldId id="315" r:id="rId42"/>
    <p:sldId id="317" r:id="rId43"/>
    <p:sldId id="277" r:id="rId44"/>
  </p:sldIdLst>
  <p:sldSz cx="12192000" cy="6858000"/>
  <p:notesSz cx="6858000" cy="9144000"/>
  <p:embeddedFontLst>
    <p:embeddedFont>
      <p:font typeface="나눔스퀘어OTF Light" panose="020B0600000101010101" pitchFamily="34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응용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386A5CA-26D7-4162-ADB8-6688E437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3" y="2416215"/>
            <a:ext cx="5340754" cy="642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59444-89E9-4884-B0D6-05B6F2EAE279}"/>
              </a:ext>
            </a:extLst>
          </p:cNvPr>
          <p:cNvSpPr txBox="1"/>
          <p:nvPr/>
        </p:nvSpPr>
        <p:spPr>
          <a:xfrm>
            <a:off x="4827044" y="3059083"/>
            <a:ext cx="2537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Velocity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D4315-582B-4405-B53B-0D5A2293ECB9}"/>
              </a:ext>
            </a:extLst>
          </p:cNvPr>
          <p:cNvSpPr txBox="1"/>
          <p:nvPr/>
        </p:nvSpPr>
        <p:spPr>
          <a:xfrm>
            <a:off x="4120156" y="4360439"/>
            <a:ext cx="3951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오브젝트의 속도에 영향을 받음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증기 기관차에서 발생하는 연기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7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7A1DC0D-6DA8-4EAB-AB3E-710FEDD0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3" y="2208397"/>
            <a:ext cx="5340754" cy="642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37EC2-D0F1-4DD8-ADC7-1FB5267CB14D}"/>
              </a:ext>
            </a:extLst>
          </p:cNvPr>
          <p:cNvSpPr txBox="1"/>
          <p:nvPr/>
        </p:nvSpPr>
        <p:spPr>
          <a:xfrm>
            <a:off x="2146842" y="3337973"/>
            <a:ext cx="7898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부모 오브젝트의 영향을 받는 방식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Current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오브젝트의 속도가 모든 파티클에 영향을 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Initial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생성되는 순간에만 오브젝트의 속도가 영향을 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49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58649AF-DA5C-4568-9467-4C19B7BE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53" y="2143065"/>
            <a:ext cx="5050094" cy="762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647DA-B536-442A-84D2-05C030671A5C}"/>
              </a:ext>
            </a:extLst>
          </p:cNvPr>
          <p:cNvSpPr txBox="1"/>
          <p:nvPr/>
        </p:nvSpPr>
        <p:spPr>
          <a:xfrm>
            <a:off x="4422996" y="2905780"/>
            <a:ext cx="334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Force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F640B-61E8-4868-8B61-CA732A4C06B9}"/>
              </a:ext>
            </a:extLst>
          </p:cNvPr>
          <p:cNvSpPr txBox="1"/>
          <p:nvPr/>
        </p:nvSpPr>
        <p:spPr>
          <a:xfrm>
            <a:off x="3971080" y="4360439"/>
            <a:ext cx="4249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힘를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(F=ma,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힘은 가속도와 비례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916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0CCAFEC-5FCF-44B8-82D3-8463478D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53" y="2143065"/>
            <a:ext cx="5050094" cy="762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1730AA-941F-4EFD-8A7F-41E6576CDE3E}"/>
              </a:ext>
            </a:extLst>
          </p:cNvPr>
          <p:cNvSpPr txBox="1"/>
          <p:nvPr/>
        </p:nvSpPr>
        <p:spPr>
          <a:xfrm>
            <a:off x="3476212" y="3337973"/>
            <a:ext cx="5239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X, Y, Z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가속도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Space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적용할 좌표계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프레임마다 새로운 힘이 선택됨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26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6BE6E43-7AE2-4007-842F-132BDA0E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94" y="2484937"/>
            <a:ext cx="5509212" cy="42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89CDD-E12B-49FF-8F86-1C9443BAAB22}"/>
              </a:ext>
            </a:extLst>
          </p:cNvPr>
          <p:cNvSpPr txBox="1"/>
          <p:nvPr/>
        </p:nvSpPr>
        <p:spPr>
          <a:xfrm>
            <a:off x="4457272" y="2905780"/>
            <a:ext cx="3277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2D602-94A0-499B-96BF-C9BCE284A566}"/>
              </a:ext>
            </a:extLst>
          </p:cNvPr>
          <p:cNvSpPr txBox="1"/>
          <p:nvPr/>
        </p:nvSpPr>
        <p:spPr>
          <a:xfrm>
            <a:off x="3939020" y="4360439"/>
            <a:ext cx="431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색을 변경함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01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01B5BB1-2903-4EBA-B129-7443F3D9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82" y="1566227"/>
            <a:ext cx="2708391" cy="4346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BEE738-BB02-43F0-819D-B846CCC18222}"/>
              </a:ext>
            </a:extLst>
          </p:cNvPr>
          <p:cNvSpPr txBox="1"/>
          <p:nvPr/>
        </p:nvSpPr>
        <p:spPr>
          <a:xfrm>
            <a:off x="5607321" y="2929137"/>
            <a:ext cx="5402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포토샵의 그라데이션과 유사하게 설정할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(Blend)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색과 색 사이가 자연스럽게 연결됨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(Fixed)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색과 색 사이가 연결되지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0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67F68B-BC07-47E2-86E8-461A28427BD1}"/>
              </a:ext>
            </a:extLst>
          </p:cNvPr>
          <p:cNvSpPr txBox="1"/>
          <p:nvPr/>
        </p:nvSpPr>
        <p:spPr>
          <a:xfrm>
            <a:off x="4808041" y="2905780"/>
            <a:ext cx="2575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by Speed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10762-F22A-47AB-813B-0BCD8C22F959}"/>
              </a:ext>
            </a:extLst>
          </p:cNvPr>
          <p:cNvSpPr txBox="1"/>
          <p:nvPr/>
        </p:nvSpPr>
        <p:spPr>
          <a:xfrm>
            <a:off x="4205123" y="4360439"/>
            <a:ext cx="37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파티클의 색을 변경함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D1DA36-2A4E-48E0-A47C-5D328A32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40" y="2204030"/>
            <a:ext cx="6063120" cy="7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EEE7729-3FF0-49BB-BA44-42265666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62" y="1423987"/>
            <a:ext cx="2771694" cy="4448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F52152-1952-4A6E-8A77-35FCA2126B5D}"/>
              </a:ext>
            </a:extLst>
          </p:cNvPr>
          <p:cNvSpPr txBox="1"/>
          <p:nvPr/>
        </p:nvSpPr>
        <p:spPr>
          <a:xfrm>
            <a:off x="5515881" y="2929137"/>
            <a:ext cx="5740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동일하게 설정 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왼쪽이 최소 속도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오른쪽이 최대 속도이며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최소 속도 이하와 최대 속도 이상은 양 끝 색을 사용함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9F8259-DC4A-4F89-8E40-E19F7AA7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80" y="3580170"/>
            <a:ext cx="2053833" cy="27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0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C120D5B-B468-4C49-83B5-769D57AC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92" y="2235454"/>
            <a:ext cx="5791616" cy="670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41890-ED30-4A1D-8F94-2F55D1C21FD2}"/>
              </a:ext>
            </a:extLst>
          </p:cNvPr>
          <p:cNvSpPr txBox="1"/>
          <p:nvPr/>
        </p:nvSpPr>
        <p:spPr>
          <a:xfrm>
            <a:off x="4588722" y="2905780"/>
            <a:ext cx="3014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58647-FB6A-4DBB-8B30-3688AAA47E9C}"/>
              </a:ext>
            </a:extLst>
          </p:cNvPr>
          <p:cNvSpPr txBox="1"/>
          <p:nvPr/>
        </p:nvSpPr>
        <p:spPr>
          <a:xfrm>
            <a:off x="3971090" y="4360439"/>
            <a:ext cx="424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 크기를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8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B29F623-3F54-4674-9D62-9A73F27D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15" y="1979526"/>
            <a:ext cx="4703970" cy="1862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CA8C6-0249-46AC-87B4-4257A1597E49}"/>
              </a:ext>
            </a:extLst>
          </p:cNvPr>
          <p:cNvSpPr txBox="1"/>
          <p:nvPr/>
        </p:nvSpPr>
        <p:spPr>
          <a:xfrm>
            <a:off x="3470960" y="4474739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키들을 조절하여 원하는 곡선으로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7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60644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751657"/>
            <a:ext cx="30460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33555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CA5C41-C2B1-4162-83DC-D19250A5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72" y="2092050"/>
            <a:ext cx="5010255" cy="813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CDC1A-439D-45BD-9C2A-C78B552F68E2}"/>
              </a:ext>
            </a:extLst>
          </p:cNvPr>
          <p:cNvSpPr txBox="1"/>
          <p:nvPr/>
        </p:nvSpPr>
        <p:spPr>
          <a:xfrm>
            <a:off x="4894608" y="2905780"/>
            <a:ext cx="2402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by Speed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F8003-C86E-4A5F-BF1F-A45751D7CFB3}"/>
              </a:ext>
            </a:extLst>
          </p:cNvPr>
          <p:cNvSpPr txBox="1"/>
          <p:nvPr/>
        </p:nvSpPr>
        <p:spPr>
          <a:xfrm>
            <a:off x="4088117" y="4360439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파티클의 크기를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13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179388E-4BB9-4275-B32C-F09EBF44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23" y="2275313"/>
            <a:ext cx="4914354" cy="629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FE4E6-9547-4B68-BD17-2C5D8469AE39}"/>
              </a:ext>
            </a:extLst>
          </p:cNvPr>
          <p:cNvSpPr txBox="1"/>
          <p:nvPr/>
        </p:nvSpPr>
        <p:spPr>
          <a:xfrm>
            <a:off x="4195800" y="2905780"/>
            <a:ext cx="380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Rotation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7780C-3685-4951-9007-64B411D4A29F}"/>
              </a:ext>
            </a:extLst>
          </p:cNvPr>
          <p:cNvSpPr txBox="1"/>
          <p:nvPr/>
        </p:nvSpPr>
        <p:spPr>
          <a:xfrm>
            <a:off x="4205139" y="4360439"/>
            <a:ext cx="37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회전각을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32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179388E-4BB9-4275-B32C-F09EBF44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23" y="2275313"/>
            <a:ext cx="4914354" cy="629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758FF-4D7F-4253-8F74-E65CE5FCEE57}"/>
              </a:ext>
            </a:extLst>
          </p:cNvPr>
          <p:cNvSpPr txBox="1"/>
          <p:nvPr/>
        </p:nvSpPr>
        <p:spPr>
          <a:xfrm>
            <a:off x="3972983" y="3598988"/>
            <a:ext cx="4246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Angular Velocity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 속도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 단위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72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E28993D-4151-4ECB-804F-4D37C725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91" y="2096530"/>
            <a:ext cx="5153018" cy="809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BB5CB-4371-4C07-B144-D3E846E14B5C}"/>
              </a:ext>
            </a:extLst>
          </p:cNvPr>
          <p:cNvSpPr txBox="1"/>
          <p:nvPr/>
        </p:nvSpPr>
        <p:spPr>
          <a:xfrm>
            <a:off x="4546572" y="2905780"/>
            <a:ext cx="309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Rotation by Speed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64D50-CEF5-4FEF-A8D3-4F8D32FDB5D1}"/>
              </a:ext>
            </a:extLst>
          </p:cNvPr>
          <p:cNvSpPr txBox="1"/>
          <p:nvPr/>
        </p:nvSpPr>
        <p:spPr>
          <a:xfrm>
            <a:off x="4503303" y="4360439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회전각을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11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4DA451-32F5-40F1-8688-7276A8A3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31" y="2131292"/>
            <a:ext cx="5037338" cy="783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D3B9C-33EF-4D0E-BF4B-A3DF4906DBB4}"/>
              </a:ext>
            </a:extLst>
          </p:cNvPr>
          <p:cNvSpPr txBox="1"/>
          <p:nvPr/>
        </p:nvSpPr>
        <p:spPr>
          <a:xfrm>
            <a:off x="4767214" y="2905780"/>
            <a:ext cx="2657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External Forces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DD1C0-FE38-498A-A8CF-D7F258C8038A}"/>
              </a:ext>
            </a:extLst>
          </p:cNvPr>
          <p:cNvSpPr txBox="1"/>
          <p:nvPr/>
        </p:nvSpPr>
        <p:spPr>
          <a:xfrm>
            <a:off x="3172819" y="4360439"/>
            <a:ext cx="5846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필드에 의한 외부 힘 영향을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장에서 다룹니다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86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3D248E0-B9A8-4E20-9EC3-AF9F2203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08" y="1332292"/>
            <a:ext cx="4666784" cy="2559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23DAA4-CAE8-4FCF-9128-5D94FDDE9C49}"/>
              </a:ext>
            </a:extLst>
          </p:cNvPr>
          <p:cNvSpPr txBox="1"/>
          <p:nvPr/>
        </p:nvSpPr>
        <p:spPr>
          <a:xfrm>
            <a:off x="5558071" y="3891852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5A201-E3C7-4C5F-BBED-62C5E7931BFE}"/>
              </a:ext>
            </a:extLst>
          </p:cNvPr>
          <p:cNvSpPr txBox="1"/>
          <p:nvPr/>
        </p:nvSpPr>
        <p:spPr>
          <a:xfrm>
            <a:off x="4152257" y="5085253"/>
            <a:ext cx="388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노이즈를 이용한 무작위성을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626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노이즈 텍스처 오버레이 또는 추상 어두운 배경에 지저분한 지저분한 곡물 | 프리미엄 사진">
            <a:extLst>
              <a:ext uri="{FF2B5EF4-FFF2-40B4-BE49-F238E27FC236}">
                <a16:creationId xmlns:a16="http://schemas.microsoft.com/office/drawing/2014/main" id="{0F67BF47-7671-4824-9A0A-14ADD6F4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37" y="1230769"/>
            <a:ext cx="4856526" cy="32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FD8485-15F3-4B15-A94E-E4CC49047E97}"/>
              </a:ext>
            </a:extLst>
          </p:cNvPr>
          <p:cNvSpPr txBox="1"/>
          <p:nvPr/>
        </p:nvSpPr>
        <p:spPr>
          <a:xfrm>
            <a:off x="5088354" y="4573980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 텍스쳐란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87742-6ACF-4730-AB70-4727B27FD492}"/>
              </a:ext>
            </a:extLst>
          </p:cNvPr>
          <p:cNvSpPr txBox="1"/>
          <p:nvPr/>
        </p:nvSpPr>
        <p:spPr>
          <a:xfrm>
            <a:off x="1938461" y="5273387"/>
            <a:ext cx="831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텍스쳐를 랜덤하게 흑과 백으로 칠한 후 적당한 후처리를 통해 만들어진 텍스쳐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무작위성을 넣기 위해서 많은 곳에서 사용됨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쉐이더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 생성 등등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9357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0493F14-172A-4AB9-98F6-CF072FD0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08" y="1234320"/>
            <a:ext cx="4666784" cy="2559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A9499-A5CB-47CB-8343-3A0ED9CD3184}"/>
              </a:ext>
            </a:extLst>
          </p:cNvPr>
          <p:cNvSpPr txBox="1"/>
          <p:nvPr/>
        </p:nvSpPr>
        <p:spPr>
          <a:xfrm>
            <a:off x="2041044" y="4097009"/>
            <a:ext cx="8109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Strength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노이즈가 파티클에게 영향을 미치는 양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Frequency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노이즈의 복잡성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Scroll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시간이 지남에 따라 노이즈 텍스쳐가 변화함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Damping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활성화시 세기가 빈도에 비례함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Octaves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 텍스쳐를 생성하기 위한 노이즈 레이어의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레이어가 많으면 풍부한 노이즈가 생성되지만 많은 리소스를 사용함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342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AA702F-9283-47C7-8BE1-0274CD80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431932"/>
            <a:ext cx="4062744" cy="2364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95CC6B-7E81-4A75-BCB1-6393CACA71D2}"/>
              </a:ext>
            </a:extLst>
          </p:cNvPr>
          <p:cNvSpPr txBox="1"/>
          <p:nvPr/>
        </p:nvSpPr>
        <p:spPr>
          <a:xfrm>
            <a:off x="5349873" y="3796392"/>
            <a:ext cx="1492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Collision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A592D-D04C-44A4-B478-1CE03E7C706F}"/>
              </a:ext>
            </a:extLst>
          </p:cNvPr>
          <p:cNvSpPr txBox="1"/>
          <p:nvPr/>
        </p:nvSpPr>
        <p:spPr>
          <a:xfrm>
            <a:off x="4556218" y="4989793"/>
            <a:ext cx="3079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충돌을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물리 효과를 추가할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39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AA702F-9283-47C7-8BE1-0274CD80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064540"/>
            <a:ext cx="4062744" cy="2364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54210-7E97-4241-B1D7-C8B44D208AA8}"/>
              </a:ext>
            </a:extLst>
          </p:cNvPr>
          <p:cNvSpPr txBox="1"/>
          <p:nvPr/>
        </p:nvSpPr>
        <p:spPr>
          <a:xfrm>
            <a:off x="1303181" y="3770437"/>
            <a:ext cx="95856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Type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 대상의 타입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Planes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평면만을 대상으로 하며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World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복잡한 지형도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Visualization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 평면 기즈모 시각화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기즈모는 씬 뷰에서만 보임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Scale Plane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시각화에 사용되는 충돌 평면의 크기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Dampen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줄어드는 속도의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Bounce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튕겨져 나오는 속도의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Lifetime Loss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감소되는 수명의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 Kill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충돌했을 때 일정 속도 이하의 파티클을 제거함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Kill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충돌했을 때 일정 속도 이상의 파티클을 제거함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7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A62CE94-46EA-45E5-B01E-07B1753F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99" y="1322409"/>
            <a:ext cx="2131895" cy="4908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B08CD-DA94-4C5A-83FC-D7FC6A46C7D1}"/>
              </a:ext>
            </a:extLst>
          </p:cNvPr>
          <p:cNvSpPr txBox="1"/>
          <p:nvPr/>
        </p:nvSpPr>
        <p:spPr>
          <a:xfrm>
            <a:off x="4951165" y="3441469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 파티클 시스템에 존재하는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개의 모듈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AA702F-9283-47C7-8BE1-0274CD80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064540"/>
            <a:ext cx="4062744" cy="2364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54210-7E97-4241-B1D7-C8B44D208AA8}"/>
              </a:ext>
            </a:extLst>
          </p:cNvPr>
          <p:cNvSpPr txBox="1"/>
          <p:nvPr/>
        </p:nvSpPr>
        <p:spPr>
          <a:xfrm>
            <a:off x="2665894" y="4317444"/>
            <a:ext cx="6860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Radius Scale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콜라이더의 반지름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Send Collision Messages : OnParticleCollision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 호출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790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95FFD93-C43C-42A5-B120-61E2E6B2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30" y="1553214"/>
            <a:ext cx="4777739" cy="1875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83AB4-1C23-4C22-AE61-62718EA577E0}"/>
              </a:ext>
            </a:extLst>
          </p:cNvPr>
          <p:cNvSpPr txBox="1"/>
          <p:nvPr/>
        </p:nvSpPr>
        <p:spPr>
          <a:xfrm>
            <a:off x="5348335" y="3429000"/>
            <a:ext cx="1495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Triggers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14F29-863E-4D98-933F-8112D74D761D}"/>
              </a:ext>
            </a:extLst>
          </p:cNvPr>
          <p:cNvSpPr txBox="1"/>
          <p:nvPr/>
        </p:nvSpPr>
        <p:spPr>
          <a:xfrm>
            <a:off x="2970853" y="4622401"/>
            <a:ext cx="6250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콜라이더와 충돌했을 때의 콜백을 트리거함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제거하거나 속성을 수정하는 등의 응용이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459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67F38F9-32D5-44FF-B2C4-75B37C6D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30" y="1275629"/>
            <a:ext cx="4777739" cy="187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75873-509B-4926-94D6-638E5ABD31C4}"/>
              </a:ext>
            </a:extLst>
          </p:cNvPr>
          <p:cNvSpPr txBox="1"/>
          <p:nvPr/>
        </p:nvSpPr>
        <p:spPr>
          <a:xfrm>
            <a:off x="1795462" y="3608615"/>
            <a:ext cx="86010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List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충돌을 감지할 오브젝트의 목록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Inside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 내부에 있을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Outside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 외부에 있을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콜라이더에 진입할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Exit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콜라이더에서 빠져나왔을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Collider Query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상호작용하는 콜라이더의 정보를 가져올지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Radius Scale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콜라이더의 반지름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Visualize Bounds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콜라이더를 시각화함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604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38CD1B6-7BB6-4F10-AB88-7BBC0DAC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24" y="2073376"/>
            <a:ext cx="4416951" cy="1094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54ED07-9019-49ED-B174-860C847F3E4C}"/>
              </a:ext>
            </a:extLst>
          </p:cNvPr>
          <p:cNvSpPr txBox="1"/>
          <p:nvPr/>
        </p:nvSpPr>
        <p:spPr>
          <a:xfrm>
            <a:off x="4973106" y="3167390"/>
            <a:ext cx="2245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Sub Emitters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58F9F-6F40-45FF-B490-8FB5CD1FE219}"/>
              </a:ext>
            </a:extLst>
          </p:cNvPr>
          <p:cNvSpPr txBox="1"/>
          <p:nvPr/>
        </p:nvSpPr>
        <p:spPr>
          <a:xfrm>
            <a:off x="4471271" y="4360791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파티클 시스템을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87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38CD1B6-7BB6-4F10-AB88-7BBC0DAC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24" y="2155019"/>
            <a:ext cx="4416951" cy="1094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38ACE2-EC03-4C73-AD61-CDE0FC67742F}"/>
              </a:ext>
            </a:extLst>
          </p:cNvPr>
          <p:cNvSpPr txBox="1"/>
          <p:nvPr/>
        </p:nvSpPr>
        <p:spPr>
          <a:xfrm>
            <a:off x="3499775" y="3927022"/>
            <a:ext cx="51924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Trigger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에미터가 실행되는 시점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파티클 시스템에게 상속될 값들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Emit Probability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에미터가 트리거될 확률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274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83D26FC-B916-418D-82AF-34A066AE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4" y="1710835"/>
            <a:ext cx="4559651" cy="1456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7D7F4-3193-4425-9842-B718A81EEEE0}"/>
              </a:ext>
            </a:extLst>
          </p:cNvPr>
          <p:cNvSpPr txBox="1"/>
          <p:nvPr/>
        </p:nvSpPr>
        <p:spPr>
          <a:xfrm>
            <a:off x="3992074" y="3167390"/>
            <a:ext cx="420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 Sheet Animation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421A6-AB3B-4B3E-BA27-6D4E29C6355C}"/>
              </a:ext>
            </a:extLst>
          </p:cNvPr>
          <p:cNvSpPr txBox="1"/>
          <p:nvPr/>
        </p:nvSpPr>
        <p:spPr>
          <a:xfrm>
            <a:off x="3152007" y="4360791"/>
            <a:ext cx="5888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시트를 이용하여 파티클에 애니메이션을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266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유니티에서 파티클의 텍스처 애니메이션 사용하기(texture sheet animation)">
            <a:extLst>
              <a:ext uri="{FF2B5EF4-FFF2-40B4-BE49-F238E27FC236}">
                <a16:creationId xmlns:a16="http://schemas.microsoft.com/office/drawing/2014/main" id="{79709593-8440-43E2-91B3-DEFE846E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36" y="1123949"/>
            <a:ext cx="4435927" cy="443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95021-2C84-4760-A7F2-3B9A6AB1A6E8}"/>
              </a:ext>
            </a:extLst>
          </p:cNvPr>
          <p:cNvSpPr txBox="1"/>
          <p:nvPr/>
        </p:nvSpPr>
        <p:spPr>
          <a:xfrm>
            <a:off x="4737299" y="5748719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시트 애니메이션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318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4AFD65-839A-442C-BDC1-09F074E4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4" y="1710835"/>
            <a:ext cx="4559651" cy="1456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2A2190-33D3-47CD-80C8-62A47BB42747}"/>
              </a:ext>
            </a:extLst>
          </p:cNvPr>
          <p:cNvSpPr txBox="1"/>
          <p:nvPr/>
        </p:nvSpPr>
        <p:spPr>
          <a:xfrm>
            <a:off x="2946739" y="3690611"/>
            <a:ext cx="62985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종류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단일 텍스쳐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그리드의 크기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Animation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시트 전체를 사용할지 랜덤으로 선택할지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Time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애니메이션를 무엇에 따라 변경할지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Frame over 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흐름에 따른 프레임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Frame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시작 프레임 번호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Cycles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애니메이션 반복 횟수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20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6D3839-BB6A-4341-8B13-FCBBBDCB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90" y="1560010"/>
            <a:ext cx="4592020" cy="1643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E2087-1F77-4B5E-8E43-7693874D2126}"/>
              </a:ext>
            </a:extLst>
          </p:cNvPr>
          <p:cNvSpPr txBox="1"/>
          <p:nvPr/>
        </p:nvSpPr>
        <p:spPr>
          <a:xfrm>
            <a:off x="5513389" y="3167390"/>
            <a:ext cx="116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2E79E-1A7D-4439-83B1-7B796F7C259C}"/>
              </a:ext>
            </a:extLst>
          </p:cNvPr>
          <p:cNvSpPr txBox="1"/>
          <p:nvPr/>
        </p:nvSpPr>
        <p:spPr>
          <a:xfrm>
            <a:off x="4737380" y="4360791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 광원을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955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6D3839-BB6A-4341-8B13-FCBBBDCB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90" y="1560010"/>
            <a:ext cx="4592020" cy="1643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BA60D-CC51-4791-A13F-C152EBE963B6}"/>
              </a:ext>
            </a:extLst>
          </p:cNvPr>
          <p:cNvSpPr txBox="1"/>
          <p:nvPr/>
        </p:nvSpPr>
        <p:spPr>
          <a:xfrm>
            <a:off x="2331219" y="3690611"/>
            <a:ext cx="75295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Light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 프리팹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Ratio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광원에 영향을 받는 파티클의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 Distribution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광원이 할당되는 방식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Use Particle Color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최종 컬러가 파티클 컬러에 따라 조정됨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Range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광원에 지정된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Range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파티클의 크기가 곱해짐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Alpha Affects Intensity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Intensity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파티클 알파 값이 곱해짐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Maximum Lights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최대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73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F81A9E0-2890-4191-8E63-27363BC9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80" y="1682820"/>
            <a:ext cx="5309040" cy="1671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8CE09-C3E3-4924-BE6B-1DC0A23936FE}"/>
              </a:ext>
            </a:extLst>
          </p:cNvPr>
          <p:cNvSpPr txBox="1"/>
          <p:nvPr/>
        </p:nvSpPr>
        <p:spPr>
          <a:xfrm>
            <a:off x="5287925" y="3354185"/>
            <a:ext cx="1616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711F0-4BF4-49E8-91DF-7219F1C6BEA4}"/>
              </a:ext>
            </a:extLst>
          </p:cNvPr>
          <p:cNvSpPr txBox="1"/>
          <p:nvPr/>
        </p:nvSpPr>
        <p:spPr>
          <a:xfrm>
            <a:off x="3620000" y="4553987"/>
            <a:ext cx="4951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방출하는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표현하기 위해서 필수적으로 필요함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62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40D9C83-9DED-4FEE-9AC4-C6D98589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390023"/>
            <a:ext cx="4464295" cy="2545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2B0C4D-398E-4361-AF53-979B20C2FF48}"/>
              </a:ext>
            </a:extLst>
          </p:cNvPr>
          <p:cNvSpPr txBox="1"/>
          <p:nvPr/>
        </p:nvSpPr>
        <p:spPr>
          <a:xfrm>
            <a:off x="5586840" y="3935185"/>
            <a:ext cx="101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35BA9-E876-415C-9111-C847E0C4C297}"/>
              </a:ext>
            </a:extLst>
          </p:cNvPr>
          <p:cNvSpPr txBox="1"/>
          <p:nvPr/>
        </p:nvSpPr>
        <p:spPr>
          <a:xfrm>
            <a:off x="3163240" y="5128586"/>
            <a:ext cx="586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 잔상을 추가함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트레일 머티리얼 설정이 필요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4474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7B21090-7162-4A01-B5E1-6539BCBA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055287"/>
            <a:ext cx="4464295" cy="2545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4767A-3C3C-47EA-8585-39CD97C1E028}"/>
              </a:ext>
            </a:extLst>
          </p:cNvPr>
          <p:cNvSpPr txBox="1"/>
          <p:nvPr/>
        </p:nvSpPr>
        <p:spPr>
          <a:xfrm>
            <a:off x="2331218" y="3800976"/>
            <a:ext cx="80469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생성 방법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Ratio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잔상을 남길 파티클의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잔상이 속한 파티클의 수명에 곱하는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Minimum Vertex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잔상에 버텍스가 추가되기 까지에 필요한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World Space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활성화시 잔상이 오브젝트에 상대적으로 움직이지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Die With Particles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소멸되는 즉시 잔상이 사라짐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Width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너비에 파티클 크기를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수명에 파티클 크기를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Particle Color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색상을 잔상에 상속함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939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7B21090-7162-4A01-B5E1-6539BCBA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055287"/>
            <a:ext cx="4464295" cy="2545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4767A-3C3C-47EA-8585-39CD97C1E028}"/>
              </a:ext>
            </a:extLst>
          </p:cNvPr>
          <p:cNvSpPr txBox="1"/>
          <p:nvPr/>
        </p:nvSpPr>
        <p:spPr>
          <a:xfrm>
            <a:off x="2983224" y="4274505"/>
            <a:ext cx="6225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수명에 따라 색상을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Width over Trail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잔상의 너비를 잔상 길이에 따라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Trail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잔상의 색상을 잔상 길이에 따라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654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응용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68CE09-C3E3-4924-BE6B-1DC0A23936FE}"/>
              </a:ext>
            </a:extLst>
          </p:cNvPr>
          <p:cNvSpPr txBox="1"/>
          <p:nvPr/>
        </p:nvSpPr>
        <p:spPr>
          <a:xfrm>
            <a:off x="5505134" y="408293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711F0-4BF4-49E8-91DF-7219F1C6BEA4}"/>
              </a:ext>
            </a:extLst>
          </p:cNvPr>
          <p:cNvSpPr txBox="1"/>
          <p:nvPr/>
        </p:nvSpPr>
        <p:spPr>
          <a:xfrm>
            <a:off x="3886102" y="4998136"/>
            <a:ext cx="4419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방출되는 모양을 설정하는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준 필수적인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B9725D-8681-4514-90BF-D7B7BA2B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37" y="1334858"/>
            <a:ext cx="4396922" cy="27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A9B3D42-DEA6-44C0-813B-AFACB895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6" y="1938214"/>
            <a:ext cx="5462448" cy="1403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4D3F27-1F89-4729-9ABE-7BA7764BD359}"/>
              </a:ext>
            </a:extLst>
          </p:cNvPr>
          <p:cNvSpPr txBox="1"/>
          <p:nvPr/>
        </p:nvSpPr>
        <p:spPr>
          <a:xfrm>
            <a:off x="4252645" y="3341412"/>
            <a:ext cx="36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Velocity over Lifetime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5389C-E4A2-4A27-A0C6-4907057A625A}"/>
              </a:ext>
            </a:extLst>
          </p:cNvPr>
          <p:cNvSpPr txBox="1"/>
          <p:nvPr/>
        </p:nvSpPr>
        <p:spPr>
          <a:xfrm>
            <a:off x="3821986" y="4559944"/>
            <a:ext cx="4548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속도를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3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A9B3D42-DEA6-44C0-813B-AFACB895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6" y="1846775"/>
            <a:ext cx="5462448" cy="1403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5389C-E4A2-4A27-A0C6-4907057A625A}"/>
              </a:ext>
            </a:extLst>
          </p:cNvPr>
          <p:cNvSpPr txBox="1"/>
          <p:nvPr/>
        </p:nvSpPr>
        <p:spPr>
          <a:xfrm>
            <a:off x="3949418" y="3753609"/>
            <a:ext cx="42931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Linear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선형 속도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등속 운동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Orbital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공전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Offset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회전축으로부터 멀어지는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Modifier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속도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90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7AB7335-9CFC-45C2-9643-B321707F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99" y="1978089"/>
            <a:ext cx="5402801" cy="1363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47FA2-894E-4098-B81A-74E26D85D817}"/>
              </a:ext>
            </a:extLst>
          </p:cNvPr>
          <p:cNvSpPr txBox="1"/>
          <p:nvPr/>
        </p:nvSpPr>
        <p:spPr>
          <a:xfrm>
            <a:off x="3814231" y="3341412"/>
            <a:ext cx="456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Limit Velocity over Lifetime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68D54-96E4-48C2-BB24-2B93F7A07390}"/>
              </a:ext>
            </a:extLst>
          </p:cNvPr>
          <p:cNvSpPr txBox="1"/>
          <p:nvPr/>
        </p:nvSpPr>
        <p:spPr>
          <a:xfrm>
            <a:off x="3854051" y="4559944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속도를 제한하여 저항을 구현함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33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05389C-E4A2-4A27-A0C6-4907057A625A}"/>
              </a:ext>
            </a:extLst>
          </p:cNvPr>
          <p:cNvSpPr txBox="1"/>
          <p:nvPr/>
        </p:nvSpPr>
        <p:spPr>
          <a:xfrm>
            <a:off x="2793973" y="3595667"/>
            <a:ext cx="6604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제한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Dampen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제한 속도에 도달했을 때 속도가 감소되는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Drag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항력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공기 저항과 같은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Multiply by Size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크기가 항력에 영향을 주는지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Multiply by Velocity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속도가 항력에 영향을 주는지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F5A694-C9FD-46FD-B1BA-EA46B337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99" y="1870023"/>
            <a:ext cx="5402801" cy="1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2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1052</Words>
  <Application>Microsoft Office PowerPoint</Application>
  <PresentationFormat>와이드스크린</PresentationFormat>
  <Paragraphs>186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Arial</vt:lpstr>
      <vt:lpstr>나눔스퀘어OTF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466</cp:revision>
  <dcterms:created xsi:type="dcterms:W3CDTF">2021-07-27T05:46:00Z</dcterms:created>
  <dcterms:modified xsi:type="dcterms:W3CDTF">2022-01-25T13:33:04Z</dcterms:modified>
</cp:coreProperties>
</file>