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25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54" r:id="rId13"/>
    <p:sldId id="327" r:id="rId14"/>
    <p:sldId id="340" r:id="rId15"/>
    <p:sldId id="342" r:id="rId16"/>
    <p:sldId id="343" r:id="rId17"/>
    <p:sldId id="344" r:id="rId18"/>
    <p:sldId id="345" r:id="rId19"/>
    <p:sldId id="362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63" r:id="rId30"/>
    <p:sldId id="27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2401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7.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객체지향적 게임 개발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</a:t>
            </a:r>
            <a:endParaRPr lang="ko-KR" altLang="en-US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유니티에서의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1880306" y="4539052"/>
            <a:ext cx="843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자주 사용되는 벡터들은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Vector3.zero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처럼 정적 변수와 비슷하게 제공되는데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내부적으로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C4B64-BDDB-BC4B-1F1A-AEA7746BB658}"/>
              </a:ext>
            </a:extLst>
          </p:cNvPr>
          <p:cNvSpPr txBox="1"/>
          <p:nvPr/>
        </p:nvSpPr>
        <p:spPr>
          <a:xfrm>
            <a:off x="2444415" y="2134282"/>
            <a:ext cx="7303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zero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456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유니티에서의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3344177" y="4450820"/>
            <a:ext cx="550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비슷하게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Time.deltaTime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값을 얻는 일종의 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시간의 스케일을 바꾸면 해당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얻는 값이 달라짐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C4B64-BDDB-BC4B-1F1A-AEA7746BB658}"/>
              </a:ext>
            </a:extLst>
          </p:cNvPr>
          <p:cNvSpPr txBox="1"/>
          <p:nvPr/>
        </p:nvSpPr>
        <p:spPr>
          <a:xfrm>
            <a:off x="2444415" y="2134282"/>
            <a:ext cx="7303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dt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02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10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105988" y="2345063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3685757" y="3795638"/>
            <a:ext cx="4820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객체의 기능과 연산을 상태에 따라 분기하는 디자인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62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255910" y="4797125"/>
            <a:ext cx="76803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패턴은 객체의 상태를 변수에 저장하고서 그 상태에 맞게 기능이나 행동을 수행함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상태를 나타내는 변수가 하나만 존재하므로 동시에 여러 상태를 가지고 있지 않음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상태에 따라 특정 이벤트에 대한 반응을 다르게 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상태와 상태 사이의 전이 역시도 각 상태마다 다르게 설정할 수 있음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25602" name="Picture 2" descr="애니메이터 컨트롤러 - Unity 매뉴얼">
            <a:extLst>
              <a:ext uri="{FF2B5EF4-FFF2-40B4-BE49-F238E27FC236}">
                <a16:creationId xmlns:a16="http://schemas.microsoft.com/office/drawing/2014/main" id="{ABAAB5A7-02AF-F219-AB58-C39EA2BA0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99" y="1352960"/>
            <a:ext cx="5566001" cy="30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9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1650802" y="5136759"/>
            <a:ext cx="889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단순한 형태의 상태 기계는 정수나 열거형으로 상태를 나눔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상태를 저장하는 변수를 바꾸면 상태가 바뀌는 것이고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변수에 따라 조건문으로 행동을 분기하여 실행함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2D987-09CD-396D-4554-E76FC4A6A09E}"/>
              </a:ext>
            </a:extLst>
          </p:cNvPr>
          <p:cNvSpPr txBox="1"/>
          <p:nvPr/>
        </p:nvSpPr>
        <p:spPr>
          <a:xfrm>
            <a:off x="3048000" y="163341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StateMachine 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State1, State2, State3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 state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24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493188" y="5136759"/>
            <a:ext cx="7205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상태를 인터페이스 또는 추상 클래스로 만들어서 저장하는 경우도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패턴이 적용되는 클래스가 복잡하다면 이렇게 클래스를 나누는 것이 효율적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2D987-09CD-396D-4554-E76FC4A6A09E}"/>
              </a:ext>
            </a:extLst>
          </p:cNvPr>
          <p:cNvSpPr txBox="1"/>
          <p:nvPr/>
        </p:nvSpPr>
        <p:spPr>
          <a:xfrm>
            <a:off x="3048000" y="151310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StateMachine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Update();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Start();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State? state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24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307250" y="4872064"/>
            <a:ext cx="75777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상태는 인터페이스의 구현 또는 추상 클래스의 상속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인터페이스를 객체에 종속적으로 만들지 않는다면 일반화된 상태를 재사용할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스켈레톤과 좀비는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IdleState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공유한다와 같은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2D987-09CD-396D-4554-E76FC4A6A09E}"/>
              </a:ext>
            </a:extLst>
          </p:cNvPr>
          <p:cNvSpPr txBox="1"/>
          <p:nvPr/>
        </p:nvSpPr>
        <p:spPr>
          <a:xfrm>
            <a:off x="1973179" y="2148945"/>
            <a:ext cx="82456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IdleState : StateMachine.State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Start()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Update()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"Update"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006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095667" y="5791490"/>
            <a:ext cx="800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변화에 따른 이벤트 처리도 추가할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Start()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Finish()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구현하면 그것이 자동적으로 실행되므로 프로그래밍이 편리해짐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2D987-09CD-396D-4554-E76FC4A6A09E}"/>
              </a:ext>
            </a:extLst>
          </p:cNvPr>
          <p:cNvSpPr txBox="1"/>
          <p:nvPr/>
        </p:nvSpPr>
        <p:spPr>
          <a:xfrm>
            <a:off x="1973179" y="713177"/>
            <a:ext cx="82456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StateMachine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Update();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Start();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Finish();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State? state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UpdateState(State state)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.Finish();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.Start();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680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17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07532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118701"/>
            <a:ext cx="204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유니티에서의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 다시보기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070032" y="5071318"/>
            <a:ext cx="805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패턴은 상태 기계로 표현할 수 있는 대표적인 기능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한 번에 여러 행동이나 패턴이 이루어지는 특수한 케이스가 아니라면 상태 기계로 만들기 적합함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FC8243B-E95A-EFFD-90B9-8D0E65B5FD29}"/>
              </a:ext>
            </a:extLst>
          </p:cNvPr>
          <p:cNvGrpSpPr/>
          <p:nvPr/>
        </p:nvGrpSpPr>
        <p:grpSpPr>
          <a:xfrm>
            <a:off x="2875543" y="1201907"/>
            <a:ext cx="6440913" cy="3049251"/>
            <a:chOff x="2554704" y="1201907"/>
            <a:chExt cx="6440913" cy="3049251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1CE166B-7EE7-8A7C-450F-72CEFC9F9CE8}"/>
                </a:ext>
              </a:extLst>
            </p:cNvPr>
            <p:cNvSpPr/>
            <p:nvPr/>
          </p:nvSpPr>
          <p:spPr>
            <a:xfrm>
              <a:off x="2554704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순찰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6A4FEAD-C84D-BB92-C038-4AF8D83DFE9F}"/>
                </a:ext>
              </a:extLst>
            </p:cNvPr>
            <p:cNvSpPr/>
            <p:nvPr/>
          </p:nvSpPr>
          <p:spPr>
            <a:xfrm>
              <a:off x="5201655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대기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F182FCF-A3C1-9844-3DB1-6D0686561FEF}"/>
                </a:ext>
              </a:extLst>
            </p:cNvPr>
            <p:cNvSpPr/>
            <p:nvPr/>
          </p:nvSpPr>
          <p:spPr>
            <a:xfrm>
              <a:off x="3878178" y="1201907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포착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AE430D4-7E67-64B0-4C78-C238183B4C0F}"/>
                </a:ext>
              </a:extLst>
            </p:cNvPr>
            <p:cNvCxnSpPr>
              <a:cxnSpLocks/>
              <a:stCxn id="5" idx="1"/>
              <a:endCxn id="6" idx="5"/>
            </p:cNvCxnSpPr>
            <p:nvPr/>
          </p:nvCxnSpPr>
          <p:spPr>
            <a:xfrm flipH="1" flipV="1">
              <a:off x="4857213" y="2180942"/>
              <a:ext cx="512418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3B66536-7984-E236-13DC-E56AC8F31AE2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>
              <a:off x="3701715" y="3272109"/>
              <a:ext cx="1499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843D106-075F-0B0A-90AC-7910341CD85F}"/>
                </a:ext>
              </a:extLst>
            </p:cNvPr>
            <p:cNvCxnSpPr>
              <a:cxnSpLocks/>
              <a:stCxn id="3" idx="7"/>
              <a:endCxn id="6" idx="3"/>
            </p:cNvCxnSpPr>
            <p:nvPr/>
          </p:nvCxnSpPr>
          <p:spPr>
            <a:xfrm flipV="1">
              <a:off x="3533739" y="2180942"/>
              <a:ext cx="512415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A4D6ED2-B3C5-81E0-F9FA-C894CC64FFDF}"/>
                </a:ext>
              </a:extLst>
            </p:cNvPr>
            <p:cNvSpPr/>
            <p:nvPr/>
          </p:nvSpPr>
          <p:spPr>
            <a:xfrm>
              <a:off x="6593307" y="1201907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추격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A9B1AB8-86C4-6BCC-BA48-4F28E27B7C7C}"/>
                </a:ext>
              </a:extLst>
            </p:cNvPr>
            <p:cNvCxnSpPr>
              <a:cxnSpLocks/>
              <a:stCxn id="6" idx="6"/>
              <a:endCxn id="19" idx="2"/>
            </p:cNvCxnSpPr>
            <p:nvPr/>
          </p:nvCxnSpPr>
          <p:spPr>
            <a:xfrm>
              <a:off x="5025189" y="1775413"/>
              <a:ext cx="1568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3278EAA-DD3A-9F89-35B4-B337CA8C5993}"/>
                </a:ext>
              </a:extLst>
            </p:cNvPr>
            <p:cNvCxnSpPr>
              <a:cxnSpLocks/>
              <a:stCxn id="19" idx="3"/>
              <a:endCxn id="5" idx="7"/>
            </p:cNvCxnSpPr>
            <p:nvPr/>
          </p:nvCxnSpPr>
          <p:spPr>
            <a:xfrm flipH="1">
              <a:off x="6180690" y="2180942"/>
              <a:ext cx="580593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511F328-32CC-6559-370F-046252C5119F}"/>
                </a:ext>
              </a:extLst>
            </p:cNvPr>
            <p:cNvSpPr/>
            <p:nvPr/>
          </p:nvSpPr>
          <p:spPr>
            <a:xfrm>
              <a:off x="7848606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공격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7F877E2-C9FF-1681-3461-D27DA635E8D3}"/>
                </a:ext>
              </a:extLst>
            </p:cNvPr>
            <p:cNvCxnSpPr>
              <a:cxnSpLocks/>
              <a:stCxn id="19" idx="5"/>
              <a:endCxn id="28" idx="1"/>
            </p:cNvCxnSpPr>
            <p:nvPr/>
          </p:nvCxnSpPr>
          <p:spPr>
            <a:xfrm>
              <a:off x="7572342" y="2180942"/>
              <a:ext cx="444240" cy="68563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905C4E9-12ED-0DA6-BBCA-23933ED9BA15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5775161" y="3845614"/>
              <a:ext cx="0" cy="40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075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948484" y="5071318"/>
            <a:ext cx="6295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기계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다이어그램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객체의 상태와 전이 관계를 나타내는 다이어그램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예시는 간단한 몬스터의 패턴을 나타낸 그림임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0C42D9-A278-C146-1C4F-B916DBAF210E}"/>
              </a:ext>
            </a:extLst>
          </p:cNvPr>
          <p:cNvGrpSpPr/>
          <p:nvPr/>
        </p:nvGrpSpPr>
        <p:grpSpPr>
          <a:xfrm>
            <a:off x="2875543" y="1201907"/>
            <a:ext cx="6440913" cy="3049251"/>
            <a:chOff x="2554704" y="1201907"/>
            <a:chExt cx="6440913" cy="304925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CCFD33C-7092-9FEA-9069-DC73BBC6754E}"/>
                </a:ext>
              </a:extLst>
            </p:cNvPr>
            <p:cNvSpPr/>
            <p:nvPr/>
          </p:nvSpPr>
          <p:spPr>
            <a:xfrm>
              <a:off x="2554704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순찰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735CE6E-4464-8A0C-BCB7-53F83DCD2609}"/>
                </a:ext>
              </a:extLst>
            </p:cNvPr>
            <p:cNvSpPr/>
            <p:nvPr/>
          </p:nvSpPr>
          <p:spPr>
            <a:xfrm>
              <a:off x="5201655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대기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F42733-F389-56C3-F450-CD8AE2BB5A62}"/>
                </a:ext>
              </a:extLst>
            </p:cNvPr>
            <p:cNvSpPr/>
            <p:nvPr/>
          </p:nvSpPr>
          <p:spPr>
            <a:xfrm>
              <a:off x="3878178" y="1201907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포착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224BFFF-EF5B-DA39-BD96-D5452DF1AC4C}"/>
                </a:ext>
              </a:extLst>
            </p:cNvPr>
            <p:cNvCxnSpPr>
              <a:cxnSpLocks/>
              <a:stCxn id="10" idx="1"/>
              <a:endCxn id="11" idx="5"/>
            </p:cNvCxnSpPr>
            <p:nvPr/>
          </p:nvCxnSpPr>
          <p:spPr>
            <a:xfrm flipH="1" flipV="1">
              <a:off x="4857213" y="2180942"/>
              <a:ext cx="512418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319C5D1-4BC3-A4FE-9F43-B4B59A31DE56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3701715" y="3272109"/>
              <a:ext cx="1499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6DA1107-798F-F967-D779-D83C65ED3E9E}"/>
                </a:ext>
              </a:extLst>
            </p:cNvPr>
            <p:cNvCxnSpPr>
              <a:cxnSpLocks/>
              <a:stCxn id="8" idx="7"/>
              <a:endCxn id="11" idx="3"/>
            </p:cNvCxnSpPr>
            <p:nvPr/>
          </p:nvCxnSpPr>
          <p:spPr>
            <a:xfrm flipV="1">
              <a:off x="3533739" y="2180942"/>
              <a:ext cx="512415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0E48DDA-4ED8-0D0B-9731-28842E924262}"/>
                </a:ext>
              </a:extLst>
            </p:cNvPr>
            <p:cNvSpPr/>
            <p:nvPr/>
          </p:nvSpPr>
          <p:spPr>
            <a:xfrm>
              <a:off x="6593307" y="1201907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추격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12A9982-4BB0-9840-2322-B01A3FF6046A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5025189" y="1775413"/>
              <a:ext cx="1568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8DB5C84-F018-2C18-A0AB-3C98FB66E4A2}"/>
                </a:ext>
              </a:extLst>
            </p:cNvPr>
            <p:cNvCxnSpPr>
              <a:cxnSpLocks/>
              <a:stCxn id="17" idx="3"/>
              <a:endCxn id="10" idx="7"/>
            </p:cNvCxnSpPr>
            <p:nvPr/>
          </p:nvCxnSpPr>
          <p:spPr>
            <a:xfrm flipH="1">
              <a:off x="6180690" y="2180942"/>
              <a:ext cx="580593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EB030DA-EAB3-8729-3070-57E472100CE1}"/>
                </a:ext>
              </a:extLst>
            </p:cNvPr>
            <p:cNvSpPr/>
            <p:nvPr/>
          </p:nvSpPr>
          <p:spPr>
            <a:xfrm>
              <a:off x="7848606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공격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ECFAA54-BB7F-6E36-7598-2269B580E272}"/>
                </a:ext>
              </a:extLst>
            </p:cNvPr>
            <p:cNvCxnSpPr>
              <a:cxnSpLocks/>
              <a:stCxn id="17" idx="5"/>
              <a:endCxn id="22" idx="1"/>
            </p:cNvCxnSpPr>
            <p:nvPr/>
          </p:nvCxnSpPr>
          <p:spPr>
            <a:xfrm>
              <a:off x="7572342" y="2180942"/>
              <a:ext cx="444240" cy="68563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71CF6EB-8909-732C-E55A-B172852CD565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5775161" y="3845614"/>
              <a:ext cx="0" cy="40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40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2631903" y="5071318"/>
            <a:ext cx="6928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처음에 한 상태로 시작하고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특정한 이벤트가 발생하면 다른 상태로 전이될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순찰 또는 기다리고 있다가 플레이어를 발견하면 포착 상태로 바뀌는 것이 그 예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0C42D9-A278-C146-1C4F-B916DBAF210E}"/>
              </a:ext>
            </a:extLst>
          </p:cNvPr>
          <p:cNvGrpSpPr/>
          <p:nvPr/>
        </p:nvGrpSpPr>
        <p:grpSpPr>
          <a:xfrm>
            <a:off x="2875543" y="1201907"/>
            <a:ext cx="6440913" cy="3049251"/>
            <a:chOff x="2554704" y="1201907"/>
            <a:chExt cx="6440913" cy="304925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CCFD33C-7092-9FEA-9069-DC73BBC6754E}"/>
                </a:ext>
              </a:extLst>
            </p:cNvPr>
            <p:cNvSpPr/>
            <p:nvPr/>
          </p:nvSpPr>
          <p:spPr>
            <a:xfrm>
              <a:off x="2554704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순찰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735CE6E-4464-8A0C-BCB7-53F83DCD2609}"/>
                </a:ext>
              </a:extLst>
            </p:cNvPr>
            <p:cNvSpPr/>
            <p:nvPr/>
          </p:nvSpPr>
          <p:spPr>
            <a:xfrm>
              <a:off x="5201655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대기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F42733-F389-56C3-F450-CD8AE2BB5A62}"/>
                </a:ext>
              </a:extLst>
            </p:cNvPr>
            <p:cNvSpPr/>
            <p:nvPr/>
          </p:nvSpPr>
          <p:spPr>
            <a:xfrm>
              <a:off x="3878178" y="1201907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포착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224BFFF-EF5B-DA39-BD96-D5452DF1AC4C}"/>
                </a:ext>
              </a:extLst>
            </p:cNvPr>
            <p:cNvCxnSpPr>
              <a:cxnSpLocks/>
              <a:stCxn id="10" idx="1"/>
              <a:endCxn id="11" idx="5"/>
            </p:cNvCxnSpPr>
            <p:nvPr/>
          </p:nvCxnSpPr>
          <p:spPr>
            <a:xfrm flipH="1" flipV="1">
              <a:off x="4857213" y="2180942"/>
              <a:ext cx="512418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319C5D1-4BC3-A4FE-9F43-B4B59A31DE56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3701715" y="3272109"/>
              <a:ext cx="1499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6DA1107-798F-F967-D779-D83C65ED3E9E}"/>
                </a:ext>
              </a:extLst>
            </p:cNvPr>
            <p:cNvCxnSpPr>
              <a:cxnSpLocks/>
              <a:stCxn id="8" idx="7"/>
              <a:endCxn id="11" idx="3"/>
            </p:cNvCxnSpPr>
            <p:nvPr/>
          </p:nvCxnSpPr>
          <p:spPr>
            <a:xfrm flipV="1">
              <a:off x="3533739" y="2180942"/>
              <a:ext cx="512415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0E48DDA-4ED8-0D0B-9731-28842E924262}"/>
                </a:ext>
              </a:extLst>
            </p:cNvPr>
            <p:cNvSpPr/>
            <p:nvPr/>
          </p:nvSpPr>
          <p:spPr>
            <a:xfrm>
              <a:off x="6593307" y="1201907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추격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12A9982-4BB0-9840-2322-B01A3FF6046A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5025189" y="1775413"/>
              <a:ext cx="1568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8DB5C84-F018-2C18-A0AB-3C98FB66E4A2}"/>
                </a:ext>
              </a:extLst>
            </p:cNvPr>
            <p:cNvCxnSpPr>
              <a:cxnSpLocks/>
              <a:stCxn id="17" idx="3"/>
              <a:endCxn id="10" idx="7"/>
            </p:cNvCxnSpPr>
            <p:nvPr/>
          </p:nvCxnSpPr>
          <p:spPr>
            <a:xfrm flipH="1">
              <a:off x="6180690" y="2180942"/>
              <a:ext cx="580593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EB030DA-EAB3-8729-3070-57E472100CE1}"/>
                </a:ext>
              </a:extLst>
            </p:cNvPr>
            <p:cNvSpPr/>
            <p:nvPr/>
          </p:nvSpPr>
          <p:spPr>
            <a:xfrm>
              <a:off x="7848606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공격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ECFAA54-BB7F-6E36-7598-2269B580E272}"/>
                </a:ext>
              </a:extLst>
            </p:cNvPr>
            <p:cNvCxnSpPr>
              <a:cxnSpLocks/>
              <a:stCxn id="17" idx="5"/>
              <a:endCxn id="22" idx="1"/>
            </p:cNvCxnSpPr>
            <p:nvPr/>
          </p:nvCxnSpPr>
          <p:spPr>
            <a:xfrm>
              <a:off x="7572342" y="2180942"/>
              <a:ext cx="444240" cy="68563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71CF6EB-8909-732C-E55A-B172852CD565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5775161" y="3845614"/>
              <a:ext cx="0" cy="40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97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102390" y="5071318"/>
            <a:ext cx="5987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다이어그램에는 어떤 이벤트에서 상태가 바뀔지를 나타낼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저 이벤트가 실제 코드에서 표현될 부분들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0C42D9-A278-C146-1C4F-B916DBAF210E}"/>
              </a:ext>
            </a:extLst>
          </p:cNvPr>
          <p:cNvGrpSpPr/>
          <p:nvPr/>
        </p:nvGrpSpPr>
        <p:grpSpPr>
          <a:xfrm>
            <a:off x="2875543" y="1201907"/>
            <a:ext cx="6440913" cy="3049251"/>
            <a:chOff x="2554704" y="1201907"/>
            <a:chExt cx="6440913" cy="304925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CCFD33C-7092-9FEA-9069-DC73BBC6754E}"/>
                </a:ext>
              </a:extLst>
            </p:cNvPr>
            <p:cNvSpPr/>
            <p:nvPr/>
          </p:nvSpPr>
          <p:spPr>
            <a:xfrm>
              <a:off x="2554704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순찰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735CE6E-4464-8A0C-BCB7-53F83DCD2609}"/>
                </a:ext>
              </a:extLst>
            </p:cNvPr>
            <p:cNvSpPr/>
            <p:nvPr/>
          </p:nvSpPr>
          <p:spPr>
            <a:xfrm>
              <a:off x="5201655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대기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F42733-F389-56C3-F450-CD8AE2BB5A62}"/>
                </a:ext>
              </a:extLst>
            </p:cNvPr>
            <p:cNvSpPr/>
            <p:nvPr/>
          </p:nvSpPr>
          <p:spPr>
            <a:xfrm>
              <a:off x="3878178" y="1201907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포착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224BFFF-EF5B-DA39-BD96-D5452DF1AC4C}"/>
                </a:ext>
              </a:extLst>
            </p:cNvPr>
            <p:cNvCxnSpPr>
              <a:cxnSpLocks/>
              <a:stCxn id="10" idx="1"/>
              <a:endCxn id="11" idx="5"/>
            </p:cNvCxnSpPr>
            <p:nvPr/>
          </p:nvCxnSpPr>
          <p:spPr>
            <a:xfrm flipH="1" flipV="1">
              <a:off x="4857213" y="2180942"/>
              <a:ext cx="512418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319C5D1-4BC3-A4FE-9F43-B4B59A31DE56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3701715" y="3272109"/>
              <a:ext cx="1499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6DA1107-798F-F967-D779-D83C65ED3E9E}"/>
                </a:ext>
              </a:extLst>
            </p:cNvPr>
            <p:cNvCxnSpPr>
              <a:cxnSpLocks/>
              <a:stCxn id="8" idx="7"/>
              <a:endCxn id="11" idx="3"/>
            </p:cNvCxnSpPr>
            <p:nvPr/>
          </p:nvCxnSpPr>
          <p:spPr>
            <a:xfrm flipV="1">
              <a:off x="3533739" y="2180942"/>
              <a:ext cx="512415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0E48DDA-4ED8-0D0B-9731-28842E924262}"/>
                </a:ext>
              </a:extLst>
            </p:cNvPr>
            <p:cNvSpPr/>
            <p:nvPr/>
          </p:nvSpPr>
          <p:spPr>
            <a:xfrm>
              <a:off x="6593307" y="1201907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추격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12A9982-4BB0-9840-2322-B01A3FF6046A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5025189" y="1775413"/>
              <a:ext cx="1568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8DB5C84-F018-2C18-A0AB-3C98FB66E4A2}"/>
                </a:ext>
              </a:extLst>
            </p:cNvPr>
            <p:cNvCxnSpPr>
              <a:cxnSpLocks/>
              <a:stCxn id="17" idx="3"/>
              <a:endCxn id="10" idx="7"/>
            </p:cNvCxnSpPr>
            <p:nvPr/>
          </p:nvCxnSpPr>
          <p:spPr>
            <a:xfrm flipH="1">
              <a:off x="6180690" y="2180942"/>
              <a:ext cx="580593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EB030DA-EAB3-8729-3070-57E472100CE1}"/>
                </a:ext>
              </a:extLst>
            </p:cNvPr>
            <p:cNvSpPr/>
            <p:nvPr/>
          </p:nvSpPr>
          <p:spPr>
            <a:xfrm>
              <a:off x="7848606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공격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ECFAA54-BB7F-6E36-7598-2269B580E272}"/>
                </a:ext>
              </a:extLst>
            </p:cNvPr>
            <p:cNvCxnSpPr>
              <a:cxnSpLocks/>
              <a:stCxn id="17" idx="5"/>
              <a:endCxn id="22" idx="1"/>
            </p:cNvCxnSpPr>
            <p:nvPr/>
          </p:nvCxnSpPr>
          <p:spPr>
            <a:xfrm>
              <a:off x="7572342" y="2180942"/>
              <a:ext cx="444240" cy="68563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71CF6EB-8909-732C-E55A-B172852CD565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5775161" y="3845614"/>
              <a:ext cx="0" cy="40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EAE886-6239-7126-0CA2-B0DDE4489882}"/>
              </a:ext>
            </a:extLst>
          </p:cNvPr>
          <p:cNvSpPr txBox="1"/>
          <p:nvPr/>
        </p:nvSpPr>
        <p:spPr>
          <a:xfrm>
            <a:off x="5666659" y="1522000"/>
            <a:ext cx="926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일정 시간 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08B3D-F5DE-8388-DC26-878CAB803885}"/>
              </a:ext>
            </a:extLst>
          </p:cNvPr>
          <p:cNvSpPr txBox="1"/>
          <p:nvPr/>
        </p:nvSpPr>
        <p:spPr>
          <a:xfrm>
            <a:off x="4309096" y="3281862"/>
            <a:ext cx="926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일정 시간 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853D7-850A-62DC-F6B0-8EA42D59D4D3}"/>
              </a:ext>
            </a:extLst>
          </p:cNvPr>
          <p:cNvSpPr txBox="1"/>
          <p:nvPr/>
        </p:nvSpPr>
        <p:spPr>
          <a:xfrm>
            <a:off x="3118316" y="2301273"/>
            <a:ext cx="1059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 발견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68081-5D33-8211-B20E-E89C7788976A}"/>
              </a:ext>
            </a:extLst>
          </p:cNvPr>
          <p:cNvSpPr txBox="1"/>
          <p:nvPr/>
        </p:nvSpPr>
        <p:spPr>
          <a:xfrm>
            <a:off x="5366822" y="2308331"/>
            <a:ext cx="1059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 발견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BA1B1-CFED-9732-20FF-3558CD42F261}"/>
              </a:ext>
            </a:extLst>
          </p:cNvPr>
          <p:cNvSpPr txBox="1"/>
          <p:nvPr/>
        </p:nvSpPr>
        <p:spPr>
          <a:xfrm>
            <a:off x="6744305" y="2481791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일정 시간 후</a:t>
            </a:r>
            <a:endParaRPr lang="en-US" altLang="ko-KR" sz="12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일정 거리 후</a:t>
            </a:r>
            <a:endParaRPr lang="en-US" altLang="ko-KR" sz="12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이동 불가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3FD6A-B126-9B25-6A92-C2D50A16B5BE}"/>
              </a:ext>
            </a:extLst>
          </p:cNvPr>
          <p:cNvSpPr txBox="1"/>
          <p:nvPr/>
        </p:nvSpPr>
        <p:spPr>
          <a:xfrm>
            <a:off x="8083779" y="2301272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거리의 변화</a:t>
            </a:r>
            <a:endParaRPr lang="en-US" altLang="ko-KR" sz="12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414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C4F5-7C7F-7350-3785-BDE5A0225EE8}"/>
              </a:ext>
            </a:extLst>
          </p:cNvPr>
          <p:cNvSpPr txBox="1"/>
          <p:nvPr/>
        </p:nvSpPr>
        <p:spPr>
          <a:xfrm>
            <a:off x="3753218" y="5166723"/>
            <a:ext cx="4685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 기획과 설계 단계는 이러한 것들을 만드는 작업임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0C42D9-A278-C146-1C4F-B916DBAF210E}"/>
              </a:ext>
            </a:extLst>
          </p:cNvPr>
          <p:cNvGrpSpPr/>
          <p:nvPr/>
        </p:nvGrpSpPr>
        <p:grpSpPr>
          <a:xfrm>
            <a:off x="2875543" y="1201907"/>
            <a:ext cx="6440913" cy="3049251"/>
            <a:chOff x="2554704" y="1201907"/>
            <a:chExt cx="6440913" cy="304925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CCFD33C-7092-9FEA-9069-DC73BBC6754E}"/>
                </a:ext>
              </a:extLst>
            </p:cNvPr>
            <p:cNvSpPr/>
            <p:nvPr/>
          </p:nvSpPr>
          <p:spPr>
            <a:xfrm>
              <a:off x="2554704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순찰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735CE6E-4464-8A0C-BCB7-53F83DCD2609}"/>
                </a:ext>
              </a:extLst>
            </p:cNvPr>
            <p:cNvSpPr/>
            <p:nvPr/>
          </p:nvSpPr>
          <p:spPr>
            <a:xfrm>
              <a:off x="5201655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대기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F42733-F389-56C3-F450-CD8AE2BB5A62}"/>
                </a:ext>
              </a:extLst>
            </p:cNvPr>
            <p:cNvSpPr/>
            <p:nvPr/>
          </p:nvSpPr>
          <p:spPr>
            <a:xfrm>
              <a:off x="3878178" y="1201907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포착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224BFFF-EF5B-DA39-BD96-D5452DF1AC4C}"/>
                </a:ext>
              </a:extLst>
            </p:cNvPr>
            <p:cNvCxnSpPr>
              <a:cxnSpLocks/>
              <a:stCxn id="10" idx="1"/>
              <a:endCxn id="11" idx="5"/>
            </p:cNvCxnSpPr>
            <p:nvPr/>
          </p:nvCxnSpPr>
          <p:spPr>
            <a:xfrm flipH="1" flipV="1">
              <a:off x="4857213" y="2180942"/>
              <a:ext cx="512418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319C5D1-4BC3-A4FE-9F43-B4B59A31DE56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3701715" y="3272109"/>
              <a:ext cx="1499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6DA1107-798F-F967-D779-D83C65ED3E9E}"/>
                </a:ext>
              </a:extLst>
            </p:cNvPr>
            <p:cNvCxnSpPr>
              <a:cxnSpLocks/>
              <a:stCxn id="8" idx="7"/>
              <a:endCxn id="11" idx="3"/>
            </p:cNvCxnSpPr>
            <p:nvPr/>
          </p:nvCxnSpPr>
          <p:spPr>
            <a:xfrm flipV="1">
              <a:off x="3533739" y="2180942"/>
              <a:ext cx="512415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0E48DDA-4ED8-0D0B-9731-28842E924262}"/>
                </a:ext>
              </a:extLst>
            </p:cNvPr>
            <p:cNvSpPr/>
            <p:nvPr/>
          </p:nvSpPr>
          <p:spPr>
            <a:xfrm>
              <a:off x="6593307" y="1201907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추격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12A9982-4BB0-9840-2322-B01A3FF6046A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5025189" y="1775413"/>
              <a:ext cx="15681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8DB5C84-F018-2C18-A0AB-3C98FB66E4A2}"/>
                </a:ext>
              </a:extLst>
            </p:cNvPr>
            <p:cNvCxnSpPr>
              <a:cxnSpLocks/>
              <a:stCxn id="17" idx="3"/>
              <a:endCxn id="10" idx="7"/>
            </p:cNvCxnSpPr>
            <p:nvPr/>
          </p:nvCxnSpPr>
          <p:spPr>
            <a:xfrm flipH="1">
              <a:off x="6180690" y="2180942"/>
              <a:ext cx="580593" cy="685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EB030DA-EAB3-8729-3070-57E472100CE1}"/>
                </a:ext>
              </a:extLst>
            </p:cNvPr>
            <p:cNvSpPr/>
            <p:nvPr/>
          </p:nvSpPr>
          <p:spPr>
            <a:xfrm>
              <a:off x="7848606" y="2698603"/>
              <a:ext cx="1147011" cy="1147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공격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ECFAA54-BB7F-6E36-7598-2269B580E272}"/>
                </a:ext>
              </a:extLst>
            </p:cNvPr>
            <p:cNvCxnSpPr>
              <a:cxnSpLocks/>
              <a:stCxn id="17" idx="5"/>
              <a:endCxn id="22" idx="1"/>
            </p:cNvCxnSpPr>
            <p:nvPr/>
          </p:nvCxnSpPr>
          <p:spPr>
            <a:xfrm>
              <a:off x="7572342" y="2180942"/>
              <a:ext cx="444240" cy="68563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71CF6EB-8909-732C-E55A-B172852CD565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5775161" y="3845614"/>
              <a:ext cx="0" cy="40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EAE886-6239-7126-0CA2-B0DDE4489882}"/>
              </a:ext>
            </a:extLst>
          </p:cNvPr>
          <p:cNvSpPr txBox="1"/>
          <p:nvPr/>
        </p:nvSpPr>
        <p:spPr>
          <a:xfrm>
            <a:off x="5666659" y="1522000"/>
            <a:ext cx="926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일정 시간 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08B3D-F5DE-8388-DC26-878CAB803885}"/>
              </a:ext>
            </a:extLst>
          </p:cNvPr>
          <p:cNvSpPr txBox="1"/>
          <p:nvPr/>
        </p:nvSpPr>
        <p:spPr>
          <a:xfrm>
            <a:off x="4309096" y="3281862"/>
            <a:ext cx="926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일정 시간 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853D7-850A-62DC-F6B0-8EA42D59D4D3}"/>
              </a:ext>
            </a:extLst>
          </p:cNvPr>
          <p:cNvSpPr txBox="1"/>
          <p:nvPr/>
        </p:nvSpPr>
        <p:spPr>
          <a:xfrm>
            <a:off x="3118316" y="2301273"/>
            <a:ext cx="1059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 발견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68081-5D33-8211-B20E-E89C7788976A}"/>
              </a:ext>
            </a:extLst>
          </p:cNvPr>
          <p:cNvSpPr txBox="1"/>
          <p:nvPr/>
        </p:nvSpPr>
        <p:spPr>
          <a:xfrm>
            <a:off x="5366822" y="2308331"/>
            <a:ext cx="1059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 발견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BA1B1-CFED-9732-20FF-3558CD42F261}"/>
              </a:ext>
            </a:extLst>
          </p:cNvPr>
          <p:cNvSpPr txBox="1"/>
          <p:nvPr/>
        </p:nvSpPr>
        <p:spPr>
          <a:xfrm>
            <a:off x="6744305" y="2481791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일정 시간 후</a:t>
            </a:r>
            <a:endParaRPr lang="en-US" altLang="ko-KR" sz="12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일정 거리 후</a:t>
            </a:r>
            <a:endParaRPr lang="en-US" altLang="ko-KR" sz="12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이동 불가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3FD6A-B126-9B25-6A92-C2D50A16B5BE}"/>
              </a:ext>
            </a:extLst>
          </p:cNvPr>
          <p:cNvSpPr txBox="1"/>
          <p:nvPr/>
        </p:nvSpPr>
        <p:spPr>
          <a:xfrm>
            <a:off x="8083779" y="2301272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거리의 변화</a:t>
            </a:r>
            <a:endParaRPr lang="en-US" altLang="ko-KR" sz="12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859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A3A615-29F3-EAF4-88EC-5264E4DE8613}"/>
              </a:ext>
            </a:extLst>
          </p:cNvPr>
          <p:cNvSpPr/>
          <p:nvPr/>
        </p:nvSpPr>
        <p:spPr>
          <a:xfrm>
            <a:off x="2925679" y="1588168"/>
            <a:ext cx="63406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GameObject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1449F6-45F7-27F4-CBC7-C390429D1DC8}"/>
              </a:ext>
            </a:extLst>
          </p:cNvPr>
          <p:cNvSpPr/>
          <p:nvPr/>
        </p:nvSpPr>
        <p:spPr>
          <a:xfrm>
            <a:off x="2925679" y="2172943"/>
            <a:ext cx="1558089" cy="127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Movement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FD893-1EE8-D646-4344-4CE8834C43ED}"/>
              </a:ext>
            </a:extLst>
          </p:cNvPr>
          <p:cNvSpPr/>
          <p:nvPr/>
        </p:nvSpPr>
        <p:spPr>
          <a:xfrm>
            <a:off x="4483768" y="2172943"/>
            <a:ext cx="1558089" cy="127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Skill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840E95-CEB4-BD15-6B29-F938FD19308F}"/>
              </a:ext>
            </a:extLst>
          </p:cNvPr>
          <p:cNvSpPr/>
          <p:nvPr/>
        </p:nvSpPr>
        <p:spPr>
          <a:xfrm>
            <a:off x="6041857" y="2172943"/>
            <a:ext cx="1558089" cy="127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StateMachine</a:t>
            </a:r>
            <a:endParaRPr lang="ko-KR" altLang="en-US" sz="16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87E6E-D492-5602-4D5A-54A68D094620}"/>
              </a:ext>
            </a:extLst>
          </p:cNvPr>
          <p:cNvSpPr txBox="1"/>
          <p:nvPr/>
        </p:nvSpPr>
        <p:spPr>
          <a:xfrm>
            <a:off x="3458273" y="5166723"/>
            <a:ext cx="5275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유니티에서 오브젝트는 컴포넌트를 만드는 것으로 구현하므로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기계는 어느 한 컴포넌트로 구현이 되어야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92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A3A615-29F3-EAF4-88EC-5264E4DE8613}"/>
              </a:ext>
            </a:extLst>
          </p:cNvPr>
          <p:cNvSpPr/>
          <p:nvPr/>
        </p:nvSpPr>
        <p:spPr>
          <a:xfrm>
            <a:off x="2925679" y="1090863"/>
            <a:ext cx="63406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GameObject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1449F6-45F7-27F4-CBC7-C390429D1DC8}"/>
              </a:ext>
            </a:extLst>
          </p:cNvPr>
          <p:cNvSpPr/>
          <p:nvPr/>
        </p:nvSpPr>
        <p:spPr>
          <a:xfrm>
            <a:off x="2925679" y="1675638"/>
            <a:ext cx="1558089" cy="127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Movement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FD893-1EE8-D646-4344-4CE8834C43ED}"/>
              </a:ext>
            </a:extLst>
          </p:cNvPr>
          <p:cNvSpPr/>
          <p:nvPr/>
        </p:nvSpPr>
        <p:spPr>
          <a:xfrm>
            <a:off x="4483768" y="1675638"/>
            <a:ext cx="1558089" cy="127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Skill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840E95-CEB4-BD15-6B29-F938FD19308F}"/>
              </a:ext>
            </a:extLst>
          </p:cNvPr>
          <p:cNvSpPr/>
          <p:nvPr/>
        </p:nvSpPr>
        <p:spPr>
          <a:xfrm>
            <a:off x="6041857" y="1675638"/>
            <a:ext cx="1558089" cy="127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StateMachine</a:t>
            </a:r>
            <a:endParaRPr lang="ko-KR" altLang="en-US" sz="16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87E6E-D492-5602-4D5A-54A68D094620}"/>
              </a:ext>
            </a:extLst>
          </p:cNvPr>
          <p:cNvSpPr txBox="1"/>
          <p:nvPr/>
        </p:nvSpPr>
        <p:spPr>
          <a:xfrm>
            <a:off x="1800646" y="4689919"/>
            <a:ext cx="8238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컴포넌트는 각 기능을 나눈 모듈이므로 서로 다른 기능들은 가능하다면 분리시켜 만드는 것이 좋음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이동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스킬 등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상태 기계는 코어가 되는 부분과 함께 붙일 수도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따로 떨어트릴 수도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03642-5C08-03B1-A833-4442700BF345}"/>
              </a:ext>
            </a:extLst>
          </p:cNvPr>
          <p:cNvSpPr/>
          <p:nvPr/>
        </p:nvSpPr>
        <p:spPr>
          <a:xfrm>
            <a:off x="6041857" y="2950986"/>
            <a:ext cx="1558089" cy="65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Current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State</a:t>
            </a:r>
            <a:endParaRPr lang="ko-KR" altLang="en-US" sz="16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36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A3A615-29F3-EAF4-88EC-5264E4DE8613}"/>
              </a:ext>
            </a:extLst>
          </p:cNvPr>
          <p:cNvSpPr/>
          <p:nvPr/>
        </p:nvSpPr>
        <p:spPr>
          <a:xfrm>
            <a:off x="2925679" y="1155032"/>
            <a:ext cx="63406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GameObject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1449F6-45F7-27F4-CBC7-C390429D1DC8}"/>
              </a:ext>
            </a:extLst>
          </p:cNvPr>
          <p:cNvSpPr/>
          <p:nvPr/>
        </p:nvSpPr>
        <p:spPr>
          <a:xfrm>
            <a:off x="2925679" y="1739807"/>
            <a:ext cx="1558089" cy="127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Movement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FD893-1EE8-D646-4344-4CE8834C43ED}"/>
              </a:ext>
            </a:extLst>
          </p:cNvPr>
          <p:cNvSpPr/>
          <p:nvPr/>
        </p:nvSpPr>
        <p:spPr>
          <a:xfrm>
            <a:off x="4483768" y="1739807"/>
            <a:ext cx="1558089" cy="127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Skill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840E95-CEB4-BD15-6B29-F938FD19308F}"/>
              </a:ext>
            </a:extLst>
          </p:cNvPr>
          <p:cNvSpPr/>
          <p:nvPr/>
        </p:nvSpPr>
        <p:spPr>
          <a:xfrm>
            <a:off x="6041857" y="1739807"/>
            <a:ext cx="1558089" cy="127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StateMachine</a:t>
            </a:r>
            <a:endParaRPr lang="ko-KR" altLang="en-US" sz="16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87E6E-D492-5602-4D5A-54A68D094620}"/>
              </a:ext>
            </a:extLst>
          </p:cNvPr>
          <p:cNvSpPr txBox="1"/>
          <p:nvPr/>
        </p:nvSpPr>
        <p:spPr>
          <a:xfrm>
            <a:off x="2255913" y="4999049"/>
            <a:ext cx="7327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현재의 상태는 다른 컴포넌트들과 상호작용해야 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다른 기능들을 건들 일이 많으므로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예를 들어 이동과 관련된 상태라면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Movement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컴포넌트의 메소드를 호출하는 것처럼 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03642-5C08-03B1-A833-4442700BF345}"/>
              </a:ext>
            </a:extLst>
          </p:cNvPr>
          <p:cNvSpPr/>
          <p:nvPr/>
        </p:nvSpPr>
        <p:spPr>
          <a:xfrm>
            <a:off x="6041857" y="3015155"/>
            <a:ext cx="1558089" cy="659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Current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State</a:t>
            </a:r>
            <a:endParaRPr lang="ko-KR" altLang="en-US" sz="16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1A484E63-486A-0FCD-830E-76EBCA9D8D5D}"/>
              </a:ext>
            </a:extLst>
          </p:cNvPr>
          <p:cNvCxnSpPr>
            <a:stCxn id="3" idx="2"/>
            <a:endCxn id="23" idx="2"/>
          </p:cNvCxnSpPr>
          <p:nvPr/>
        </p:nvCxnSpPr>
        <p:spPr>
          <a:xfrm rot="5400000" flipH="1">
            <a:off x="5712131" y="2565838"/>
            <a:ext cx="659453" cy="1558089"/>
          </a:xfrm>
          <a:prstGeom prst="bentConnector3">
            <a:avLst>
              <a:gd name="adj1" fmla="val -346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69BD4FF-0088-34A0-26BD-12E7F78ABA7D}"/>
              </a:ext>
            </a:extLst>
          </p:cNvPr>
          <p:cNvCxnSpPr>
            <a:cxnSpLocks/>
            <a:stCxn id="3" idx="2"/>
            <a:endCxn id="20" idx="2"/>
          </p:cNvCxnSpPr>
          <p:nvPr/>
        </p:nvCxnSpPr>
        <p:spPr>
          <a:xfrm rot="5400000" flipH="1">
            <a:off x="4933086" y="1786793"/>
            <a:ext cx="659453" cy="3116178"/>
          </a:xfrm>
          <a:prstGeom prst="bentConnector3">
            <a:avLst>
              <a:gd name="adj1" fmla="val -346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0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몬스터 패턴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87E6E-D492-5602-4D5A-54A68D094620}"/>
              </a:ext>
            </a:extLst>
          </p:cNvPr>
          <p:cNvSpPr txBox="1"/>
          <p:nvPr/>
        </p:nvSpPr>
        <p:spPr>
          <a:xfrm>
            <a:off x="5614203" y="3259723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코드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7253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98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505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7.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유니티에서의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34151-FBFA-9BFE-4AAB-D953E00FC658}"/>
              </a:ext>
            </a:extLst>
          </p:cNvPr>
          <p:cNvSpPr txBox="1"/>
          <p:nvPr/>
        </p:nvSpPr>
        <p:spPr>
          <a:xfrm>
            <a:off x="5454641" y="2345063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062735" y="3795638"/>
            <a:ext cx="806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유니티는 내부적으로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C++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개발된 언어이지만 게임 개발을 위한 스크립트 언어로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채택함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버전의 차이는 있을 수 있으나 지금까지 배운 모든 테크닉을 그대로 적용할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8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유니티에서의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814554" y="5263491"/>
            <a:ext cx="6563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유니티의 모든 요소는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UnityEngine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 이름의 큰 네임 스페이스에 포함됨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컴포넌트를 만들기 위한 클래스인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MonoBehaviour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도 여기에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C4B64-BDDB-BC4B-1F1A-AEA7746BB658}"/>
              </a:ext>
            </a:extLst>
          </p:cNvPr>
          <p:cNvSpPr txBox="1"/>
          <p:nvPr/>
        </p:nvSpPr>
        <p:spPr>
          <a:xfrm>
            <a:off x="3048000" y="120765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UnityEngine;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MyComponent : MonoBehaviour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Start()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Update()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2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유니티에서의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1557813" y="4373155"/>
            <a:ext cx="90765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유니티는 오브젝트 자체를 클래스로 만드는 방식이 아닌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컴포넌트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기능을 나누어 만드는 방법을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컴포넌트는 프로그램 설계 방법 중 하나로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기능을 모듈화하여 필요한 모듈을 오브젝트에 붙여 사용하는 방식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방식은 오브젝트의 종류가 다양해도 클래스를 많이 늘리지 않아도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그래서 오브젝트의 생성은 프로토타입 패턴을 이용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2E1600-338C-CBC8-5398-3C360BA596BF}"/>
              </a:ext>
            </a:extLst>
          </p:cNvPr>
          <p:cNvSpPr/>
          <p:nvPr/>
        </p:nvSpPr>
        <p:spPr>
          <a:xfrm>
            <a:off x="2925679" y="1588168"/>
            <a:ext cx="63406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GameObject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964BB5-760E-8A98-C484-53BB612EEB60}"/>
              </a:ext>
            </a:extLst>
          </p:cNvPr>
          <p:cNvSpPr/>
          <p:nvPr/>
        </p:nvSpPr>
        <p:spPr>
          <a:xfrm>
            <a:off x="2925679" y="2172943"/>
            <a:ext cx="1558089" cy="127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Transform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410A3F-312A-C388-6A2A-86021D3CE4D0}"/>
              </a:ext>
            </a:extLst>
          </p:cNvPr>
          <p:cNvSpPr/>
          <p:nvPr/>
        </p:nvSpPr>
        <p:spPr>
          <a:xfrm>
            <a:off x="4483768" y="2172943"/>
            <a:ext cx="1558089" cy="127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Renderer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E1F150-828C-F7E3-A741-96371E29CF42}"/>
              </a:ext>
            </a:extLst>
          </p:cNvPr>
          <p:cNvSpPr/>
          <p:nvPr/>
        </p:nvSpPr>
        <p:spPr>
          <a:xfrm>
            <a:off x="6041857" y="2172943"/>
            <a:ext cx="1558089" cy="127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MyComp</a:t>
            </a:r>
            <a:endParaRPr lang="ko-KR" altLang="en-US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02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유니티에서의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592549" y="5110825"/>
            <a:ext cx="7007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 기본 컴포넌트는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C++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작성되어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래핑하여 구현함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컴포넌트의 경우 상위로 묶을 수 있는 것들이라면 상위 클래스가 존재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렌더러처럼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C4B64-BDDB-BC4B-1F1A-AEA7746BB658}"/>
              </a:ext>
            </a:extLst>
          </p:cNvPr>
          <p:cNvSpPr txBox="1"/>
          <p:nvPr/>
        </p:nvSpPr>
        <p:spPr>
          <a:xfrm>
            <a:off x="1207168" y="1454787"/>
            <a:ext cx="97776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sealed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SpriteRenderer : Renderer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UnityEvent&lt;SpriteRenderer&gt; m_SpriteChangeEvent;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shouldSupportTiling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[MethodImpl(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MethodImplOptions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InternalCall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[NativeMethod(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"ShouldSupportTiling"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415572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유니티에서의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1590106" y="5702104"/>
            <a:ext cx="9011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기본 컴포넌트들은 모두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Component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상속함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MonoBehavior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Component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직접 만드는 컴포넌트와 기본 컴포넌트는 같은 분류로 묶일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C4B64-BDDB-BC4B-1F1A-AEA7746BB658}"/>
              </a:ext>
            </a:extLst>
          </p:cNvPr>
          <p:cNvSpPr txBox="1"/>
          <p:nvPr/>
        </p:nvSpPr>
        <p:spPr>
          <a:xfrm>
            <a:off x="1207168" y="863508"/>
            <a:ext cx="97776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Renderer : Component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[EditorBrowsable(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EditorBrowsableState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Never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[Obsolete(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"Property lightmapTilingOffset has been deprecated. Use 		lightmapScaleOffset (UnityUpgradable) -&gt; lightmapScaleOffset"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		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Vector4 lightmapTilingOffset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Vector4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set</a:t>
            </a:r>
            <a:endParaRPr lang="en-US" altLang="ko-KR" b="0">
              <a:solidFill>
                <a:srgbClr val="4653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406120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유니티에서의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FD571-2E4E-F3ED-725A-3723C04B183F}"/>
              </a:ext>
            </a:extLst>
          </p:cNvPr>
          <p:cNvSpPr txBox="1"/>
          <p:nvPr/>
        </p:nvSpPr>
        <p:spPr>
          <a:xfrm>
            <a:off x="2162391" y="4539052"/>
            <a:ext cx="786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유니티의 기능들을 보면 어떤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문법으로 만들어졌는지 파악할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SceneManager.LoadScene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객체를 생성하지 않고 메소드를 호출했으므로 정적 메소드임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C4B64-BDDB-BC4B-1F1A-AEA7746BB658}"/>
              </a:ext>
            </a:extLst>
          </p:cNvPr>
          <p:cNvSpPr txBox="1"/>
          <p:nvPr/>
        </p:nvSpPr>
        <p:spPr>
          <a:xfrm>
            <a:off x="2444415" y="2134282"/>
            <a:ext cx="7303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SceneManager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.LoadScene(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"Scene"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5110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1050</Words>
  <Application>Microsoft Office PowerPoint</Application>
  <PresentationFormat>와이드스크린</PresentationFormat>
  <Paragraphs>222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나눔스퀘어OTF_ac Light</vt:lpstr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397</cp:revision>
  <dcterms:created xsi:type="dcterms:W3CDTF">2023-10-30T04:59:26Z</dcterms:created>
  <dcterms:modified xsi:type="dcterms:W3CDTF">2023-11-07T06:20:07Z</dcterms:modified>
</cp:coreProperties>
</file>