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25" r:id="rId5"/>
    <p:sldId id="373" r:id="rId6"/>
    <p:sldId id="374" r:id="rId7"/>
    <p:sldId id="375" r:id="rId8"/>
    <p:sldId id="376" r:id="rId9"/>
    <p:sldId id="377" r:id="rId10"/>
    <p:sldId id="354" r:id="rId11"/>
    <p:sldId id="329" r:id="rId12"/>
    <p:sldId id="378" r:id="rId13"/>
    <p:sldId id="379" r:id="rId14"/>
    <p:sldId id="380" r:id="rId15"/>
    <p:sldId id="362" r:id="rId16"/>
    <p:sldId id="364" r:id="rId17"/>
    <p:sldId id="381" r:id="rId18"/>
    <p:sldId id="382" r:id="rId19"/>
    <p:sldId id="383" r:id="rId20"/>
    <p:sldId id="384" r:id="rId21"/>
    <p:sldId id="372" r:id="rId22"/>
    <p:sldId id="363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8.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객체지향적 게임 개발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</a:t>
            </a:r>
            <a:endParaRPr lang="ko-KR" altLang="en-US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10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373691" y="234506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188572" y="3795638"/>
            <a:ext cx="781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 대상에게 이벤트가 발생하면 이를 알아채는 관찰자로 특정 연산을 수행하는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25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955459" y="4820720"/>
            <a:ext cx="82814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패턴은 이벤트가 발생한 객체를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이벤트에 대한 처리를 수행하는 객체를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관찰자는 주체를 계속해서 관찰하다 이벤트가 발생하면 그에 대한 처리를 수행함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주체는 이벤트가 발생했음을 알려주기만 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이벤트와 관련된 처리는 수행하지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979EDF-7DDD-F40C-07EE-8A0EA00E9F13}"/>
              </a:ext>
            </a:extLst>
          </p:cNvPr>
          <p:cNvSpPr/>
          <p:nvPr/>
        </p:nvSpPr>
        <p:spPr>
          <a:xfrm>
            <a:off x="3543987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9DD9C-1049-7A0B-5BF9-4D7F0C61718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518546" y="2689484"/>
            <a:ext cx="35433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68BAF0-0315-D369-2B41-AC316BA2D87F}"/>
              </a:ext>
            </a:extLst>
          </p:cNvPr>
          <p:cNvSpPr/>
          <p:nvPr/>
        </p:nvSpPr>
        <p:spPr>
          <a:xfrm>
            <a:off x="6046560" y="3019137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5ED69-0C13-E0CF-D539-3999416987B7}"/>
              </a:ext>
            </a:extLst>
          </p:cNvPr>
          <p:cNvSpPr/>
          <p:nvPr/>
        </p:nvSpPr>
        <p:spPr>
          <a:xfrm>
            <a:off x="6046560" y="129776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704218-0201-BB76-35EA-27813CA1BBDC}"/>
              </a:ext>
            </a:extLst>
          </p:cNvPr>
          <p:cNvSpPr/>
          <p:nvPr/>
        </p:nvSpPr>
        <p:spPr>
          <a:xfrm>
            <a:off x="8061853" y="215087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459728-DD69-9E2F-887F-D88BB64C9FD5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4518546" y="1836374"/>
            <a:ext cx="1528014" cy="85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335D88-C720-06FA-B628-8E765161714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518546" y="2689485"/>
            <a:ext cx="1528014" cy="86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1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2458805" y="4379562"/>
            <a:ext cx="7274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주체를 관찰하는 관찰자는 주로 인터페이스로 구현함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역할의 의미이므로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OnNotify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메소드는 주체에 이벤트가 발생했을때 호출되는 메소드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이를 구현하여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EC82-3CB2-21E4-F4AB-DFFD925F5439}"/>
              </a:ext>
            </a:extLst>
          </p:cNvPr>
          <p:cNvSpPr txBox="1"/>
          <p:nvPr/>
        </p:nvSpPr>
        <p:spPr>
          <a:xfrm>
            <a:off x="3048000" y="1904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Observer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OnNotify(Subject.Event e);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69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904690" y="5240724"/>
            <a:ext cx="8383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주체는 자신을 관찰할 관찰자들의 리스트를 추가 및 삭제하는 기능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그리고 이벤트가 발생했을때 모든 관찰자에게 그 이벤트를 알려주는 기능으로 나뉨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Event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발생한 이벤트에 관련한 정보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플레이어 처치라면 누가 누굴 죽였고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무엇으로 죽였는지 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EC82-3CB2-21E4-F4AB-DFFD925F5439}"/>
              </a:ext>
            </a:extLst>
          </p:cNvPr>
          <p:cNvSpPr txBox="1"/>
          <p:nvPr/>
        </p:nvSpPr>
        <p:spPr>
          <a:xfrm>
            <a:off x="1455821" y="892878"/>
            <a:ext cx="92803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Subject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Event { }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List&lt;Observer&gt; observers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AddObserver(Observer observer)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DelObserver(Observer observer)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Notify()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Event e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Event();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.OnNotify(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85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17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795398" y="5175821"/>
            <a:ext cx="6601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인벤토리라는 시스템은 특성상 대부분의 경우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함께 구현하는 경우가 많음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게임의 시스템은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구분하는 것이 좋으므로 여기서도 분리하여 구현함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25BDFD-9586-5FE4-8BF7-ABBB751A948C}"/>
              </a:ext>
            </a:extLst>
          </p:cNvPr>
          <p:cNvSpPr/>
          <p:nvPr/>
        </p:nvSpPr>
        <p:spPr>
          <a:xfrm>
            <a:off x="3578822" y="1277575"/>
            <a:ext cx="1358938" cy="2702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Inventory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DD1C02-D3F3-9F84-2A42-2840454E0493}"/>
              </a:ext>
            </a:extLst>
          </p:cNvPr>
          <p:cNvSpPr/>
          <p:nvPr/>
        </p:nvSpPr>
        <p:spPr>
          <a:xfrm>
            <a:off x="7254242" y="1277575"/>
            <a:ext cx="1358938" cy="2702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UI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75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776437" y="5175821"/>
            <a:ext cx="4639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인벤토리에 변화가 생기면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그에 맞게 바뀌어야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아이템이 추가하면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새로운 아이템이 추가가 되듯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25BDFD-9586-5FE4-8BF7-ABBB751A948C}"/>
              </a:ext>
            </a:extLst>
          </p:cNvPr>
          <p:cNvSpPr/>
          <p:nvPr/>
        </p:nvSpPr>
        <p:spPr>
          <a:xfrm>
            <a:off x="3578822" y="1277575"/>
            <a:ext cx="1358938" cy="2702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Inventory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DD1C02-D3F3-9F84-2A42-2840454E0493}"/>
              </a:ext>
            </a:extLst>
          </p:cNvPr>
          <p:cNvSpPr/>
          <p:nvPr/>
        </p:nvSpPr>
        <p:spPr>
          <a:xfrm>
            <a:off x="7254242" y="1277575"/>
            <a:ext cx="1358938" cy="2702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UI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72E49E2-22B9-0A22-6633-DC7F9614A797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937760" y="2628696"/>
            <a:ext cx="2316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1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169704" y="5144736"/>
            <a:ext cx="5852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보통은 인벤토리의 변화에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 영향을 받겠으나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게임에 어떤 시스템이 있느냐에 따라 추가적인 영향이 있을 수도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자체가 여러 개일 수도 있음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8669F9-F0DA-47AD-9268-5D8919253507}"/>
              </a:ext>
            </a:extLst>
          </p:cNvPr>
          <p:cNvSpPr/>
          <p:nvPr/>
        </p:nvSpPr>
        <p:spPr>
          <a:xfrm>
            <a:off x="3543987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Inventory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BDB92-0C26-5560-9195-6FCD67A1CB18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4518546" y="2689484"/>
            <a:ext cx="35433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0AFDD1-FDFC-264C-15ED-265BCB08E698}"/>
              </a:ext>
            </a:extLst>
          </p:cNvPr>
          <p:cNvSpPr/>
          <p:nvPr/>
        </p:nvSpPr>
        <p:spPr>
          <a:xfrm>
            <a:off x="6046560" y="3019137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69489-F27E-4055-6E14-C41262C4B020}"/>
              </a:ext>
            </a:extLst>
          </p:cNvPr>
          <p:cNvSpPr/>
          <p:nvPr/>
        </p:nvSpPr>
        <p:spPr>
          <a:xfrm>
            <a:off x="6046560" y="129776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UI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BB75F3-547A-3A41-D932-1A93C7BD3E53}"/>
              </a:ext>
            </a:extLst>
          </p:cNvPr>
          <p:cNvSpPr/>
          <p:nvPr/>
        </p:nvSpPr>
        <p:spPr>
          <a:xfrm>
            <a:off x="8061853" y="215087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915D81-8202-E0D1-5BA4-2218CFD0E564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>
            <a:off x="4518546" y="1836374"/>
            <a:ext cx="1528014" cy="85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0874A4-FB04-5753-B242-90F5215E388E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4518546" y="2689485"/>
            <a:ext cx="1528014" cy="86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1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134702" y="5144736"/>
            <a:ext cx="9922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 인벤토리와 같은 시스템은 관찰자 패턴으로 구현하는 것이 유리함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인벤토리는 그저 인벤토리 그 자체의 기능만을 구현 및 관리하고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그에 파생되는 다른 시스템은 관찰자에게 맡기는 것임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1A2C7E-D18A-FAFA-644C-458F1E2C84FD}"/>
              </a:ext>
            </a:extLst>
          </p:cNvPr>
          <p:cNvSpPr/>
          <p:nvPr/>
        </p:nvSpPr>
        <p:spPr>
          <a:xfrm>
            <a:off x="3543987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95D4CA-3707-8F03-B11C-E5697B0EBFA7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4518546" y="2689484"/>
            <a:ext cx="35433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E0CC51-51D0-BF78-CCFC-A7CF0240D151}"/>
              </a:ext>
            </a:extLst>
          </p:cNvPr>
          <p:cNvSpPr/>
          <p:nvPr/>
        </p:nvSpPr>
        <p:spPr>
          <a:xfrm>
            <a:off x="6046560" y="3019137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9E667-E33B-78DD-BFBA-932646D043AC}"/>
              </a:ext>
            </a:extLst>
          </p:cNvPr>
          <p:cNvSpPr/>
          <p:nvPr/>
        </p:nvSpPr>
        <p:spPr>
          <a:xfrm>
            <a:off x="6046560" y="129776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4D6A45-A417-C71B-F727-A986BDDB46EF}"/>
              </a:ext>
            </a:extLst>
          </p:cNvPr>
          <p:cNvSpPr/>
          <p:nvPr/>
        </p:nvSpPr>
        <p:spPr>
          <a:xfrm>
            <a:off x="8061853" y="215087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7A61AA-2027-E6D6-30F6-6F7F551C2D72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4518546" y="1836374"/>
            <a:ext cx="1528014" cy="85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49061F-85D3-43BB-EC85-5D493D2A539E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518546" y="2689485"/>
            <a:ext cx="1528014" cy="86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5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07532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118701"/>
            <a:ext cx="18053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769501" y="5144736"/>
            <a:ext cx="8653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일부 특수한 관찰자의 경우 주체에게 영향을 주는 경우도 있을 수 있음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아이템을 조작하는 방식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그러한 것까지 모두 고려하기에는 시스템이 복잡해지므로 여기서는 생략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1A2C7E-D18A-FAFA-644C-458F1E2C84FD}"/>
              </a:ext>
            </a:extLst>
          </p:cNvPr>
          <p:cNvSpPr/>
          <p:nvPr/>
        </p:nvSpPr>
        <p:spPr>
          <a:xfrm>
            <a:off x="3543987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95D4CA-3707-8F03-B11C-E5697B0EBFA7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4518546" y="2689484"/>
            <a:ext cx="35433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E0CC51-51D0-BF78-CCFC-A7CF0240D151}"/>
              </a:ext>
            </a:extLst>
          </p:cNvPr>
          <p:cNvSpPr/>
          <p:nvPr/>
        </p:nvSpPr>
        <p:spPr>
          <a:xfrm>
            <a:off x="6046560" y="3019137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9E667-E33B-78DD-BFBA-932646D043AC}"/>
              </a:ext>
            </a:extLst>
          </p:cNvPr>
          <p:cNvSpPr/>
          <p:nvPr/>
        </p:nvSpPr>
        <p:spPr>
          <a:xfrm>
            <a:off x="6046560" y="129776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4D6A45-A417-C71B-F727-A986BDDB46EF}"/>
              </a:ext>
            </a:extLst>
          </p:cNvPr>
          <p:cNvSpPr/>
          <p:nvPr/>
        </p:nvSpPr>
        <p:spPr>
          <a:xfrm>
            <a:off x="8061853" y="215087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49061F-85D3-43BB-EC85-5D493D2A539E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518546" y="2689485"/>
            <a:ext cx="1528014" cy="86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13B8BA-A1BA-EFE6-FA70-1F187F12BF44}"/>
              </a:ext>
            </a:extLst>
          </p:cNvPr>
          <p:cNvCxnSpPr>
            <a:stCxn id="3" idx="3"/>
            <a:endCxn id="14" idx="1"/>
          </p:cNvCxnSpPr>
          <p:nvPr/>
        </p:nvCxnSpPr>
        <p:spPr>
          <a:xfrm flipV="1">
            <a:off x="4518546" y="1836374"/>
            <a:ext cx="1528014" cy="8531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87E6E-D492-5602-4D5A-54A68D094620}"/>
              </a:ext>
            </a:extLst>
          </p:cNvPr>
          <p:cNvSpPr txBox="1"/>
          <p:nvPr/>
        </p:nvSpPr>
        <p:spPr>
          <a:xfrm>
            <a:off x="5614203" y="3259723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코드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7253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98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8.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50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373690" y="234506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3406864" y="3795638"/>
            <a:ext cx="537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각 클래스들이 얼마나 밀접하게 연관되어 있는지를 나타내는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결합도가 높으면 두 클래스 사이가 밀접하다는 것을 의미함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8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373690" y="234506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응집도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843416" y="3795638"/>
            <a:ext cx="6505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관련 있는 것끼리 묶어놓았다는 것을 나타내는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비슷한데 흩어져 있다면 응집도가 낮고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다른데 뭉쳐 있는 것도 응집도가 낮음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68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1646789" y="4910335"/>
            <a:ext cx="889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두 클래스 사이의 결합도가 높다는 것은 한 클래스를 수정했을때 다른 클래스도 영향이 있다는 것을 의미함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일반적으로 결합도가 높으면 한 기능을 수정할때 여러 클래스를 동시에 수정해야 하므로 보통은 지양함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7E56E5-01B8-80DC-B325-821B5EF0F0C5}"/>
              </a:ext>
            </a:extLst>
          </p:cNvPr>
          <p:cNvSpPr/>
          <p:nvPr/>
        </p:nvSpPr>
        <p:spPr>
          <a:xfrm>
            <a:off x="3614057" y="2026920"/>
            <a:ext cx="1288869" cy="140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ClassA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2A3AAC-1AFD-5A45-23E1-B74EDF3A1BCD}"/>
              </a:ext>
            </a:extLst>
          </p:cNvPr>
          <p:cNvSpPr/>
          <p:nvPr/>
        </p:nvSpPr>
        <p:spPr>
          <a:xfrm>
            <a:off x="7289076" y="2026920"/>
            <a:ext cx="1288869" cy="140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ClassB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F326CC-85FB-2E37-7624-E5FD238701F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902926" y="2727960"/>
            <a:ext cx="23861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61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1393532" y="4805832"/>
            <a:ext cx="9405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ClassB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변화에 영향을 받는다면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ClassB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종속적이다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표현함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클래스는 자기 자신만으로 연산이 이루어지는 경우는 없으므로 종속 관계가 필연적으로 나타날 수밖에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 소프트웨어를 설계하는 관점에선 양방향이 아닌 일방향의 종속 관계로 설계해야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7E56E5-01B8-80DC-B325-821B5EF0F0C5}"/>
              </a:ext>
            </a:extLst>
          </p:cNvPr>
          <p:cNvSpPr/>
          <p:nvPr/>
        </p:nvSpPr>
        <p:spPr>
          <a:xfrm>
            <a:off x="3614057" y="2026920"/>
            <a:ext cx="1288869" cy="140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ClassA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2A3AAC-1AFD-5A45-23E1-B74EDF3A1BCD}"/>
              </a:ext>
            </a:extLst>
          </p:cNvPr>
          <p:cNvSpPr/>
          <p:nvPr/>
        </p:nvSpPr>
        <p:spPr>
          <a:xfrm>
            <a:off x="7289076" y="2026920"/>
            <a:ext cx="1288869" cy="140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ClassB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ACCEA0E-509F-FDB2-ED4C-03684141E05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902926" y="2727960"/>
            <a:ext cx="2386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5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085237" y="5136757"/>
            <a:ext cx="8021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소프트웨어 공학에선 소프트웨어 자체를 여러 레이어로 나누어서 설계를 하라고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각 레이어는 하위 레이어에게 종속적이지만 그 역은 성립하지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게임의 내부 로직이 바뀌면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바뀔 수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바뀐다고 해서 게임의 로직이 바뀌면 안됨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7E56E5-01B8-80DC-B325-821B5EF0F0C5}"/>
              </a:ext>
            </a:extLst>
          </p:cNvPr>
          <p:cNvSpPr/>
          <p:nvPr/>
        </p:nvSpPr>
        <p:spPr>
          <a:xfrm>
            <a:off x="4066902" y="3617994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System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ACCEA0E-509F-FDB2-ED4C-03684141E05D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6096000" y="3424440"/>
            <a:ext cx="0" cy="19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BD276-749D-089E-1FC2-E2B080D689DB}"/>
              </a:ext>
            </a:extLst>
          </p:cNvPr>
          <p:cNvSpPr/>
          <p:nvPr/>
        </p:nvSpPr>
        <p:spPr>
          <a:xfrm>
            <a:off x="4066902" y="2734285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Framework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38A100-2F32-3E88-4BD6-29738A6FAE1D}"/>
              </a:ext>
            </a:extLst>
          </p:cNvPr>
          <p:cNvSpPr/>
          <p:nvPr/>
        </p:nvSpPr>
        <p:spPr>
          <a:xfrm>
            <a:off x="4066902" y="1850576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Main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A007EC-DAD0-6082-6945-33AF1E7367CA}"/>
              </a:ext>
            </a:extLst>
          </p:cNvPr>
          <p:cNvSpPr/>
          <p:nvPr/>
        </p:nvSpPr>
        <p:spPr>
          <a:xfrm>
            <a:off x="4066901" y="966867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068D43-240F-DD4E-08C0-A1DCA361ED8D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096000" y="2540731"/>
            <a:ext cx="0" cy="19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475F23-96C1-4774-0665-6AEF82E269E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1657022"/>
            <a:ext cx="1" cy="19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4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결합도와 응집도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1199594" y="5136757"/>
            <a:ext cx="9793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레이어에서 쉽게 구분하고 분리할 수 있는 것은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나머지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체력을 표현할때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체력 수치를 나타내는 변수를 하나로 묶어서 만드는 경우가 많지만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그렇게 하는 것은 좋지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완전히 분리해서 만들고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바뀐다고 해서 체력 시스템이 바뀌면 안됨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7E56E5-01B8-80DC-B325-821B5EF0F0C5}"/>
              </a:ext>
            </a:extLst>
          </p:cNvPr>
          <p:cNvSpPr/>
          <p:nvPr/>
        </p:nvSpPr>
        <p:spPr>
          <a:xfrm>
            <a:off x="4066902" y="3617994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Game Engine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ACCEA0E-509F-FDB2-ED4C-03684141E05D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6096000" y="3424440"/>
            <a:ext cx="0" cy="19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BD276-749D-089E-1FC2-E2B080D689DB}"/>
              </a:ext>
            </a:extLst>
          </p:cNvPr>
          <p:cNvSpPr/>
          <p:nvPr/>
        </p:nvSpPr>
        <p:spPr>
          <a:xfrm>
            <a:off x="4066902" y="2734285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Framework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38A100-2F32-3E88-4BD6-29738A6FAE1D}"/>
              </a:ext>
            </a:extLst>
          </p:cNvPr>
          <p:cNvSpPr/>
          <p:nvPr/>
        </p:nvSpPr>
        <p:spPr>
          <a:xfrm>
            <a:off x="4066902" y="1850576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Game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A007EC-DAD0-6082-6945-33AF1E7367CA}"/>
              </a:ext>
            </a:extLst>
          </p:cNvPr>
          <p:cNvSpPr/>
          <p:nvPr/>
        </p:nvSpPr>
        <p:spPr>
          <a:xfrm>
            <a:off x="4066901" y="966867"/>
            <a:ext cx="4058195" cy="6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</a:t>
            </a:r>
            <a:endParaRPr lang="ko-KR" altLang="en-US">
              <a:solidFill>
                <a:schemeClr val="tx1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068D43-240F-DD4E-08C0-A1DCA361ED8D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096000" y="2540731"/>
            <a:ext cx="0" cy="19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475F23-96C1-4774-0665-6AEF82E269E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1657022"/>
            <a:ext cx="1" cy="19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1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629</Words>
  <Application>Microsoft Office PowerPoint</Application>
  <PresentationFormat>와이드스크린</PresentationFormat>
  <Paragraphs>116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나눔스퀘어OTF_ac Light</vt:lpstr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416</cp:revision>
  <dcterms:created xsi:type="dcterms:W3CDTF">2023-10-30T04:59:26Z</dcterms:created>
  <dcterms:modified xsi:type="dcterms:W3CDTF">2023-11-08T10:45:34Z</dcterms:modified>
</cp:coreProperties>
</file>