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8" r:id="rId6"/>
    <p:sldId id="279" r:id="rId7"/>
    <p:sldId id="283" r:id="rId8"/>
    <p:sldId id="280" r:id="rId9"/>
    <p:sldId id="281" r:id="rId10"/>
    <p:sldId id="282" r:id="rId11"/>
    <p:sldId id="284" r:id="rId12"/>
    <p:sldId id="276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4" r:id="rId21"/>
    <p:sldId id="296" r:id="rId22"/>
    <p:sldId id="297" r:id="rId23"/>
    <p:sldId id="285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293" r:id="rId35"/>
    <p:sldId id="309" r:id="rId36"/>
    <p:sldId id="310" r:id="rId37"/>
    <p:sldId id="311" r:id="rId38"/>
    <p:sldId id="312" r:id="rId39"/>
    <p:sldId id="308" r:id="rId40"/>
    <p:sldId id="277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887A-AAB6-7B1D-AABC-54E029DCF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8CFADF-F98F-5D1E-71D6-4069642E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3A8AD-8D09-1A8F-08A3-867ECDB2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04F54-9640-12BF-4706-1D43B858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05739-BFCB-4E71-F01E-8266C4D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011DE-1F92-0374-FCD4-859A65E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5731B-2F07-D639-3D40-C8373D71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BE08B-5AAF-6AB9-26AD-8811970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9C001-7297-35C9-37A3-AD6EF5B7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723F8-0E54-22C2-6D3A-C70C075A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4C335-E3A9-1854-3B1A-24F0434C8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1F498-549C-9AFD-1AF9-DD7B12C6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696E8-0CAC-55FA-762E-514B8C82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CDBBF-153C-C5A5-723A-25AD98CA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DF2D9-FA2C-A04D-BE0E-3D14303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12B22-BFDE-6D84-3DA5-681B36F6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70B6B-1F05-5B36-37C8-AF33512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B6C91-B108-1C05-990B-D7A5339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6E8A5-E08A-86C2-4F43-1225FACF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A6831-1ED8-06A3-1A4F-F129A50D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4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C208F-A6BB-53F1-9F44-C3972CF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BEEC0-5A5E-41F9-4747-880B793C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9315-F06F-E3A4-E727-55A2FB0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2900-035D-1DA1-C44E-11C27D45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6C54F-5284-8E0A-73D7-0E38D508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AE6D9-2E8E-5F48-6AAC-BB69D255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11484-841F-F847-7F87-806D89B0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CAC1B-4EE1-07F8-1A31-30D55BE7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1CB11-57D8-0273-DB15-6BD1FDAB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BD0D-7D04-E764-395F-F2D2F9C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43861-40DE-452C-35B9-DE8CC488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8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75E43-D5EF-1422-72C3-F155C6F7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C5396-BA42-8CB8-F4DE-6DE2ABCA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3E704-EB62-A751-9000-5D3C8DB73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402CB2-DD59-C2C3-98CA-E31682820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F45E8-2604-CF54-EFB8-C60C3E4E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71CB0-9C43-D2D3-FF76-BE56B04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62F69A-13E4-9E4F-A8BC-9418864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071EA-C717-3847-356E-05CD768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04965-6A36-D4FE-CA4C-6E366445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1F44B-CD49-D478-37E0-59328658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8C1CD-55F2-8EE5-AF1F-C6FD76A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92046-C0BF-FB81-0EC6-EA3B8F7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D5DCD-6E88-F0D0-F845-1CE72B7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7D99B-4C4C-1290-78E0-77114D7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15296-7594-BB37-4FA3-25388A2E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2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0182-F472-4E8A-87FA-0C0A2D41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48369-126E-D3ED-822B-86D2F875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3A8572-DD59-44FA-CA60-6C404932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59A5B-0B7C-31B3-3CDB-EE46C54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9D868-BBB0-629B-3B9F-14D9887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C97C8-6086-1595-D22E-EFECF59B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5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33F2-90DD-6096-2345-B5BD3EAB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CE90C-6725-5454-C0D6-179EFA0F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8B00D-CC07-491F-2AE0-1A96CD66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30735-C0CB-B496-E331-5A4E777B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05776-6A41-01F7-FC5C-6E92A58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DCF49-6DEB-6540-DE32-596961E6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671E8-EBF6-4988-D51F-65060F3C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ECCB-0278-A191-8501-7A97CD06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67767-01C6-8CFD-48C4-EB9A16A5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CEEF-86EC-4BED-B479-FFF52E096232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F24C7-DE00-5D53-76C5-8841472B9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1A04F-2E64-CC1D-C3CD-38DE4928E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F38B-B4E6-49FB-BF0A-633DB594A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객체지향 기초</a:t>
            </a:r>
          </a:p>
        </p:txBody>
      </p:sp>
    </p:spTree>
    <p:extLst>
      <p:ext uri="{BB962C8B-B14F-4D97-AF65-F5344CB8AC3E}">
        <p14:creationId xmlns:p14="http://schemas.microsoft.com/office/powerpoint/2010/main" val="968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2069110" y="5501643"/>
            <a:ext cx="8053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지향에서 말하는 객체는 그 뜻이 명확하지는 않지만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한 마디로 요약해보면 어떠한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존재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게임에서 캐릭터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적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무기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아이템 등의 모든 존재는 객체라고 생각할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1026" name="Picture 2" descr="할로우 나이트(Hollow Knight) - (3)">
            <a:extLst>
              <a:ext uri="{FF2B5EF4-FFF2-40B4-BE49-F238E27FC236}">
                <a16:creationId xmlns:a16="http://schemas.microsoft.com/office/drawing/2014/main" id="{669FFB73-CF17-A0DE-6354-1F7CF8E07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477" y="771582"/>
            <a:ext cx="6507045" cy="406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53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2348846" y="4979129"/>
            <a:ext cx="7494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실제 눈으로 보이는 존재들 말고도 많은 것들은 객체 지향에서 객체로써 다루어질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스킬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돈과 같은 것들도 어떠한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존재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객체로 만들어서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pic>
        <p:nvPicPr>
          <p:cNvPr id="1026" name="Picture 2" descr="할로우 나이트(Hollow Knight) - (3)">
            <a:extLst>
              <a:ext uri="{FF2B5EF4-FFF2-40B4-BE49-F238E27FC236}">
                <a16:creationId xmlns:a16="http://schemas.microsoft.com/office/drawing/2014/main" id="{669FFB73-CF17-A0DE-6354-1F7CF8E07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8" t="7580" r="71013" b="74647"/>
          <a:stretch/>
        </p:blipFill>
        <p:spPr bwMode="auto">
          <a:xfrm>
            <a:off x="4435707" y="1923293"/>
            <a:ext cx="3320585" cy="16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82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ity] Transform에 대해 알아보자">
            <a:extLst>
              <a:ext uri="{FF2B5EF4-FFF2-40B4-BE49-F238E27FC236}">
                <a16:creationId xmlns:a16="http://schemas.microsoft.com/office/drawing/2014/main" id="{8EBF289B-B059-8B51-B837-805E4BAB8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1351463"/>
            <a:ext cx="437197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4083302" y="5205552"/>
            <a:ext cx="4025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심지어 하나의 기능조차 객체로 활용할 수 있음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달리기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”, 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“, 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”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등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6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98FD7-9B0F-CBA0-4117-3560D27C919A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74205-5765-BB3B-1823-89436A1D82A8}"/>
              </a:ext>
            </a:extLst>
          </p:cNvPr>
          <p:cNvSpPr txBox="1"/>
          <p:nvPr/>
        </p:nvSpPr>
        <p:spPr>
          <a:xfrm>
            <a:off x="2259894" y="5510138"/>
            <a:ext cx="7672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지향은 모든 존재를 객체로 정리하고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객체들을 이용하여 프로그램의 연산을 수행함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추가적으로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객체들이 많아지면 객체 사이에 존재하는 집합 관계도 정의하여 사용할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종소과목강문계와 같은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pic>
        <p:nvPicPr>
          <p:cNvPr id="5122" name="Picture 2" descr="어휘편[003] : 진화론, 종속과목강문계 : 네이버 블로그">
            <a:extLst>
              <a:ext uri="{FF2B5EF4-FFF2-40B4-BE49-F238E27FC236}">
                <a16:creationId xmlns:a16="http://schemas.microsoft.com/office/drawing/2014/main" id="{893CCB62-180A-9C4F-6F7D-7A31944EA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45" y="728254"/>
            <a:ext cx="4755109" cy="41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67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50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BD455-676B-E9B1-6094-524BF9F77645}"/>
              </a:ext>
            </a:extLst>
          </p:cNvPr>
          <p:cNvSpPr txBox="1"/>
          <p:nvPr/>
        </p:nvSpPr>
        <p:spPr>
          <a:xfrm>
            <a:off x="3503799" y="3524798"/>
            <a:ext cx="5184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프로그램은 객체와 객체 사이의 관계와 연산으로 이루어진다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Ex) Java, C++, C#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BCB64-9B3A-2A77-EECF-E9D10BB793FC}"/>
              </a:ext>
            </a:extLst>
          </p:cNvPr>
          <p:cNvSpPr txBox="1"/>
          <p:nvPr/>
        </p:nvSpPr>
        <p:spPr>
          <a:xfrm>
            <a:off x="3998316" y="2249270"/>
            <a:ext cx="4195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 프로그래밍</a:t>
            </a:r>
            <a:endParaRPr lang="ko-KR" altLang="en-US" sz="3600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48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BD455-676B-E9B1-6094-524BF9F77645}"/>
              </a:ext>
            </a:extLst>
          </p:cNvPr>
          <p:cNvSpPr txBox="1"/>
          <p:nvPr/>
        </p:nvSpPr>
        <p:spPr>
          <a:xfrm>
            <a:off x="4681207" y="3524798"/>
            <a:ext cx="2829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정의한다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만든다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객체로 프로그램을 완성한다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BCB64-9B3A-2A77-EECF-E9D10BB793FC}"/>
              </a:ext>
            </a:extLst>
          </p:cNvPr>
          <p:cNvSpPr txBox="1"/>
          <p:nvPr/>
        </p:nvSpPr>
        <p:spPr>
          <a:xfrm>
            <a:off x="3998316" y="2197018"/>
            <a:ext cx="4195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 프로그래밍</a:t>
            </a:r>
            <a:endParaRPr lang="ko-KR" altLang="en-US" sz="3600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552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BD455-676B-E9B1-6094-524BF9F77645}"/>
              </a:ext>
            </a:extLst>
          </p:cNvPr>
          <p:cNvSpPr txBox="1"/>
          <p:nvPr/>
        </p:nvSpPr>
        <p:spPr>
          <a:xfrm>
            <a:off x="5171727" y="981896"/>
            <a:ext cx="1848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정의한다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1440499" y="3307080"/>
            <a:ext cx="9311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프로그램은 이 세상에 어떠한 객체가 있는지 알 수 없음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다짜고짜 프로그램에서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Player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객체와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Monster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객체를 사용한다고 이야기해도 프로그램은 알지 못함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사용하기 전 먼저 이 프로그램에서 사용할 객체들을 미리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정의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할 필요가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98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BD455-676B-E9B1-6094-524BF9F77645}"/>
              </a:ext>
            </a:extLst>
          </p:cNvPr>
          <p:cNvSpPr txBox="1"/>
          <p:nvPr/>
        </p:nvSpPr>
        <p:spPr>
          <a:xfrm>
            <a:off x="5171727" y="981896"/>
            <a:ext cx="1848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정의한다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2538824" y="4348421"/>
            <a:ext cx="71144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객체의 정의는 구조체의 정의와 비슷한데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struct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대신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class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사용함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”, 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고양이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”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처럼 실제 객체들의 특징들을 모아놓은 부류라고 생각하면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개는 짖고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자신만의 이름을 가지고 있다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고양이는 물건을 떨어트리고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자신만의 이름을 가지고 있다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150E5-C5A9-BA6E-199C-1E43E383708B}"/>
              </a:ext>
            </a:extLst>
          </p:cNvPr>
          <p:cNvSpPr txBox="1"/>
          <p:nvPr/>
        </p:nvSpPr>
        <p:spPr>
          <a:xfrm>
            <a:off x="3048000" y="226183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589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BD455-676B-E9B1-6094-524BF9F77645}"/>
              </a:ext>
            </a:extLst>
          </p:cNvPr>
          <p:cNvSpPr txBox="1"/>
          <p:nvPr/>
        </p:nvSpPr>
        <p:spPr>
          <a:xfrm>
            <a:off x="5290349" y="981896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만든다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1390290" y="4269786"/>
            <a:ext cx="94115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클래스가 정의되면 이제부터 그 클래스로 객체를 만들어서 사용할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생성하는 것은 클래스의 이름 앞에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new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붙여서 생성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클래스를 만들었다는 것은 이제부터 이 프로그램에선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분류되는 객체들이 있다는 것을 알려준 것이고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new Dog()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실제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클래스에 속하는 객체를 생성했다는 것을 의미함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저장된 객체는 그 자체가 하나의 값처럼 사용할 수 있으므로 변수에 넣거나 하는 등 활용함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150E5-C5A9-BA6E-199C-1E43E383708B}"/>
              </a:ext>
            </a:extLst>
          </p:cNvPr>
          <p:cNvSpPr txBox="1"/>
          <p:nvPr/>
        </p:nvSpPr>
        <p:spPr>
          <a:xfrm>
            <a:off x="3048000" y="168027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a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b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86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5569253" y="2048972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2923903"/>
            <a:ext cx="11961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</a:t>
            </a:r>
          </a:p>
        </p:txBody>
      </p:sp>
    </p:spTree>
    <p:extLst>
      <p:ext uri="{BB962C8B-B14F-4D97-AF65-F5344CB8AC3E}">
        <p14:creationId xmlns:p14="http://schemas.microsoft.com/office/powerpoint/2010/main" val="1238892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BD455-676B-E9B1-6094-524BF9F77645}"/>
              </a:ext>
            </a:extLst>
          </p:cNvPr>
          <p:cNvSpPr txBox="1"/>
          <p:nvPr/>
        </p:nvSpPr>
        <p:spPr>
          <a:xfrm>
            <a:off x="4706856" y="981896"/>
            <a:ext cx="2778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객체로 프로그램을 완성한다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1785438" y="4552665"/>
            <a:ext cx="86212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세상에는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이름의 개와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이름의 개가 있으므로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개와 개 사이의 관계나 행동 등을 추가로 만들면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이제부터 그 행동을 바탕으로 프로그램을 만들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 프로그래밍이란 이러한 과정으로 프로그램을 만드는 것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즉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객체가 가장 중요함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7797-C260-8C22-8301-5B56FC360EC4}"/>
              </a:ext>
            </a:extLst>
          </p:cNvPr>
          <p:cNvSpPr txBox="1"/>
          <p:nvPr/>
        </p:nvSpPr>
        <p:spPr>
          <a:xfrm>
            <a:off x="3048000" y="168027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a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b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1930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1294931" y="4413328"/>
            <a:ext cx="96023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클래스를 정의한다는 것은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 클래스에 속하는 객체가 할 수 있는 행동과 가지고 있는 정보를 정의한다는 것을 말함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무엇을 할 수 있는가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 :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어떤 정보를 갖고 있는가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 :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멤버 변수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변수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public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다음 시간에 자세히 다룰 예정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이번 강의에서는 모든 메소드와 멤버 변수 앞에 붙임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7797-C260-8C22-8301-5B56FC360EC4}"/>
              </a:ext>
            </a:extLst>
          </p:cNvPr>
          <p:cNvSpPr txBox="1"/>
          <p:nvPr/>
        </p:nvSpPr>
        <p:spPr>
          <a:xfrm>
            <a:off x="3048000" y="123613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name;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Bark()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7226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1503331" y="4866174"/>
            <a:ext cx="918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짖을 수 있고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이름이 있다는 것을 정의했으므로 이제부터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Dog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객체가 짖거나 이름을 가질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구조체와 비슷하게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멤버 변수와 메소드에 접근하여 사용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7797-C260-8C22-8301-5B56FC360EC4}"/>
              </a:ext>
            </a:extLst>
          </p:cNvPr>
          <p:cNvSpPr txBox="1"/>
          <p:nvPr/>
        </p:nvSpPr>
        <p:spPr>
          <a:xfrm>
            <a:off x="3048000" y="875012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a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.Bark();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1934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992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2787344" y="4770380"/>
            <a:ext cx="6617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메소드는 객체의 행동을 나타내는 함수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언어의 함수와 가장 큰 차이점은 그 행동을 하는 주체가 존재한다는 것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위 예에서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Bark()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이름의 함수는 그 함수를 실행한 주체인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a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라는 개가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7797-C260-8C22-8301-5B56FC360EC4}"/>
              </a:ext>
            </a:extLst>
          </p:cNvPr>
          <p:cNvSpPr txBox="1"/>
          <p:nvPr/>
        </p:nvSpPr>
        <p:spPr>
          <a:xfrm>
            <a:off x="3048000" y="121464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System;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Dog a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Dog();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.Bark();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1443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3527136" y="4317535"/>
            <a:ext cx="5137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메소드의 선언과 정의는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언어의 함수와 기본적으로 동일함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반환형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함수명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매개변수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그리고 그에 대한 구현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7797-C260-8C22-8301-5B56FC360EC4}"/>
              </a:ext>
            </a:extLst>
          </p:cNvPr>
          <p:cNvSpPr txBox="1"/>
          <p:nvPr/>
        </p:nvSpPr>
        <p:spPr>
          <a:xfrm>
            <a:off x="3048000" y="2015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Bark()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멍</a:t>
            </a:r>
            <a:r>
              <a:rPr lang="en-US" altLang="ko-KR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640633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1474500" y="4195615"/>
            <a:ext cx="92432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this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객체 자기 자신을 나타내는 키워드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this.name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“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나의 이름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＂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이라는 의미이고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그걸 반환하므로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GetName()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자신의 이름을 알려주는 메소드임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참고로 메소드와 클래스의 이름은 대문자로 시작함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7797-C260-8C22-8301-5B56FC360EC4}"/>
              </a:ext>
            </a:extLst>
          </p:cNvPr>
          <p:cNvSpPr txBox="1"/>
          <p:nvPr/>
        </p:nvSpPr>
        <p:spPr>
          <a:xfrm>
            <a:off x="3048000" y="2015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GetName()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732107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2405285" y="3986610"/>
            <a:ext cx="7381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메소드는 한 줄로 표현할 수 있을 경우 중괄호 없이 </a:t>
            </a:r>
            <a:r>
              <a:rPr lang="en-US" altLang="ko-KR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=&gt;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한 줄로 표현할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void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함수라면 그 한 줄을 실행하기만 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void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아니라면 값을 반환하는 것까지 포함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7797-C260-8C22-8301-5B56FC360EC4}"/>
              </a:ext>
            </a:extLst>
          </p:cNvPr>
          <p:cNvSpPr txBox="1"/>
          <p:nvPr/>
        </p:nvSpPr>
        <p:spPr>
          <a:xfrm>
            <a:off x="3048000" y="22930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GetName()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3737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3366195" y="4221742"/>
            <a:ext cx="5459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간단한 메소드를 추가한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Vector3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Vector3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객체는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Norm()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그 크기를 반환하는 메소드가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7797-C260-8C22-8301-5B56FC360EC4}"/>
              </a:ext>
            </a:extLst>
          </p:cNvPr>
          <p:cNvSpPr txBox="1"/>
          <p:nvPr/>
        </p:nvSpPr>
        <p:spPr>
          <a:xfrm>
            <a:off x="1524000" y="1866332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y, z;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Norm()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.Sqrt(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576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2425764" y="5835517"/>
            <a:ext cx="7340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오버로딩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중복된 이름의 메소드를 매개변수를 다르게 함으로써 구분하는 기능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this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굳이 필요하지 않다면 생략해도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BE0B3-BD76-3A27-56DC-90211242E32A}"/>
              </a:ext>
            </a:extLst>
          </p:cNvPr>
          <p:cNvSpPr txBox="1"/>
          <p:nvPr/>
        </p:nvSpPr>
        <p:spPr>
          <a:xfrm>
            <a:off x="3048000" y="344882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y, z;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Multiply(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Multiply()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69B5E-B387-2241-781E-6C027FD0B471}"/>
              </a:ext>
            </a:extLst>
          </p:cNvPr>
          <p:cNvSpPr txBox="1"/>
          <p:nvPr/>
        </p:nvSpPr>
        <p:spPr>
          <a:xfrm>
            <a:off x="7750629" y="2782669"/>
            <a:ext cx="2698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.Multiply()</a:t>
            </a:r>
          </a:p>
          <a:p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.Multiply(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857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937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6CFF6-A3C4-9F29-0FAB-486760C5949D}"/>
              </a:ext>
            </a:extLst>
          </p:cNvPr>
          <p:cNvSpPr txBox="1"/>
          <p:nvPr/>
        </p:nvSpPr>
        <p:spPr>
          <a:xfrm>
            <a:off x="2493097" y="5556834"/>
            <a:ext cx="7205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특정 매개변수에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=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값을 넣어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기본값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지정해줄 수 있음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기본값이 있는 메소드의 경우 함수에 인자를 넣지 않을때 자동적으로 기본값이 사용됨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DAC2D-0F0D-3C70-5383-D831C28A36FE}"/>
              </a:ext>
            </a:extLst>
          </p:cNvPr>
          <p:cNvSpPr txBox="1"/>
          <p:nvPr/>
        </p:nvSpPr>
        <p:spPr>
          <a:xfrm>
            <a:off x="3048000" y="895298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y, z;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Multiply(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.Multiply()</a:t>
            </a:r>
          </a:p>
          <a:p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.Multiply(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7427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EE35B-C7BF-BC93-F90E-76F35055CE5F}"/>
              </a:ext>
            </a:extLst>
          </p:cNvPr>
          <p:cNvSpPr txBox="1"/>
          <p:nvPr/>
        </p:nvSpPr>
        <p:spPr>
          <a:xfrm>
            <a:off x="3048000" y="895298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y, z;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Multiply(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.Multiply(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4B55C-C4AD-A848-6E98-B2FDE7987E61}"/>
              </a:ext>
            </a:extLst>
          </p:cNvPr>
          <p:cNvSpPr txBox="1"/>
          <p:nvPr/>
        </p:nvSpPr>
        <p:spPr>
          <a:xfrm>
            <a:off x="3292202" y="5377927"/>
            <a:ext cx="5607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매개변수의 수가 많아지고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기본값이 지정된 매개변수도 많을 경우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특정 매개변수에 인자를 넣을 수 있게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136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C3DB7-C4ED-6657-FD3D-A5320E58FB56}"/>
              </a:ext>
            </a:extLst>
          </p:cNvPr>
          <p:cNvSpPr txBox="1"/>
          <p:nvPr/>
        </p:nvSpPr>
        <p:spPr>
          <a:xfrm>
            <a:off x="3048000" y="966208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y, z;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 Add(Vector3 o)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Vector3 v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Vector3();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B3C8CF-F3C7-2F17-830D-F00FC1E283E0}"/>
              </a:ext>
            </a:extLst>
          </p:cNvPr>
          <p:cNvSpPr txBox="1"/>
          <p:nvPr/>
        </p:nvSpPr>
        <p:spPr>
          <a:xfrm>
            <a:off x="909353" y="5280891"/>
            <a:ext cx="10373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메소드의 매개변수로 객체를 전달하는 것은 자주 사용됨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이렇게 함수로 전달되는 매개변수는 복사본이 아닌 원본 그대로임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어떠한 존재를 그대로 사용할 수 있도록 넘긴것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그러므로 위 예제에서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o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라고 하는 벡터를 수정하면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함수에 전달해준 원본의 값이 그대로 수정되므로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함부로 수정해선 안 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891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3.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5110177" y="1534235"/>
            <a:ext cx="19719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Player </a:t>
            </a:r>
            <a:r>
              <a:rPr lang="ko-KR" altLang="en-US" sz="1600" b="1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 b="1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공격하기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(Monster)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 b="1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Monster </a:t>
            </a:r>
            <a:r>
              <a:rPr lang="ko-KR" altLang="en-US" sz="1600" b="1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 b="1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33F27-F93A-4DDF-1B26-C10C60E762F5}"/>
              </a:ext>
            </a:extLst>
          </p:cNvPr>
          <p:cNvSpPr txBox="1"/>
          <p:nvPr/>
        </p:nvSpPr>
        <p:spPr>
          <a:xfrm>
            <a:off x="2538127" y="4599653"/>
            <a:ext cx="711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Player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Monster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Player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Monster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공격하면 각각 상대의 공격력 만큼 체력이 감소함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0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이하로 감소하면 체력을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설정한 후 콘솔에 체력이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 되었음을 출력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723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0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2471605" y="5052498"/>
            <a:ext cx="7249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는 객체가 처음 생성될 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주로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new)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실행되는 특수한 메소드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생성자를 추가하지 않더라도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매개변수 없이 아무것도 하지 않는 </a:t>
            </a:r>
            <a:r>
              <a:rPr lang="ko-KR" altLang="en-US" sz="1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기본 생성자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추가됨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3E8BA-201F-2547-42CD-6A78CFD23B16}"/>
              </a:ext>
            </a:extLst>
          </p:cNvPr>
          <p:cNvSpPr txBox="1"/>
          <p:nvPr/>
        </p:nvSpPr>
        <p:spPr>
          <a:xfrm>
            <a:off x="3048000" y="180550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y, z;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4564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2850C-59EC-5C0E-EE45-587DC125F1C1}"/>
              </a:ext>
            </a:extLst>
          </p:cNvPr>
          <p:cNvSpPr txBox="1"/>
          <p:nvPr/>
        </p:nvSpPr>
        <p:spPr>
          <a:xfrm>
            <a:off x="727544" y="4895743"/>
            <a:ext cx="107372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생성자는 반환형과 함수 이름 없이 그 클래스의 이름으로만 메소드를 만듬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만약 생성자를 하나라도 추가하면 기본 생성자는 추가되지 않고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그러므로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new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로 만들 때에도 새롭게 만든 생성자를 이용해야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멤버 변수와 매개 변수가 중복될 경우 우선순위는 매개 변수가 더 높음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여기서 멤버 변수를 사용하려면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this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필수적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F5166-F242-369C-DC47-54ECE6B493A7}"/>
              </a:ext>
            </a:extLst>
          </p:cNvPr>
          <p:cNvSpPr txBox="1"/>
          <p:nvPr/>
        </p:nvSpPr>
        <p:spPr>
          <a:xfrm>
            <a:off x="3048000" y="111280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y, z;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y,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z)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2743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9B656-B3FE-0D41-8464-3B5FCFEACA7F}"/>
              </a:ext>
            </a:extLst>
          </p:cNvPr>
          <p:cNvSpPr txBox="1"/>
          <p:nvPr/>
        </p:nvSpPr>
        <p:spPr>
          <a:xfrm>
            <a:off x="3685894" y="5366006"/>
            <a:ext cx="4820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둘 이상의 생성자가 필요하다면 메소드 오버로딩을 활용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0C640-FDDB-9787-EC61-1851BAD6049C}"/>
              </a:ext>
            </a:extLst>
          </p:cNvPr>
          <p:cNvSpPr txBox="1"/>
          <p:nvPr/>
        </p:nvSpPr>
        <p:spPr>
          <a:xfrm>
            <a:off x="3048000" y="107093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y, z;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x,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y,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z)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Vector3()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1610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4.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3B332-3145-DF21-06E5-16E7AD5D5223}"/>
              </a:ext>
            </a:extLst>
          </p:cNvPr>
          <p:cNvSpPr txBox="1"/>
          <p:nvPr/>
        </p:nvSpPr>
        <p:spPr>
          <a:xfrm>
            <a:off x="5110177" y="469183"/>
            <a:ext cx="19719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Player </a:t>
            </a:r>
            <a:r>
              <a:rPr lang="ko-KR" altLang="en-US" sz="1600" b="1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 b="1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공격하기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(Monster)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사망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()</a:t>
            </a: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 b="1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Monster </a:t>
            </a:r>
            <a:r>
              <a:rPr lang="ko-KR" altLang="en-US" sz="1600" b="1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 b="1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-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 사망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1690A-7206-727C-D55D-96D6E04EBCFE}"/>
              </a:ext>
            </a:extLst>
          </p:cNvPr>
          <p:cNvSpPr txBox="1"/>
          <p:nvPr/>
        </p:nvSpPr>
        <p:spPr>
          <a:xfrm>
            <a:off x="3072473" y="3693651"/>
            <a:ext cx="604736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Player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Monster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클래스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공격하기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Player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가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Monster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를 공격하면 각각 상대의 공격력 만큼 체력이 감소함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체력이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0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이하로 감소하면 사망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()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을 호출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사망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메소드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체력을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0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으로 설정한 후 콘솔에 출력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생성자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: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체력과 공격력을 매개변수로 받아 설정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85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61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2812905" y="3524798"/>
            <a:ext cx="6566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프로그램을 어떻게 만들 것인가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?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에 대한 질문을 프로그래밍 언어에 녹여낸 것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패러다임들은 이렇게 프로그램을 만드는 것이 효율적이라는 것을 주장하고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</a:t>
            </a: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언어들은 자신의 목적에 맞는 패러다임을 택해서 만들어짐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774F-7A77-0582-6992-EE853DEEE958}"/>
              </a:ext>
            </a:extLst>
          </p:cNvPr>
          <p:cNvSpPr txBox="1"/>
          <p:nvPr/>
        </p:nvSpPr>
        <p:spPr>
          <a:xfrm>
            <a:off x="3310625" y="2249270"/>
            <a:ext cx="557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프로그래밍 언어의 </a:t>
            </a:r>
            <a:r>
              <a:rPr lang="ko-KR" altLang="en-US" sz="3600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패러다임</a:t>
            </a:r>
          </a:p>
        </p:txBody>
      </p:sp>
    </p:spTree>
    <p:extLst>
      <p:ext uri="{BB962C8B-B14F-4D97-AF65-F5344CB8AC3E}">
        <p14:creationId xmlns:p14="http://schemas.microsoft.com/office/powerpoint/2010/main" val="2716831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E9800-9E02-B2F1-1F72-E34877DCCEDE}"/>
              </a:ext>
            </a:extLst>
          </p:cNvPr>
          <p:cNvSpPr txBox="1"/>
          <p:nvPr/>
        </p:nvSpPr>
        <p:spPr>
          <a:xfrm>
            <a:off x="4461578" y="278266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2023 Unity C#</a:t>
            </a:r>
            <a:endParaRPr lang="ko-KR" altLang="en-US" sz="3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4580191" y="342900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74765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3972684" y="3568341"/>
            <a:ext cx="424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모든 것은 함수이고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프로그램은 함수의 조합이다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Ex) Haskell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774F-7A77-0582-6992-EE853DEEE958}"/>
              </a:ext>
            </a:extLst>
          </p:cNvPr>
          <p:cNvSpPr txBox="1"/>
          <p:nvPr/>
        </p:nvSpPr>
        <p:spPr>
          <a:xfrm>
            <a:off x="4208310" y="2284104"/>
            <a:ext cx="3775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함수형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49552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4417521" y="3568341"/>
            <a:ext cx="3357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프로그램은 데이터의 흐름을 제어한다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</a:p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Ex) Simulink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774F-7A77-0582-6992-EE853DEEE958}"/>
              </a:ext>
            </a:extLst>
          </p:cNvPr>
          <p:cNvSpPr txBox="1"/>
          <p:nvPr/>
        </p:nvSpPr>
        <p:spPr>
          <a:xfrm>
            <a:off x="3940611" y="2284104"/>
            <a:ext cx="4310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흐름 기반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8885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3503814" y="3568341"/>
            <a:ext cx="5184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프로그램은 객체와 객체 사이의 관계와 연산으로 이루어진다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.</a:t>
            </a:r>
            <a:b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</a:b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Ex) Java, C++, C#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6774F-7A77-0582-6992-EE853DEEE958}"/>
              </a:ext>
            </a:extLst>
          </p:cNvPr>
          <p:cNvSpPr txBox="1"/>
          <p:nvPr/>
        </p:nvSpPr>
        <p:spPr>
          <a:xfrm>
            <a:off x="3998321" y="2284104"/>
            <a:ext cx="4195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76520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1855150" y="4770123"/>
            <a:ext cx="8481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언어를 비롯한 초창기의 언어들은 문제를 풀때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프로그램을 만들때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절차적으로 해결하고자 함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문제를 해결하는 순서를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번부터 차례대로 나열하여 문제를 해결함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절차형 언어라고도 부르는 이유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3CDDF-0CF7-2630-C699-1C071F7C21BB}"/>
              </a:ext>
            </a:extLst>
          </p:cNvPr>
          <p:cNvSpPr txBox="1"/>
          <p:nvPr/>
        </p:nvSpPr>
        <p:spPr>
          <a:xfrm>
            <a:off x="3048000" y="160645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arr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max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arr[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(max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arr[i])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    max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arr[i];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717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AA5CB7-97A9-4A84-7DD3-E4DBFCAB9BDD}"/>
              </a:ext>
            </a:extLst>
          </p:cNvPr>
          <p:cNvSpPr txBox="1"/>
          <p:nvPr/>
        </p:nvSpPr>
        <p:spPr>
          <a:xfrm>
            <a:off x="119743" y="130629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1.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3ACF-621F-07DE-F2A9-9635C28E48F8}"/>
              </a:ext>
            </a:extLst>
          </p:cNvPr>
          <p:cNvSpPr txBox="1"/>
          <p:nvPr/>
        </p:nvSpPr>
        <p:spPr>
          <a:xfrm>
            <a:off x="1866380" y="4770123"/>
            <a:ext cx="8459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 지향 프로그래밍 언어인 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C#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은 프로그램을 구성하는 모든 것을 객체로 취급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그리고 프로그램의 연산은 객체를 정의하고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만들고</a:t>
            </a:r>
            <a:r>
              <a:rPr lang="en-US" altLang="ko-KR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, </a:t>
            </a:r>
            <a:r>
              <a:rPr lang="ko-KR" altLang="en-US" sz="1600"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객체를 연산에 사용하는 것으로 이루어짐</a:t>
            </a:r>
            <a:endParaRPr lang="en-US" altLang="ko-KR" sz="1600"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FC622-4C15-D3BC-534F-5190FD9AD708}"/>
              </a:ext>
            </a:extLst>
          </p:cNvPr>
          <p:cNvSpPr txBox="1"/>
          <p:nvPr/>
        </p:nvSpPr>
        <p:spPr>
          <a:xfrm>
            <a:off x="3048000" y="150310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93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Program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args)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arr </a:t>
            </a:r>
            <a:r>
              <a:rPr lang="en-US" altLang="ko-KR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.WriteLine(</a:t>
            </a:r>
            <a:r>
              <a:rPr lang="en-US" altLang="ko-KR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.Max());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751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1857</Words>
  <Application>Microsoft Office PowerPoint</Application>
  <PresentationFormat>와이드스크린</PresentationFormat>
  <Paragraphs>322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우령 이</dc:creator>
  <cp:lastModifiedBy>우령 이</cp:lastModifiedBy>
  <cp:revision>141</cp:revision>
  <dcterms:created xsi:type="dcterms:W3CDTF">2023-10-30T04:59:26Z</dcterms:created>
  <dcterms:modified xsi:type="dcterms:W3CDTF">2023-10-31T09:34:50Z</dcterms:modified>
</cp:coreProperties>
</file>