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309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13" r:id="rId18"/>
    <p:sldId id="283" r:id="rId19"/>
    <p:sldId id="322" r:id="rId20"/>
    <p:sldId id="323" r:id="rId21"/>
    <p:sldId id="324" r:id="rId22"/>
    <p:sldId id="325" r:id="rId23"/>
    <p:sldId id="330" r:id="rId24"/>
    <p:sldId id="326" r:id="rId25"/>
    <p:sldId id="327" r:id="rId26"/>
    <p:sldId id="328" r:id="rId27"/>
    <p:sldId id="329" r:id="rId28"/>
    <p:sldId id="287" r:id="rId29"/>
    <p:sldId id="292" r:id="rId30"/>
    <p:sldId id="332" r:id="rId31"/>
    <p:sldId id="331" r:id="rId32"/>
    <p:sldId id="333" r:id="rId33"/>
    <p:sldId id="334" r:id="rId34"/>
    <p:sldId id="335" r:id="rId35"/>
    <p:sldId id="336" r:id="rId36"/>
    <p:sldId id="308" r:id="rId37"/>
    <p:sldId id="27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8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 심화</a:t>
            </a: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3314725" y="4758898"/>
            <a:ext cx="5562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Move()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아닐 수도 있으므로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수는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50837-C455-4E0C-83E6-9513F25EADFE}"/>
              </a:ext>
            </a:extLst>
          </p:cNvPr>
          <p:cNvSpPr txBox="1"/>
          <p:nvPr/>
        </p:nvSpPr>
        <p:spPr>
          <a:xfrm>
            <a:off x="3048000" y="96257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dog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Animal animal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Animal();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939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3314725" y="4758898"/>
            <a:ext cx="5562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Move()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아닐 수도 있으므로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수는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50837-C455-4E0C-83E6-9513F25EADFE}"/>
              </a:ext>
            </a:extLst>
          </p:cNvPr>
          <p:cNvSpPr txBox="1"/>
          <p:nvPr/>
        </p:nvSpPr>
        <p:spPr>
          <a:xfrm>
            <a:off x="3048000" y="96257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dog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Animal animal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Animal();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.Bark();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.Bark();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05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1269301" y="4758898"/>
            <a:ext cx="96536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변수는 값을 담는 상자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변수의 자료형이 클래스라는 의미는 그 클래스로 분류될 수 있는 객체를 담을 수 있다는 의미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객체는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클래스이면서도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변수에도 저장할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Animal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변수에 저장된 무언가는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란 보장이 없으므로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수는 없지만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Move()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50837-C455-4E0C-83E6-9513F25EADFE}"/>
              </a:ext>
            </a:extLst>
          </p:cNvPr>
          <p:cNvSpPr txBox="1"/>
          <p:nvPr/>
        </p:nvSpPr>
        <p:spPr>
          <a:xfrm>
            <a:off x="3048000" y="118288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Animal dog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.Bark();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27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1024060" y="4758898"/>
            <a:ext cx="101441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세상에 온갖 종류의 동물이 있을때 그 모든 종류의 동물을 일괄적으로 관리하기는 어려움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배열로도 관리가 안되므로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 그 모든 동물을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 상위 클래스로 묶는다면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Animal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자료형의 배열로 그 모든걸 묶어서 관리할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상속의 장점은 중복되는 코드를 줄이는 것도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과정에서 더 유연함을 부여할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50837-C455-4E0C-83E6-9513F25EADFE}"/>
              </a:ext>
            </a:extLst>
          </p:cNvPr>
          <p:cNvSpPr txBox="1"/>
          <p:nvPr/>
        </p:nvSpPr>
        <p:spPr>
          <a:xfrm>
            <a:off x="3048000" y="118288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Animal dog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.Bark();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080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1185946" y="4750887"/>
            <a:ext cx="9820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이 세상에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들이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종류가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밖에 없다면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Dog, Cat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도 아닌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존재할 수 있을까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동물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”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이라고 부를 수 있는 객체들은 많이 있을 수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하위 분류 무엇도 아닌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동물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자체인 존재는 없다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지향에서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란 실제 객체는 존재하지 않지만 분류상으로 존재하는 추상적인 것을 의미함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여기에는 동물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식물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무기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아이템 등이 있을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E4AECC-D2BB-FB8B-6714-10E995DF984B}"/>
              </a:ext>
            </a:extLst>
          </p:cNvPr>
          <p:cNvSpPr/>
          <p:nvPr/>
        </p:nvSpPr>
        <p:spPr>
          <a:xfrm>
            <a:off x="3320715" y="2747211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 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546FB-E2A6-8C79-06C3-1A24BB000CAF}"/>
              </a:ext>
            </a:extLst>
          </p:cNvPr>
          <p:cNvSpPr/>
          <p:nvPr/>
        </p:nvSpPr>
        <p:spPr>
          <a:xfrm>
            <a:off x="6721644" y="2747211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23EB95-BB2B-D967-52F2-E7C4BE50D7CC}"/>
              </a:ext>
            </a:extLst>
          </p:cNvPr>
          <p:cNvSpPr/>
          <p:nvPr/>
        </p:nvSpPr>
        <p:spPr>
          <a:xfrm>
            <a:off x="5021178" y="128896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594B015-262F-78ED-83C0-ECB21FCC1AB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4957804" y="1609016"/>
            <a:ext cx="575929" cy="1700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9299B84-0579-E30D-B00C-C5266E2B5AE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6658269" y="1609014"/>
            <a:ext cx="575929" cy="1700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58186-1B06-B5D3-2DC1-123EADD64F55}"/>
              </a:ext>
            </a:extLst>
          </p:cNvPr>
          <p:cNvSpPr txBox="1"/>
          <p:nvPr/>
        </p:nvSpPr>
        <p:spPr>
          <a:xfrm>
            <a:off x="5513150" y="950411"/>
            <a:ext cx="1165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0DD9C-A4D8-B1D7-58C3-30DB843BEB0C}"/>
              </a:ext>
            </a:extLst>
          </p:cNvPr>
          <p:cNvSpPr txBox="1"/>
          <p:nvPr/>
        </p:nvSpPr>
        <p:spPr>
          <a:xfrm>
            <a:off x="4024282" y="365426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54ED7-DBA7-D4E3-48B7-751E8772CF23}"/>
              </a:ext>
            </a:extLst>
          </p:cNvPr>
          <p:cNvSpPr txBox="1"/>
          <p:nvPr/>
        </p:nvSpPr>
        <p:spPr>
          <a:xfrm>
            <a:off x="7425214" y="365426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61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4200004" y="4959434"/>
            <a:ext cx="379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앞에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abstract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붙임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50837-C455-4E0C-83E6-9513F25EADFE}"/>
              </a:ext>
            </a:extLst>
          </p:cNvPr>
          <p:cNvSpPr txBox="1"/>
          <p:nvPr/>
        </p:nvSpPr>
        <p:spPr>
          <a:xfrm>
            <a:off x="3048000" y="135560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Move() {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Bark() {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56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1907193" y="4885285"/>
            <a:ext cx="8377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일반 클래스이므로 객체를 만들 수 있으나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추상 클래스이므로 객체를 만들 수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클래스와 일반 클래스는 큰 차이가 없으나 객체 생성 유무에 차이가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50837-C455-4E0C-83E6-9513F25EADFE}"/>
              </a:ext>
            </a:extLst>
          </p:cNvPr>
          <p:cNvSpPr txBox="1"/>
          <p:nvPr/>
        </p:nvSpPr>
        <p:spPr>
          <a:xfrm>
            <a:off x="3048000" y="156001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dog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Animal animal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Animal();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679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21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2239855" y="3568341"/>
            <a:ext cx="7712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오버로딩과 비슷하게 똑같은 이름의 메소드를 여럿 만드는것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오버로딩은 매개변수의 차이로 구분하지만 메소드 오버라이딩은 상속 관계로 구분함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774F-7A77-0582-6992-EE853DEEE958}"/>
              </a:ext>
            </a:extLst>
          </p:cNvPr>
          <p:cNvSpPr txBox="1"/>
          <p:nvPr/>
        </p:nvSpPr>
        <p:spPr>
          <a:xfrm>
            <a:off x="4208316" y="2284104"/>
            <a:ext cx="3775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</a:p>
        </p:txBody>
      </p:sp>
    </p:spTree>
    <p:extLst>
      <p:ext uri="{BB962C8B-B14F-4D97-AF65-F5344CB8AC3E}">
        <p14:creationId xmlns:p14="http://schemas.microsoft.com/office/powerpoint/2010/main" val="176520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3143948" y="4907857"/>
            <a:ext cx="5904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둘 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Say()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메소드가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매개변수도 동일함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둘을 구분하는 방법은 그 함수를 행하는 실제 주체가 누구냐로 구분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748E2-2AA8-D196-0D04-D8CD7B16D56A}"/>
              </a:ext>
            </a:extLst>
          </p:cNvPr>
          <p:cNvSpPr txBox="1"/>
          <p:nvPr/>
        </p:nvSpPr>
        <p:spPr>
          <a:xfrm>
            <a:off x="2366210" y="1429536"/>
            <a:ext cx="74595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말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97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24949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124430"/>
            <a:ext cx="19912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AD54-E90C-44F4-1A17-1D63A24BC86C}"/>
              </a:ext>
            </a:extLst>
          </p:cNvPr>
          <p:cNvSpPr txBox="1"/>
          <p:nvPr/>
        </p:nvSpPr>
        <p:spPr>
          <a:xfrm>
            <a:off x="3048000" y="120161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dog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Animal animal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Animal();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.Say();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.Say();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CACD1-8F3D-6062-8A44-C691C9675AAB}"/>
              </a:ext>
            </a:extLst>
          </p:cNvPr>
          <p:cNvSpPr txBox="1"/>
          <p:nvPr/>
        </p:nvSpPr>
        <p:spPr>
          <a:xfrm>
            <a:off x="5470707" y="5071611"/>
            <a:ext cx="1250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멍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66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AD54-E90C-44F4-1A17-1D63A24BC86C}"/>
              </a:ext>
            </a:extLst>
          </p:cNvPr>
          <p:cNvSpPr txBox="1"/>
          <p:nvPr/>
        </p:nvSpPr>
        <p:spPr>
          <a:xfrm>
            <a:off x="3048000" y="167485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Animal dog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.Say();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CACD1-8F3D-6062-8A44-C691C9675AAB}"/>
              </a:ext>
            </a:extLst>
          </p:cNvPr>
          <p:cNvSpPr txBox="1"/>
          <p:nvPr/>
        </p:nvSpPr>
        <p:spPr>
          <a:xfrm>
            <a:off x="3954272" y="5071611"/>
            <a:ext cx="4283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지만 저장된 변수는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 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1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AD54-E90C-44F4-1A17-1D63A24BC86C}"/>
              </a:ext>
            </a:extLst>
          </p:cNvPr>
          <p:cNvSpPr txBox="1"/>
          <p:nvPr/>
        </p:nvSpPr>
        <p:spPr>
          <a:xfrm>
            <a:off x="1704473" y="1447835"/>
            <a:ext cx="87830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말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CACD1-8F3D-6062-8A44-C691C9675AAB}"/>
              </a:ext>
            </a:extLst>
          </p:cNvPr>
          <p:cNvSpPr txBox="1"/>
          <p:nvPr/>
        </p:nvSpPr>
        <p:spPr>
          <a:xfrm>
            <a:off x="815604" y="5071611"/>
            <a:ext cx="10560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virtual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붙이면 그 메소드는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가상 메소드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되는데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메소드는 메소드 오버라이딩을 통해 덮어쓸 수 있음을 나타냄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메소드를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override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오버라이딩하면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변수에 저장되어 있더라도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메소드를 실행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01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AD54-E90C-44F4-1A17-1D63A24BC86C}"/>
              </a:ext>
            </a:extLst>
          </p:cNvPr>
          <p:cNvSpPr txBox="1"/>
          <p:nvPr/>
        </p:nvSpPr>
        <p:spPr>
          <a:xfrm>
            <a:off x="1704473" y="1447835"/>
            <a:ext cx="87830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말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.Say();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CACD1-8F3D-6062-8A44-C691C9675AAB}"/>
              </a:ext>
            </a:extLst>
          </p:cNvPr>
          <p:cNvSpPr txBox="1"/>
          <p:nvPr/>
        </p:nvSpPr>
        <p:spPr>
          <a:xfrm>
            <a:off x="2831615" y="4694622"/>
            <a:ext cx="65289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외부에서 일반적으로 오버라이딩된 메소드를 사용할 수 없으나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 내부에서 부모의 메소드를 사용하려면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base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메소드로 호출할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base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this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비슷하지만 객체를 상위 클래스로 취급할때 사용하는 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729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AD54-E90C-44F4-1A17-1D63A24BC86C}"/>
              </a:ext>
            </a:extLst>
          </p:cNvPr>
          <p:cNvSpPr txBox="1"/>
          <p:nvPr/>
        </p:nvSpPr>
        <p:spPr>
          <a:xfrm>
            <a:off x="1704473" y="1431793"/>
            <a:ext cx="87830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CACD1-8F3D-6062-8A44-C691C9675AAB}"/>
              </a:ext>
            </a:extLst>
          </p:cNvPr>
          <p:cNvSpPr txBox="1"/>
          <p:nvPr/>
        </p:nvSpPr>
        <p:spPr>
          <a:xfrm>
            <a:off x="1532158" y="4758790"/>
            <a:ext cx="9127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클래스가 추상 클래스라면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abstrac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붙여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메소드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만들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클래스는 애초부터 객체를 만들 수 없는 클래스이므로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여기에서 정의된 추상 메소드는 그 본문을 생략함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메소드의 본문이 없으므로 그 클래스를 상속받은 하위 클래스에선 추상 클래스를 모두 구현해야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57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571215" y="4750887"/>
            <a:ext cx="110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하위 클래스가 서로 다른 행동을 일괄적으로 해야 한다면 메소드 오버라이딩을 유용하게 쓸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수십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수백마리의 개와 고양이가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이들 모두에게 각각 멍멍과 야옹을 말하게 하려고 한다면 이걸 추상 또는 가상 메소드로 구현함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모두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 이들을 모은 배열을 만든 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배열의 모든 원소에 대해서 말해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실행시키는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E4AECC-D2BB-FB8B-6714-10E995DF984B}"/>
              </a:ext>
            </a:extLst>
          </p:cNvPr>
          <p:cNvSpPr/>
          <p:nvPr/>
        </p:nvSpPr>
        <p:spPr>
          <a:xfrm>
            <a:off x="3320715" y="2747211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 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546FB-E2A6-8C79-06C3-1A24BB000CAF}"/>
              </a:ext>
            </a:extLst>
          </p:cNvPr>
          <p:cNvSpPr/>
          <p:nvPr/>
        </p:nvSpPr>
        <p:spPr>
          <a:xfrm>
            <a:off x="6721644" y="2747211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23EB95-BB2B-D967-52F2-E7C4BE50D7CC}"/>
              </a:ext>
            </a:extLst>
          </p:cNvPr>
          <p:cNvSpPr/>
          <p:nvPr/>
        </p:nvSpPr>
        <p:spPr>
          <a:xfrm>
            <a:off x="5021178" y="128896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594B015-262F-78ED-83C0-ECB21FCC1AB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4957804" y="1609016"/>
            <a:ext cx="575929" cy="1700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9299B84-0579-E30D-B00C-C5266E2B5AE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6658269" y="1609014"/>
            <a:ext cx="575929" cy="1700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58186-1B06-B5D3-2DC1-123EADD64F55}"/>
              </a:ext>
            </a:extLst>
          </p:cNvPr>
          <p:cNvSpPr txBox="1"/>
          <p:nvPr/>
        </p:nvSpPr>
        <p:spPr>
          <a:xfrm>
            <a:off x="5756808" y="95041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말해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0DD9C-A4D8-B1D7-58C3-30DB843BEB0C}"/>
              </a:ext>
            </a:extLst>
          </p:cNvPr>
          <p:cNvSpPr txBox="1"/>
          <p:nvPr/>
        </p:nvSpPr>
        <p:spPr>
          <a:xfrm>
            <a:off x="3757382" y="3654261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말해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 =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멍멍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54ED7-DBA7-D4E3-48B7-751E8772CF23}"/>
              </a:ext>
            </a:extLst>
          </p:cNvPr>
          <p:cNvSpPr txBox="1"/>
          <p:nvPr/>
        </p:nvSpPr>
        <p:spPr>
          <a:xfrm>
            <a:off x="7158314" y="3654261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말해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 =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야옹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994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571215" y="4686719"/>
            <a:ext cx="11049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유무와 관계 없이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 관계가 있는 클래스로 객체로 만들면 모든 상위 클래스의 생성자를 호출함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여기서는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호출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다음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호출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상속받은 클래스의 기본 생성자의 경우 부모 생성자를 호출하는 기능이 포함되어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A967E-6F36-6B29-B6B4-DBEC2B92D890}"/>
              </a:ext>
            </a:extLst>
          </p:cNvPr>
          <p:cNvSpPr txBox="1"/>
          <p:nvPr/>
        </p:nvSpPr>
        <p:spPr>
          <a:xfrm>
            <a:off x="2145631" y="1325395"/>
            <a:ext cx="79007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Animal() {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"Animal"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 {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433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571215" y="4662655"/>
            <a:ext cx="11049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부모 클래스의 특정 생성자를 호출하길 원한다면 생성자에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base()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추가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소괄호 안에 원하는 값을 넣으면 그에 맞는 부모 클래스의 생성자를 호출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생략하면 매개변수가 없는 생성자를 호출함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A967E-6F36-6B29-B6B4-DBEC2B92D890}"/>
              </a:ext>
            </a:extLst>
          </p:cNvPr>
          <p:cNvSpPr txBox="1"/>
          <p:nvPr/>
        </p:nvSpPr>
        <p:spPr>
          <a:xfrm>
            <a:off x="2145631" y="1325395"/>
            <a:ext cx="79007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Animal() {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"Animal"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 :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35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504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871732" y="4085302"/>
            <a:ext cx="10448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구조체와 달리 클래스를 구성하는 많은 요소들은 외부에서 접근하여 사용할 수 있는지를 제한할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나의 메소드를 호출할 수 있는 존재가 누구인지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나의 값을 바꿀 수 있는 존재가 누구인지를 한정하는 것을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라고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6ADD6-C149-3871-8D63-B80989B50AC5}"/>
              </a:ext>
            </a:extLst>
          </p:cNvPr>
          <p:cNvSpPr txBox="1"/>
          <p:nvPr/>
        </p:nvSpPr>
        <p:spPr>
          <a:xfrm>
            <a:off x="4896005" y="2099620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</a:p>
        </p:txBody>
      </p:sp>
    </p:spTree>
    <p:extLst>
      <p:ext uri="{BB962C8B-B14F-4D97-AF65-F5344CB8AC3E}">
        <p14:creationId xmlns:p14="http://schemas.microsoft.com/office/powerpoint/2010/main" val="103986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3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990908" y="4454269"/>
            <a:ext cx="6210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접근 한정자는 크게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종류로 나뉨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더 있지만 이번 수업에서는 생략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6ADD6-C149-3871-8D63-B80989B50AC5}"/>
              </a:ext>
            </a:extLst>
          </p:cNvPr>
          <p:cNvSpPr txBox="1"/>
          <p:nvPr/>
        </p:nvSpPr>
        <p:spPr>
          <a:xfrm>
            <a:off x="4968461" y="1674674"/>
            <a:ext cx="22551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public</a:t>
            </a:r>
          </a:p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protected</a:t>
            </a:r>
          </a:p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private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100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407428" y="4903448"/>
            <a:ext cx="7377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private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해당 접근 한정자가 붙은 것은 그 클래스 내부에서만 사용할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하위 클래스와 외부에서는 사용할 수 없음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(A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클래스에서만 사용 가능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82446-D99C-EEAD-E74A-10CFC059FD6A}"/>
              </a:ext>
            </a:extLst>
          </p:cNvPr>
          <p:cNvSpPr txBox="1"/>
          <p:nvPr/>
        </p:nvSpPr>
        <p:spPr>
          <a:xfrm>
            <a:off x="1652337" y="1159366"/>
            <a:ext cx="88873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H()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 :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0468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839445" y="4903448"/>
            <a:ext cx="65133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protected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해당 접근 한정자가 붙은 것은 그 클래스와 하위 클래스에서만 사용할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클래스에서만 사용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82446-D99C-EEAD-E74A-10CFC059FD6A}"/>
              </a:ext>
            </a:extLst>
          </p:cNvPr>
          <p:cNvSpPr txBox="1"/>
          <p:nvPr/>
        </p:nvSpPr>
        <p:spPr>
          <a:xfrm>
            <a:off x="1652337" y="1159366"/>
            <a:ext cx="88873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H()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 :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891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3541565" y="4903448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public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해당 접근 한정자가 붙은 것은 모든 위치에서 사용할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H()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메인 함수에서 사용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82446-D99C-EEAD-E74A-10CFC059FD6A}"/>
              </a:ext>
            </a:extLst>
          </p:cNvPr>
          <p:cNvSpPr txBox="1"/>
          <p:nvPr/>
        </p:nvSpPr>
        <p:spPr>
          <a:xfrm>
            <a:off x="1652337" y="1159366"/>
            <a:ext cx="88873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H()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 :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28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1791099" y="4903448"/>
            <a:ext cx="8610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메소드 오버라이딩이 필요하다면 원래 있었던 접근 한정자보다 같거나 좁은 한정자를 사용해야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원래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public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접근 한정자 사용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원래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protected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public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사용할 수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원래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private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오버라이딩 불가능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82446-D99C-EEAD-E74A-10CFC059FD6A}"/>
              </a:ext>
            </a:extLst>
          </p:cNvPr>
          <p:cNvSpPr txBox="1"/>
          <p:nvPr/>
        </p:nvSpPr>
        <p:spPr>
          <a:xfrm>
            <a:off x="1652337" y="1159366"/>
            <a:ext cx="88873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H()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 :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9324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484118" y="3136612"/>
            <a:ext cx="1122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한정자는 사용해서는 클래스와 객체를 안전하게 사용하기 위한 존재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권장하는 컨벤션은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요소에 대해서 일단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private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시작한 다음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필요한 경우에 대해서만 접근 권한을 늘려주는 식으로 작업하기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59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611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1464814" y="5544971"/>
            <a:ext cx="9262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지향의 핵심은 프로그램을 객체로 구성하고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객체들은 서로 관련있는 것들을 묶어서 하나의 클래스로 정의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클래스가 객체의 분류가 된다면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분류들을 묶는 것이 필요할 것임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5122" name="Picture 2" descr="어휘편[003] : 진화론, 종속과목강문계 : 네이버 블로그">
            <a:extLst>
              <a:ext uri="{FF2B5EF4-FFF2-40B4-BE49-F238E27FC236}">
                <a16:creationId xmlns:a16="http://schemas.microsoft.com/office/drawing/2014/main" id="{893CCB62-180A-9C4F-6F7D-7A31944EA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45" y="728254"/>
            <a:ext cx="4755109" cy="41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67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2796120" y="5039645"/>
            <a:ext cx="6599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클래스가 있다면 이 둘은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 더 큰 부류로 묶을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E4AECC-D2BB-FB8B-6714-10E995DF984B}"/>
              </a:ext>
            </a:extLst>
          </p:cNvPr>
          <p:cNvSpPr/>
          <p:nvPr/>
        </p:nvSpPr>
        <p:spPr>
          <a:xfrm>
            <a:off x="3320715" y="301992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 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546FB-E2A6-8C79-06C3-1A24BB000CAF}"/>
              </a:ext>
            </a:extLst>
          </p:cNvPr>
          <p:cNvSpPr/>
          <p:nvPr/>
        </p:nvSpPr>
        <p:spPr>
          <a:xfrm>
            <a:off x="6721644" y="301992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23EB95-BB2B-D967-52F2-E7C4BE50D7CC}"/>
              </a:ext>
            </a:extLst>
          </p:cNvPr>
          <p:cNvSpPr/>
          <p:nvPr/>
        </p:nvSpPr>
        <p:spPr>
          <a:xfrm>
            <a:off x="5021178" y="1561681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594B015-262F-78ED-83C0-ECB21FCC1AB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4957804" y="1881731"/>
            <a:ext cx="575929" cy="1700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9299B84-0579-E30D-B00C-C5266E2B5AE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6658269" y="1881729"/>
            <a:ext cx="575929" cy="1700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9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1742160" y="4887245"/>
            <a:ext cx="87078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클래스는 그 클래스에 속한 객체들이 할 수 있는 행동과 속성들을 정의하는데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그러한 특성들이 상위 부류에 똑같이 적용할 수 있다면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클래스에 대한 정보를 생략해도 됨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개는 새끼를 낳고 젖을 먹여 키운다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정보 없이도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개는 포유류다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것으로 충분하다는 것과 같음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E4AECC-D2BB-FB8B-6714-10E995DF984B}"/>
              </a:ext>
            </a:extLst>
          </p:cNvPr>
          <p:cNvSpPr/>
          <p:nvPr/>
        </p:nvSpPr>
        <p:spPr>
          <a:xfrm>
            <a:off x="3320715" y="301992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 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546FB-E2A6-8C79-06C3-1A24BB000CAF}"/>
              </a:ext>
            </a:extLst>
          </p:cNvPr>
          <p:cNvSpPr/>
          <p:nvPr/>
        </p:nvSpPr>
        <p:spPr>
          <a:xfrm>
            <a:off x="6721644" y="301992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23EB95-BB2B-D967-52F2-E7C4BE50D7CC}"/>
              </a:ext>
            </a:extLst>
          </p:cNvPr>
          <p:cNvSpPr/>
          <p:nvPr/>
        </p:nvSpPr>
        <p:spPr>
          <a:xfrm>
            <a:off x="5021178" y="1561681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594B015-262F-78ED-83C0-ECB21FCC1AB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4957804" y="1881731"/>
            <a:ext cx="575929" cy="1700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9299B84-0579-E30D-B00C-C5266E2B5AE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6658269" y="1881729"/>
            <a:ext cx="575929" cy="1700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58186-1B06-B5D3-2DC1-123EADD64F55}"/>
              </a:ext>
            </a:extLst>
          </p:cNvPr>
          <p:cNvSpPr txBox="1"/>
          <p:nvPr/>
        </p:nvSpPr>
        <p:spPr>
          <a:xfrm>
            <a:off x="5631769" y="1223126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움직이기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0DD9C-A4D8-B1D7-58C3-30DB843BEB0C}"/>
              </a:ext>
            </a:extLst>
          </p:cNvPr>
          <p:cNvSpPr txBox="1"/>
          <p:nvPr/>
        </p:nvSpPr>
        <p:spPr>
          <a:xfrm>
            <a:off x="4117255" y="3926976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짖기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54ED7-DBA7-D4E3-48B7-751E8772CF23}"/>
              </a:ext>
            </a:extLst>
          </p:cNvPr>
          <p:cNvSpPr txBox="1"/>
          <p:nvPr/>
        </p:nvSpPr>
        <p:spPr>
          <a:xfrm>
            <a:off x="7002016" y="3926976"/>
            <a:ext cx="1588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물건 떨어트리기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48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1506528" y="4766929"/>
            <a:ext cx="91791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개라는 클래스를 정의하기 위해선 그에 대한 많은 정보를 담아야 하지만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개보다 상위 클래스를 정의해서 개를 그 클래스에 포함된다고 설명하면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많은 중복되는 내용을 생략할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Wolf, Cat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클래스에 불필요하게 중복되는 모든 내용을 묶어서 다른 클래스로 만드는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378919C-FE00-A666-61B1-299239719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8"/>
          <a:stretch/>
        </p:blipFill>
        <p:spPr>
          <a:xfrm>
            <a:off x="4773815" y="1010653"/>
            <a:ext cx="2644369" cy="29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9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851706" y="4887245"/>
            <a:ext cx="104887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지향에서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이란 어떤 클래스가 다른 클래스에게 자신이 가지고 있는 모든 속성을 그대로 복사해서 넘기는 것을 의미함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에게 움직인다는 행위가 있다면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상속받은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역시 움직일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상위 클래스는 부모 클래스나 베이스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슈퍼 클래스라고도 부르고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하위 클래스는 자식 클래스라고도 부름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E4AECC-D2BB-FB8B-6714-10E995DF984B}"/>
              </a:ext>
            </a:extLst>
          </p:cNvPr>
          <p:cNvSpPr/>
          <p:nvPr/>
        </p:nvSpPr>
        <p:spPr>
          <a:xfrm>
            <a:off x="3320715" y="301992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 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546FB-E2A6-8C79-06C3-1A24BB000CAF}"/>
              </a:ext>
            </a:extLst>
          </p:cNvPr>
          <p:cNvSpPr/>
          <p:nvPr/>
        </p:nvSpPr>
        <p:spPr>
          <a:xfrm>
            <a:off x="6721644" y="301992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23EB95-BB2B-D967-52F2-E7C4BE50D7CC}"/>
              </a:ext>
            </a:extLst>
          </p:cNvPr>
          <p:cNvSpPr/>
          <p:nvPr/>
        </p:nvSpPr>
        <p:spPr>
          <a:xfrm>
            <a:off x="5021178" y="1561681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594B015-262F-78ED-83C0-ECB21FCC1AB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4957804" y="1881731"/>
            <a:ext cx="575929" cy="1700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9299B84-0579-E30D-B00C-C5266E2B5AE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6658269" y="1881729"/>
            <a:ext cx="575929" cy="1700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58186-1B06-B5D3-2DC1-123EADD64F55}"/>
              </a:ext>
            </a:extLst>
          </p:cNvPr>
          <p:cNvSpPr txBox="1"/>
          <p:nvPr/>
        </p:nvSpPr>
        <p:spPr>
          <a:xfrm>
            <a:off x="4910421" y="1223126"/>
            <a:ext cx="2371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상위 클래스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부모 클래스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0DD9C-A4D8-B1D7-58C3-30DB843BEB0C}"/>
              </a:ext>
            </a:extLst>
          </p:cNvPr>
          <p:cNvSpPr txBox="1"/>
          <p:nvPr/>
        </p:nvSpPr>
        <p:spPr>
          <a:xfrm>
            <a:off x="3235604" y="3926976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하위 클래스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자식 클래스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54ED7-DBA7-D4E3-48B7-751E8772CF23}"/>
              </a:ext>
            </a:extLst>
          </p:cNvPr>
          <p:cNvSpPr txBox="1"/>
          <p:nvPr/>
        </p:nvSpPr>
        <p:spPr>
          <a:xfrm>
            <a:off x="6636536" y="3926976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하위 클래스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자식 클래스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909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3059847" y="4237540"/>
            <a:ext cx="6072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상속은 자식 클래스의 이름 옆에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후 부모 클래스의 이름을 붙임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이렇게 만들어진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상속받는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Move()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아닐 수도 있으므로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수는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50837-C455-4E0C-83E6-9513F25EADFE}"/>
              </a:ext>
            </a:extLst>
          </p:cNvPr>
          <p:cNvSpPr txBox="1"/>
          <p:nvPr/>
        </p:nvSpPr>
        <p:spPr>
          <a:xfrm>
            <a:off x="3048000" y="98664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Move() {}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Bark() {}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28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1940</Words>
  <Application>Microsoft Office PowerPoint</Application>
  <PresentationFormat>와이드스크린</PresentationFormat>
  <Paragraphs>334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188</cp:revision>
  <dcterms:created xsi:type="dcterms:W3CDTF">2023-10-30T04:59:26Z</dcterms:created>
  <dcterms:modified xsi:type="dcterms:W3CDTF">2023-11-01T11:07:56Z</dcterms:modified>
</cp:coreProperties>
</file>