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16" r:id="rId4"/>
    <p:sldId id="325" r:id="rId5"/>
    <p:sldId id="373" r:id="rId6"/>
    <p:sldId id="374" r:id="rId7"/>
    <p:sldId id="375" r:id="rId8"/>
    <p:sldId id="376" r:id="rId9"/>
    <p:sldId id="377" r:id="rId10"/>
    <p:sldId id="354" r:id="rId11"/>
    <p:sldId id="329" r:id="rId12"/>
    <p:sldId id="378" r:id="rId13"/>
    <p:sldId id="379" r:id="rId14"/>
    <p:sldId id="380" r:id="rId15"/>
    <p:sldId id="362" r:id="rId16"/>
    <p:sldId id="364" r:id="rId17"/>
    <p:sldId id="381" r:id="rId18"/>
    <p:sldId id="382" r:id="rId19"/>
    <p:sldId id="383" r:id="rId20"/>
    <p:sldId id="384" r:id="rId21"/>
    <p:sldId id="372" r:id="rId22"/>
    <p:sldId id="363" r:id="rId23"/>
    <p:sldId id="277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69887A-AAB6-7B1D-AABC-54E029DCF4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8CFADF-F98F-5D1E-71D6-4069642ECE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03A8AD-8D09-1A8F-08A3-867ECDB21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8CEEF-86EC-4BED-B479-FFF52E096232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B04F54-9640-12BF-4706-1D43B8587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405739-BFCB-4E71-F01E-8266C4D31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CF38B-B4E6-49FB-BF0A-633DB594A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8718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2011DE-1F92-0374-FCD4-859A65EE4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705731B-2F07-D639-3D40-C8373D7160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6BE08B-5AAF-6AB9-26AD-881197070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8CEEF-86EC-4BED-B479-FFF52E096232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29C001-7297-35C9-37A3-AD6EF5B7E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8723F8-0E54-22C2-6D3A-C70C075A7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CF38B-B4E6-49FB-BF0A-633DB594A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2526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7E4C335-E3A9-1854-3B1A-24F0434C88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5B1F498-549C-9AFD-1AF9-DD7B12C60F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C696E8-0CAC-55FA-762E-514B8C824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8CEEF-86EC-4BED-B479-FFF52E096232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BCDBBF-153C-C5A5-723A-25AD98CAB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2DF2D9-FA2C-A04D-BE0E-3D1430302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CF38B-B4E6-49FB-BF0A-633DB594A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0012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12B22-BFDE-6D84-3DA5-681B36F6F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770B6B-1F05-5B36-37C8-AF33512CA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4B6C91-B108-1C05-990B-D7A53397C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8CEEF-86EC-4BED-B479-FFF52E096232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36E8A5-E08A-86C2-4F43-1225FACF7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FA6831-1ED8-06A3-1A4F-F129A50D5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CF38B-B4E6-49FB-BF0A-633DB594A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347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2C208F-A6BB-53F1-9F44-C3972CFF6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ABEEC0-5A5E-41F9-4747-880B793C99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9F9315-F06F-E3A4-E727-55A2FB053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8CEEF-86EC-4BED-B479-FFF52E096232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D02900-035D-1DA1-C44E-11C27D459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36C54F-5284-8E0A-73D7-0E38D508F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CF38B-B4E6-49FB-BF0A-633DB594A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375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1AE6D9-2E8E-5F48-6AAC-BB69D2559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911484-841F-F847-7F87-806D89B0D2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5CAC1B-4EE1-07F8-1A31-30D55BE77B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31CB11-57D8-0273-DB15-6BD1FDAB2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8CEEF-86EC-4BED-B479-FFF52E096232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A2BD0D-7D04-E764-395F-F2D2F9C30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143861-40DE-452C-35B9-DE8CC4885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CF38B-B4E6-49FB-BF0A-633DB594A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4789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A75E43-D5EF-1422-72C3-F155C6F79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EC5396-BA42-8CB8-F4DE-6DE2ABCA7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B3E704-EB62-A751-9000-5D3C8DB730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9402CB2-DD59-C2C3-98CA-E316828204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23F45E8-2604-CF54-EFB8-C60C3E4E20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2C71CB0-9C43-D2D3-FF76-BE56B0487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8CEEF-86EC-4BED-B479-FFF52E096232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162F69A-13E4-9E4F-A8BC-9418864C9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B0071EA-C717-3847-356E-05CD7681A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CF38B-B4E6-49FB-BF0A-633DB594A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580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904965-6A36-D4FE-CA4C-6E366445C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691F44B-CD49-D478-37E0-593286581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8CEEF-86EC-4BED-B479-FFF52E096232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368C1CD-55F2-8EE5-AF1F-C6FD76AED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A292046-C0BF-FB81-0EC6-EA3B8F787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CF38B-B4E6-49FB-BF0A-633DB594A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61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64D5DCD-6E88-F0D0-F845-1CE72B75E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8CEEF-86EC-4BED-B479-FFF52E096232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C67D99B-4C4C-1290-78E0-77114D71B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415296-7594-BB37-4FA3-25388A2E7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CF38B-B4E6-49FB-BF0A-633DB594A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8724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2F0182-F472-4E8A-87FA-0C0A2D41C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748369-126E-D3ED-822B-86D2F875E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3A8572-DD59-44FA-CA60-6C40493251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059A5B-0B7C-31B3-3CDB-EE46C54FA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8CEEF-86EC-4BED-B479-FFF52E096232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59D868-BBB0-629B-3B9F-14D988709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FC97C8-6086-1595-D22E-EFECF59B0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CF38B-B4E6-49FB-BF0A-633DB594A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251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4D33F2-90DD-6096-2345-B5BD3EAB7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B0CE90C-6725-5454-C0D6-179EFA0F30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068B00D-CC07-491F-2AE0-1A96CD66C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430735-C0CB-B496-E331-5A4E777BE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8CEEF-86EC-4BED-B479-FFF52E096232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805776-6A41-01F7-FC5C-6E92A585B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EDCF49-6DEB-6540-DE32-596961E6F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CF38B-B4E6-49FB-BF0A-633DB594A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635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B7671E8-EBF6-4988-D51F-65060F3C0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77ECCB-0278-A191-8501-7A97CD060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D67767-01C6-8CFD-48C4-EB9A16A577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8CEEF-86EC-4BED-B479-FFF52E096232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FF24C7-DE00-5D53-76C5-8841472B9D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21A04F-2E64-CC1D-C3CD-38DE4928ED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CF38B-B4E6-49FB-BF0A-633DB594A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961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B2E9800-9E02-B2F1-1F72-E34877DCCEDE}"/>
              </a:ext>
            </a:extLst>
          </p:cNvPr>
          <p:cNvSpPr txBox="1"/>
          <p:nvPr/>
        </p:nvSpPr>
        <p:spPr>
          <a:xfrm>
            <a:off x="4461578" y="2782669"/>
            <a:ext cx="32688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2023 Unity C#</a:t>
            </a:r>
            <a:endParaRPr lang="ko-KR" altLang="en-US" sz="3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AA5CB7-97A9-4A84-7DD3-E4DBFCAB9BDD}"/>
              </a:ext>
            </a:extLst>
          </p:cNvPr>
          <p:cNvSpPr txBox="1"/>
          <p:nvPr/>
        </p:nvSpPr>
        <p:spPr>
          <a:xfrm>
            <a:off x="4580191" y="3429000"/>
            <a:ext cx="23503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8.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객체지향적 게임 개발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2</a:t>
            </a:r>
            <a:endParaRPr lang="ko-KR" altLang="en-US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811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0106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C98FD7-9B0F-CBA0-4117-3560D27C919A}"/>
              </a:ext>
            </a:extLst>
          </p:cNvPr>
          <p:cNvSpPr txBox="1"/>
          <p:nvPr/>
        </p:nvSpPr>
        <p:spPr>
          <a:xfrm>
            <a:off x="119743" y="130629"/>
            <a:ext cx="18053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2.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관찰자 다시보기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534151-FBFA-9BFE-4AAB-D953E00FC658}"/>
              </a:ext>
            </a:extLst>
          </p:cNvPr>
          <p:cNvSpPr txBox="1"/>
          <p:nvPr/>
        </p:nvSpPr>
        <p:spPr>
          <a:xfrm>
            <a:off x="5373691" y="2345063"/>
            <a:ext cx="14446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관찰자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8FD571-2E4E-F3ED-725A-3723C04B183F}"/>
              </a:ext>
            </a:extLst>
          </p:cNvPr>
          <p:cNvSpPr txBox="1"/>
          <p:nvPr/>
        </p:nvSpPr>
        <p:spPr>
          <a:xfrm>
            <a:off x="2188572" y="3795638"/>
            <a:ext cx="78149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관찰 대상에게 이벤트가 발생하면 이를 알아채는 관찰자로 특정 연산을 수행하는 디자인 패턴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6250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C98FD7-9B0F-CBA0-4117-3560D27C919A}"/>
              </a:ext>
            </a:extLst>
          </p:cNvPr>
          <p:cNvSpPr txBox="1"/>
          <p:nvPr/>
        </p:nvSpPr>
        <p:spPr>
          <a:xfrm>
            <a:off x="119743" y="130629"/>
            <a:ext cx="17540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2.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관찰자 다시보기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CDA4F0-977B-E510-5A33-3E5E817C4AC2}"/>
              </a:ext>
            </a:extLst>
          </p:cNvPr>
          <p:cNvSpPr txBox="1"/>
          <p:nvPr/>
        </p:nvSpPr>
        <p:spPr>
          <a:xfrm>
            <a:off x="1955459" y="4820720"/>
            <a:ext cx="828143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관찰자 패턴은 이벤트가 발생한 객체를 </a:t>
            </a:r>
            <a:r>
              <a:rPr lang="ko-KR" altLang="en-US" sz="1600">
                <a:solidFill>
                  <a:srgbClr val="FF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주체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이벤트에 대한 처리를 수행하는 객체를 </a:t>
            </a:r>
            <a:r>
              <a:rPr lang="ko-KR" altLang="en-US" sz="1600">
                <a:solidFill>
                  <a:srgbClr val="FF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관찰자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라고 함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관찰자는 주체를 계속해서 관찰하다 이벤트가 발생하면 그에 대한 처리를 수행함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주체는 이벤트가 발생했음을 알려주기만 하고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이벤트와 관련된 처리는 수행하지 않음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0979EDF-7DDD-F40C-07EE-8A0EA00E9F13}"/>
              </a:ext>
            </a:extLst>
          </p:cNvPr>
          <p:cNvSpPr/>
          <p:nvPr/>
        </p:nvSpPr>
        <p:spPr>
          <a:xfrm>
            <a:off x="3543987" y="1869758"/>
            <a:ext cx="974559" cy="16394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주체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659DD9C-1049-7A0B-5BF9-4D7F0C61718B}"/>
              </a:ext>
            </a:extLst>
          </p:cNvPr>
          <p:cNvCxnSpPr>
            <a:cxnSpLocks/>
            <a:stCxn id="3" idx="3"/>
            <a:endCxn id="12" idx="1"/>
          </p:cNvCxnSpPr>
          <p:nvPr/>
        </p:nvCxnSpPr>
        <p:spPr>
          <a:xfrm flipV="1">
            <a:off x="4518546" y="2689484"/>
            <a:ext cx="354330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B68BAF0-0315-D369-2B41-AC316BA2D87F}"/>
              </a:ext>
            </a:extLst>
          </p:cNvPr>
          <p:cNvSpPr/>
          <p:nvPr/>
        </p:nvSpPr>
        <p:spPr>
          <a:xfrm>
            <a:off x="6046560" y="3019137"/>
            <a:ext cx="974559" cy="10772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관찰자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5C5ED69-0C13-E0CF-D539-3999416987B7}"/>
              </a:ext>
            </a:extLst>
          </p:cNvPr>
          <p:cNvSpPr/>
          <p:nvPr/>
        </p:nvSpPr>
        <p:spPr>
          <a:xfrm>
            <a:off x="6046560" y="1297765"/>
            <a:ext cx="974559" cy="10772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관찰자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A704218-0201-BB76-35EA-27813CA1BBDC}"/>
              </a:ext>
            </a:extLst>
          </p:cNvPr>
          <p:cNvSpPr/>
          <p:nvPr/>
        </p:nvSpPr>
        <p:spPr>
          <a:xfrm>
            <a:off x="8061853" y="2150875"/>
            <a:ext cx="974559" cy="10772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관찰자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C459728-DD69-9E2F-887F-D88BB64C9FD5}"/>
              </a:ext>
            </a:extLst>
          </p:cNvPr>
          <p:cNvCxnSpPr>
            <a:cxnSpLocks/>
            <a:stCxn id="3" idx="3"/>
            <a:endCxn id="11" idx="1"/>
          </p:cNvCxnSpPr>
          <p:nvPr/>
        </p:nvCxnSpPr>
        <p:spPr>
          <a:xfrm flipV="1">
            <a:off x="4518546" y="1836374"/>
            <a:ext cx="1528014" cy="8531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CA335D88-C720-06FA-B628-8E7651617146}"/>
              </a:ext>
            </a:extLst>
          </p:cNvPr>
          <p:cNvCxnSpPr>
            <a:cxnSpLocks/>
            <a:stCxn id="3" idx="3"/>
            <a:endCxn id="10" idx="1"/>
          </p:cNvCxnSpPr>
          <p:nvPr/>
        </p:nvCxnSpPr>
        <p:spPr>
          <a:xfrm>
            <a:off x="4518546" y="2689485"/>
            <a:ext cx="1528014" cy="8682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0915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C98FD7-9B0F-CBA0-4117-3560D27C919A}"/>
              </a:ext>
            </a:extLst>
          </p:cNvPr>
          <p:cNvSpPr txBox="1"/>
          <p:nvPr/>
        </p:nvSpPr>
        <p:spPr>
          <a:xfrm>
            <a:off x="119743" y="130629"/>
            <a:ext cx="17540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2.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관찰자 다시보기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CDA4F0-977B-E510-5A33-3E5E817C4AC2}"/>
              </a:ext>
            </a:extLst>
          </p:cNvPr>
          <p:cNvSpPr txBox="1"/>
          <p:nvPr/>
        </p:nvSpPr>
        <p:spPr>
          <a:xfrm>
            <a:off x="2458805" y="4379562"/>
            <a:ext cx="72747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주체를 관찰하는 관찰자는 주로 인터페이스로 구현함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(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역할의 의미이므로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)</a:t>
            </a:r>
          </a:p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OnNotify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메소드는 주체에 이벤트가 발생했을때 호출되는 메소드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이를 구현하여 사용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3FEC82-3CB2-21E4-F4AB-DFFD925F5439}"/>
              </a:ext>
            </a:extLst>
          </p:cNvPr>
          <p:cNvSpPr txBox="1"/>
          <p:nvPr/>
        </p:nvSpPr>
        <p:spPr>
          <a:xfrm>
            <a:off x="3048000" y="1904835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Observer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OnNotify(Subject.Event e);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386958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C98FD7-9B0F-CBA0-4117-3560D27C919A}"/>
              </a:ext>
            </a:extLst>
          </p:cNvPr>
          <p:cNvSpPr txBox="1"/>
          <p:nvPr/>
        </p:nvSpPr>
        <p:spPr>
          <a:xfrm>
            <a:off x="119743" y="130629"/>
            <a:ext cx="17540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2.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관찰자 다시보기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CDA4F0-977B-E510-5A33-3E5E817C4AC2}"/>
              </a:ext>
            </a:extLst>
          </p:cNvPr>
          <p:cNvSpPr txBox="1"/>
          <p:nvPr/>
        </p:nvSpPr>
        <p:spPr>
          <a:xfrm>
            <a:off x="1904690" y="5240724"/>
            <a:ext cx="838300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주체는 자신을 관찰할 관찰자들의 리스트를 추가 및 삭제하는 기능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그리고 이벤트가 발생했을때 모든 관찰자에게 그 이벤트를 알려주는 기능으로 나뉨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Event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는 발생한 이벤트에 관련한 정보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(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플레이어 처치라면 누가 누굴 죽였고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무엇으로 죽였는지 등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3FEC82-3CB2-21E4-F4AB-DFFD925F5439}"/>
              </a:ext>
            </a:extLst>
          </p:cNvPr>
          <p:cNvSpPr txBox="1"/>
          <p:nvPr/>
        </p:nvSpPr>
        <p:spPr>
          <a:xfrm>
            <a:off x="1455821" y="892878"/>
            <a:ext cx="9280358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lang="en-US" altLang="ko-KR" sz="1600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Subject</a:t>
            </a:r>
          </a:p>
          <a:p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Event { }</a:t>
            </a:r>
          </a:p>
          <a:p>
            <a:b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List&lt;Observer&gt; observers </a:t>
            </a:r>
            <a:r>
              <a:rPr lang="en-US" altLang="ko-KR" sz="16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AddObserver(Observer observer) </a:t>
            </a:r>
            <a:r>
              <a:rPr lang="en-US" altLang="ko-KR" sz="16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observers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.Add(</a:t>
            </a:r>
            <a:r>
              <a:rPr lang="en-US" altLang="ko-KR" sz="1600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observer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DelObserver(Observer observer) </a:t>
            </a:r>
            <a:r>
              <a:rPr lang="en-US" altLang="ko-KR" sz="16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observers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.Remove(</a:t>
            </a:r>
            <a:r>
              <a:rPr lang="en-US" altLang="ko-KR" sz="1600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observer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Notify()</a:t>
            </a:r>
          </a:p>
          <a:p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Event e </a:t>
            </a:r>
            <a:r>
              <a:rPr lang="en-US" altLang="ko-KR" sz="16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Event();</a:t>
            </a:r>
          </a:p>
          <a:p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600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o </a:t>
            </a:r>
            <a:r>
              <a:rPr lang="en-US" altLang="ko-KR" sz="16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observers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o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.OnNotify(</a:t>
            </a:r>
            <a:r>
              <a:rPr lang="en-US" altLang="ko-KR" sz="1600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258529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71791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C98FD7-9B0F-CBA0-4117-3560D27C919A}"/>
              </a:ext>
            </a:extLst>
          </p:cNvPr>
          <p:cNvSpPr txBox="1"/>
          <p:nvPr/>
        </p:nvSpPr>
        <p:spPr>
          <a:xfrm>
            <a:off x="119743" y="130629"/>
            <a:ext cx="11448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3.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인벤토리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50C4F5-7C7F-7350-3785-BDE5A0225EE8}"/>
              </a:ext>
            </a:extLst>
          </p:cNvPr>
          <p:cNvSpPr txBox="1"/>
          <p:nvPr/>
        </p:nvSpPr>
        <p:spPr>
          <a:xfrm>
            <a:off x="2795398" y="5175821"/>
            <a:ext cx="66014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인벤토리라는 시스템은 특성상 대부분의 경우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UI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와 함께 구현하는 경우가 많음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게임의 시스템은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UI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와 구분하는 것이 좋으므로 여기서도 분리하여 구현함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725BDFD-9586-5FE4-8BF7-ABBB751A948C}"/>
              </a:ext>
            </a:extLst>
          </p:cNvPr>
          <p:cNvSpPr/>
          <p:nvPr/>
        </p:nvSpPr>
        <p:spPr>
          <a:xfrm>
            <a:off x="3578822" y="1277575"/>
            <a:ext cx="1358938" cy="27022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Inventory</a:t>
            </a:r>
            <a:endParaRPr lang="ko-KR" altLang="en-US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1DD1C02-D3F3-9F84-2A42-2840454E0493}"/>
              </a:ext>
            </a:extLst>
          </p:cNvPr>
          <p:cNvSpPr/>
          <p:nvPr/>
        </p:nvSpPr>
        <p:spPr>
          <a:xfrm>
            <a:off x="7254242" y="1277575"/>
            <a:ext cx="1358938" cy="27022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UI</a:t>
            </a:r>
            <a:endParaRPr lang="ko-KR" altLang="en-US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07519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C98FD7-9B0F-CBA0-4117-3560D27C919A}"/>
              </a:ext>
            </a:extLst>
          </p:cNvPr>
          <p:cNvSpPr txBox="1"/>
          <p:nvPr/>
        </p:nvSpPr>
        <p:spPr>
          <a:xfrm>
            <a:off x="119743" y="130629"/>
            <a:ext cx="11448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3.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인벤토리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50C4F5-7C7F-7350-3785-BDE5A0225EE8}"/>
              </a:ext>
            </a:extLst>
          </p:cNvPr>
          <p:cNvSpPr txBox="1"/>
          <p:nvPr/>
        </p:nvSpPr>
        <p:spPr>
          <a:xfrm>
            <a:off x="3776437" y="5175821"/>
            <a:ext cx="46394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인벤토리에 변화가 생기면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UI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는 그에 맞게 바뀌어야 함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아이템이 추가하면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UI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에 새로운 아이템이 추가가 되듯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725BDFD-9586-5FE4-8BF7-ABBB751A948C}"/>
              </a:ext>
            </a:extLst>
          </p:cNvPr>
          <p:cNvSpPr/>
          <p:nvPr/>
        </p:nvSpPr>
        <p:spPr>
          <a:xfrm>
            <a:off x="3578822" y="1277575"/>
            <a:ext cx="1358938" cy="27022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Inventory</a:t>
            </a:r>
            <a:endParaRPr lang="ko-KR" altLang="en-US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1DD1C02-D3F3-9F84-2A42-2840454E0493}"/>
              </a:ext>
            </a:extLst>
          </p:cNvPr>
          <p:cNvSpPr/>
          <p:nvPr/>
        </p:nvSpPr>
        <p:spPr>
          <a:xfrm>
            <a:off x="7254242" y="1277575"/>
            <a:ext cx="1358938" cy="27022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UI</a:t>
            </a:r>
            <a:endParaRPr lang="ko-KR" altLang="en-US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172E49E2-22B9-0A22-6633-DC7F9614A797}"/>
              </a:ext>
            </a:extLst>
          </p:cNvPr>
          <p:cNvCxnSpPr>
            <a:cxnSpLocks/>
            <a:stCxn id="8" idx="1"/>
            <a:endCxn id="7" idx="3"/>
          </p:cNvCxnSpPr>
          <p:nvPr/>
        </p:nvCxnSpPr>
        <p:spPr>
          <a:xfrm flipH="1">
            <a:off x="4937760" y="2628696"/>
            <a:ext cx="23164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49121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C98FD7-9B0F-CBA0-4117-3560D27C919A}"/>
              </a:ext>
            </a:extLst>
          </p:cNvPr>
          <p:cNvSpPr txBox="1"/>
          <p:nvPr/>
        </p:nvSpPr>
        <p:spPr>
          <a:xfrm>
            <a:off x="119743" y="130629"/>
            <a:ext cx="11448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3.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인벤토리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50C4F5-7C7F-7350-3785-BDE5A0225EE8}"/>
              </a:ext>
            </a:extLst>
          </p:cNvPr>
          <p:cNvSpPr txBox="1"/>
          <p:nvPr/>
        </p:nvSpPr>
        <p:spPr>
          <a:xfrm>
            <a:off x="3169704" y="5144736"/>
            <a:ext cx="58528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보통은 인벤토리의 변화에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UI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만 영향을 받겠으나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게임에 어떤 시스템이 있느냐에 따라 추가적인 영향이 있을 수도 있음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(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인벤토리의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UI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자체가 여러 개일 수도 있음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E8669F9-F0DA-47AD-9268-5D8919253507}"/>
              </a:ext>
            </a:extLst>
          </p:cNvPr>
          <p:cNvSpPr/>
          <p:nvPr/>
        </p:nvSpPr>
        <p:spPr>
          <a:xfrm>
            <a:off x="3543987" y="1869758"/>
            <a:ext cx="974559" cy="16394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Inventory</a:t>
            </a:r>
            <a:endParaRPr lang="ko-KR" altLang="en-US" sz="1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04BDB92-0C26-5560-9195-6FCD67A1CB18}"/>
              </a:ext>
            </a:extLst>
          </p:cNvPr>
          <p:cNvCxnSpPr>
            <a:cxnSpLocks/>
            <a:stCxn id="11" idx="1"/>
            <a:endCxn id="5" idx="3"/>
          </p:cNvCxnSpPr>
          <p:nvPr/>
        </p:nvCxnSpPr>
        <p:spPr>
          <a:xfrm flipH="1">
            <a:off x="4518546" y="2689484"/>
            <a:ext cx="354330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0AFDD1-FDFC-264C-15ED-265BCB08E698}"/>
              </a:ext>
            </a:extLst>
          </p:cNvPr>
          <p:cNvSpPr/>
          <p:nvPr/>
        </p:nvSpPr>
        <p:spPr>
          <a:xfrm>
            <a:off x="6046560" y="3019137"/>
            <a:ext cx="974559" cy="10772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…</a:t>
            </a:r>
            <a:endParaRPr lang="ko-KR" altLang="en-US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4469489-F27E-4055-6E14-C41262C4B020}"/>
              </a:ext>
            </a:extLst>
          </p:cNvPr>
          <p:cNvSpPr/>
          <p:nvPr/>
        </p:nvSpPr>
        <p:spPr>
          <a:xfrm>
            <a:off x="6046560" y="1297765"/>
            <a:ext cx="974559" cy="10772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UI</a:t>
            </a:r>
            <a:endParaRPr lang="ko-KR" altLang="en-US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BB75F3-547A-3A41-D932-1A93C7BD3E53}"/>
              </a:ext>
            </a:extLst>
          </p:cNvPr>
          <p:cNvSpPr/>
          <p:nvPr/>
        </p:nvSpPr>
        <p:spPr>
          <a:xfrm>
            <a:off x="8061853" y="2150875"/>
            <a:ext cx="974559" cy="10772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…</a:t>
            </a:r>
            <a:endParaRPr lang="ko-KR" altLang="en-US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6915D81-8202-E0D1-5BA4-2218CFD0E564}"/>
              </a:ext>
            </a:extLst>
          </p:cNvPr>
          <p:cNvCxnSpPr>
            <a:cxnSpLocks/>
            <a:stCxn id="10" idx="1"/>
            <a:endCxn id="5" idx="3"/>
          </p:cNvCxnSpPr>
          <p:nvPr/>
        </p:nvCxnSpPr>
        <p:spPr>
          <a:xfrm flipH="1">
            <a:off x="4518546" y="1836374"/>
            <a:ext cx="1528014" cy="8531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F0874A4-FB04-5753-B242-90F5215E388E}"/>
              </a:ext>
            </a:extLst>
          </p:cNvPr>
          <p:cNvCxnSpPr>
            <a:cxnSpLocks/>
            <a:stCxn id="9" idx="1"/>
            <a:endCxn id="5" idx="3"/>
          </p:cNvCxnSpPr>
          <p:nvPr/>
        </p:nvCxnSpPr>
        <p:spPr>
          <a:xfrm flipH="1" flipV="1">
            <a:off x="4518546" y="2689485"/>
            <a:ext cx="1528014" cy="8682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42110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C98FD7-9B0F-CBA0-4117-3560D27C919A}"/>
              </a:ext>
            </a:extLst>
          </p:cNvPr>
          <p:cNvSpPr txBox="1"/>
          <p:nvPr/>
        </p:nvSpPr>
        <p:spPr>
          <a:xfrm>
            <a:off x="119743" y="130629"/>
            <a:ext cx="11448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3.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인벤토리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50C4F5-7C7F-7350-3785-BDE5A0225EE8}"/>
              </a:ext>
            </a:extLst>
          </p:cNvPr>
          <p:cNvSpPr txBox="1"/>
          <p:nvPr/>
        </p:nvSpPr>
        <p:spPr>
          <a:xfrm>
            <a:off x="1134702" y="5144736"/>
            <a:ext cx="99229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그러므로 인벤토리와 같은 시스템은 관찰자 패턴으로 구현하는 것이 유리함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인벤토리는 그저 인벤토리 그 자체의 기능만을 구현 및 관리하고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그에 파생되는 다른 시스템은 관찰자에게 맡기는 것임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C1A2C7E-D18A-FAFA-644C-458F1E2C84FD}"/>
              </a:ext>
            </a:extLst>
          </p:cNvPr>
          <p:cNvSpPr/>
          <p:nvPr/>
        </p:nvSpPr>
        <p:spPr>
          <a:xfrm>
            <a:off x="3543987" y="1869758"/>
            <a:ext cx="974559" cy="16394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주체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E95D4CA-3707-8F03-B11C-E5697B0EBFA7}"/>
              </a:ext>
            </a:extLst>
          </p:cNvPr>
          <p:cNvCxnSpPr>
            <a:cxnSpLocks/>
            <a:stCxn id="3" idx="3"/>
            <a:endCxn id="15" idx="1"/>
          </p:cNvCxnSpPr>
          <p:nvPr/>
        </p:nvCxnSpPr>
        <p:spPr>
          <a:xfrm flipV="1">
            <a:off x="4518546" y="2689484"/>
            <a:ext cx="354330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87E0CC51-51D0-BF78-CCFC-A7CF0240D151}"/>
              </a:ext>
            </a:extLst>
          </p:cNvPr>
          <p:cNvSpPr/>
          <p:nvPr/>
        </p:nvSpPr>
        <p:spPr>
          <a:xfrm>
            <a:off x="6046560" y="3019137"/>
            <a:ext cx="974559" cy="10772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관찰자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779E667-E33B-78DD-BFBA-932646D043AC}"/>
              </a:ext>
            </a:extLst>
          </p:cNvPr>
          <p:cNvSpPr/>
          <p:nvPr/>
        </p:nvSpPr>
        <p:spPr>
          <a:xfrm>
            <a:off x="6046560" y="1297765"/>
            <a:ext cx="974559" cy="10772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관찰자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74D6A45-A417-C71B-F727-A986BDDB46EF}"/>
              </a:ext>
            </a:extLst>
          </p:cNvPr>
          <p:cNvSpPr/>
          <p:nvPr/>
        </p:nvSpPr>
        <p:spPr>
          <a:xfrm>
            <a:off x="8061853" y="2150875"/>
            <a:ext cx="974559" cy="10772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관찰자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47A61AA-2027-E6D6-30F6-6F7F551C2D72}"/>
              </a:ext>
            </a:extLst>
          </p:cNvPr>
          <p:cNvCxnSpPr>
            <a:cxnSpLocks/>
            <a:stCxn id="3" idx="3"/>
            <a:endCxn id="14" idx="1"/>
          </p:cNvCxnSpPr>
          <p:nvPr/>
        </p:nvCxnSpPr>
        <p:spPr>
          <a:xfrm flipV="1">
            <a:off x="4518546" y="1836374"/>
            <a:ext cx="1528014" cy="8531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6949061F-85D3-43BB-EC85-5D493D2A539E}"/>
              </a:ext>
            </a:extLst>
          </p:cNvPr>
          <p:cNvCxnSpPr>
            <a:cxnSpLocks/>
            <a:stCxn id="3" idx="3"/>
            <a:endCxn id="8" idx="1"/>
          </p:cNvCxnSpPr>
          <p:nvPr/>
        </p:nvCxnSpPr>
        <p:spPr>
          <a:xfrm>
            <a:off x="4518546" y="2689485"/>
            <a:ext cx="1528014" cy="8682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8251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B2E9800-9E02-B2F1-1F72-E34877DCCEDE}"/>
              </a:ext>
            </a:extLst>
          </p:cNvPr>
          <p:cNvSpPr txBox="1"/>
          <p:nvPr/>
        </p:nvSpPr>
        <p:spPr>
          <a:xfrm>
            <a:off x="5569253" y="2075328"/>
            <a:ext cx="10534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목차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AA5CB7-97A9-4A84-7DD3-E4DBFCAB9BDD}"/>
              </a:ext>
            </a:extLst>
          </p:cNvPr>
          <p:cNvSpPr txBox="1"/>
          <p:nvPr/>
        </p:nvSpPr>
        <p:spPr>
          <a:xfrm>
            <a:off x="4580191" y="3118701"/>
            <a:ext cx="180530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결합도와 응집도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2.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관찰자 다시보기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3.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인벤토리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88926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C98FD7-9B0F-CBA0-4117-3560D27C919A}"/>
              </a:ext>
            </a:extLst>
          </p:cNvPr>
          <p:cNvSpPr txBox="1"/>
          <p:nvPr/>
        </p:nvSpPr>
        <p:spPr>
          <a:xfrm>
            <a:off x="119743" y="130629"/>
            <a:ext cx="11448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3.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인벤토리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50C4F5-7C7F-7350-3785-BDE5A0225EE8}"/>
              </a:ext>
            </a:extLst>
          </p:cNvPr>
          <p:cNvSpPr txBox="1"/>
          <p:nvPr/>
        </p:nvSpPr>
        <p:spPr>
          <a:xfrm>
            <a:off x="1769501" y="5144736"/>
            <a:ext cx="86533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일부 특수한 관찰자의 경우 주체에게 영향을 주는 경우도 있을 수 있음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(UI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에서 아이템을 조작하는 방식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)</a:t>
            </a: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그러한 것까지 모두 고려하기에는 시스템이 복잡해지므로 여기서는 생략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C1A2C7E-D18A-FAFA-644C-458F1E2C84FD}"/>
              </a:ext>
            </a:extLst>
          </p:cNvPr>
          <p:cNvSpPr/>
          <p:nvPr/>
        </p:nvSpPr>
        <p:spPr>
          <a:xfrm>
            <a:off x="3543987" y="1869758"/>
            <a:ext cx="974559" cy="16394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주체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E95D4CA-3707-8F03-B11C-E5697B0EBFA7}"/>
              </a:ext>
            </a:extLst>
          </p:cNvPr>
          <p:cNvCxnSpPr>
            <a:cxnSpLocks/>
            <a:stCxn id="3" idx="3"/>
            <a:endCxn id="15" idx="1"/>
          </p:cNvCxnSpPr>
          <p:nvPr/>
        </p:nvCxnSpPr>
        <p:spPr>
          <a:xfrm flipV="1">
            <a:off x="4518546" y="2689484"/>
            <a:ext cx="354330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87E0CC51-51D0-BF78-CCFC-A7CF0240D151}"/>
              </a:ext>
            </a:extLst>
          </p:cNvPr>
          <p:cNvSpPr/>
          <p:nvPr/>
        </p:nvSpPr>
        <p:spPr>
          <a:xfrm>
            <a:off x="6046560" y="3019137"/>
            <a:ext cx="974559" cy="10772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관찰자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779E667-E33B-78DD-BFBA-932646D043AC}"/>
              </a:ext>
            </a:extLst>
          </p:cNvPr>
          <p:cNvSpPr/>
          <p:nvPr/>
        </p:nvSpPr>
        <p:spPr>
          <a:xfrm>
            <a:off x="6046560" y="1297765"/>
            <a:ext cx="974559" cy="10772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관찰자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74D6A45-A417-C71B-F727-A986BDDB46EF}"/>
              </a:ext>
            </a:extLst>
          </p:cNvPr>
          <p:cNvSpPr/>
          <p:nvPr/>
        </p:nvSpPr>
        <p:spPr>
          <a:xfrm>
            <a:off x="8061853" y="2150875"/>
            <a:ext cx="974559" cy="10772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관찰자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6949061F-85D3-43BB-EC85-5D493D2A539E}"/>
              </a:ext>
            </a:extLst>
          </p:cNvPr>
          <p:cNvCxnSpPr>
            <a:cxnSpLocks/>
            <a:stCxn id="3" idx="3"/>
            <a:endCxn id="8" idx="1"/>
          </p:cNvCxnSpPr>
          <p:nvPr/>
        </p:nvCxnSpPr>
        <p:spPr>
          <a:xfrm>
            <a:off x="4518546" y="2689485"/>
            <a:ext cx="1528014" cy="8682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4D13B8BA-A1BA-EFE6-FA70-1F187F12BF44}"/>
              </a:ext>
            </a:extLst>
          </p:cNvPr>
          <p:cNvCxnSpPr>
            <a:stCxn id="3" idx="3"/>
            <a:endCxn id="14" idx="1"/>
          </p:cNvCxnSpPr>
          <p:nvPr/>
        </p:nvCxnSpPr>
        <p:spPr>
          <a:xfrm flipV="1">
            <a:off x="4518546" y="1836374"/>
            <a:ext cx="1528014" cy="853111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8549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C98FD7-9B0F-CBA0-4117-3560D27C919A}"/>
              </a:ext>
            </a:extLst>
          </p:cNvPr>
          <p:cNvSpPr txBox="1"/>
          <p:nvPr/>
        </p:nvSpPr>
        <p:spPr>
          <a:xfrm>
            <a:off x="119743" y="130629"/>
            <a:ext cx="11448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3.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인벤토리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DF87E6E-D492-5602-4D5A-54A68D094620}"/>
              </a:ext>
            </a:extLst>
          </p:cNvPr>
          <p:cNvSpPr txBox="1"/>
          <p:nvPr/>
        </p:nvSpPr>
        <p:spPr>
          <a:xfrm>
            <a:off x="5614203" y="3259723"/>
            <a:ext cx="6110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코드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6772535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69886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B2E9800-9E02-B2F1-1F72-E34877DCCEDE}"/>
              </a:ext>
            </a:extLst>
          </p:cNvPr>
          <p:cNvSpPr txBox="1"/>
          <p:nvPr/>
        </p:nvSpPr>
        <p:spPr>
          <a:xfrm>
            <a:off x="4461578" y="2782669"/>
            <a:ext cx="32688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2023 Unity C#</a:t>
            </a:r>
            <a:endParaRPr lang="ko-KR" altLang="en-US" sz="3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AA5CB7-97A9-4A84-7DD3-E4DBFCAB9BDD}"/>
              </a:ext>
            </a:extLst>
          </p:cNvPr>
          <p:cNvSpPr txBox="1"/>
          <p:nvPr/>
        </p:nvSpPr>
        <p:spPr>
          <a:xfrm>
            <a:off x="4580191" y="3429000"/>
            <a:ext cx="5870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8.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끝</a:t>
            </a:r>
          </a:p>
        </p:txBody>
      </p:sp>
    </p:spTree>
    <p:extLst>
      <p:ext uri="{BB962C8B-B14F-4D97-AF65-F5344CB8AC3E}">
        <p14:creationId xmlns:p14="http://schemas.microsoft.com/office/powerpoint/2010/main" val="1747653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5505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C98FD7-9B0F-CBA0-4117-3560D27C919A}"/>
              </a:ext>
            </a:extLst>
          </p:cNvPr>
          <p:cNvSpPr txBox="1"/>
          <p:nvPr/>
        </p:nvSpPr>
        <p:spPr>
          <a:xfrm>
            <a:off x="119743" y="130629"/>
            <a:ext cx="18053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결합도와 응집도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534151-FBFA-9BFE-4AAB-D953E00FC658}"/>
              </a:ext>
            </a:extLst>
          </p:cNvPr>
          <p:cNvSpPr txBox="1"/>
          <p:nvPr/>
        </p:nvSpPr>
        <p:spPr>
          <a:xfrm>
            <a:off x="5373690" y="2345063"/>
            <a:ext cx="14446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결합도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8FD571-2E4E-F3ED-725A-3723C04B183F}"/>
              </a:ext>
            </a:extLst>
          </p:cNvPr>
          <p:cNvSpPr txBox="1"/>
          <p:nvPr/>
        </p:nvSpPr>
        <p:spPr>
          <a:xfrm>
            <a:off x="3406864" y="3795638"/>
            <a:ext cx="53783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각 클래스들이 얼마나 밀접하게 연관되어 있는지를 나타내는 것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결합도가 높으면 두 클래스 사이가 밀접하다는 것을 의미함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786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C98FD7-9B0F-CBA0-4117-3560D27C919A}"/>
              </a:ext>
            </a:extLst>
          </p:cNvPr>
          <p:cNvSpPr txBox="1"/>
          <p:nvPr/>
        </p:nvSpPr>
        <p:spPr>
          <a:xfrm>
            <a:off x="119743" y="130629"/>
            <a:ext cx="18053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결합도와 응집도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534151-FBFA-9BFE-4AAB-D953E00FC658}"/>
              </a:ext>
            </a:extLst>
          </p:cNvPr>
          <p:cNvSpPr txBox="1"/>
          <p:nvPr/>
        </p:nvSpPr>
        <p:spPr>
          <a:xfrm>
            <a:off x="5373690" y="2345063"/>
            <a:ext cx="14446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응집도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8FD571-2E4E-F3ED-725A-3723C04B183F}"/>
              </a:ext>
            </a:extLst>
          </p:cNvPr>
          <p:cNvSpPr txBox="1"/>
          <p:nvPr/>
        </p:nvSpPr>
        <p:spPr>
          <a:xfrm>
            <a:off x="2843416" y="3795638"/>
            <a:ext cx="65053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관련 있는 것끼리 묶어놓았다는 것을 나타내는 것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비슷한데 흩어져 있다면 응집도가 낮고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다른데 뭉쳐 있는 것도 응집도가 낮음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1688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C98FD7-9B0F-CBA0-4117-3560D27C919A}"/>
              </a:ext>
            </a:extLst>
          </p:cNvPr>
          <p:cNvSpPr txBox="1"/>
          <p:nvPr/>
        </p:nvSpPr>
        <p:spPr>
          <a:xfrm>
            <a:off x="119743" y="130629"/>
            <a:ext cx="18053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결합도와 응집도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8FD571-2E4E-F3ED-725A-3723C04B183F}"/>
              </a:ext>
            </a:extLst>
          </p:cNvPr>
          <p:cNvSpPr txBox="1"/>
          <p:nvPr/>
        </p:nvSpPr>
        <p:spPr>
          <a:xfrm>
            <a:off x="1646789" y="4910335"/>
            <a:ext cx="88985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두 클래스 사이의 결합도가 높다는 것은 한 클래스를 수정했을때 다른 클래스도 영향이 있다는 것을 의미함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일반적으로 결합도가 높으면 한 기능을 수정할때 여러 클래스를 동시에 수정해야 하므로 보통은 지양함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C7E56E5-01B8-80DC-B325-821B5EF0F0C5}"/>
              </a:ext>
            </a:extLst>
          </p:cNvPr>
          <p:cNvSpPr/>
          <p:nvPr/>
        </p:nvSpPr>
        <p:spPr>
          <a:xfrm>
            <a:off x="3614057" y="2026920"/>
            <a:ext cx="1288869" cy="1402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ClassA</a:t>
            </a:r>
            <a:endParaRPr lang="ko-KR" altLang="en-US">
              <a:solidFill>
                <a:schemeClr val="tx1"/>
              </a:solidFill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B2A3AAC-1AFD-5A45-23E1-B74EDF3A1BCD}"/>
              </a:ext>
            </a:extLst>
          </p:cNvPr>
          <p:cNvSpPr/>
          <p:nvPr/>
        </p:nvSpPr>
        <p:spPr>
          <a:xfrm>
            <a:off x="7289076" y="2026920"/>
            <a:ext cx="1288869" cy="1402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ClassB</a:t>
            </a:r>
            <a:endParaRPr lang="ko-KR" altLang="en-US">
              <a:solidFill>
                <a:schemeClr val="tx1"/>
              </a:solidFill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3F326CC-85FB-2E37-7624-E5FD238701F6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4902926" y="2727960"/>
            <a:ext cx="238615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1613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C98FD7-9B0F-CBA0-4117-3560D27C919A}"/>
              </a:ext>
            </a:extLst>
          </p:cNvPr>
          <p:cNvSpPr txBox="1"/>
          <p:nvPr/>
        </p:nvSpPr>
        <p:spPr>
          <a:xfrm>
            <a:off x="119743" y="130629"/>
            <a:ext cx="18053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결합도와 응집도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8FD571-2E4E-F3ED-725A-3723C04B183F}"/>
              </a:ext>
            </a:extLst>
          </p:cNvPr>
          <p:cNvSpPr txBox="1"/>
          <p:nvPr/>
        </p:nvSpPr>
        <p:spPr>
          <a:xfrm>
            <a:off x="1393532" y="4805832"/>
            <a:ext cx="94051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ClassA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가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ClassB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의 변화에 영향을 받는다면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ClassA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는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ClassB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에 종속적이다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라고 표현함</a:t>
            </a:r>
            <a:b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</a:b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모든 클래스는 자기 자신만으로 연산이 이루어지는 경우는 없으므로 종속 관계가 필연적으로 나타날 수밖에 없음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그러므로 소프트웨어를 설계하는 관점에선 양방향이 아닌 일방향의 종속 관계로 설계해야 함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C7E56E5-01B8-80DC-B325-821B5EF0F0C5}"/>
              </a:ext>
            </a:extLst>
          </p:cNvPr>
          <p:cNvSpPr/>
          <p:nvPr/>
        </p:nvSpPr>
        <p:spPr>
          <a:xfrm>
            <a:off x="3614057" y="2026920"/>
            <a:ext cx="1288869" cy="1402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ClassA</a:t>
            </a:r>
            <a:endParaRPr lang="ko-KR" altLang="en-US">
              <a:solidFill>
                <a:schemeClr val="tx1"/>
              </a:solidFill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B2A3AAC-1AFD-5A45-23E1-B74EDF3A1BCD}"/>
              </a:ext>
            </a:extLst>
          </p:cNvPr>
          <p:cNvSpPr/>
          <p:nvPr/>
        </p:nvSpPr>
        <p:spPr>
          <a:xfrm>
            <a:off x="7289076" y="2026920"/>
            <a:ext cx="1288869" cy="1402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ClassB</a:t>
            </a:r>
            <a:endParaRPr lang="ko-KR" altLang="en-US">
              <a:solidFill>
                <a:schemeClr val="tx1"/>
              </a:solidFill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CACCEA0E-509F-FDB2-ED4C-03684141E05D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4902926" y="2727960"/>
            <a:ext cx="23861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0554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C98FD7-9B0F-CBA0-4117-3560D27C919A}"/>
              </a:ext>
            </a:extLst>
          </p:cNvPr>
          <p:cNvSpPr txBox="1"/>
          <p:nvPr/>
        </p:nvSpPr>
        <p:spPr>
          <a:xfrm>
            <a:off x="119743" y="130629"/>
            <a:ext cx="18053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결합도와 응집도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8FD571-2E4E-F3ED-725A-3723C04B183F}"/>
              </a:ext>
            </a:extLst>
          </p:cNvPr>
          <p:cNvSpPr txBox="1"/>
          <p:nvPr/>
        </p:nvSpPr>
        <p:spPr>
          <a:xfrm>
            <a:off x="2085237" y="5136757"/>
            <a:ext cx="802174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소프트웨어 공학에선 소프트웨어 자체를 여러 레이어로 나누어서 설계를 하라고 함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각 레이어는 하위 레이어에게 종속적이지만 그 역은 성립하지 않음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게임의 내부 로직이 바뀌면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UI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는 바뀔 수 있지만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UI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가 바뀐다고 해서 게임의 로직이 바뀌면 안됨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C7E56E5-01B8-80DC-B325-821B5EF0F0C5}"/>
              </a:ext>
            </a:extLst>
          </p:cNvPr>
          <p:cNvSpPr/>
          <p:nvPr/>
        </p:nvSpPr>
        <p:spPr>
          <a:xfrm>
            <a:off x="4066902" y="3617994"/>
            <a:ext cx="4058195" cy="6901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System</a:t>
            </a:r>
            <a:endParaRPr lang="ko-KR" altLang="en-US">
              <a:solidFill>
                <a:schemeClr val="tx1"/>
              </a:solidFill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CACCEA0E-509F-FDB2-ED4C-03684141E05D}"/>
              </a:ext>
            </a:extLst>
          </p:cNvPr>
          <p:cNvCxnSpPr>
            <a:cxnSpLocks/>
            <a:stCxn id="11" idx="2"/>
            <a:endCxn id="4" idx="0"/>
          </p:cNvCxnSpPr>
          <p:nvPr/>
        </p:nvCxnSpPr>
        <p:spPr>
          <a:xfrm>
            <a:off x="6096000" y="3424440"/>
            <a:ext cx="0" cy="1935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30BD276-749D-089E-1FC2-E2B080D689DB}"/>
              </a:ext>
            </a:extLst>
          </p:cNvPr>
          <p:cNvSpPr/>
          <p:nvPr/>
        </p:nvSpPr>
        <p:spPr>
          <a:xfrm>
            <a:off x="4066902" y="2734285"/>
            <a:ext cx="4058195" cy="6901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Framework</a:t>
            </a:r>
            <a:endParaRPr lang="ko-KR" altLang="en-US">
              <a:solidFill>
                <a:schemeClr val="tx1"/>
              </a:solidFill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638A100-2F32-3E88-4BD6-29738A6FAE1D}"/>
              </a:ext>
            </a:extLst>
          </p:cNvPr>
          <p:cNvSpPr/>
          <p:nvPr/>
        </p:nvSpPr>
        <p:spPr>
          <a:xfrm>
            <a:off x="4066902" y="1850576"/>
            <a:ext cx="4058195" cy="6901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Main</a:t>
            </a:r>
            <a:endParaRPr lang="ko-KR" altLang="en-US">
              <a:solidFill>
                <a:schemeClr val="tx1"/>
              </a:solidFill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6A007EC-DAD0-6082-6945-33AF1E7367CA}"/>
              </a:ext>
            </a:extLst>
          </p:cNvPr>
          <p:cNvSpPr/>
          <p:nvPr/>
        </p:nvSpPr>
        <p:spPr>
          <a:xfrm>
            <a:off x="4066901" y="966867"/>
            <a:ext cx="4058195" cy="6901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UI</a:t>
            </a:r>
            <a:endParaRPr lang="ko-KR" altLang="en-US">
              <a:solidFill>
                <a:schemeClr val="tx1"/>
              </a:solidFill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7068D43-240F-DD4E-08C0-A1DCA361ED8D}"/>
              </a:ext>
            </a:extLst>
          </p:cNvPr>
          <p:cNvCxnSpPr>
            <a:cxnSpLocks/>
            <a:stCxn id="12" idx="2"/>
            <a:endCxn id="11" idx="0"/>
          </p:cNvCxnSpPr>
          <p:nvPr/>
        </p:nvCxnSpPr>
        <p:spPr>
          <a:xfrm>
            <a:off x="6096000" y="2540731"/>
            <a:ext cx="0" cy="1935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E475F23-96C1-4774-0665-6AEF82E269EE}"/>
              </a:ext>
            </a:extLst>
          </p:cNvPr>
          <p:cNvCxnSpPr>
            <a:cxnSpLocks/>
            <a:stCxn id="13" idx="2"/>
            <a:endCxn id="12" idx="0"/>
          </p:cNvCxnSpPr>
          <p:nvPr/>
        </p:nvCxnSpPr>
        <p:spPr>
          <a:xfrm>
            <a:off x="6095999" y="1657022"/>
            <a:ext cx="1" cy="1935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243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C98FD7-9B0F-CBA0-4117-3560D27C919A}"/>
              </a:ext>
            </a:extLst>
          </p:cNvPr>
          <p:cNvSpPr txBox="1"/>
          <p:nvPr/>
        </p:nvSpPr>
        <p:spPr>
          <a:xfrm>
            <a:off x="119743" y="130629"/>
            <a:ext cx="18053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결합도와 응집도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8FD571-2E4E-F3ED-725A-3723C04B183F}"/>
              </a:ext>
            </a:extLst>
          </p:cNvPr>
          <p:cNvSpPr txBox="1"/>
          <p:nvPr/>
        </p:nvSpPr>
        <p:spPr>
          <a:xfrm>
            <a:off x="1199594" y="5136757"/>
            <a:ext cx="97930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위 레이어에서 쉽게 구분하고 분리할 수 있는 것은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UI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와 나머지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체력을 표현할때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UI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와 체력 수치를 나타내는 변수를 하나로 묶어서 만드는 경우가 많지만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그렇게 하는 것은 좋지 않음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체력과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UI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는 완전히 분리해서 만들고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UI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가 바뀐다고 해서 체력 시스템이 바뀌면 안됨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C7E56E5-01B8-80DC-B325-821B5EF0F0C5}"/>
              </a:ext>
            </a:extLst>
          </p:cNvPr>
          <p:cNvSpPr/>
          <p:nvPr/>
        </p:nvSpPr>
        <p:spPr>
          <a:xfrm>
            <a:off x="4066902" y="3617994"/>
            <a:ext cx="4058195" cy="6901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Game Engine</a:t>
            </a:r>
            <a:endParaRPr lang="ko-KR" altLang="en-US">
              <a:solidFill>
                <a:schemeClr val="tx1"/>
              </a:solidFill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CACCEA0E-509F-FDB2-ED4C-03684141E05D}"/>
              </a:ext>
            </a:extLst>
          </p:cNvPr>
          <p:cNvCxnSpPr>
            <a:cxnSpLocks/>
            <a:stCxn id="11" idx="2"/>
            <a:endCxn id="4" idx="0"/>
          </p:cNvCxnSpPr>
          <p:nvPr/>
        </p:nvCxnSpPr>
        <p:spPr>
          <a:xfrm>
            <a:off x="6096000" y="3424440"/>
            <a:ext cx="0" cy="1935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30BD276-749D-089E-1FC2-E2B080D689DB}"/>
              </a:ext>
            </a:extLst>
          </p:cNvPr>
          <p:cNvSpPr/>
          <p:nvPr/>
        </p:nvSpPr>
        <p:spPr>
          <a:xfrm>
            <a:off x="4066902" y="2734285"/>
            <a:ext cx="4058195" cy="6901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Framework</a:t>
            </a:r>
            <a:endParaRPr lang="ko-KR" altLang="en-US">
              <a:solidFill>
                <a:schemeClr val="tx1"/>
              </a:solidFill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638A100-2F32-3E88-4BD6-29738A6FAE1D}"/>
              </a:ext>
            </a:extLst>
          </p:cNvPr>
          <p:cNvSpPr/>
          <p:nvPr/>
        </p:nvSpPr>
        <p:spPr>
          <a:xfrm>
            <a:off x="4066902" y="1850576"/>
            <a:ext cx="4058195" cy="6901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Game</a:t>
            </a:r>
            <a:endParaRPr lang="ko-KR" altLang="en-US">
              <a:solidFill>
                <a:schemeClr val="tx1"/>
              </a:solidFill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6A007EC-DAD0-6082-6945-33AF1E7367CA}"/>
              </a:ext>
            </a:extLst>
          </p:cNvPr>
          <p:cNvSpPr/>
          <p:nvPr/>
        </p:nvSpPr>
        <p:spPr>
          <a:xfrm>
            <a:off x="4066901" y="966867"/>
            <a:ext cx="4058195" cy="6901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UI</a:t>
            </a:r>
            <a:endParaRPr lang="ko-KR" altLang="en-US">
              <a:solidFill>
                <a:schemeClr val="tx1"/>
              </a:solidFill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7068D43-240F-DD4E-08C0-A1DCA361ED8D}"/>
              </a:ext>
            </a:extLst>
          </p:cNvPr>
          <p:cNvCxnSpPr>
            <a:cxnSpLocks/>
            <a:stCxn id="12" idx="2"/>
            <a:endCxn id="11" idx="0"/>
          </p:cNvCxnSpPr>
          <p:nvPr/>
        </p:nvCxnSpPr>
        <p:spPr>
          <a:xfrm>
            <a:off x="6096000" y="2540731"/>
            <a:ext cx="0" cy="1935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E475F23-96C1-4774-0665-6AEF82E269EE}"/>
              </a:ext>
            </a:extLst>
          </p:cNvPr>
          <p:cNvCxnSpPr>
            <a:cxnSpLocks/>
            <a:stCxn id="13" idx="2"/>
            <a:endCxn id="12" idx="0"/>
          </p:cNvCxnSpPr>
          <p:nvPr/>
        </p:nvCxnSpPr>
        <p:spPr>
          <a:xfrm>
            <a:off x="6095999" y="1657022"/>
            <a:ext cx="1" cy="1935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6019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1068</TotalTime>
  <Words>629</Words>
  <Application>Microsoft Office PowerPoint</Application>
  <PresentationFormat>와이드스크린</PresentationFormat>
  <Paragraphs>116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9" baseType="lpstr">
      <vt:lpstr>나눔스퀘어OTF_ac Light</vt:lpstr>
      <vt:lpstr>나눔스퀘어라운드OTF Light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우령 이</dc:creator>
  <cp:lastModifiedBy>우령 이</cp:lastModifiedBy>
  <cp:revision>416</cp:revision>
  <dcterms:created xsi:type="dcterms:W3CDTF">2023-10-30T04:59:26Z</dcterms:created>
  <dcterms:modified xsi:type="dcterms:W3CDTF">2023-11-08T09:04:42Z</dcterms:modified>
</cp:coreProperties>
</file>