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08" r:id="rId20"/>
    <p:sldId id="319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18" r:id="rId35"/>
    <p:sldId id="317" r:id="rId36"/>
    <p:sldId id="316" r:id="rId37"/>
    <p:sldId id="27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887A-AAB6-7B1D-AABC-54E029DC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CFADF-F98F-5D1E-71D6-4069642E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3A8AD-8D09-1A8F-08A3-867ECDB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F54-9640-12BF-4706-1D43B85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5739-BFCB-4E71-F01E-8266C4D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11DE-1F92-0374-FCD4-859A65E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731B-2F07-D639-3D40-C8373D7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E08B-5AAF-6AB9-26AD-8811970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C001-7297-35C9-37A3-AD6EF5B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23F8-0E54-22C2-6D3A-C70C075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4C335-E3A9-1854-3B1A-24F0434C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1F498-549C-9AFD-1AF9-DD7B12C6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696E8-0CAC-55FA-762E-514B8C8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DBBF-153C-C5A5-723A-25AD98C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F2D9-FA2C-A04D-BE0E-3D14303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2B22-BFDE-6D84-3DA5-681B36F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70B6B-1F05-5B36-37C8-AF33512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B6C91-B108-1C05-990B-D7A5339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E8A5-E08A-86C2-4F43-1225FAC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831-1ED8-06A3-1A4F-F129A50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08F-A6BB-53F1-9F44-C3972CF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BEEC0-5A5E-41F9-4747-880B793C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9315-F06F-E3A4-E727-55A2FB0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2900-035D-1DA1-C44E-11C27D4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C54F-5284-8E0A-73D7-0E38D508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E6D9-2E8E-5F48-6AAC-BB69D25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11484-841F-F847-7F87-806D89B0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CAC1B-4EE1-07F8-1A31-30D55BE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CB11-57D8-0273-DB15-6BD1FDA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BD0D-7D04-E764-395F-F2D2F9C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43861-40DE-452C-35B9-DE8CC48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5E43-D5EF-1422-72C3-F155C6F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5396-BA42-8CB8-F4DE-6DE2ABCA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3E704-EB62-A751-9000-5D3C8DB7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02CB2-DD59-C2C3-98CA-E3168282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F45E8-2604-CF54-EFB8-C60C3E4E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1CB0-9C43-D2D3-FF76-BE56B04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2F69A-13E4-9E4F-A8BC-9418864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071EA-C717-3847-356E-05CD768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965-6A36-D4FE-CA4C-6E36644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1F44B-CD49-D478-37E0-59328658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8C1CD-55F2-8EE5-AF1F-C6FD76A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92046-C0BF-FB81-0EC6-EA3B8F7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D5DCD-6E88-F0D0-F845-1CE72B7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7D99B-4C4C-1290-78E0-77114D7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15296-7594-BB37-4FA3-25388A2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0182-F472-4E8A-87FA-0C0A2D4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8369-126E-D3ED-822B-86D2F87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A8572-DD59-44FA-CA60-6C404932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9A5B-0B7C-31B3-3CDB-EE46C54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D868-BBB0-629B-3B9F-14D9887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C97C8-6086-1595-D22E-EFECF59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33F2-90DD-6096-2345-B5BD3E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CE90C-6725-5454-C0D6-179EFA0F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B00D-CC07-491F-2AE0-1A96CD6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30735-C0CB-B496-E331-5A4E777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05776-6A41-01F7-FC5C-6E92A58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F49-6DEB-6540-DE32-596961E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E8-EBF6-4988-D51F-65060F3C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ECCB-0278-A191-8501-7A97CD06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67767-01C6-8CFD-48C4-EB9A16A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24C7-DE00-5D53-76C5-8841472B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A04F-2E64-CC1D-C3CD-38DE4928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 설계</a:t>
            </a:r>
          </a:p>
        </p:txBody>
      </p:sp>
    </p:spTree>
    <p:extLst>
      <p:ext uri="{BB962C8B-B14F-4D97-AF65-F5344CB8AC3E}">
        <p14:creationId xmlns:p14="http://schemas.microsoft.com/office/powerpoint/2010/main" val="968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62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89B85-A321-6A10-F693-42CCEFECB8FE}"/>
              </a:ext>
            </a:extLst>
          </p:cNvPr>
          <p:cNvSpPr txBox="1"/>
          <p:nvPr/>
        </p:nvSpPr>
        <p:spPr>
          <a:xfrm>
            <a:off x="2634219" y="5231460"/>
            <a:ext cx="69236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클래스는 한 마디로 정리하면 객체를 묶기 위한 분류 체계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집합의 개념과 밀접한 관련이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그런데 객체를 여러 분류로 묶을 수 있다거나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날 수 있는 동물과 새는 일부만 겹침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분류로 표현하기에 애매한 것들이 있음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먹을 수 있는 것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누를 수 있는 것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pic>
        <p:nvPicPr>
          <p:cNvPr id="6" name="Picture 2" descr="어휘편[003] : 진화론, 종속과목강문계 : 네이버 블로그">
            <a:extLst>
              <a:ext uri="{FF2B5EF4-FFF2-40B4-BE49-F238E27FC236}">
                <a16:creationId xmlns:a16="http://schemas.microsoft.com/office/drawing/2014/main" id="{91052F29-9280-9C94-1AB4-8ACFE374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45" y="641167"/>
            <a:ext cx="4755109" cy="41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8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2218231" y="3568341"/>
            <a:ext cx="77556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객체지향에서 인터페이스는 크게 두 가지의 의미를 가지고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두 클래스 사이의 상호작용을 매개하는 역할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기계는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{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누를 수 있는 것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}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작동한다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 )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명확한 부분 집합 관계가 아닐 경우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새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동물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날 수 있는 것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비행기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탈것 등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EAFF9-99D5-5B5B-9BE0-215DB9F80D17}"/>
              </a:ext>
            </a:extLst>
          </p:cNvPr>
          <p:cNvSpPr txBox="1"/>
          <p:nvPr/>
        </p:nvSpPr>
        <p:spPr>
          <a:xfrm>
            <a:off x="4953714" y="2284104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45153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1134612" y="3890558"/>
            <a:ext cx="9922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인터페이스는 클래스와 비슷하게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interface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붙여서 정의하여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클래스와 그 역할이 비슷하다고 할 수 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클래스는 분류에 가깝고 인터페이스는 추상적인 개념에 가까움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까마귀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날 수 있는 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719F9-82E1-B975-9931-0D42C6F5C9E9}"/>
              </a:ext>
            </a:extLst>
          </p:cNvPr>
          <p:cNvSpPr txBox="1"/>
          <p:nvPr/>
        </p:nvSpPr>
        <p:spPr>
          <a:xfrm>
            <a:off x="3048000" y="16531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Flightable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71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1283702" y="4004499"/>
            <a:ext cx="96247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인터페이스에는 멤버 변수가 존재하지 않고 오로지 메소드만 존재함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또한 모든 메소드는 기본적으로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public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한정자를 가짐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최근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메소드의 구현까지 가능했지만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이전의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메소드 구현 자체가 불가능해서 항상 몸체가 비어있었음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또 인터페이스는 생성자도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719F9-82E1-B975-9931-0D42C6F5C9E9}"/>
              </a:ext>
            </a:extLst>
          </p:cNvPr>
          <p:cNvSpPr txBox="1"/>
          <p:nvPr/>
        </p:nvSpPr>
        <p:spPr>
          <a:xfrm>
            <a:off x="3048000" y="16531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Flightable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814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1795071" y="4683768"/>
            <a:ext cx="8602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클래스의 상속과 비슷하게 인터페이스는 콜론 이후 인터페이스 이름으로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구현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인터페이스는 상속이 아니라 구현이고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인터페이스에 있는 모든 메소드를 해당 클래스에서 구현해야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상속이 아니므로 메소드 오버라이딩도 아니고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따라서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override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719F9-82E1-B975-9931-0D42C6F5C9E9}"/>
              </a:ext>
            </a:extLst>
          </p:cNvPr>
          <p:cNvSpPr txBox="1"/>
          <p:nvPr/>
        </p:nvSpPr>
        <p:spPr>
          <a:xfrm>
            <a:off x="2364377" y="1283814"/>
            <a:ext cx="74632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Flightable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Bird : Flightable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"Fly!"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295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1904086" y="4683768"/>
            <a:ext cx="838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사용하는 것은 추상 클래스와 비슷함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자료형을 갖는 변수를 만들어서 그 인터페이스를 구현한 객체를 넣을 수 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호출도 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719F9-82E1-B975-9931-0D42C6F5C9E9}"/>
              </a:ext>
            </a:extLst>
          </p:cNvPr>
          <p:cNvSpPr txBox="1"/>
          <p:nvPr/>
        </p:nvSpPr>
        <p:spPr>
          <a:xfrm>
            <a:off x="2364377" y="1606031"/>
            <a:ext cx="74632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Flightable bird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Bird();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.Fly();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79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7215391" y="2428249"/>
            <a:ext cx="4397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클래스를 상속받고 인터페이스를 구현하는 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719F9-82E1-B975-9931-0D42C6F5C9E9}"/>
              </a:ext>
            </a:extLst>
          </p:cNvPr>
          <p:cNvSpPr txBox="1"/>
          <p:nvPr/>
        </p:nvSpPr>
        <p:spPr>
          <a:xfrm>
            <a:off x="962401" y="1446008"/>
            <a:ext cx="93834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Flightable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Bird : Animal, Flightable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"Fly!"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Move()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"Move!"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89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4306477" y="2236661"/>
            <a:ext cx="767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인터페이스를 구현해야 하는 추상 클래스를 상속받고 인터페이스를 구현하는 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클래스도 인터페이스를 구현할 수 있는데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정확한 구현은 하위 클래스에게 맡기는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719F9-82E1-B975-9931-0D42C6F5C9E9}"/>
              </a:ext>
            </a:extLst>
          </p:cNvPr>
          <p:cNvSpPr txBox="1"/>
          <p:nvPr/>
        </p:nvSpPr>
        <p:spPr>
          <a:xfrm>
            <a:off x="579250" y="847975"/>
            <a:ext cx="93834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Flightable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 : Movable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Bird : Animal, Flightable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"Fly!"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Move()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"Move!"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7963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61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69253" y="207532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2950259"/>
            <a:ext cx="17331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static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 설계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8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048000" y="144183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Flightable bird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Bird();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.Fly();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((Movable)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2188531" y="4770855"/>
            <a:ext cx="78149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객체가 무엇이냐에 따라 형변환으로 다른 자료형의 변수로 바꾸거나 메소드를 호출할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Bird()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Movable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인터페이스를 구현하는 경우 위 코드는 문제가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그러나 만약 인터페이스를 구현하지 않았다면 오류가 발생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136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048000" y="144183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Flightable bird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Bird();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Movable)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((Movable)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3913367" y="4770855"/>
            <a:ext cx="436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is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연산자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형 변환이 가능한지를 알아내는 연산자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형 변환이 불가능하다면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false,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가능하다면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true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93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048000" y="144183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Flightable bird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Bird();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Movable)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Movable).Move();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2237434" y="4770855"/>
            <a:ext cx="771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as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연산자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형 변환 연산자와 비슷하지만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형 변환이 불가능하다면 오류 대신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반환됨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 코드에서는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is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연산자로 미리 체크를 하므로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가능하다면 항상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Move()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실행됨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192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048000" y="150237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Flightable bird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Bird();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Movable)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3703385" y="4770855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관련 연산자와 함께 사용하면 코드의 길이가 줄어듬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174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048000" y="202488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2161754" y="4657644"/>
            <a:ext cx="786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switch case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많은 추가 기능이 있는데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중 하나는 형 변환과 추가 조건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 코드에서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bird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형 변환이 가능하다면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 형 변환된 값을 넣은 후 실행됨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180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048000" y="202488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Movable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movable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movable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5208614" y="4657644"/>
            <a:ext cx="1774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인터페이스도 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726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048000" y="182458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Movable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movable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movable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3735395" y="4657644"/>
            <a:ext cx="472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case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옆에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when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넣어 추가 조건을 걸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when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movable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넣어서 사용하는게 가능함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670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048000" y="200746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MyClass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1999421" y="4527016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어떤 클래스에 대해서 멤버 변수를 바로 수정할 수 있게 하는 것은 좋지 않음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실수할 수 있으므로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 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또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값이 바뀔 때마다 무언가를 항상 실행시켜야 하는 경우가 있을 수 있음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체력같은 경우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5912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2164080" y="2007467"/>
            <a:ext cx="7863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MyClass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GetName()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SetName(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2620308" y="4396388"/>
            <a:ext cx="6951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특정 값에 대한 접근을 함수로 감싸는 방법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public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아니라면 외부에서 수정이 불가능함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함수이므로 값을 바꾸면서 동시에 다른 무언가를 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429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2164080" y="945021"/>
            <a:ext cx="78638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MyClass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get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set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1503827" y="5601983"/>
            <a:ext cx="9184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사용하기 쉽도록 추가 문법을 제공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Name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묶은 일종의 함수이고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사용하냐에 따라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중 하나를 결정함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value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수정에 필요한 값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11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937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2164080" y="1476244"/>
            <a:ext cx="78638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MyClass myClass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MyClass();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703940" y="4731126"/>
            <a:ext cx="1078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사용하는 방법은 멤버 변수를 사용하는 것과 완전히 동일함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대신 차이점이 있다면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실제로 멤버 변수에 바로 접근해서 사용하는 것이 아니라 이를 매개하는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실행하는 것임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150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315788" y="1476244"/>
            <a:ext cx="55604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MyClass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4599528" y="4731126"/>
            <a:ext cx="299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메소드이므로 화살표로 축약 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727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315788" y="1476244"/>
            <a:ext cx="55604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MyClass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3466470" y="4731126"/>
            <a:ext cx="5259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외부에서 수정을 막고 싶다면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private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바꿀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56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315788" y="1641707"/>
            <a:ext cx="55604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MyClass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3043543" y="4677684"/>
            <a:ext cx="61051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추가 기능을 제공할 필요가 없다면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사용할 필요 없이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변수의 접근 권한을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 나눠서 수정할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여기서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Name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변수임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755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577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 설계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DA7816-42D7-D166-CF76-3A3EE518F796}"/>
              </a:ext>
            </a:extLst>
          </p:cNvPr>
          <p:cNvSpPr txBox="1"/>
          <p:nvPr/>
        </p:nvSpPr>
        <p:spPr>
          <a:xfrm>
            <a:off x="5790621" y="3090446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실습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32178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505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4765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static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2311195" y="3568341"/>
            <a:ext cx="7569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컴퓨터에서 동적이라는 단어의 의미는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프로그램이 실행되는 동안에 변화가 있다는 의미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반대로 정적이라는 단어의 의미는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프로그램이 실행되는 동안에 변화가 없다는 의미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EAFF9-99D5-5B5B-9BE0-215DB9F80D17}"/>
              </a:ext>
            </a:extLst>
          </p:cNvPr>
          <p:cNvSpPr txBox="1"/>
          <p:nvPr/>
        </p:nvSpPr>
        <p:spPr>
          <a:xfrm>
            <a:off x="4896006" y="2284104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정적과 동적</a:t>
            </a:r>
          </a:p>
        </p:txBody>
      </p:sp>
    </p:spTree>
    <p:extLst>
      <p:ext uri="{BB962C8B-B14F-4D97-AF65-F5344CB8AC3E}">
        <p14:creationId xmlns:p14="http://schemas.microsoft.com/office/powerpoint/2010/main" val="123067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static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1557795" y="3219998"/>
            <a:ext cx="90765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키워드로 새로운 객체를 만드는 것을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동적 할당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이라고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프로그램이 실행되는 중간에 새로운 객체가 생기거나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기존의 객체가 없어지는 등 변화가 생기기 때문에 동적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이렇게 프로그램에서 자유롭게 생성되고 삭제되는 객체는 동적인 객체이고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수가 계속해서 변화함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수가 여럿일 수 있으므로 각 객체는 그들만의 고유한 값을 가지고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CDD31-2104-0966-BAD5-52B6B783F0E4}"/>
              </a:ext>
            </a:extLst>
          </p:cNvPr>
          <p:cNvSpPr txBox="1"/>
          <p:nvPr/>
        </p:nvSpPr>
        <p:spPr>
          <a:xfrm>
            <a:off x="4519748" y="2044728"/>
            <a:ext cx="3152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</p:txBody>
      </p:sp>
    </p:spTree>
    <p:extLst>
      <p:ext uri="{BB962C8B-B14F-4D97-AF65-F5344CB8AC3E}">
        <p14:creationId xmlns:p14="http://schemas.microsoft.com/office/powerpoint/2010/main" val="261431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static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1063280" y="3585758"/>
            <a:ext cx="100655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클래스에서 정적이다는 의미는 여러 개 존재하지 않고 프로그램 안에서 무조건 한 종류에 하나만 존재한다고 이해하면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반대로 정적이 아니라면 동적이고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 안에서 각 객체마다 여럿 존재할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static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붙은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 변수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객체마다 따로 가지는 변수가 아닌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클래스의 모든 객체가 공유하는 변수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의미적으로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클래스를 가지는 정적 객체 하나가 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객체의 변수라고 생각해도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CDD31-2104-0966-BAD5-52B6B783F0E4}"/>
              </a:ext>
            </a:extLst>
          </p:cNvPr>
          <p:cNvSpPr txBox="1"/>
          <p:nvPr/>
        </p:nvSpPr>
        <p:spPr>
          <a:xfrm>
            <a:off x="3365862" y="1757345"/>
            <a:ext cx="5460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0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static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2204629" y="4021186"/>
            <a:ext cx="7782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 메소드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각 클래스마다 하나씩만 존재하는 정적 객체의 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 객체의 메소드이므로 정적 변수는 사용할 수 있으나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외의 동적 변수는 사용할 수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CDD31-2104-0966-BAD5-52B6B783F0E4}"/>
              </a:ext>
            </a:extLst>
          </p:cNvPr>
          <p:cNvSpPr txBox="1"/>
          <p:nvPr/>
        </p:nvSpPr>
        <p:spPr>
          <a:xfrm>
            <a:off x="2314302" y="1757345"/>
            <a:ext cx="75633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92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static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2679127" y="4021186"/>
            <a:ext cx="6833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 메소드는 메소드를 실행하는 주체가 딱히 존재하지 않을 경우에 주로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언어에서 자주 봤던 함수들이 여기에 속함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CDD31-2104-0966-BAD5-52B6B783F0E4}"/>
              </a:ext>
            </a:extLst>
          </p:cNvPr>
          <p:cNvSpPr txBox="1"/>
          <p:nvPr/>
        </p:nvSpPr>
        <p:spPr>
          <a:xfrm>
            <a:off x="2314302" y="1922808"/>
            <a:ext cx="7563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Math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Max(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00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static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1573870" y="4021186"/>
            <a:ext cx="904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 변수도 그 값을 가지고 있는 주체가 따로 존재하지 않고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객체가 똑같은 값을 공유하는 경우에 사용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위에서 사용된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readonly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const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비슷하게 사용할 수만 있고 수정이 불가능한 변수에 적용함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CDD31-2104-0966-BAD5-52B6B783F0E4}"/>
              </a:ext>
            </a:extLst>
          </p:cNvPr>
          <p:cNvSpPr txBox="1"/>
          <p:nvPr/>
        </p:nvSpPr>
        <p:spPr>
          <a:xfrm>
            <a:off x="2314302" y="1922808"/>
            <a:ext cx="75633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Math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PI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3.141592f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Max(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88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1645</Words>
  <Application>Microsoft Office PowerPoint</Application>
  <PresentationFormat>와이드스크린</PresentationFormat>
  <Paragraphs>306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우령 이</dc:creator>
  <cp:lastModifiedBy>우령 이</cp:lastModifiedBy>
  <cp:revision>240</cp:revision>
  <dcterms:created xsi:type="dcterms:W3CDTF">2023-10-30T04:59:26Z</dcterms:created>
  <dcterms:modified xsi:type="dcterms:W3CDTF">2023-11-02T11:44:39Z</dcterms:modified>
</cp:coreProperties>
</file>