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96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8" r:id="rId23"/>
    <p:sldId id="279" r:id="rId24"/>
    <p:sldId id="280" r:id="rId25"/>
    <p:sldId id="295" r:id="rId26"/>
    <p:sldId id="281" r:id="rId27"/>
    <p:sldId id="292" r:id="rId28"/>
    <p:sldId id="283" r:id="rId29"/>
    <p:sldId id="286" r:id="rId30"/>
    <p:sldId id="288" r:id="rId31"/>
    <p:sldId id="289" r:id="rId32"/>
    <p:sldId id="290" r:id="rId33"/>
    <p:sldId id="287" r:id="rId34"/>
    <p:sldId id="282" r:id="rId35"/>
    <p:sldId id="291" r:id="rId36"/>
    <p:sldId id="293" r:id="rId37"/>
    <p:sldId id="284" r:id="rId38"/>
    <p:sldId id="285" r:id="rId39"/>
    <p:sldId id="294" r:id="rId40"/>
    <p:sldId id="276" r:id="rId41"/>
    <p:sldId id="277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69887A-AAB6-7B1D-AABC-54E029DCF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8CFADF-F98F-5D1E-71D6-4069642ECE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03A8AD-8D09-1A8F-08A3-867ECDB21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B04F54-9640-12BF-4706-1D43B8587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405739-BFCB-4E71-F01E-8266C4D31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718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2011DE-1F92-0374-FCD4-859A65EE4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05731B-2F07-D639-3D40-C8373D716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6BE08B-5AAF-6AB9-26AD-881197070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29C001-7297-35C9-37A3-AD6EF5B7E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723F8-0E54-22C2-6D3A-C70C075A7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526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E4C335-E3A9-1854-3B1A-24F0434C88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B1F498-549C-9AFD-1AF9-DD7B12C60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C696E8-0CAC-55FA-762E-514B8C824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BCDBBF-153C-C5A5-723A-25AD98CAB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2DF2D9-FA2C-A04D-BE0E-3D1430302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012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12B22-BFDE-6D84-3DA5-681B36F6F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770B6B-1F05-5B36-37C8-AF33512CA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4B6C91-B108-1C05-990B-D7A53397C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36E8A5-E08A-86C2-4F43-1225FACF7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FA6831-1ED8-06A3-1A4F-F129A50D5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34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2C208F-A6BB-53F1-9F44-C3972CFF6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ABEEC0-5A5E-41F9-4747-880B793C9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9F9315-F06F-E3A4-E727-55A2FB053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D02900-035D-1DA1-C44E-11C27D459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36C54F-5284-8E0A-73D7-0E38D508F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37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1AE6D9-2E8E-5F48-6AAC-BB69D2559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911484-841F-F847-7F87-806D89B0D2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5CAC1B-4EE1-07F8-1A31-30D55BE77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31CB11-57D8-0273-DB15-6BD1FDAB2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A2BD0D-7D04-E764-395F-F2D2F9C30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143861-40DE-452C-35B9-DE8CC4885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789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A75E43-D5EF-1422-72C3-F155C6F79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EC5396-BA42-8CB8-F4DE-6DE2ABCA7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B3E704-EB62-A751-9000-5D3C8DB73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402CB2-DD59-C2C3-98CA-E316828204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3F45E8-2604-CF54-EFB8-C60C3E4E20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C71CB0-9C43-D2D3-FF76-BE56B0487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162F69A-13E4-9E4F-A8BC-9418864C9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0071EA-C717-3847-356E-05CD7681A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580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904965-6A36-D4FE-CA4C-6E366445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91F44B-CD49-D478-37E0-593286581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68C1CD-55F2-8EE5-AF1F-C6FD76AED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292046-C0BF-FB81-0EC6-EA3B8F787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61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4D5DCD-6E88-F0D0-F845-1CE72B75E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C67D99B-4C4C-1290-78E0-77114D71B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415296-7594-BB37-4FA3-25388A2E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724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F0182-F472-4E8A-87FA-0C0A2D41C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748369-126E-D3ED-822B-86D2F875E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3A8572-DD59-44FA-CA60-6C4049325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059A5B-0B7C-31B3-3CDB-EE46C54FA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59D868-BBB0-629B-3B9F-14D988709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FC97C8-6086-1595-D22E-EFECF59B0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251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D33F2-90DD-6096-2345-B5BD3EAB7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B0CE90C-6725-5454-C0D6-179EFA0F30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68B00D-CC07-491F-2AE0-1A96CD66C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430735-C0CB-B496-E331-5A4E777BE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805776-6A41-01F7-FC5C-6E92A585B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EDCF49-6DEB-6540-DE32-596961E6F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635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B7671E8-EBF6-4988-D51F-65060F3C0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77ECCB-0278-A191-8501-7A97CD060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D67767-01C6-8CFD-48C4-EB9A16A577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8CEEF-86EC-4BED-B479-FFF52E096232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FF24C7-DE00-5D53-76C5-8841472B9D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21A04F-2E64-CC1D-C3CD-38DE4928E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961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2E9800-9E02-B2F1-1F72-E34877DCCEDE}"/>
              </a:ext>
            </a:extLst>
          </p:cNvPr>
          <p:cNvSpPr txBox="1"/>
          <p:nvPr/>
        </p:nvSpPr>
        <p:spPr>
          <a:xfrm>
            <a:off x="4461578" y="2782669"/>
            <a:ext cx="3268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2023 Unity C#</a:t>
            </a:r>
            <a:endParaRPr lang="ko-KR" altLang="en-US" sz="3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4580191" y="3429000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C#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기초</a:t>
            </a:r>
          </a:p>
        </p:txBody>
      </p:sp>
    </p:spTree>
    <p:extLst>
      <p:ext uri="{BB962C8B-B14F-4D97-AF65-F5344CB8AC3E}">
        <p14:creationId xmlns:p14="http://schemas.microsoft.com/office/powerpoint/2010/main" val="96811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1856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강사 및 강의 소개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273ACF-621F-07DE-F2A9-9635C28E48F8}"/>
              </a:ext>
            </a:extLst>
          </p:cNvPr>
          <p:cNvSpPr txBox="1"/>
          <p:nvPr/>
        </p:nvSpPr>
        <p:spPr>
          <a:xfrm>
            <a:off x="1666874" y="2890391"/>
            <a:ext cx="88583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Unity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는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C#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으로 개발하지만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C#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을 정확히 몰라도 사용할 수는 있음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여러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GUI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환경과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C-like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언어의 특징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)</a:t>
            </a: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그러나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보다 체계적인 게임 개발과 아름다운 코드를 만들기 위해서는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C#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을 배우는 것이 필수적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Unity C#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강의에서는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Unity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에서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C#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을 제대로 활용하기 위한 전반적인 지식을 배우는 강의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5262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0593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1670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수업 진행 방식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5354901-8000-7F26-8897-FA0603587E24}"/>
              </a:ext>
            </a:extLst>
          </p:cNvPr>
          <p:cNvGrpSpPr/>
          <p:nvPr/>
        </p:nvGrpSpPr>
        <p:grpSpPr>
          <a:xfrm>
            <a:off x="2225038" y="1471746"/>
            <a:ext cx="7741923" cy="2211981"/>
            <a:chOff x="2225038" y="2159723"/>
            <a:chExt cx="7741923" cy="2211981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F3ADAC9C-BD1B-4B6B-25D3-7AF7E66D675C}"/>
                </a:ext>
              </a:extLst>
            </p:cNvPr>
            <p:cNvGrpSpPr/>
            <p:nvPr/>
          </p:nvGrpSpPr>
          <p:grpSpPr>
            <a:xfrm>
              <a:off x="2225038" y="2159723"/>
              <a:ext cx="7741923" cy="1105992"/>
              <a:chOff x="2225038" y="1593666"/>
              <a:chExt cx="7741923" cy="1105992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DB07C1CA-EA00-F526-5349-30B8F750CFF0}"/>
                  </a:ext>
                </a:extLst>
              </p:cNvPr>
              <p:cNvSpPr/>
              <p:nvPr/>
            </p:nvSpPr>
            <p:spPr>
              <a:xfrm>
                <a:off x="5543005" y="1593669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11/1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객체지향 심화</a:t>
                </a:r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B3B903A-10E1-72C8-79A6-9129514D7FA9}"/>
                  </a:ext>
                </a:extLst>
              </p:cNvPr>
              <p:cNvSpPr/>
              <p:nvPr/>
            </p:nvSpPr>
            <p:spPr>
              <a:xfrm>
                <a:off x="6648994" y="1593668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11/2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객체지향 설계</a:t>
                </a: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BCC7D984-28D5-97BF-A2C6-300E8EF99CA9}"/>
                  </a:ext>
                </a:extLst>
              </p:cNvPr>
              <p:cNvSpPr/>
              <p:nvPr/>
            </p:nvSpPr>
            <p:spPr>
              <a:xfrm>
                <a:off x="4437016" y="1593667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10/31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객체지향 기초 </a:t>
                </a: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ABDE3C13-A5ED-F714-9475-F2B4B7A229FB}"/>
                  </a:ext>
                </a:extLst>
              </p:cNvPr>
              <p:cNvSpPr/>
              <p:nvPr/>
            </p:nvSpPr>
            <p:spPr>
              <a:xfrm>
                <a:off x="3331027" y="1593667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10/30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C# </a:t>
                </a:r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기초</a:t>
                </a: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2957E06D-8B28-276D-63AB-3BB9C9ACE050}"/>
                  </a:ext>
                </a:extLst>
              </p:cNvPr>
              <p:cNvSpPr/>
              <p:nvPr/>
            </p:nvSpPr>
            <p:spPr>
              <a:xfrm>
                <a:off x="7754983" y="1593667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11/3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디자인 패턴 </a:t>
                </a:r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</a:t>
                </a:r>
                <a:endParaRPr lang="ko-KR" altLang="en-US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9C2FA0AC-A896-5958-D745-69DD6E3DBD60}"/>
                  </a:ext>
                </a:extLst>
              </p:cNvPr>
              <p:cNvSpPr/>
              <p:nvPr/>
            </p:nvSpPr>
            <p:spPr>
              <a:xfrm>
                <a:off x="2225038" y="1593667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rgbClr val="FF0000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10/29</a:t>
                </a:r>
              </a:p>
              <a:p>
                <a:pPr algn="ctr"/>
                <a:endParaRPr lang="en-US" altLang="ko-KR" sz="1200">
                  <a:solidFill>
                    <a:srgbClr val="FF0000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en-US" altLang="ko-KR" sz="1200">
                    <a:solidFill>
                      <a:srgbClr val="FF0000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-</a:t>
                </a:r>
                <a:endParaRPr lang="ko-KR" altLang="en-US" sz="1200">
                  <a:solidFill>
                    <a:srgbClr val="FF0000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2B2C06AD-36EF-F5E9-CA53-5181C0A3807F}"/>
                  </a:ext>
                </a:extLst>
              </p:cNvPr>
              <p:cNvSpPr/>
              <p:nvPr/>
            </p:nvSpPr>
            <p:spPr>
              <a:xfrm>
                <a:off x="8860972" y="1593666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rgbClr val="0070C0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11/4</a:t>
                </a:r>
              </a:p>
              <a:p>
                <a:pPr algn="ctr"/>
                <a:endParaRPr lang="en-US" altLang="ko-KR" sz="1200">
                  <a:solidFill>
                    <a:srgbClr val="0070C0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en-US" altLang="ko-KR" sz="1200">
                    <a:solidFill>
                      <a:srgbClr val="0070C0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-</a:t>
                </a:r>
                <a:endParaRPr lang="ko-KR" altLang="en-US" sz="1200">
                  <a:solidFill>
                    <a:srgbClr val="0070C0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A4F6E5D2-6E5A-5AF2-E136-872652A3E221}"/>
                </a:ext>
              </a:extLst>
            </p:cNvPr>
            <p:cNvGrpSpPr/>
            <p:nvPr/>
          </p:nvGrpSpPr>
          <p:grpSpPr>
            <a:xfrm>
              <a:off x="2225038" y="3265712"/>
              <a:ext cx="7741923" cy="1105992"/>
              <a:chOff x="2225038" y="1593666"/>
              <a:chExt cx="7741923" cy="110599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7B51A1A6-6A0C-ACD5-8E58-948CDB972D10}"/>
                  </a:ext>
                </a:extLst>
              </p:cNvPr>
              <p:cNvSpPr/>
              <p:nvPr/>
            </p:nvSpPr>
            <p:spPr>
              <a:xfrm>
                <a:off x="5543005" y="1593669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11/8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객체지향적</a:t>
                </a:r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게임 개발 </a:t>
                </a:r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2</a:t>
                </a:r>
                <a:endParaRPr lang="ko-KR" altLang="en-US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5E0BFC89-35FC-68FB-8CAA-E3804A09CEBB}"/>
                  </a:ext>
                </a:extLst>
              </p:cNvPr>
              <p:cNvSpPr/>
              <p:nvPr/>
            </p:nvSpPr>
            <p:spPr>
              <a:xfrm>
                <a:off x="6648994" y="1593668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11/9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?</a:t>
                </a: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5BBB39F-36A9-1EC4-0946-85BC24341867}"/>
                  </a:ext>
                </a:extLst>
              </p:cNvPr>
              <p:cNvSpPr/>
              <p:nvPr/>
            </p:nvSpPr>
            <p:spPr>
              <a:xfrm>
                <a:off x="4437016" y="1593667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11/7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객체지향적</a:t>
                </a:r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게임 개발 </a:t>
                </a:r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</a:t>
                </a:r>
                <a:endParaRPr lang="ko-KR" altLang="en-US" sz="11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5A71CA5-EEB2-3C47-7257-4AA557C389E5}"/>
                  </a:ext>
                </a:extLst>
              </p:cNvPr>
              <p:cNvSpPr/>
              <p:nvPr/>
            </p:nvSpPr>
            <p:spPr>
              <a:xfrm>
                <a:off x="3331027" y="1593667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11/6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디자인 패턴 </a:t>
                </a:r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2</a:t>
                </a:r>
                <a:endParaRPr lang="ko-KR" altLang="en-US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202B2697-1685-C01B-14EF-12953D122C93}"/>
                  </a:ext>
                </a:extLst>
              </p:cNvPr>
              <p:cNvSpPr/>
              <p:nvPr/>
            </p:nvSpPr>
            <p:spPr>
              <a:xfrm>
                <a:off x="7754983" y="1593667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11/10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-</a:t>
                </a:r>
                <a:endParaRPr lang="ko-KR" altLang="en-US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298BA2B6-F55B-A80C-5E2D-834E75B074DB}"/>
                  </a:ext>
                </a:extLst>
              </p:cNvPr>
              <p:cNvSpPr/>
              <p:nvPr/>
            </p:nvSpPr>
            <p:spPr>
              <a:xfrm>
                <a:off x="2225038" y="1593667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rgbClr val="FF0000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11/5</a:t>
                </a:r>
              </a:p>
              <a:p>
                <a:pPr algn="ctr"/>
                <a:endParaRPr lang="en-US" altLang="ko-KR" sz="1200">
                  <a:solidFill>
                    <a:srgbClr val="FF0000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en-US" altLang="ko-KR" sz="1200">
                    <a:solidFill>
                      <a:srgbClr val="FF0000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-</a:t>
                </a:r>
                <a:endParaRPr lang="ko-KR" altLang="en-US" sz="1200">
                  <a:solidFill>
                    <a:srgbClr val="FF0000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A2A98AF7-DD85-82C9-66E2-BA96E8F524D0}"/>
                  </a:ext>
                </a:extLst>
              </p:cNvPr>
              <p:cNvSpPr/>
              <p:nvPr/>
            </p:nvSpPr>
            <p:spPr>
              <a:xfrm>
                <a:off x="8860972" y="1593666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rgbClr val="0070C0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11/11</a:t>
                </a:r>
              </a:p>
              <a:p>
                <a:pPr algn="ctr"/>
                <a:endParaRPr lang="en-US" altLang="ko-KR" sz="1200">
                  <a:solidFill>
                    <a:srgbClr val="0070C0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en-US" altLang="ko-KR" sz="1200">
                    <a:solidFill>
                      <a:srgbClr val="0070C0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-</a:t>
                </a:r>
                <a:endParaRPr lang="ko-KR" altLang="en-US" sz="1200">
                  <a:solidFill>
                    <a:srgbClr val="0070C0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294B49A-293E-4CB1-5306-7536144EACC2}"/>
              </a:ext>
            </a:extLst>
          </p:cNvPr>
          <p:cNvSpPr txBox="1"/>
          <p:nvPr/>
        </p:nvSpPr>
        <p:spPr>
          <a:xfrm>
            <a:off x="3430087" y="4497324"/>
            <a:ext cx="53319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10/30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부터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11/9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까지 평일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7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시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~ 9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시 수업 진행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기본적으로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9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차시 구성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필요에 따라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10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차시 구성이 될 수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7817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1670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수업 진행 방식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5354901-8000-7F26-8897-FA0603587E24}"/>
              </a:ext>
            </a:extLst>
          </p:cNvPr>
          <p:cNvGrpSpPr/>
          <p:nvPr/>
        </p:nvGrpSpPr>
        <p:grpSpPr>
          <a:xfrm>
            <a:off x="2225038" y="1471746"/>
            <a:ext cx="7741923" cy="2211981"/>
            <a:chOff x="2225038" y="2159723"/>
            <a:chExt cx="7741923" cy="2211981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F3ADAC9C-BD1B-4B6B-25D3-7AF7E66D675C}"/>
                </a:ext>
              </a:extLst>
            </p:cNvPr>
            <p:cNvGrpSpPr/>
            <p:nvPr/>
          </p:nvGrpSpPr>
          <p:grpSpPr>
            <a:xfrm>
              <a:off x="2225038" y="2159723"/>
              <a:ext cx="7741923" cy="1105992"/>
              <a:chOff x="2225038" y="1593666"/>
              <a:chExt cx="7741923" cy="1105992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DB07C1CA-EA00-F526-5349-30B8F750CFF0}"/>
                  </a:ext>
                </a:extLst>
              </p:cNvPr>
              <p:cNvSpPr/>
              <p:nvPr/>
            </p:nvSpPr>
            <p:spPr>
              <a:xfrm>
                <a:off x="5543005" y="1593669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11/1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객체지향 심화</a:t>
                </a:r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B3B903A-10E1-72C8-79A6-9129514D7FA9}"/>
                  </a:ext>
                </a:extLst>
              </p:cNvPr>
              <p:cNvSpPr/>
              <p:nvPr/>
            </p:nvSpPr>
            <p:spPr>
              <a:xfrm>
                <a:off x="6648994" y="1593668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11/2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객체지향 설계</a:t>
                </a: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BCC7D984-28D5-97BF-A2C6-300E8EF99CA9}"/>
                  </a:ext>
                </a:extLst>
              </p:cNvPr>
              <p:cNvSpPr/>
              <p:nvPr/>
            </p:nvSpPr>
            <p:spPr>
              <a:xfrm>
                <a:off x="4437016" y="1593667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10/31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객체지향 기초 </a:t>
                </a: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2957E06D-8B28-276D-63AB-3BB9C9ACE050}"/>
                  </a:ext>
                </a:extLst>
              </p:cNvPr>
              <p:cNvSpPr/>
              <p:nvPr/>
            </p:nvSpPr>
            <p:spPr>
              <a:xfrm>
                <a:off x="7754983" y="1593667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11/3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디자인 패턴 </a:t>
                </a:r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</a:t>
                </a:r>
                <a:endParaRPr lang="ko-KR" altLang="en-US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9C2FA0AC-A896-5958-D745-69DD6E3DBD60}"/>
                  </a:ext>
                </a:extLst>
              </p:cNvPr>
              <p:cNvSpPr/>
              <p:nvPr/>
            </p:nvSpPr>
            <p:spPr>
              <a:xfrm>
                <a:off x="2225038" y="1593667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rgbClr val="FF0000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10/29</a:t>
                </a:r>
              </a:p>
              <a:p>
                <a:pPr algn="ctr"/>
                <a:endParaRPr lang="en-US" altLang="ko-KR" sz="1200">
                  <a:solidFill>
                    <a:srgbClr val="FF0000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en-US" altLang="ko-KR" sz="1200">
                    <a:solidFill>
                      <a:srgbClr val="FF0000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-</a:t>
                </a:r>
                <a:endParaRPr lang="ko-KR" altLang="en-US" sz="1200">
                  <a:solidFill>
                    <a:srgbClr val="FF0000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2B2C06AD-36EF-F5E9-CA53-5181C0A3807F}"/>
                  </a:ext>
                </a:extLst>
              </p:cNvPr>
              <p:cNvSpPr/>
              <p:nvPr/>
            </p:nvSpPr>
            <p:spPr>
              <a:xfrm>
                <a:off x="8860972" y="1593666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rgbClr val="0070C0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11/4</a:t>
                </a:r>
              </a:p>
              <a:p>
                <a:pPr algn="ctr"/>
                <a:endParaRPr lang="en-US" altLang="ko-KR" sz="1200">
                  <a:solidFill>
                    <a:srgbClr val="0070C0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en-US" altLang="ko-KR" sz="1200">
                    <a:solidFill>
                      <a:srgbClr val="0070C0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-</a:t>
                </a:r>
                <a:endParaRPr lang="ko-KR" altLang="en-US" sz="1200">
                  <a:solidFill>
                    <a:srgbClr val="0070C0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ABDE3C13-A5ED-F714-9475-F2B4B7A229FB}"/>
                  </a:ext>
                </a:extLst>
              </p:cNvPr>
              <p:cNvSpPr/>
              <p:nvPr/>
            </p:nvSpPr>
            <p:spPr>
              <a:xfrm>
                <a:off x="3331027" y="1593667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10/30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C# </a:t>
                </a:r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기초</a:t>
                </a: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A4F6E5D2-6E5A-5AF2-E136-872652A3E221}"/>
                </a:ext>
              </a:extLst>
            </p:cNvPr>
            <p:cNvGrpSpPr/>
            <p:nvPr/>
          </p:nvGrpSpPr>
          <p:grpSpPr>
            <a:xfrm>
              <a:off x="2225038" y="3265712"/>
              <a:ext cx="7741923" cy="1105992"/>
              <a:chOff x="2225038" y="1593666"/>
              <a:chExt cx="7741923" cy="110599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7B51A1A6-6A0C-ACD5-8E58-948CDB972D10}"/>
                  </a:ext>
                </a:extLst>
              </p:cNvPr>
              <p:cNvSpPr/>
              <p:nvPr/>
            </p:nvSpPr>
            <p:spPr>
              <a:xfrm>
                <a:off x="5543005" y="1593669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11/8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객체지향적</a:t>
                </a:r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게임 개발 </a:t>
                </a:r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2</a:t>
                </a:r>
                <a:endParaRPr lang="ko-KR" altLang="en-US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5E0BFC89-35FC-68FB-8CAA-E3804A09CEBB}"/>
                  </a:ext>
                </a:extLst>
              </p:cNvPr>
              <p:cNvSpPr/>
              <p:nvPr/>
            </p:nvSpPr>
            <p:spPr>
              <a:xfrm>
                <a:off x="6648994" y="1593668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11/9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?</a:t>
                </a: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5BBB39F-36A9-1EC4-0946-85BC24341867}"/>
                  </a:ext>
                </a:extLst>
              </p:cNvPr>
              <p:cNvSpPr/>
              <p:nvPr/>
            </p:nvSpPr>
            <p:spPr>
              <a:xfrm>
                <a:off x="4437016" y="1593667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11/7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객체지향적</a:t>
                </a:r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게임 개발 </a:t>
                </a:r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</a:t>
                </a:r>
                <a:endParaRPr lang="ko-KR" altLang="en-US" sz="11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5A71CA5-EEB2-3C47-7257-4AA557C389E5}"/>
                  </a:ext>
                </a:extLst>
              </p:cNvPr>
              <p:cNvSpPr/>
              <p:nvPr/>
            </p:nvSpPr>
            <p:spPr>
              <a:xfrm>
                <a:off x="3331027" y="1593667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11/6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디자인 패턴 </a:t>
                </a:r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2</a:t>
                </a:r>
                <a:endParaRPr lang="ko-KR" altLang="en-US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202B2697-1685-C01B-14EF-12953D122C93}"/>
                  </a:ext>
                </a:extLst>
              </p:cNvPr>
              <p:cNvSpPr/>
              <p:nvPr/>
            </p:nvSpPr>
            <p:spPr>
              <a:xfrm>
                <a:off x="7754983" y="1593667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11/10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-</a:t>
                </a:r>
                <a:endParaRPr lang="ko-KR" altLang="en-US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298BA2B6-F55B-A80C-5E2D-834E75B074DB}"/>
                  </a:ext>
                </a:extLst>
              </p:cNvPr>
              <p:cNvSpPr/>
              <p:nvPr/>
            </p:nvSpPr>
            <p:spPr>
              <a:xfrm>
                <a:off x="2225038" y="1593667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rgbClr val="FF0000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11/5</a:t>
                </a:r>
              </a:p>
              <a:p>
                <a:pPr algn="ctr"/>
                <a:endParaRPr lang="en-US" altLang="ko-KR" sz="1200">
                  <a:solidFill>
                    <a:srgbClr val="FF0000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en-US" altLang="ko-KR" sz="1200">
                    <a:solidFill>
                      <a:srgbClr val="FF0000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-</a:t>
                </a:r>
                <a:endParaRPr lang="ko-KR" altLang="en-US" sz="1200">
                  <a:solidFill>
                    <a:srgbClr val="FF0000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A2A98AF7-DD85-82C9-66E2-BA96E8F524D0}"/>
                  </a:ext>
                </a:extLst>
              </p:cNvPr>
              <p:cNvSpPr/>
              <p:nvPr/>
            </p:nvSpPr>
            <p:spPr>
              <a:xfrm>
                <a:off x="8860972" y="1593666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rgbClr val="0070C0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11/11</a:t>
                </a:r>
              </a:p>
              <a:p>
                <a:pPr algn="ctr"/>
                <a:endParaRPr lang="en-US" altLang="ko-KR" sz="1200">
                  <a:solidFill>
                    <a:srgbClr val="0070C0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en-US" altLang="ko-KR" sz="1200">
                    <a:solidFill>
                      <a:srgbClr val="0070C0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-</a:t>
                </a:r>
                <a:endParaRPr lang="ko-KR" altLang="en-US" sz="1200">
                  <a:solidFill>
                    <a:srgbClr val="0070C0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294B49A-293E-4CB1-5306-7536144EACC2}"/>
              </a:ext>
            </a:extLst>
          </p:cNvPr>
          <p:cNvSpPr txBox="1"/>
          <p:nvPr/>
        </p:nvSpPr>
        <p:spPr>
          <a:xfrm>
            <a:off x="4542574" y="4436363"/>
            <a:ext cx="31069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10/30</a:t>
            </a: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수업 오리엔테이션 및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C#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문법 기초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5790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1670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수업 진행 방식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5354901-8000-7F26-8897-FA0603587E24}"/>
              </a:ext>
            </a:extLst>
          </p:cNvPr>
          <p:cNvGrpSpPr/>
          <p:nvPr/>
        </p:nvGrpSpPr>
        <p:grpSpPr>
          <a:xfrm>
            <a:off x="2225038" y="1471746"/>
            <a:ext cx="7741923" cy="2211981"/>
            <a:chOff x="2225038" y="2159723"/>
            <a:chExt cx="7741923" cy="2211981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F3ADAC9C-BD1B-4B6B-25D3-7AF7E66D675C}"/>
                </a:ext>
              </a:extLst>
            </p:cNvPr>
            <p:cNvGrpSpPr/>
            <p:nvPr/>
          </p:nvGrpSpPr>
          <p:grpSpPr>
            <a:xfrm>
              <a:off x="2225038" y="2159723"/>
              <a:ext cx="7741923" cy="1105992"/>
              <a:chOff x="2225038" y="1593666"/>
              <a:chExt cx="7741923" cy="1105992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2957E06D-8B28-276D-63AB-3BB9C9ACE050}"/>
                  </a:ext>
                </a:extLst>
              </p:cNvPr>
              <p:cNvSpPr/>
              <p:nvPr/>
            </p:nvSpPr>
            <p:spPr>
              <a:xfrm>
                <a:off x="7754983" y="1593667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11/3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디자인 패턴 </a:t>
                </a:r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</a:t>
                </a:r>
                <a:endParaRPr lang="ko-KR" altLang="en-US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9C2FA0AC-A896-5958-D745-69DD6E3DBD60}"/>
                  </a:ext>
                </a:extLst>
              </p:cNvPr>
              <p:cNvSpPr/>
              <p:nvPr/>
            </p:nvSpPr>
            <p:spPr>
              <a:xfrm>
                <a:off x="2225038" y="1593667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rgbClr val="FF0000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10/29</a:t>
                </a:r>
              </a:p>
              <a:p>
                <a:pPr algn="ctr"/>
                <a:endParaRPr lang="en-US" altLang="ko-KR" sz="1200">
                  <a:solidFill>
                    <a:srgbClr val="FF0000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en-US" altLang="ko-KR" sz="1200">
                    <a:solidFill>
                      <a:srgbClr val="FF0000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-</a:t>
                </a:r>
                <a:endParaRPr lang="ko-KR" altLang="en-US" sz="1200">
                  <a:solidFill>
                    <a:srgbClr val="FF0000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2B2C06AD-36EF-F5E9-CA53-5181C0A3807F}"/>
                  </a:ext>
                </a:extLst>
              </p:cNvPr>
              <p:cNvSpPr/>
              <p:nvPr/>
            </p:nvSpPr>
            <p:spPr>
              <a:xfrm>
                <a:off x="8860972" y="1593666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rgbClr val="0070C0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11/4</a:t>
                </a:r>
              </a:p>
              <a:p>
                <a:pPr algn="ctr"/>
                <a:endParaRPr lang="en-US" altLang="ko-KR" sz="1200">
                  <a:solidFill>
                    <a:srgbClr val="0070C0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en-US" altLang="ko-KR" sz="1200">
                    <a:solidFill>
                      <a:srgbClr val="0070C0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-</a:t>
                </a:r>
                <a:endParaRPr lang="ko-KR" altLang="en-US" sz="1200">
                  <a:solidFill>
                    <a:srgbClr val="0070C0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ABDE3C13-A5ED-F714-9475-F2B4B7A229FB}"/>
                  </a:ext>
                </a:extLst>
              </p:cNvPr>
              <p:cNvSpPr/>
              <p:nvPr/>
            </p:nvSpPr>
            <p:spPr>
              <a:xfrm>
                <a:off x="3331027" y="1593667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10/30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C# </a:t>
                </a:r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기초</a:t>
                </a:r>
              </a:p>
            </p:txBody>
          </p:sp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DB07C1CA-EA00-F526-5349-30B8F750CFF0}"/>
                  </a:ext>
                </a:extLst>
              </p:cNvPr>
              <p:cNvSpPr/>
              <p:nvPr/>
            </p:nvSpPr>
            <p:spPr>
              <a:xfrm>
                <a:off x="5543005" y="1593669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11/1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객체지향 심화</a:t>
                </a:r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B3B903A-10E1-72C8-79A6-9129514D7FA9}"/>
                  </a:ext>
                </a:extLst>
              </p:cNvPr>
              <p:cNvSpPr/>
              <p:nvPr/>
            </p:nvSpPr>
            <p:spPr>
              <a:xfrm>
                <a:off x="6648994" y="1593668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11/2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객체지향 설계</a:t>
                </a: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BCC7D984-28D5-97BF-A2C6-300E8EF99CA9}"/>
                  </a:ext>
                </a:extLst>
              </p:cNvPr>
              <p:cNvSpPr/>
              <p:nvPr/>
            </p:nvSpPr>
            <p:spPr>
              <a:xfrm>
                <a:off x="4437016" y="1593667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10/31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객체지향 기초 </a:t>
                </a: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A4F6E5D2-6E5A-5AF2-E136-872652A3E221}"/>
                </a:ext>
              </a:extLst>
            </p:cNvPr>
            <p:cNvGrpSpPr/>
            <p:nvPr/>
          </p:nvGrpSpPr>
          <p:grpSpPr>
            <a:xfrm>
              <a:off x="2225038" y="3265712"/>
              <a:ext cx="7741923" cy="1105992"/>
              <a:chOff x="2225038" y="1593666"/>
              <a:chExt cx="7741923" cy="110599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7B51A1A6-6A0C-ACD5-8E58-948CDB972D10}"/>
                  </a:ext>
                </a:extLst>
              </p:cNvPr>
              <p:cNvSpPr/>
              <p:nvPr/>
            </p:nvSpPr>
            <p:spPr>
              <a:xfrm>
                <a:off x="5543005" y="1593669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11/8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객체지향적</a:t>
                </a:r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게임 개발 </a:t>
                </a:r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2</a:t>
                </a:r>
                <a:endParaRPr lang="ko-KR" altLang="en-US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5E0BFC89-35FC-68FB-8CAA-E3804A09CEBB}"/>
                  </a:ext>
                </a:extLst>
              </p:cNvPr>
              <p:cNvSpPr/>
              <p:nvPr/>
            </p:nvSpPr>
            <p:spPr>
              <a:xfrm>
                <a:off x="6648994" y="1593668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11/9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?</a:t>
                </a: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5BBB39F-36A9-1EC4-0946-85BC24341867}"/>
                  </a:ext>
                </a:extLst>
              </p:cNvPr>
              <p:cNvSpPr/>
              <p:nvPr/>
            </p:nvSpPr>
            <p:spPr>
              <a:xfrm>
                <a:off x="4437016" y="1593667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11/7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객체지향적</a:t>
                </a:r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게임 개발 </a:t>
                </a:r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</a:t>
                </a:r>
                <a:endParaRPr lang="ko-KR" altLang="en-US" sz="11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5A71CA5-EEB2-3C47-7257-4AA557C389E5}"/>
                  </a:ext>
                </a:extLst>
              </p:cNvPr>
              <p:cNvSpPr/>
              <p:nvPr/>
            </p:nvSpPr>
            <p:spPr>
              <a:xfrm>
                <a:off x="3331027" y="1593667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11/6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디자인 패턴 </a:t>
                </a:r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2</a:t>
                </a:r>
                <a:endParaRPr lang="ko-KR" altLang="en-US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202B2697-1685-C01B-14EF-12953D122C93}"/>
                  </a:ext>
                </a:extLst>
              </p:cNvPr>
              <p:cNvSpPr/>
              <p:nvPr/>
            </p:nvSpPr>
            <p:spPr>
              <a:xfrm>
                <a:off x="7754983" y="1593667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11/10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-</a:t>
                </a:r>
                <a:endParaRPr lang="ko-KR" altLang="en-US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298BA2B6-F55B-A80C-5E2D-834E75B074DB}"/>
                  </a:ext>
                </a:extLst>
              </p:cNvPr>
              <p:cNvSpPr/>
              <p:nvPr/>
            </p:nvSpPr>
            <p:spPr>
              <a:xfrm>
                <a:off x="2225038" y="1593667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rgbClr val="FF0000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11/5</a:t>
                </a:r>
              </a:p>
              <a:p>
                <a:pPr algn="ctr"/>
                <a:endParaRPr lang="en-US" altLang="ko-KR" sz="1200">
                  <a:solidFill>
                    <a:srgbClr val="FF0000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en-US" altLang="ko-KR" sz="1200">
                    <a:solidFill>
                      <a:srgbClr val="FF0000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-</a:t>
                </a:r>
                <a:endParaRPr lang="ko-KR" altLang="en-US" sz="1200">
                  <a:solidFill>
                    <a:srgbClr val="FF0000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A2A98AF7-DD85-82C9-66E2-BA96E8F524D0}"/>
                  </a:ext>
                </a:extLst>
              </p:cNvPr>
              <p:cNvSpPr/>
              <p:nvPr/>
            </p:nvSpPr>
            <p:spPr>
              <a:xfrm>
                <a:off x="8860972" y="1593666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rgbClr val="0070C0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11/11</a:t>
                </a:r>
              </a:p>
              <a:p>
                <a:pPr algn="ctr"/>
                <a:endParaRPr lang="en-US" altLang="ko-KR" sz="1200">
                  <a:solidFill>
                    <a:srgbClr val="0070C0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en-US" altLang="ko-KR" sz="1200">
                    <a:solidFill>
                      <a:srgbClr val="0070C0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-</a:t>
                </a:r>
                <a:endParaRPr lang="ko-KR" altLang="en-US" sz="1200">
                  <a:solidFill>
                    <a:srgbClr val="0070C0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294B49A-293E-4CB1-5306-7536144EACC2}"/>
              </a:ext>
            </a:extLst>
          </p:cNvPr>
          <p:cNvSpPr txBox="1"/>
          <p:nvPr/>
        </p:nvSpPr>
        <p:spPr>
          <a:xfrm>
            <a:off x="5089998" y="4436363"/>
            <a:ext cx="201208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10/31 ~ 11/2</a:t>
            </a: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객체지향 이론 및 실습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객체지향적 설계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7895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1670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수업 진행 방식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5354901-8000-7F26-8897-FA0603587E24}"/>
              </a:ext>
            </a:extLst>
          </p:cNvPr>
          <p:cNvGrpSpPr/>
          <p:nvPr/>
        </p:nvGrpSpPr>
        <p:grpSpPr>
          <a:xfrm>
            <a:off x="2225038" y="1471746"/>
            <a:ext cx="7741923" cy="2211981"/>
            <a:chOff x="2225038" y="2159723"/>
            <a:chExt cx="7741923" cy="2211981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F3ADAC9C-BD1B-4B6B-25D3-7AF7E66D675C}"/>
                </a:ext>
              </a:extLst>
            </p:cNvPr>
            <p:cNvGrpSpPr/>
            <p:nvPr/>
          </p:nvGrpSpPr>
          <p:grpSpPr>
            <a:xfrm>
              <a:off x="2225038" y="2159723"/>
              <a:ext cx="7741923" cy="1105992"/>
              <a:chOff x="2225038" y="1593666"/>
              <a:chExt cx="7741923" cy="1105992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2957E06D-8B28-276D-63AB-3BB9C9ACE050}"/>
                  </a:ext>
                </a:extLst>
              </p:cNvPr>
              <p:cNvSpPr/>
              <p:nvPr/>
            </p:nvSpPr>
            <p:spPr>
              <a:xfrm>
                <a:off x="7754983" y="1593667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11/3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디자인 패턴 </a:t>
                </a:r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</a:t>
                </a:r>
                <a:endParaRPr lang="ko-KR" altLang="en-US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9C2FA0AC-A896-5958-D745-69DD6E3DBD60}"/>
                  </a:ext>
                </a:extLst>
              </p:cNvPr>
              <p:cNvSpPr/>
              <p:nvPr/>
            </p:nvSpPr>
            <p:spPr>
              <a:xfrm>
                <a:off x="2225038" y="1593667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rgbClr val="FF0000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10/29</a:t>
                </a:r>
              </a:p>
              <a:p>
                <a:pPr algn="ctr"/>
                <a:endParaRPr lang="en-US" altLang="ko-KR" sz="1200">
                  <a:solidFill>
                    <a:srgbClr val="FF0000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en-US" altLang="ko-KR" sz="1200">
                    <a:solidFill>
                      <a:srgbClr val="FF0000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-</a:t>
                </a:r>
                <a:endParaRPr lang="ko-KR" altLang="en-US" sz="1200">
                  <a:solidFill>
                    <a:srgbClr val="FF0000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2B2C06AD-36EF-F5E9-CA53-5181C0A3807F}"/>
                  </a:ext>
                </a:extLst>
              </p:cNvPr>
              <p:cNvSpPr/>
              <p:nvPr/>
            </p:nvSpPr>
            <p:spPr>
              <a:xfrm>
                <a:off x="8860972" y="1593666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rgbClr val="0070C0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11/4</a:t>
                </a:r>
              </a:p>
              <a:p>
                <a:pPr algn="ctr"/>
                <a:endParaRPr lang="en-US" altLang="ko-KR" sz="1200">
                  <a:solidFill>
                    <a:srgbClr val="0070C0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en-US" altLang="ko-KR" sz="1200">
                    <a:solidFill>
                      <a:srgbClr val="0070C0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-</a:t>
                </a:r>
                <a:endParaRPr lang="ko-KR" altLang="en-US" sz="1200">
                  <a:solidFill>
                    <a:srgbClr val="0070C0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ABDE3C13-A5ED-F714-9475-F2B4B7A229FB}"/>
                  </a:ext>
                </a:extLst>
              </p:cNvPr>
              <p:cNvSpPr/>
              <p:nvPr/>
            </p:nvSpPr>
            <p:spPr>
              <a:xfrm>
                <a:off x="3331027" y="1593667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10/30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C# </a:t>
                </a:r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기초</a:t>
                </a:r>
              </a:p>
            </p:txBody>
          </p:sp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DB07C1CA-EA00-F526-5349-30B8F750CFF0}"/>
                  </a:ext>
                </a:extLst>
              </p:cNvPr>
              <p:cNvSpPr/>
              <p:nvPr/>
            </p:nvSpPr>
            <p:spPr>
              <a:xfrm>
                <a:off x="5543005" y="1593669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11/1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객체지향 심화</a:t>
                </a:r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B3B903A-10E1-72C8-79A6-9129514D7FA9}"/>
                  </a:ext>
                </a:extLst>
              </p:cNvPr>
              <p:cNvSpPr/>
              <p:nvPr/>
            </p:nvSpPr>
            <p:spPr>
              <a:xfrm>
                <a:off x="6648994" y="1593668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11/2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객체지향 설계</a:t>
                </a: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BCC7D984-28D5-97BF-A2C6-300E8EF99CA9}"/>
                  </a:ext>
                </a:extLst>
              </p:cNvPr>
              <p:cNvSpPr/>
              <p:nvPr/>
            </p:nvSpPr>
            <p:spPr>
              <a:xfrm>
                <a:off x="4437016" y="1593667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10/31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객체지향 기초 </a:t>
                </a: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A4F6E5D2-6E5A-5AF2-E136-872652A3E221}"/>
                </a:ext>
              </a:extLst>
            </p:cNvPr>
            <p:cNvGrpSpPr/>
            <p:nvPr/>
          </p:nvGrpSpPr>
          <p:grpSpPr>
            <a:xfrm>
              <a:off x="2225038" y="3265712"/>
              <a:ext cx="7741923" cy="1105992"/>
              <a:chOff x="2225038" y="1593666"/>
              <a:chExt cx="7741923" cy="110599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7B51A1A6-6A0C-ACD5-8E58-948CDB972D10}"/>
                  </a:ext>
                </a:extLst>
              </p:cNvPr>
              <p:cNvSpPr/>
              <p:nvPr/>
            </p:nvSpPr>
            <p:spPr>
              <a:xfrm>
                <a:off x="5543005" y="1593669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11/8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객체지향적</a:t>
                </a:r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게임 개발 </a:t>
                </a:r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2</a:t>
                </a:r>
                <a:endParaRPr lang="ko-KR" altLang="en-US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5E0BFC89-35FC-68FB-8CAA-E3804A09CEBB}"/>
                  </a:ext>
                </a:extLst>
              </p:cNvPr>
              <p:cNvSpPr/>
              <p:nvPr/>
            </p:nvSpPr>
            <p:spPr>
              <a:xfrm>
                <a:off x="6648994" y="1593668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11/9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?</a:t>
                </a: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5BBB39F-36A9-1EC4-0946-85BC24341867}"/>
                  </a:ext>
                </a:extLst>
              </p:cNvPr>
              <p:cNvSpPr/>
              <p:nvPr/>
            </p:nvSpPr>
            <p:spPr>
              <a:xfrm>
                <a:off x="4437016" y="1593667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11/7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객체지향적</a:t>
                </a:r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게임 개발 </a:t>
                </a:r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</a:t>
                </a:r>
                <a:endParaRPr lang="ko-KR" altLang="en-US" sz="11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5A71CA5-EEB2-3C47-7257-4AA557C389E5}"/>
                  </a:ext>
                </a:extLst>
              </p:cNvPr>
              <p:cNvSpPr/>
              <p:nvPr/>
            </p:nvSpPr>
            <p:spPr>
              <a:xfrm>
                <a:off x="3331027" y="1593667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11/6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디자인 패턴 </a:t>
                </a:r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2</a:t>
                </a:r>
                <a:endParaRPr lang="ko-KR" altLang="en-US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202B2697-1685-C01B-14EF-12953D122C93}"/>
                  </a:ext>
                </a:extLst>
              </p:cNvPr>
              <p:cNvSpPr/>
              <p:nvPr/>
            </p:nvSpPr>
            <p:spPr>
              <a:xfrm>
                <a:off x="7754983" y="1593667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11/10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-</a:t>
                </a:r>
                <a:endParaRPr lang="ko-KR" altLang="en-US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298BA2B6-F55B-A80C-5E2D-834E75B074DB}"/>
                  </a:ext>
                </a:extLst>
              </p:cNvPr>
              <p:cNvSpPr/>
              <p:nvPr/>
            </p:nvSpPr>
            <p:spPr>
              <a:xfrm>
                <a:off x="2225038" y="1593667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rgbClr val="FF0000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11/5</a:t>
                </a:r>
              </a:p>
              <a:p>
                <a:pPr algn="ctr"/>
                <a:endParaRPr lang="en-US" altLang="ko-KR" sz="1200">
                  <a:solidFill>
                    <a:srgbClr val="FF0000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en-US" altLang="ko-KR" sz="1200">
                    <a:solidFill>
                      <a:srgbClr val="FF0000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-</a:t>
                </a:r>
                <a:endParaRPr lang="ko-KR" altLang="en-US" sz="1200">
                  <a:solidFill>
                    <a:srgbClr val="FF0000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A2A98AF7-DD85-82C9-66E2-BA96E8F524D0}"/>
                  </a:ext>
                </a:extLst>
              </p:cNvPr>
              <p:cNvSpPr/>
              <p:nvPr/>
            </p:nvSpPr>
            <p:spPr>
              <a:xfrm>
                <a:off x="8860972" y="1593666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rgbClr val="0070C0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11/11</a:t>
                </a:r>
              </a:p>
              <a:p>
                <a:pPr algn="ctr"/>
                <a:endParaRPr lang="en-US" altLang="ko-KR" sz="1200">
                  <a:solidFill>
                    <a:srgbClr val="0070C0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en-US" altLang="ko-KR" sz="1200">
                    <a:solidFill>
                      <a:srgbClr val="0070C0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-</a:t>
                </a:r>
                <a:endParaRPr lang="ko-KR" altLang="en-US" sz="1200">
                  <a:solidFill>
                    <a:srgbClr val="0070C0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294B49A-293E-4CB1-5306-7536144EACC2}"/>
              </a:ext>
            </a:extLst>
          </p:cNvPr>
          <p:cNvSpPr txBox="1"/>
          <p:nvPr/>
        </p:nvSpPr>
        <p:spPr>
          <a:xfrm>
            <a:off x="4054464" y="4436363"/>
            <a:ext cx="408316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11/3 ~ 11/6</a:t>
            </a: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객체지향을 이용한 게임 디자인 패턴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상태 기계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싱글톤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팩토리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프로토타입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관찰자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35041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1670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수업 진행 방식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5354901-8000-7F26-8897-FA0603587E24}"/>
              </a:ext>
            </a:extLst>
          </p:cNvPr>
          <p:cNvGrpSpPr/>
          <p:nvPr/>
        </p:nvGrpSpPr>
        <p:grpSpPr>
          <a:xfrm>
            <a:off x="2225038" y="1471746"/>
            <a:ext cx="7741923" cy="2211981"/>
            <a:chOff x="2225038" y="2159723"/>
            <a:chExt cx="7741923" cy="2211981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F3ADAC9C-BD1B-4B6B-25D3-7AF7E66D675C}"/>
                </a:ext>
              </a:extLst>
            </p:cNvPr>
            <p:cNvGrpSpPr/>
            <p:nvPr/>
          </p:nvGrpSpPr>
          <p:grpSpPr>
            <a:xfrm>
              <a:off x="2225038" y="2159723"/>
              <a:ext cx="7741923" cy="1105992"/>
              <a:chOff x="2225038" y="1593666"/>
              <a:chExt cx="7741923" cy="1105992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2957E06D-8B28-276D-63AB-3BB9C9ACE050}"/>
                  </a:ext>
                </a:extLst>
              </p:cNvPr>
              <p:cNvSpPr/>
              <p:nvPr/>
            </p:nvSpPr>
            <p:spPr>
              <a:xfrm>
                <a:off x="7754983" y="1593667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11/3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디자인 패턴 </a:t>
                </a:r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</a:t>
                </a:r>
                <a:endParaRPr lang="ko-KR" altLang="en-US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9C2FA0AC-A896-5958-D745-69DD6E3DBD60}"/>
                  </a:ext>
                </a:extLst>
              </p:cNvPr>
              <p:cNvSpPr/>
              <p:nvPr/>
            </p:nvSpPr>
            <p:spPr>
              <a:xfrm>
                <a:off x="2225038" y="1593667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rgbClr val="FF0000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10/29</a:t>
                </a:r>
              </a:p>
              <a:p>
                <a:pPr algn="ctr"/>
                <a:endParaRPr lang="en-US" altLang="ko-KR" sz="1200">
                  <a:solidFill>
                    <a:srgbClr val="FF0000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en-US" altLang="ko-KR" sz="1200">
                    <a:solidFill>
                      <a:srgbClr val="FF0000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-</a:t>
                </a:r>
                <a:endParaRPr lang="ko-KR" altLang="en-US" sz="1200">
                  <a:solidFill>
                    <a:srgbClr val="FF0000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2B2C06AD-36EF-F5E9-CA53-5181C0A3807F}"/>
                  </a:ext>
                </a:extLst>
              </p:cNvPr>
              <p:cNvSpPr/>
              <p:nvPr/>
            </p:nvSpPr>
            <p:spPr>
              <a:xfrm>
                <a:off x="8860972" y="1593666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rgbClr val="0070C0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11/4</a:t>
                </a:r>
              </a:p>
              <a:p>
                <a:pPr algn="ctr"/>
                <a:endParaRPr lang="en-US" altLang="ko-KR" sz="1200">
                  <a:solidFill>
                    <a:srgbClr val="0070C0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en-US" altLang="ko-KR" sz="1200">
                    <a:solidFill>
                      <a:srgbClr val="0070C0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-</a:t>
                </a:r>
                <a:endParaRPr lang="ko-KR" altLang="en-US" sz="1200">
                  <a:solidFill>
                    <a:srgbClr val="0070C0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ABDE3C13-A5ED-F714-9475-F2B4B7A229FB}"/>
                  </a:ext>
                </a:extLst>
              </p:cNvPr>
              <p:cNvSpPr/>
              <p:nvPr/>
            </p:nvSpPr>
            <p:spPr>
              <a:xfrm>
                <a:off x="3331027" y="1593667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10/30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C# </a:t>
                </a:r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기초</a:t>
                </a:r>
              </a:p>
            </p:txBody>
          </p:sp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DB07C1CA-EA00-F526-5349-30B8F750CFF0}"/>
                  </a:ext>
                </a:extLst>
              </p:cNvPr>
              <p:cNvSpPr/>
              <p:nvPr/>
            </p:nvSpPr>
            <p:spPr>
              <a:xfrm>
                <a:off x="5543005" y="1593669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11/1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객체지향 심화</a:t>
                </a:r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B3B903A-10E1-72C8-79A6-9129514D7FA9}"/>
                  </a:ext>
                </a:extLst>
              </p:cNvPr>
              <p:cNvSpPr/>
              <p:nvPr/>
            </p:nvSpPr>
            <p:spPr>
              <a:xfrm>
                <a:off x="6648994" y="1593668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11/2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객체지향 설계</a:t>
                </a: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BCC7D984-28D5-97BF-A2C6-300E8EF99CA9}"/>
                  </a:ext>
                </a:extLst>
              </p:cNvPr>
              <p:cNvSpPr/>
              <p:nvPr/>
            </p:nvSpPr>
            <p:spPr>
              <a:xfrm>
                <a:off x="4437016" y="1593667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10/31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객체지향 기초 </a:t>
                </a: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A4F6E5D2-6E5A-5AF2-E136-872652A3E221}"/>
                </a:ext>
              </a:extLst>
            </p:cNvPr>
            <p:cNvGrpSpPr/>
            <p:nvPr/>
          </p:nvGrpSpPr>
          <p:grpSpPr>
            <a:xfrm>
              <a:off x="2225038" y="3265712"/>
              <a:ext cx="7741923" cy="1105992"/>
              <a:chOff x="2225038" y="1593666"/>
              <a:chExt cx="7741923" cy="110599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7B51A1A6-6A0C-ACD5-8E58-948CDB972D10}"/>
                  </a:ext>
                </a:extLst>
              </p:cNvPr>
              <p:cNvSpPr/>
              <p:nvPr/>
            </p:nvSpPr>
            <p:spPr>
              <a:xfrm>
                <a:off x="5543005" y="1593669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11/8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객체지향적</a:t>
                </a:r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게임 개발 </a:t>
                </a:r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2</a:t>
                </a:r>
                <a:endParaRPr lang="ko-KR" altLang="en-US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5E0BFC89-35FC-68FB-8CAA-E3804A09CEBB}"/>
                  </a:ext>
                </a:extLst>
              </p:cNvPr>
              <p:cNvSpPr/>
              <p:nvPr/>
            </p:nvSpPr>
            <p:spPr>
              <a:xfrm>
                <a:off x="6648994" y="1593668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11/9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?</a:t>
                </a: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5BBB39F-36A9-1EC4-0946-85BC24341867}"/>
                  </a:ext>
                </a:extLst>
              </p:cNvPr>
              <p:cNvSpPr/>
              <p:nvPr/>
            </p:nvSpPr>
            <p:spPr>
              <a:xfrm>
                <a:off x="4437016" y="1593667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11/7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객체지향적</a:t>
                </a:r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게임 개발 </a:t>
                </a:r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</a:t>
                </a:r>
                <a:endParaRPr lang="ko-KR" altLang="en-US" sz="11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5A71CA5-EEB2-3C47-7257-4AA557C389E5}"/>
                  </a:ext>
                </a:extLst>
              </p:cNvPr>
              <p:cNvSpPr/>
              <p:nvPr/>
            </p:nvSpPr>
            <p:spPr>
              <a:xfrm>
                <a:off x="3331027" y="1593667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11/6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디자인 패턴 </a:t>
                </a:r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2</a:t>
                </a:r>
                <a:endParaRPr lang="ko-KR" altLang="en-US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202B2697-1685-C01B-14EF-12953D122C93}"/>
                  </a:ext>
                </a:extLst>
              </p:cNvPr>
              <p:cNvSpPr/>
              <p:nvPr/>
            </p:nvSpPr>
            <p:spPr>
              <a:xfrm>
                <a:off x="7754983" y="1593667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11/10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-</a:t>
                </a:r>
                <a:endParaRPr lang="ko-KR" altLang="en-US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298BA2B6-F55B-A80C-5E2D-834E75B074DB}"/>
                  </a:ext>
                </a:extLst>
              </p:cNvPr>
              <p:cNvSpPr/>
              <p:nvPr/>
            </p:nvSpPr>
            <p:spPr>
              <a:xfrm>
                <a:off x="2225038" y="1593667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rgbClr val="FF0000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11/5</a:t>
                </a:r>
              </a:p>
              <a:p>
                <a:pPr algn="ctr"/>
                <a:endParaRPr lang="en-US" altLang="ko-KR" sz="1200">
                  <a:solidFill>
                    <a:srgbClr val="FF0000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en-US" altLang="ko-KR" sz="1200">
                    <a:solidFill>
                      <a:srgbClr val="FF0000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-</a:t>
                </a:r>
                <a:endParaRPr lang="ko-KR" altLang="en-US" sz="1200">
                  <a:solidFill>
                    <a:srgbClr val="FF0000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A2A98AF7-DD85-82C9-66E2-BA96E8F524D0}"/>
                  </a:ext>
                </a:extLst>
              </p:cNvPr>
              <p:cNvSpPr/>
              <p:nvPr/>
            </p:nvSpPr>
            <p:spPr>
              <a:xfrm>
                <a:off x="8860972" y="1593666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rgbClr val="0070C0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11/11</a:t>
                </a:r>
              </a:p>
              <a:p>
                <a:pPr algn="ctr"/>
                <a:endParaRPr lang="en-US" altLang="ko-KR" sz="1200">
                  <a:solidFill>
                    <a:srgbClr val="0070C0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en-US" altLang="ko-KR" sz="1200">
                    <a:solidFill>
                      <a:srgbClr val="0070C0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-</a:t>
                </a:r>
                <a:endParaRPr lang="ko-KR" altLang="en-US" sz="1200">
                  <a:solidFill>
                    <a:srgbClr val="0070C0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294B49A-293E-4CB1-5306-7536144EACC2}"/>
              </a:ext>
            </a:extLst>
          </p:cNvPr>
          <p:cNvSpPr txBox="1"/>
          <p:nvPr/>
        </p:nvSpPr>
        <p:spPr>
          <a:xfrm>
            <a:off x="3990346" y="4436363"/>
            <a:ext cx="421140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11/7 ~ 11/8</a:t>
            </a: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객체지향과 디자인 패턴을 이용한 게임 개발 실습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몬스터 패턴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인벤토리 구현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83357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1670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수업 진행 방식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E6A31F-724E-10ED-B5EA-1F1DEE574AFD}"/>
              </a:ext>
            </a:extLst>
          </p:cNvPr>
          <p:cNvSpPr txBox="1"/>
          <p:nvPr/>
        </p:nvSpPr>
        <p:spPr>
          <a:xfrm>
            <a:off x="5583682" y="1543874"/>
            <a:ext cx="1024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ECE4A3-B677-F21C-20C1-83D3B3E0EFA3}"/>
              </a:ext>
            </a:extLst>
          </p:cNvPr>
          <p:cNvSpPr txBox="1"/>
          <p:nvPr/>
        </p:nvSpPr>
        <p:spPr>
          <a:xfrm>
            <a:off x="3235293" y="2418805"/>
            <a:ext cx="57214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수업 초반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30~40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분 정도는 강의 자료를 바탕으로 이론 수업을 진행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객체지향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디자인패턴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실습에서 할 내용 미리보기 등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12C354-01D6-7FBC-45CB-E911D39A45EF}"/>
              </a:ext>
            </a:extLst>
          </p:cNvPr>
          <p:cNvSpPr txBox="1"/>
          <p:nvPr/>
        </p:nvSpPr>
        <p:spPr>
          <a:xfrm>
            <a:off x="5583683" y="3854421"/>
            <a:ext cx="1024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실습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5FA64C-4C26-5D15-DFEE-37362B7E9BEB}"/>
              </a:ext>
            </a:extLst>
          </p:cNvPr>
          <p:cNvSpPr txBox="1"/>
          <p:nvPr/>
        </p:nvSpPr>
        <p:spPr>
          <a:xfrm>
            <a:off x="4366218" y="4729352"/>
            <a:ext cx="3459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이론 내용을 바탕으로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C#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및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Unity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실습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4696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1670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수업 진행 방식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E6A31F-724E-10ED-B5EA-1F1DEE574AFD}"/>
              </a:ext>
            </a:extLst>
          </p:cNvPr>
          <p:cNvSpPr txBox="1"/>
          <p:nvPr/>
        </p:nvSpPr>
        <p:spPr>
          <a:xfrm>
            <a:off x="5583681" y="2292812"/>
            <a:ext cx="1024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과제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ECE4A3-B677-F21C-20C1-83D3B3E0EFA3}"/>
              </a:ext>
            </a:extLst>
          </p:cNvPr>
          <p:cNvSpPr txBox="1"/>
          <p:nvPr/>
        </p:nvSpPr>
        <p:spPr>
          <a:xfrm>
            <a:off x="3173565" y="3167743"/>
            <a:ext cx="584486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수업의 후반부에서 프로젝트 대신 간단한 과제가 나갈 예정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게임에서 사용되는 디자인패턴의 조사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이를 이용한 간단한 예제 개발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발표 없음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대략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1~2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시간 정도 소요되리라 예상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46804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1670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수업 진행 방식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E6A31F-724E-10ED-B5EA-1F1DEE574AFD}"/>
              </a:ext>
            </a:extLst>
          </p:cNvPr>
          <p:cNvSpPr txBox="1"/>
          <p:nvPr/>
        </p:nvSpPr>
        <p:spPr>
          <a:xfrm>
            <a:off x="4453568" y="3105834"/>
            <a:ext cx="3284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수업 관련 질문</a:t>
            </a:r>
            <a:r>
              <a:rPr lang="en-US" altLang="ko-KR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  <a:endParaRPr lang="ko-KR" altLang="en-US" sz="3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3850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2E9800-9E02-B2F1-1F72-E34877DCCEDE}"/>
              </a:ext>
            </a:extLst>
          </p:cNvPr>
          <p:cNvSpPr txBox="1"/>
          <p:nvPr/>
        </p:nvSpPr>
        <p:spPr>
          <a:xfrm>
            <a:off x="5569253" y="2292812"/>
            <a:ext cx="1053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4580191" y="3167743"/>
            <a:ext cx="20537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강사 및 강의 소개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수업 진행 방식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C#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 프로그래밍 기초</a:t>
            </a:r>
          </a:p>
        </p:txBody>
      </p:sp>
    </p:spTree>
    <p:extLst>
      <p:ext uri="{BB962C8B-B14F-4D97-AF65-F5344CB8AC3E}">
        <p14:creationId xmlns:p14="http://schemas.microsoft.com/office/powerpoint/2010/main" val="1238892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8337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2105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C#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프로그래밍 기초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1DB59A-E725-111B-8395-19C6FBF1D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383" y="1020948"/>
            <a:ext cx="7809233" cy="481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640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2105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C#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프로그래밍 기초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ECF6D4-CB59-1F24-CB80-94745EBBEDA3}"/>
              </a:ext>
            </a:extLst>
          </p:cNvPr>
          <p:cNvSpPr txBox="1"/>
          <p:nvPr/>
        </p:nvSpPr>
        <p:spPr>
          <a:xfrm>
            <a:off x="3048000" y="1300314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System;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Program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Main(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[] args)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.WriteLine(</a:t>
            </a:r>
            <a:r>
              <a:rPr lang="en-US" altLang="ko-KR" b="0">
                <a:solidFill>
                  <a:srgbClr val="478E5F"/>
                </a:solidFill>
                <a:effectLst/>
                <a:latin typeface="Consolas" panose="020B0609020204030204" pitchFamily="49" charset="0"/>
              </a:rPr>
              <a:t>"Hello, World!"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377C72-FA24-8D84-1EA0-C59A68EF3981}"/>
              </a:ext>
            </a:extLst>
          </p:cNvPr>
          <p:cNvSpPr txBox="1"/>
          <p:nvPr/>
        </p:nvSpPr>
        <p:spPr>
          <a:xfrm>
            <a:off x="2331996" y="4670733"/>
            <a:ext cx="75280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C#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의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Hello, World!</a:t>
            </a: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상위 버전의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C#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의 경우 더 짧은 코드도 가능하지만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위의 예시는 모든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C#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에서 사용 가능함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1019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2105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C#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프로그래밍 기초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10B2F4-5543-C9D5-F5FD-AED4F0BAFA76}"/>
              </a:ext>
            </a:extLst>
          </p:cNvPr>
          <p:cNvSpPr txBox="1"/>
          <p:nvPr/>
        </p:nvSpPr>
        <p:spPr>
          <a:xfrm>
            <a:off x="3048000" y="425638"/>
            <a:ext cx="6096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System;</a:t>
            </a:r>
          </a:p>
          <a:p>
            <a:b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Program</a:t>
            </a:r>
          </a:p>
          <a:p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Main(</a:t>
            </a:r>
            <a:r>
              <a:rPr lang="en-US" altLang="ko-KR" sz="14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[] args)</a:t>
            </a:r>
          </a:p>
          <a:p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boolV </a:t>
            </a:r>
            <a:r>
              <a:rPr lang="en-US" altLang="ko-KR" sz="14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400" b="0">
                <a:solidFill>
                  <a:srgbClr val="AEB9C4"/>
                </a:solidFill>
                <a:effectLst/>
                <a:latin typeface="Consolas" panose="020B0609020204030204" pitchFamily="49" charset="0"/>
              </a:rPr>
              <a:t>// boolean</a:t>
            </a:r>
            <a:endParaRPr lang="en-US" altLang="ko-KR" sz="1400" b="0">
              <a:solidFill>
                <a:srgbClr val="46536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charV </a:t>
            </a:r>
            <a:r>
              <a:rPr lang="en-US" altLang="ko-KR" sz="14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478E5F"/>
                </a:solidFill>
                <a:effectLst/>
                <a:latin typeface="Consolas" panose="020B0609020204030204" pitchFamily="49" charset="0"/>
              </a:rPr>
              <a:t>'X'</a:t>
            </a: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400" b="0">
                <a:solidFill>
                  <a:srgbClr val="AEB9C4"/>
                </a:solidFill>
                <a:effectLst/>
                <a:latin typeface="Consolas" panose="020B0609020204030204" pitchFamily="49" charset="0"/>
              </a:rPr>
              <a:t>// 2byte unicode character</a:t>
            </a:r>
            <a:endParaRPr lang="en-US" altLang="ko-KR" sz="1400" b="0">
              <a:solidFill>
                <a:srgbClr val="46536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stringV </a:t>
            </a:r>
            <a:r>
              <a:rPr lang="en-US" altLang="ko-KR" sz="14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478E5F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400" b="0">
                <a:solidFill>
                  <a:srgbClr val="AEB9C4"/>
                </a:solidFill>
                <a:effectLst/>
                <a:latin typeface="Consolas" panose="020B0609020204030204" pitchFamily="49" charset="0"/>
              </a:rPr>
              <a:t>// string</a:t>
            </a:r>
            <a:endParaRPr lang="en-US" altLang="ko-KR" sz="1400" b="0">
              <a:solidFill>
                <a:srgbClr val="46536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byteV </a:t>
            </a:r>
            <a:r>
              <a:rPr lang="en-US" altLang="ko-KR" sz="14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400" b="0">
                <a:solidFill>
                  <a:srgbClr val="AEB9C4"/>
                </a:solidFill>
                <a:effectLst/>
                <a:latin typeface="Consolas" panose="020B0609020204030204" pitchFamily="49" charset="0"/>
              </a:rPr>
              <a:t>// 1byte unsigned int</a:t>
            </a:r>
            <a:endParaRPr lang="en-US" altLang="ko-KR" sz="1400" b="0">
              <a:solidFill>
                <a:srgbClr val="46536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sbyte</a:t>
            </a: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sbyteV </a:t>
            </a:r>
            <a:r>
              <a:rPr lang="en-US" altLang="ko-KR" sz="14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1400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400" b="0">
                <a:solidFill>
                  <a:srgbClr val="AEB9C4"/>
                </a:solidFill>
                <a:effectLst/>
                <a:latin typeface="Consolas" panose="020B0609020204030204" pitchFamily="49" charset="0"/>
              </a:rPr>
              <a:t>// 1byte signed int</a:t>
            </a:r>
            <a:endParaRPr lang="en-US" altLang="ko-KR" sz="1400" b="0">
              <a:solidFill>
                <a:srgbClr val="46536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ushort</a:t>
            </a: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ushortV </a:t>
            </a:r>
            <a:r>
              <a:rPr lang="en-US" altLang="ko-KR" sz="14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400" b="0">
                <a:solidFill>
                  <a:srgbClr val="AEB9C4"/>
                </a:solidFill>
                <a:effectLst/>
                <a:latin typeface="Consolas" panose="020B0609020204030204" pitchFamily="49" charset="0"/>
              </a:rPr>
              <a:t>// 2byte unsigned int</a:t>
            </a:r>
            <a:endParaRPr lang="en-US" altLang="ko-KR" sz="1400" b="0">
              <a:solidFill>
                <a:srgbClr val="46536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short</a:t>
            </a: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shortV </a:t>
            </a:r>
            <a:r>
              <a:rPr lang="en-US" altLang="ko-KR" sz="14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1400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400" b="0">
                <a:solidFill>
                  <a:srgbClr val="AEB9C4"/>
                </a:solidFill>
                <a:effectLst/>
                <a:latin typeface="Consolas" panose="020B0609020204030204" pitchFamily="49" charset="0"/>
              </a:rPr>
              <a:t>// 2byte signed int</a:t>
            </a:r>
            <a:endParaRPr lang="en-US" altLang="ko-KR" sz="1400" b="0">
              <a:solidFill>
                <a:srgbClr val="46536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uintV </a:t>
            </a:r>
            <a:r>
              <a:rPr lang="en-US" altLang="ko-KR" sz="14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400" b="0">
                <a:solidFill>
                  <a:srgbClr val="AEB9C4"/>
                </a:solidFill>
                <a:effectLst/>
                <a:latin typeface="Consolas" panose="020B0609020204030204" pitchFamily="49" charset="0"/>
              </a:rPr>
              <a:t>// 4byte unsigned int</a:t>
            </a:r>
            <a:endParaRPr lang="en-US" altLang="ko-KR" sz="1400" b="0">
              <a:solidFill>
                <a:srgbClr val="46536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intV </a:t>
            </a:r>
            <a:r>
              <a:rPr lang="en-US" altLang="ko-KR" sz="14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1400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400" b="0">
                <a:solidFill>
                  <a:srgbClr val="AEB9C4"/>
                </a:solidFill>
                <a:effectLst/>
                <a:latin typeface="Consolas" panose="020B0609020204030204" pitchFamily="49" charset="0"/>
              </a:rPr>
              <a:t>// 4byte signed int</a:t>
            </a:r>
            <a:endParaRPr lang="en-US" altLang="ko-KR" sz="1400" b="0">
              <a:solidFill>
                <a:srgbClr val="46536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ulong</a:t>
            </a: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ulongV </a:t>
            </a:r>
            <a:r>
              <a:rPr lang="en-US" altLang="ko-KR" sz="14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2UL</a:t>
            </a: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400" b="0">
                <a:solidFill>
                  <a:srgbClr val="AEB9C4"/>
                </a:solidFill>
                <a:effectLst/>
                <a:latin typeface="Consolas" panose="020B0609020204030204" pitchFamily="49" charset="0"/>
              </a:rPr>
              <a:t>// 8byte unsigned int</a:t>
            </a:r>
            <a:endParaRPr lang="en-US" altLang="ko-KR" sz="1400" b="0">
              <a:solidFill>
                <a:srgbClr val="46536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longV </a:t>
            </a:r>
            <a:r>
              <a:rPr lang="en-US" altLang="ko-KR" sz="14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1400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2L</a:t>
            </a: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400" b="0">
                <a:solidFill>
                  <a:srgbClr val="AEB9C4"/>
                </a:solidFill>
                <a:effectLst/>
                <a:latin typeface="Consolas" panose="020B0609020204030204" pitchFamily="49" charset="0"/>
              </a:rPr>
              <a:t>// 8byte signed int</a:t>
            </a:r>
            <a:endParaRPr lang="en-US" altLang="ko-KR" sz="1400" b="0">
              <a:solidFill>
                <a:srgbClr val="46536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floatV </a:t>
            </a:r>
            <a:r>
              <a:rPr lang="en-US" altLang="ko-KR" sz="14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1.0F</a:t>
            </a: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400" b="0">
                <a:solidFill>
                  <a:srgbClr val="AEB9C4"/>
                </a:solidFill>
                <a:effectLst/>
                <a:latin typeface="Consolas" panose="020B0609020204030204" pitchFamily="49" charset="0"/>
              </a:rPr>
              <a:t>// 4byte float</a:t>
            </a:r>
            <a:endParaRPr lang="en-US" altLang="ko-KR" sz="1400" b="0">
              <a:solidFill>
                <a:srgbClr val="46536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doubleV </a:t>
            </a:r>
            <a:r>
              <a:rPr lang="en-US" altLang="ko-KR" sz="14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1.0D</a:t>
            </a: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400" b="0">
                <a:solidFill>
                  <a:srgbClr val="AEB9C4"/>
                </a:solidFill>
                <a:effectLst/>
                <a:latin typeface="Consolas" panose="020B0609020204030204" pitchFamily="49" charset="0"/>
              </a:rPr>
              <a:t>// 8byte float</a:t>
            </a:r>
            <a:endParaRPr lang="en-US" altLang="ko-KR" sz="1400" b="0">
              <a:solidFill>
                <a:srgbClr val="46536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decimal</a:t>
            </a: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decimalV </a:t>
            </a:r>
            <a:r>
              <a:rPr lang="en-US" altLang="ko-KR" sz="14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1.0M</a:t>
            </a: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400" b="0">
                <a:solidFill>
                  <a:srgbClr val="AEB9C4"/>
                </a:solidFill>
                <a:effectLst/>
                <a:latin typeface="Consolas" panose="020B0609020204030204" pitchFamily="49" charset="0"/>
              </a:rPr>
              <a:t>// 16byte float</a:t>
            </a:r>
            <a:endParaRPr lang="en-US" altLang="ko-KR" sz="1400" b="0">
              <a:solidFill>
                <a:srgbClr val="46536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8A0A2C-5E60-17D8-E8F8-82677ABB2684}"/>
              </a:ext>
            </a:extLst>
          </p:cNvPr>
          <p:cNvSpPr txBox="1"/>
          <p:nvPr/>
        </p:nvSpPr>
        <p:spPr>
          <a:xfrm>
            <a:off x="2244637" y="5847587"/>
            <a:ext cx="7702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C#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은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언어와 비슷한 자료형을 가짐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차이점은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bool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과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string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 있다는 점과 각 자료형의 크기가 모든 환경에서 정해져 있다는 것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4886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2105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C#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프로그래밍 기초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C04359-476B-C6E4-7ABC-43F3611FAAFF}"/>
              </a:ext>
            </a:extLst>
          </p:cNvPr>
          <p:cNvSpPr txBox="1"/>
          <p:nvPr/>
        </p:nvSpPr>
        <p:spPr>
          <a:xfrm>
            <a:off x="3048000" y="791200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System;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Program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Main(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[] args)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s1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78E5F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AEB9C4"/>
                </a:solidFill>
                <a:effectLst/>
                <a:latin typeface="Consolas" panose="020B0609020204030204" pitchFamily="49" charset="0"/>
              </a:rPr>
              <a:t>// string</a:t>
            </a:r>
            <a:endParaRPr lang="en-US" altLang="ko-KR" b="0">
              <a:solidFill>
                <a:srgbClr val="46536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s2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78E5F"/>
                </a:solidFill>
                <a:effectLst/>
                <a:latin typeface="Consolas" panose="020B0609020204030204" pitchFamily="49" charset="0"/>
              </a:rPr>
              <a:t>"World!"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result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.Join(</a:t>
            </a:r>
            <a:r>
              <a:rPr lang="en-US" altLang="ko-KR" b="0">
                <a:solidFill>
                  <a:srgbClr val="478E5F"/>
                </a:solidFill>
                <a:effectLst/>
                <a:latin typeface="Consolas" panose="020B0609020204030204" pitchFamily="49" charset="0"/>
              </a:rPr>
              <a:t>", "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.WriteLine(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9301E7-414E-EE23-6A9F-E93EC210C350}"/>
              </a:ext>
            </a:extLst>
          </p:cNvPr>
          <p:cNvSpPr txBox="1"/>
          <p:nvPr/>
        </p:nvSpPr>
        <p:spPr>
          <a:xfrm>
            <a:off x="2214994" y="4807761"/>
            <a:ext cx="77620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배열로 문자열을 사용하는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언어와는 다르게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C#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은 </a:t>
            </a:r>
            <a:r>
              <a:rPr lang="en-US" altLang="ko-KR" sz="1600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string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이라고 하는 이름의 자료형이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string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은 문자열에 주로 사용되는 여러 연산을 지원함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(join, concat, find, replace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등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)</a:t>
            </a: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변순 선언에서 자료형 대신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var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를 사용하면 초기화하는 값에 따라 자동으로 자료형이 지정됨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위 예에서는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22748610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2105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C#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프로그래밍 기초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C04359-476B-C6E4-7ABC-43F3611FAAFF}"/>
              </a:ext>
            </a:extLst>
          </p:cNvPr>
          <p:cNvSpPr txBox="1"/>
          <p:nvPr/>
        </p:nvSpPr>
        <p:spPr>
          <a:xfrm>
            <a:off x="3048000" y="791200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System;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Program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Main(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[] args)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(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 x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.WriteLine(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Item1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.WriteLine(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Item2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9301E7-414E-EE23-6A9F-E93EC210C350}"/>
              </a:ext>
            </a:extLst>
          </p:cNvPr>
          <p:cNvSpPr txBox="1"/>
          <p:nvPr/>
        </p:nvSpPr>
        <p:spPr>
          <a:xfrm>
            <a:off x="737036" y="4598755"/>
            <a:ext cx="1071799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C#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은 둘 이상의 자료형을 묶어 하나의 자료형으로 사용하는 </a:t>
            </a:r>
            <a:r>
              <a:rPr lang="ko-KR" altLang="en-US" sz="1600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튜플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소괄호 안에 묶고자 하는 자료형을 묶으면 그 자체가 하나의 튜플이 되고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각 값은 변수이름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.Item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으로 접근함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서로 다른 자료형을 묶어서 하나로 사용한다는 개념이 구조체와 비슷하지만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구조체와는 달리 이름이 아닌 순서로 각 멤버를 사용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그러므로 구조체와 사용 용도는 비슷하지만 더 단순하게 사용하기 위해서 사용됨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70750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2105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C#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프로그래밍 기초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8F799A-853A-87F7-193D-A08D51831BB4}"/>
              </a:ext>
            </a:extLst>
          </p:cNvPr>
          <p:cNvSpPr txBox="1"/>
          <p:nvPr/>
        </p:nvSpPr>
        <p:spPr>
          <a:xfrm>
            <a:off x="3048000" y="469183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System;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Sunrin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Program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Main(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[] args)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    Sunrin.Program program;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program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Program();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32A836-7653-BD5F-346F-A1C2BDFCB9D3}"/>
              </a:ext>
            </a:extLst>
          </p:cNvPr>
          <p:cNvSpPr txBox="1"/>
          <p:nvPr/>
        </p:nvSpPr>
        <p:spPr>
          <a:xfrm>
            <a:off x="2355252" y="4456179"/>
            <a:ext cx="748153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함수같은 것이 프로젝트 내에서 중복되는 이름으로 존재하면 어떻게 할까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C#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은 </a:t>
            </a:r>
            <a:r>
              <a:rPr lang="ko-KR" altLang="en-US" sz="1600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네임스페이스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라는 이름의 각 요소를 분류하는 기능이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만약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Say()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라는 함수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개라면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 함수를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A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와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B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라는 네임스페이스로 구분함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각각의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Say()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는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A.Say()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와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B.Say()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와 같은 형태로 사용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만약 항상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A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네임스페이스의 기능만을 사용한다면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using A;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를 써서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Say()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만을 쓸 수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또는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같은 네임스페이스에 속한다면 네임스페이스를 생략해도 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06243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2105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C#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프로그래밍 기초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8F799A-853A-87F7-193D-A08D51831BB4}"/>
              </a:ext>
            </a:extLst>
          </p:cNvPr>
          <p:cNvSpPr txBox="1"/>
          <p:nvPr/>
        </p:nvSpPr>
        <p:spPr>
          <a:xfrm>
            <a:off x="3048000" y="169689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UnityEngine;</a:t>
            </a:r>
          </a:p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UnityEngine.UI;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32A836-7653-BD5F-346F-A1C2BDFCB9D3}"/>
              </a:ext>
            </a:extLst>
          </p:cNvPr>
          <p:cNvSpPr txBox="1"/>
          <p:nvPr/>
        </p:nvSpPr>
        <p:spPr>
          <a:xfrm>
            <a:off x="1197874" y="3606484"/>
            <a:ext cx="97962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Unity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는 모든 요소가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UnityEngine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이라는 이름의 네임스페이스 아래에 있고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추가적인 분류가 필요하다면 네임스페이스 안에 네임스페이스를 또 둠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(UI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와 같은 경우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)</a:t>
            </a: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Unity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의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Vector3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를 사용하기 위해선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Unity.Vector3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라고 명시해야 하지만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Unity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프로젝트에서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UnityEngine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네임스페이스는 너무나도 자주 사용하므로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using Unity;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를 항상 상단에 쓰는 것임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2862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48115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2105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C#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프로그래밍 기초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FA3C50-AE0E-31F4-52D6-0E04BB6BEAF0}"/>
              </a:ext>
            </a:extLst>
          </p:cNvPr>
          <p:cNvSpPr txBox="1"/>
          <p:nvPr/>
        </p:nvSpPr>
        <p:spPr>
          <a:xfrm>
            <a:off x="2525485" y="1035856"/>
            <a:ext cx="714102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System;</a:t>
            </a:r>
          </a:p>
          <a:p>
            <a:b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Program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Main(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[] args)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[] a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sz="1600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[] b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] { </a:t>
            </a:r>
            <a:r>
              <a:rPr lang="en-US" altLang="ko-KR" sz="1600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[] c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[] { </a:t>
            </a:r>
            <a:r>
              <a:rPr lang="en-US" altLang="ko-KR" sz="1600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[] d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[] { </a:t>
            </a:r>
            <a:r>
              <a:rPr lang="en-US" altLang="ko-KR" sz="1600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}; </a:t>
            </a:r>
            <a:r>
              <a:rPr lang="en-US" altLang="ko-KR" sz="1600" b="0">
                <a:solidFill>
                  <a:srgbClr val="AEB9C4"/>
                </a:solidFill>
                <a:effectLst/>
                <a:latin typeface="Consolas" panose="020B0609020204030204" pitchFamily="49" charset="0"/>
              </a:rPr>
              <a:t>// new int</a:t>
            </a:r>
            <a:r>
              <a:rPr lang="ko-KR" altLang="en-US" sz="1600" b="0">
                <a:solidFill>
                  <a:srgbClr val="AEB9C4"/>
                </a:solidFill>
                <a:effectLst/>
                <a:latin typeface="Consolas" panose="020B0609020204030204" pitchFamily="49" charset="0"/>
              </a:rPr>
              <a:t>에서 </a:t>
            </a:r>
            <a:r>
              <a:rPr lang="en-US" altLang="ko-KR" sz="1600" b="0">
                <a:solidFill>
                  <a:srgbClr val="AEB9C4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ko-KR" altLang="en-US" sz="1600" b="0">
                <a:solidFill>
                  <a:srgbClr val="AEB9C4"/>
                </a:solidFill>
                <a:effectLst/>
                <a:latin typeface="Consolas" panose="020B0609020204030204" pitchFamily="49" charset="0"/>
              </a:rPr>
              <a:t>생략</a:t>
            </a:r>
            <a:endParaRPr lang="ko-KR" altLang="en-US" sz="1600" b="0">
              <a:solidFill>
                <a:srgbClr val="46536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e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[] { </a:t>
            </a:r>
            <a:r>
              <a:rPr lang="en-US" altLang="ko-KR" sz="1600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}; </a:t>
            </a:r>
            <a:r>
              <a:rPr lang="en-US" altLang="ko-KR" sz="1600" b="0">
                <a:solidFill>
                  <a:srgbClr val="AEB9C4"/>
                </a:solidFill>
                <a:effectLst/>
                <a:latin typeface="Consolas" panose="020B0609020204030204" pitchFamily="49" charset="0"/>
              </a:rPr>
              <a:t>// var</a:t>
            </a:r>
            <a:r>
              <a:rPr lang="ko-KR" altLang="en-US" sz="1600" b="0">
                <a:solidFill>
                  <a:srgbClr val="AEB9C4"/>
                </a:solidFill>
                <a:effectLst/>
                <a:latin typeface="Consolas" panose="020B0609020204030204" pitchFamily="49" charset="0"/>
              </a:rPr>
              <a:t>로 </a:t>
            </a:r>
            <a:r>
              <a:rPr lang="en-US" altLang="ko-KR" sz="1600" b="0">
                <a:solidFill>
                  <a:srgbClr val="AEB9C4"/>
                </a:solidFill>
                <a:effectLst/>
                <a:latin typeface="Consolas" panose="020B0609020204030204" pitchFamily="49" charset="0"/>
              </a:rPr>
              <a:t>int[] </a:t>
            </a:r>
            <a:r>
              <a:rPr lang="ko-KR" altLang="en-US" sz="1600" b="0">
                <a:solidFill>
                  <a:srgbClr val="AEB9C4"/>
                </a:solidFill>
                <a:effectLst/>
                <a:latin typeface="Consolas" panose="020B0609020204030204" pitchFamily="49" charset="0"/>
              </a:rPr>
              <a:t>생략</a:t>
            </a:r>
            <a:endParaRPr lang="ko-KR" altLang="en-US" sz="1600" b="0">
              <a:solidFill>
                <a:srgbClr val="46536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f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[] { </a:t>
            </a:r>
            <a:r>
              <a:rPr lang="en-US" altLang="ko-KR" sz="1600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}; </a:t>
            </a:r>
            <a:r>
              <a:rPr lang="en-US" altLang="ko-KR" sz="1600" b="0">
                <a:solidFill>
                  <a:srgbClr val="AEB9C4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>
                <a:solidFill>
                  <a:srgbClr val="AEB9C4"/>
                </a:solidFill>
                <a:effectLst/>
                <a:latin typeface="Consolas" panose="020B0609020204030204" pitchFamily="49" charset="0"/>
              </a:rPr>
              <a:t>둘 다 생략</a:t>
            </a:r>
            <a:endParaRPr lang="ko-KR" altLang="en-US" sz="1600" b="0">
              <a:solidFill>
                <a:srgbClr val="46536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7CBD3D-26A4-D418-75BB-B8AF9B99CBFB}"/>
              </a:ext>
            </a:extLst>
          </p:cNvPr>
          <p:cNvSpPr txBox="1"/>
          <p:nvPr/>
        </p:nvSpPr>
        <p:spPr>
          <a:xfrm>
            <a:off x="3964662" y="5052107"/>
            <a:ext cx="42627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언어처럼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C#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에는 </a:t>
            </a:r>
            <a:r>
              <a:rPr lang="ko-KR" altLang="en-US" sz="1600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배열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위 예제는 배열을 선언 및 초기화하는 다양한 방법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기본적인 사용 방법은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언어와 동일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8123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09371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2105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C#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프로그래밍 기초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987BE1-15A6-382A-245A-49671034599D}"/>
              </a:ext>
            </a:extLst>
          </p:cNvPr>
          <p:cNvSpPr txBox="1"/>
          <p:nvPr/>
        </p:nvSpPr>
        <p:spPr>
          <a:xfrm>
            <a:off x="2129245" y="1156960"/>
            <a:ext cx="7933509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System;</a:t>
            </a:r>
          </a:p>
          <a:p>
            <a:b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Program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Main(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[] args)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array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[] { </a:t>
            </a:r>
            <a:r>
              <a:rPr lang="en-US" altLang="ko-KR" sz="1600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item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.WriteLine(</a:t>
            </a:r>
            <a:r>
              <a:rPr lang="en-US" altLang="ko-KR" sz="16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B48294-5344-859F-D868-B09CA87DD54E}"/>
              </a:ext>
            </a:extLst>
          </p:cNvPr>
          <p:cNvSpPr txBox="1"/>
          <p:nvPr/>
        </p:nvSpPr>
        <p:spPr>
          <a:xfrm>
            <a:off x="1252391" y="4767424"/>
            <a:ext cx="968726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C#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은 배열처럼 여러 값을 가지고 있으며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반복문으로 그 값을 순회할 수 있는 경우에 사용할 수 있는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 </a:t>
            </a:r>
            <a:r>
              <a:rPr lang="en-US" altLang="ko-KR" sz="1600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foreach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가 있음</a:t>
            </a:r>
            <a:b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</a:b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foreach (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자료형 변수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in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값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)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의 형태로 사용함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위 예제는 배열 변수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array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에 있는 값을 각 반복마다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item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에 저장하여 출력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25814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2105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C#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프로그래밍 기초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987BE1-15A6-382A-245A-49671034599D}"/>
              </a:ext>
            </a:extLst>
          </p:cNvPr>
          <p:cNvSpPr txBox="1"/>
          <p:nvPr/>
        </p:nvSpPr>
        <p:spPr>
          <a:xfrm>
            <a:off x="2129245" y="1226628"/>
            <a:ext cx="793350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System;</a:t>
            </a:r>
          </a:p>
          <a:p>
            <a:b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Program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Main(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[] args)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item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[] { </a:t>
            </a:r>
            <a:r>
              <a:rPr lang="en-US" altLang="ko-KR" sz="1600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})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.WriteLine(</a:t>
            </a:r>
            <a:r>
              <a:rPr lang="en-US" altLang="ko-KR" sz="1600" b="0">
                <a:solidFill>
                  <a:srgbClr val="478E5F"/>
                </a:solidFill>
                <a:effectLst/>
                <a:latin typeface="Consolas" panose="020B0609020204030204" pitchFamily="49" charset="0"/>
              </a:rPr>
              <a:t>$"{</a:t>
            </a:r>
            <a:r>
              <a:rPr lang="en-US" altLang="ko-KR" sz="16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ko-KR" sz="1600" b="0">
                <a:solidFill>
                  <a:srgbClr val="478E5F"/>
                </a:solidFill>
                <a:effectLst/>
                <a:latin typeface="Consolas" panose="020B0609020204030204" pitchFamily="49" charset="0"/>
              </a:rPr>
              <a:t>}"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B48294-5344-859F-D868-B09CA87DD54E}"/>
              </a:ext>
            </a:extLst>
          </p:cNvPr>
          <p:cNvSpPr txBox="1"/>
          <p:nvPr/>
        </p:nvSpPr>
        <p:spPr>
          <a:xfrm>
            <a:off x="2671857" y="4636796"/>
            <a:ext cx="68483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같은 예제의 축약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문자열 앞에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$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를 붙이면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{}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안에 있는 변수나 값을 그대로 문자열로 출력하는 기능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문자열 보간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이라고 부름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30554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2105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C#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프로그래밍 기초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987BE1-15A6-382A-245A-49671034599D}"/>
              </a:ext>
            </a:extLst>
          </p:cNvPr>
          <p:cNvSpPr txBox="1"/>
          <p:nvPr/>
        </p:nvSpPr>
        <p:spPr>
          <a:xfrm>
            <a:off x="2129245" y="1226628"/>
            <a:ext cx="7933509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System;</a:t>
            </a:r>
          </a:p>
          <a:p>
            <a:b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Program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Main(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[] args)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[,] ints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{ { </a:t>
            </a:r>
            <a:r>
              <a:rPr lang="en-US" altLang="ko-KR" sz="1600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}, { </a:t>
            </a:r>
            <a:r>
              <a:rPr lang="en-US" altLang="ko-KR" sz="1600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} };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en-US" altLang="ko-KR" sz="16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ints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.WriteLine(</a:t>
            </a:r>
            <a:r>
              <a:rPr lang="en-US" altLang="ko-KR" sz="16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  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6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B48294-5344-859F-D868-B09CA87DD54E}"/>
              </a:ext>
            </a:extLst>
          </p:cNvPr>
          <p:cNvSpPr txBox="1"/>
          <p:nvPr/>
        </p:nvSpPr>
        <p:spPr>
          <a:xfrm>
            <a:off x="3263372" y="4784840"/>
            <a:ext cx="56653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</a:t>
            </a:r>
            <a:r>
              <a:rPr lang="ko-KR" altLang="en-US" sz="1600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차원 이상의 배열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은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[, ]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와 같은 형태로 사용함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([][]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가 아님에 주의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)</a:t>
            </a: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foreach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의 경우 마치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차원 배열의 순회처럼 사용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37706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4498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2105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C#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프로그래밍 기초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734C6A-3A9D-37F9-F2AF-B8D7413ADE28}"/>
              </a:ext>
            </a:extLst>
          </p:cNvPr>
          <p:cNvSpPr txBox="1"/>
          <p:nvPr/>
        </p:nvSpPr>
        <p:spPr>
          <a:xfrm>
            <a:off x="3048000" y="998530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System;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Program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Main(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[] args)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[] arr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.WriteLine(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AEB9C4"/>
                </a:solidFill>
                <a:effectLst/>
                <a:latin typeface="Consolas" panose="020B0609020204030204" pitchFamily="49" charset="0"/>
              </a:rPr>
              <a:t>// error</a:t>
            </a:r>
            <a:endParaRPr lang="en-US" altLang="ko-KR" b="0">
              <a:solidFill>
                <a:srgbClr val="46536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69C582-0415-46FD-5915-EAE05B5D4DD5}"/>
              </a:ext>
            </a:extLst>
          </p:cNvPr>
          <p:cNvSpPr txBox="1"/>
          <p:nvPr/>
        </p:nvSpPr>
        <p:spPr>
          <a:xfrm>
            <a:off x="1536146" y="4514874"/>
            <a:ext cx="91198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C#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을 비롯한 많은 언어에서는 </a:t>
            </a:r>
            <a:r>
              <a:rPr lang="en-US" altLang="ko-KR" sz="1600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null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이라는게 있는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변수에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null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 있다는 것은 변수에 아무런 값이 없다는 뜻임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null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은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0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도 아니고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“”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도 아니고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빈 배열도 아님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null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은 그 무엇도 아닌 빈 상태이므로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그 값을 이용하려고 한다면 항상 오류가 발생함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더하기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인덱스 접근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함수 사용 등 모든 곳에서 사용해선 안 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81455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2105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C#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프로그래밍 기초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734C6A-3A9D-37F9-F2AF-B8D7413ADE28}"/>
              </a:ext>
            </a:extLst>
          </p:cNvPr>
          <p:cNvSpPr txBox="1"/>
          <p:nvPr/>
        </p:nvSpPr>
        <p:spPr>
          <a:xfrm>
            <a:off x="3048000" y="998530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System;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Program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Main(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[] args)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[] arr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}; </a:t>
            </a:r>
            <a:r>
              <a:rPr lang="en-US" altLang="ko-KR" b="0">
                <a:solidFill>
                  <a:srgbClr val="AEB9C4"/>
                </a:solidFill>
                <a:effectLst/>
                <a:latin typeface="Consolas" panose="020B0609020204030204" pitchFamily="49" charset="0"/>
              </a:rPr>
              <a:t>// notnull</a:t>
            </a:r>
            <a:endParaRPr lang="en-US" altLang="ko-KR" b="0">
              <a:solidFill>
                <a:srgbClr val="46536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[]? arr2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AEB9C4"/>
                </a:solidFill>
                <a:effectLst/>
                <a:latin typeface="Consolas" panose="020B0609020204030204" pitchFamily="49" charset="0"/>
              </a:rPr>
              <a:t>// nullable</a:t>
            </a:r>
            <a:endParaRPr lang="en-US" altLang="ko-KR" b="0">
              <a:solidFill>
                <a:srgbClr val="46536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69C582-0415-46FD-5915-EAE05B5D4DD5}"/>
              </a:ext>
            </a:extLst>
          </p:cNvPr>
          <p:cNvSpPr txBox="1"/>
          <p:nvPr/>
        </p:nvSpPr>
        <p:spPr>
          <a:xfrm>
            <a:off x="855104" y="4750006"/>
            <a:ext cx="104819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int, float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등 기본 자료형을 제외한 모든 자료형의 변수는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null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 들어갈 수 있지만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일반적으로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null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 들어가지 않는걸 권장함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만약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null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 포함될 가능성이 있는 변수에 대해선 자료형 앞에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를 붙이는데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이를 </a:t>
            </a:r>
            <a:r>
              <a:rPr lang="en-US" altLang="ko-KR" sz="1600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nullable </a:t>
            </a:r>
            <a:r>
              <a:rPr lang="ko-KR" altLang="en-US" sz="1600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자료형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이라고 부름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34236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2105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C#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프로그래밍 기초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734C6A-3A9D-37F9-F2AF-B8D7413ADE28}"/>
              </a:ext>
            </a:extLst>
          </p:cNvPr>
          <p:cNvSpPr txBox="1"/>
          <p:nvPr/>
        </p:nvSpPr>
        <p:spPr>
          <a:xfrm>
            <a:off x="3048000" y="998530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System;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Program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Main(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[] args)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? y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69C582-0415-46FD-5915-EAE05B5D4DD5}"/>
              </a:ext>
            </a:extLst>
          </p:cNvPr>
          <p:cNvSpPr txBox="1"/>
          <p:nvPr/>
        </p:nvSpPr>
        <p:spPr>
          <a:xfrm>
            <a:off x="1839136" y="4750006"/>
            <a:ext cx="85138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int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와 같은 기본 자료형은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null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 들어갈 수 없지만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?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를 붙여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nullable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로 만들면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null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 들어갈 수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변수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y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는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int?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이므로 기본적으로 정수 값이 저장되지만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경우에 따라 빈 값인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null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을 추가할 수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40706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2105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C#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프로그래밍 기초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381D5B-B2D0-996D-F3BD-C7BE910EB451}"/>
              </a:ext>
            </a:extLst>
          </p:cNvPr>
          <p:cNvSpPr txBox="1"/>
          <p:nvPr/>
        </p:nvSpPr>
        <p:spPr>
          <a:xfrm>
            <a:off x="3048000" y="854375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System;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Program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Main(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[] args)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[]? arr1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[]? arr2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.WriteLine(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.WriteLine(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1A5645-327A-AB3F-9FA3-AD7A3EA44601}"/>
              </a:ext>
            </a:extLst>
          </p:cNvPr>
          <p:cNvSpPr txBox="1"/>
          <p:nvPr/>
        </p:nvSpPr>
        <p:spPr>
          <a:xfrm>
            <a:off x="2008265" y="4932886"/>
            <a:ext cx="81756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null </a:t>
            </a:r>
            <a:r>
              <a:rPr lang="ko-KR" altLang="en-US" sz="1600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조건 연산자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는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null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 아닌 경우에만 하위의 변수나 기능을 사용할 수 있도록 하는 연산자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배열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.Length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는 그 배열의 크기를 반환하는데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배열이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null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이라면 오류가 발생함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배열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?.Length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은 배열이 있다면 정상적으로 크기를 반환하고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null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이라면 오류 대신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null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 반환됨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50740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2105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C#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프로그래밍 기초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3F88E5-0844-8E5D-84E6-5D4F7623002D}"/>
              </a:ext>
            </a:extLst>
          </p:cNvPr>
          <p:cNvSpPr txBox="1"/>
          <p:nvPr/>
        </p:nvSpPr>
        <p:spPr>
          <a:xfrm>
            <a:off x="2590800" y="854375"/>
            <a:ext cx="70104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System;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Program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Main(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[] args)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[]? arr1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[]? arr2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.WriteLine(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??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10101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.WriteLine(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??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10101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037956-DAB5-94ED-B7CF-F13CAD1B699E}"/>
              </a:ext>
            </a:extLst>
          </p:cNvPr>
          <p:cNvSpPr txBox="1"/>
          <p:nvPr/>
        </p:nvSpPr>
        <p:spPr>
          <a:xfrm>
            <a:off x="1889655" y="4932886"/>
            <a:ext cx="841287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null</a:t>
            </a:r>
            <a:r>
              <a:rPr lang="ko-KR" altLang="en-US" sz="1600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 병합 연산자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는 왼쪽의 값이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null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 아니라면 그대로 사용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null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이라면 대신 오른쪽의 값을 사용함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arr1?.Length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는 정상적으로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이라는 값이 있으므로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 출력되지만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arr2?.Length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는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null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이므로 대신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10101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이라는 값이 출력됨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18379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2105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C#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프로그래밍 기초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3F88E5-0844-8E5D-84E6-5D4F7623002D}"/>
              </a:ext>
            </a:extLst>
          </p:cNvPr>
          <p:cNvSpPr txBox="1"/>
          <p:nvPr/>
        </p:nvSpPr>
        <p:spPr>
          <a:xfrm>
            <a:off x="2590800" y="969914"/>
            <a:ext cx="70104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System;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Program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Main(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[] args)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[]? arr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AEB9C4"/>
                </a:solidFill>
                <a:effectLst/>
                <a:latin typeface="Consolas" panose="020B0609020204030204" pitchFamily="49" charset="0"/>
              </a:rPr>
              <a:t>// default value</a:t>
            </a:r>
            <a:endParaRPr lang="en-US" altLang="ko-KR" b="0">
              <a:solidFill>
                <a:srgbClr val="46536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??=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037956-DAB5-94ED-B7CF-F13CAD1B699E}"/>
              </a:ext>
            </a:extLst>
          </p:cNvPr>
          <p:cNvSpPr txBox="1"/>
          <p:nvPr/>
        </p:nvSpPr>
        <p:spPr>
          <a:xfrm>
            <a:off x="2103668" y="4959011"/>
            <a:ext cx="7984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null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병합 연산자는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nullable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한 변수에 기본값을 저장하는 용도로 많이 사용됨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??=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로 값을 넣는다면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null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 아닌 값에 대해선 아무것도 하지 않고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null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이라면 기본값을 저장함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9300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1856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강사 및 강의 소개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6919E9-B987-A447-AD63-C271B8AA8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545" y="1773001"/>
            <a:ext cx="2449286" cy="244928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BC3404-7318-FBE7-58FC-DC7CE4C46A30}"/>
              </a:ext>
            </a:extLst>
          </p:cNvPr>
          <p:cNvSpPr txBox="1"/>
          <p:nvPr/>
        </p:nvSpPr>
        <p:spPr>
          <a:xfrm>
            <a:off x="7614091" y="2705099"/>
            <a:ext cx="1165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이우령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072B94-5D24-8C2D-52C4-F87A08E970DF}"/>
              </a:ext>
            </a:extLst>
          </p:cNvPr>
          <p:cNvSpPr txBox="1"/>
          <p:nvPr/>
        </p:nvSpPr>
        <p:spPr>
          <a:xfrm>
            <a:off x="7445776" y="3499756"/>
            <a:ext cx="1502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RG 18</a:t>
            </a:r>
            <a:r>
              <a:rPr lang="ko-KR" altLang="en-US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기 부장</a:t>
            </a:r>
            <a:endParaRPr lang="en-US" altLang="ko-KR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선린 </a:t>
            </a:r>
            <a:r>
              <a:rPr lang="en-US" altLang="ko-KR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6</a:t>
            </a:r>
            <a:r>
              <a:rPr lang="ko-KR" altLang="en-US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년차</a:t>
            </a:r>
            <a:endParaRPr lang="en-US" altLang="ko-KR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392CCE-9160-AACB-D381-D0AACB8F4A82}"/>
              </a:ext>
            </a:extLst>
          </p:cNvPr>
          <p:cNvSpPr txBox="1"/>
          <p:nvPr/>
        </p:nvSpPr>
        <p:spPr>
          <a:xfrm>
            <a:off x="3358233" y="4555670"/>
            <a:ext cx="1915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안녕하세요</a:t>
            </a:r>
            <a:r>
              <a:rPr lang="en-US" altLang="ko-KR" sz="28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!</a:t>
            </a:r>
            <a:endParaRPr lang="ko-KR" altLang="en-US" sz="28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89580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3681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2E9800-9E02-B2F1-1F72-E34877DCCEDE}"/>
              </a:ext>
            </a:extLst>
          </p:cNvPr>
          <p:cNvSpPr txBox="1"/>
          <p:nvPr/>
        </p:nvSpPr>
        <p:spPr>
          <a:xfrm>
            <a:off x="4461578" y="2782669"/>
            <a:ext cx="3268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2023 Unity C#</a:t>
            </a:r>
            <a:endParaRPr lang="ko-KR" altLang="en-US" sz="3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4580191" y="3429000"/>
            <a:ext cx="587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1747653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1856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강사 및 강의 소개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6919E9-B987-A447-AD63-C271B8AA8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545" y="1773001"/>
            <a:ext cx="2449286" cy="244928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072B94-5D24-8C2D-52C4-F87A08E970DF}"/>
              </a:ext>
            </a:extLst>
          </p:cNvPr>
          <p:cNvSpPr txBox="1"/>
          <p:nvPr/>
        </p:nvSpPr>
        <p:spPr>
          <a:xfrm>
            <a:off x="6504781" y="2967335"/>
            <a:ext cx="3384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깃허브 </a:t>
            </a:r>
            <a:r>
              <a:rPr lang="en-US" altLang="ko-KR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: github.com/WooLyung</a:t>
            </a:r>
          </a:p>
          <a:p>
            <a:pPr algn="ctr"/>
            <a:r>
              <a:rPr lang="ko-KR" altLang="en-US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카카오톡 </a:t>
            </a:r>
            <a:r>
              <a:rPr lang="en-US" altLang="ko-KR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: WooLyung</a:t>
            </a:r>
          </a:p>
          <a:p>
            <a:pPr algn="ctr"/>
            <a:r>
              <a:rPr lang="ko-KR" altLang="en-US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디스코드 </a:t>
            </a:r>
            <a:r>
              <a:rPr lang="en-US" altLang="ko-KR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: woolyung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392CCE-9160-AACB-D381-D0AACB8F4A82}"/>
              </a:ext>
            </a:extLst>
          </p:cNvPr>
          <p:cNvSpPr txBox="1"/>
          <p:nvPr/>
        </p:nvSpPr>
        <p:spPr>
          <a:xfrm>
            <a:off x="3358233" y="4555670"/>
            <a:ext cx="1915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안녕하세요</a:t>
            </a:r>
            <a:r>
              <a:rPr lang="en-US" altLang="ko-KR" sz="28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!</a:t>
            </a:r>
            <a:endParaRPr lang="ko-KR" altLang="en-US" sz="28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2368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1856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강사 및 강의 소개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pic>
        <p:nvPicPr>
          <p:cNvPr id="1026" name="Picture 2" descr="유니티 (게임 엔진) - 위키백과, 우리 모두의 백과사전">
            <a:extLst>
              <a:ext uri="{FF2B5EF4-FFF2-40B4-BE49-F238E27FC236}">
                <a16:creationId xmlns:a16="http://schemas.microsoft.com/office/drawing/2014/main" id="{78F9EAB8-D261-785D-2456-5F4FDC543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1474" y="1611412"/>
            <a:ext cx="4929051" cy="181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래픽 11">
            <a:extLst>
              <a:ext uri="{FF2B5EF4-FFF2-40B4-BE49-F238E27FC236}">
                <a16:creationId xmlns:a16="http://schemas.microsoft.com/office/drawing/2014/main" id="{F85CFD97-806C-2F98-5778-AD6FF15E46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08783" y="3620592"/>
            <a:ext cx="1774434" cy="199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64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1856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강사 및 강의 소개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pic>
        <p:nvPicPr>
          <p:cNvPr id="1026" name="Picture 2" descr="유니티 (게임 엔진) - 위키백과, 우리 모두의 백과사전">
            <a:extLst>
              <a:ext uri="{FF2B5EF4-FFF2-40B4-BE49-F238E27FC236}">
                <a16:creationId xmlns:a16="http://schemas.microsoft.com/office/drawing/2014/main" id="{78F9EAB8-D261-785D-2456-5F4FDC543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1474" y="1707206"/>
            <a:ext cx="4929051" cy="181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9273ACF-621F-07DE-F2A9-9635C28E48F8}"/>
              </a:ext>
            </a:extLst>
          </p:cNvPr>
          <p:cNvSpPr txBox="1"/>
          <p:nvPr/>
        </p:nvSpPr>
        <p:spPr>
          <a:xfrm>
            <a:off x="1831058" y="3942808"/>
            <a:ext cx="85298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Unity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에서 개발한 상용 게임 엔진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Unity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는 내부적으로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C++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로 구현되어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내부적으로 구현된 언어와는 별개로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엔진 위에서 게임을 개발하기 위한 스크립트 언어로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C#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을 사용함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6831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1856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강사 및 강의 소개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273ACF-621F-07DE-F2A9-9635C28E48F8}"/>
              </a:ext>
            </a:extLst>
          </p:cNvPr>
          <p:cNvSpPr txBox="1"/>
          <p:nvPr/>
        </p:nvSpPr>
        <p:spPr>
          <a:xfrm>
            <a:off x="2513591" y="3995059"/>
            <a:ext cx="716484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Microsoft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에서 개발한 </a:t>
            </a:r>
            <a:r>
              <a:rPr lang="ko-KR" altLang="en-US" sz="1600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가상 머신</a:t>
            </a:r>
            <a:r>
              <a:rPr lang="en-US" altLang="ko-KR" sz="1600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(.Net </a:t>
            </a:r>
            <a:r>
              <a:rPr lang="ko-KR" altLang="en-US" sz="1600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환경</a:t>
            </a:r>
            <a:r>
              <a:rPr lang="en-US" altLang="ko-KR" sz="1600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)</a:t>
            </a:r>
            <a:r>
              <a:rPr lang="ko-KR" altLang="en-US" sz="1600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 기반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의 프로그래밍 언어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Java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Virtual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Machine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에서 돌아가는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Java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와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C++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에서 많은 영감을 받아서 만들어짐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가상 머신 기반의 언어의 특징은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이식성이 뛰어나고 성능이 좋음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pic>
        <p:nvPicPr>
          <p:cNvPr id="3" name="그래픽 2">
            <a:extLst>
              <a:ext uri="{FF2B5EF4-FFF2-40B4-BE49-F238E27FC236}">
                <a16:creationId xmlns:a16="http://schemas.microsoft.com/office/drawing/2014/main" id="{5F0023F6-D982-9648-02A1-1C1208451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8783" y="1432562"/>
            <a:ext cx="1774434" cy="199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818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1856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강사 및 강의 소개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273ACF-621F-07DE-F2A9-9635C28E48F8}"/>
              </a:ext>
            </a:extLst>
          </p:cNvPr>
          <p:cNvSpPr txBox="1"/>
          <p:nvPr/>
        </p:nvSpPr>
        <p:spPr>
          <a:xfrm>
            <a:off x="1898399" y="3995059"/>
            <a:ext cx="839524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C#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은 </a:t>
            </a:r>
            <a:r>
              <a:rPr lang="ko-KR" altLang="en-US" sz="1600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 지향 프로그래밍 언어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이면서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 </a:t>
            </a:r>
            <a:r>
              <a:rPr lang="ko-KR" altLang="en-US" sz="1600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함수형 언어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의 특징을 일부 가지고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프로그래밍 언어의 패러다임은 활용성과 특성에 큰 영향을 주고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C#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역시 객체 지향 언어로써 활용함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모든 것은 객체이고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프로그램은 객체와 객체 사이의 관계와 연산을 정의해서 이루어짐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pic>
        <p:nvPicPr>
          <p:cNvPr id="3" name="그래픽 2">
            <a:extLst>
              <a:ext uri="{FF2B5EF4-FFF2-40B4-BE49-F238E27FC236}">
                <a16:creationId xmlns:a16="http://schemas.microsoft.com/office/drawing/2014/main" id="{5F0023F6-D982-9648-02A1-1C1208451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8783" y="1432562"/>
            <a:ext cx="1774434" cy="199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457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2342</Words>
  <Application>Microsoft Office PowerPoint</Application>
  <PresentationFormat>와이드스크린</PresentationFormat>
  <Paragraphs>537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6" baseType="lpstr">
      <vt:lpstr>나눔스퀘어라운드OTF Light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우령 이</dc:creator>
  <cp:lastModifiedBy>우령 이</cp:lastModifiedBy>
  <cp:revision>66</cp:revision>
  <dcterms:created xsi:type="dcterms:W3CDTF">2023-10-30T04:59:26Z</dcterms:created>
  <dcterms:modified xsi:type="dcterms:W3CDTF">2023-10-30T08:58:45Z</dcterms:modified>
</cp:coreProperties>
</file>