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16" r:id="rId5"/>
    <p:sldId id="325" r:id="rId6"/>
    <p:sldId id="330" r:id="rId7"/>
    <p:sldId id="356" r:id="rId8"/>
    <p:sldId id="357" r:id="rId9"/>
    <p:sldId id="358" r:id="rId10"/>
    <p:sldId id="359" r:id="rId11"/>
    <p:sldId id="355" r:id="rId12"/>
    <p:sldId id="360" r:id="rId13"/>
    <p:sldId id="361" r:id="rId14"/>
    <p:sldId id="362" r:id="rId15"/>
    <p:sldId id="324" r:id="rId16"/>
    <p:sldId id="327" r:id="rId17"/>
    <p:sldId id="338" r:id="rId18"/>
    <p:sldId id="363" r:id="rId19"/>
    <p:sldId id="364" r:id="rId20"/>
    <p:sldId id="365" r:id="rId21"/>
    <p:sldId id="366" r:id="rId22"/>
    <p:sldId id="367" r:id="rId23"/>
    <p:sldId id="326" r:id="rId24"/>
    <p:sldId id="329" r:id="rId25"/>
    <p:sldId id="346" r:id="rId26"/>
    <p:sldId id="368" r:id="rId27"/>
    <p:sldId id="369" r:id="rId28"/>
    <p:sldId id="371" r:id="rId29"/>
    <p:sldId id="370" r:id="rId30"/>
    <p:sldId id="372" r:id="rId31"/>
    <p:sldId id="374" r:id="rId32"/>
    <p:sldId id="375" r:id="rId33"/>
    <p:sldId id="354" r:id="rId34"/>
    <p:sldId id="27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0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2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308286" y="5068750"/>
            <a:ext cx="5575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그렇다면 위 그림에서 몇 가지의 클래스가 존재해야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스파게티니를 만드는 제면기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하나의 클래스로 보는게 맞는가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그렇다면 다른 면으로 바꿀 때마다 객체를 바꿔 껴야하는가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A479E-D731-0A22-980D-77ACD64F133A}"/>
              </a:ext>
            </a:extLst>
          </p:cNvPr>
          <p:cNvGrpSpPr/>
          <p:nvPr/>
        </p:nvGrpSpPr>
        <p:grpSpPr>
          <a:xfrm>
            <a:off x="2859504" y="1360421"/>
            <a:ext cx="6472991" cy="1398822"/>
            <a:chOff x="2943725" y="1769495"/>
            <a:chExt cx="6304550" cy="20821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F95D4C-D26B-AAD9-B751-F385091B1B0E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29C84-D5EA-08DD-9A09-074F99E1F642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스파게티니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3653A5C-4512-0A98-AFC1-9EFA6AFFAB5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FEF943-FC88-3A3E-1DA5-F67BDDF0E690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파스타 가게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55ED06-7C57-0699-0C37-943553AD5C7E}"/>
                </a:ext>
              </a:extLst>
            </p:cNvPr>
            <p:cNvCxnSpPr>
              <a:cxnSpLocks/>
              <a:stCxn id="12" idx="3"/>
              <a:endCxn id="3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6BC810-EE62-980B-BF83-0163206F7B5C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푸실리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7450E4-3A1D-6956-23EA-A8885EA7A34F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F481AA-CA44-89A7-0526-5FD865C45F43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7EA99CD-2A34-ECEE-E132-1075C3A463B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7525D-AF06-3F9C-FA5F-F339F2CFEFD7}"/>
              </a:ext>
            </a:extLst>
          </p:cNvPr>
          <p:cNvGrpSpPr/>
          <p:nvPr/>
        </p:nvGrpSpPr>
        <p:grpSpPr>
          <a:xfrm>
            <a:off x="2859504" y="2966273"/>
            <a:ext cx="6472991" cy="1398822"/>
            <a:chOff x="2943725" y="1769495"/>
            <a:chExt cx="6304550" cy="20821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13C8C6-2362-B964-B42F-DEB027BFF504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118B71-6845-3E31-8121-4234639EAAD8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소면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C4DC095-C255-A6DD-867F-9B02482DD11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53B49E-AC23-FC35-0E6D-F7238D84F064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국수 가게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9BE5E-2DD8-006A-28F0-10EAE54EBCB3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43D901-1489-6201-534A-4EB6CC7A5AD4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중면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837671-2447-93E0-43BB-6C9A8F48E971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26044F-9738-0FEB-9F8A-0134E4A34F31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07877C7-142F-2BBB-521D-0A7CDDFC4F24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7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871709" y="4694725"/>
            <a:ext cx="4448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생성될 객체는 같은 클래스 또는 인터페이스로 묶음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3715466" y="2328220"/>
            <a:ext cx="4761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 { }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 : Noodle { }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 : Noodle { }</a:t>
            </a:r>
          </a:p>
        </p:txBody>
      </p:sp>
    </p:spTree>
    <p:extLst>
      <p:ext uri="{BB962C8B-B14F-4D97-AF65-F5344CB8AC3E}">
        <p14:creationId xmlns:p14="http://schemas.microsoft.com/office/powerpoint/2010/main" val="31722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897091" y="5159946"/>
            <a:ext cx="639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가장 기초적인 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역할을 제면기가 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가게가 직접 면을 생성하는 것이 아님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3040838" y="1724681"/>
            <a:ext cx="61103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6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6924219" y="3557605"/>
            <a:ext cx="426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만들어야 하는 객체에 따라 팩토리를 나눌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가게는 필요에 맞는 팩토리를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83175" y="772227"/>
            <a:ext cx="62540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PastaMakingMachine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(PlainNoodle))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PlainNoodle();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50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7042848" y="3557605"/>
            <a:ext cx="402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팩토리를 묶는 추상 클래스를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이제 가게는 팩토리를 자유롭게 바꾸는게 가능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83175" y="1478080"/>
            <a:ext cx="62540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NoodleFactory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PastaMakingMachine : NoodleFactory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13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6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4953703" y="2345063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983648" y="3795638"/>
            <a:ext cx="622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객체를 복사하여 같은 속성을 가지는 객체를 생성하는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64905" y="5080586"/>
            <a:ext cx="7462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생성한다는 것은 그 클래스를 가지는 완전히 새로운 객체를 만든다는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객체는 기존에 존재하는 다른 객체랑 아무런 관계가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2">
              <a:lumMod val="90000"/>
            </a:schemeClr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17864" y="5128713"/>
            <a:ext cx="815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새로운 객체를 만들면서 기존의 객체와 완전히 동일한 속성을 가지게 하려면 어떻게 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71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52045" y="5008397"/>
            <a:ext cx="6688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만드는 부분에서 모든 속성을 복사하게 한다면 여러 문제가 생김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설계에서 지양해야 하는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응집도의 문제도 생기고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만드는 모든 부분에서 동일한 코드를 공유한다는 단점이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4D7F4-B15D-616C-5044-318D21AE7BE0}"/>
              </a:ext>
            </a:extLst>
          </p:cNvPr>
          <p:cNvSpPr/>
          <p:nvPr/>
        </p:nvSpPr>
        <p:spPr>
          <a:xfrm>
            <a:off x="5608720" y="2084536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복사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2F56BE-30B9-CF0D-BD8E-A0EF8C10039F}"/>
              </a:ext>
            </a:extLst>
          </p:cNvPr>
          <p:cNvCxnSpPr>
            <a:endCxn id="11" idx="1"/>
          </p:cNvCxnSpPr>
          <p:nvPr/>
        </p:nvCxnSpPr>
        <p:spPr>
          <a:xfrm>
            <a:off x="4984984" y="2895600"/>
            <a:ext cx="623736" cy="8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37F795-ABAF-F3D3-7FB2-B27FBBD7F7C1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583279" y="2904263"/>
            <a:ext cx="739966" cy="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1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18701"/>
            <a:ext cx="1382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406877" y="5008397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프로토타입은 복사본의 생성을 그 객체에게 맡기는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스스로가 스스로를 복사하므로 객체 지향 설계적으로 더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289F70-117A-D1DB-B4F4-640BF9553857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4864768" y="2905268"/>
            <a:ext cx="2458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78783" y="5609941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스스로를 복제할 수 있는 객체를 프로토타입이라고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46F16-CAA2-684E-7C7B-70FBDB9A811E}"/>
              </a:ext>
            </a:extLst>
          </p:cNvPr>
          <p:cNvSpPr txBox="1"/>
          <p:nvPr/>
        </p:nvSpPr>
        <p:spPr>
          <a:xfrm>
            <a:off x="3048000" y="12775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 Clone()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45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269308" y="5880986"/>
            <a:ext cx="365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 또는 인터페이스로 묶어도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46F16-CAA2-684E-7C7B-70FBDB9A811E}"/>
              </a:ext>
            </a:extLst>
          </p:cNvPr>
          <p:cNvSpPr txBox="1"/>
          <p:nvPr/>
        </p:nvSpPr>
        <p:spPr>
          <a:xfrm>
            <a:off x="3048000" y="1105287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Prototype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Clone();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 : Prototype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Clone()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23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59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1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188572" y="3795638"/>
            <a:ext cx="781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 대상에게 이벤트가 발생하면 이를 알아채는 관찰자로 특정 연산을 수행하는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10633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791124" y="4571474"/>
            <a:ext cx="8610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일이 발생했을때 그 일과 관련해서 추가적인 연산이 필요하다면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예를 들어 멀티플레이 게임에서 어떤 플레이어가 죽었다는 이벤트는 그와 파생된 다양한 이벤트가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이벤트와 그 이벤트에 대한 처리를 분리하는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4357435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E392A-4C31-DA3F-C7ED-34062FFE6361}"/>
              </a:ext>
            </a:extLst>
          </p:cNvPr>
          <p:cNvSpPr/>
          <p:nvPr/>
        </p:nvSpPr>
        <p:spPr>
          <a:xfrm>
            <a:off x="6860008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331994" y="2689485"/>
            <a:ext cx="152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2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557900" y="4740509"/>
            <a:ext cx="9076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설계에선 관련있는 코드만 한 곳에 모아두는 것을 선호함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플레이어가 죽는 코드는 그것에 대한 코드만 있어야지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다른 코드가 추가적으로 있으면 설계적으로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4357435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E392A-4C31-DA3F-C7ED-34062FFE6361}"/>
              </a:ext>
            </a:extLst>
          </p:cNvPr>
          <p:cNvSpPr/>
          <p:nvPr/>
        </p:nvSpPr>
        <p:spPr>
          <a:xfrm>
            <a:off x="6860008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331994" y="2689485"/>
            <a:ext cx="152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8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002213" y="4596130"/>
            <a:ext cx="6187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이것이 크게 나타나는 부분은 이벤트에 대한 처리가 많은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처치와 관련된 시스템이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업적이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개라고 하면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개의 처리를 플레이어 처치 코드에서 전부 다 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그건 아님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이벤트의 발생과 처리를 분리하게 만드는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5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55459" y="4820720"/>
            <a:ext cx="8281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패턴은 이벤트가 발생한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이벤트에 대한 처리를 수행하는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주체를 계속해서 관찰하다 이벤트가 발생하면 그에 대한 처리를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이벤트가 발생했음을 알려주기만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이벤트와 관련된 처리는 수행하지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1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458805" y="4379562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주체를 관찰하는 관찰자는 주로 인터페이스로 구현함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역할의 의미이므로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OnNotify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주체에 이벤트가 발생했을때 호출되는 메소드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구현하여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3048000" y="1904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Observer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6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5195032" y="4511377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C14B-9A31-939D-92FA-FC358A1559C3}"/>
              </a:ext>
            </a:extLst>
          </p:cNvPr>
          <p:cNvSpPr txBox="1"/>
          <p:nvPr/>
        </p:nvSpPr>
        <p:spPr>
          <a:xfrm>
            <a:off x="2772090" y="1631132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8A77E-D023-B452-E5D4-5F500C1705A7}"/>
              </a:ext>
            </a:extLst>
          </p:cNvPr>
          <p:cNvSpPr txBox="1"/>
          <p:nvPr/>
        </p:nvSpPr>
        <p:spPr>
          <a:xfrm>
            <a:off x="7287598" y="1631132"/>
            <a:ext cx="2284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5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04690" y="5240724"/>
            <a:ext cx="8383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자신을 관찰할 관찰자들의 리스트를 추가 및 삭제하는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이벤트가 발생했을때 모든 관찰자에게 그 이벤트를 알려주는 기능으로 나뉨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Event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발생한 이벤트에 관련한 정보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처치라면 누가 누굴 죽였고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무엇으로 죽였는지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892878"/>
            <a:ext cx="92803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 {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List&lt;Observer&gt; observers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DelObserver(Observer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Event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5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4599629" y="5242178"/>
            <a:ext cx="29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인터페이스로 주체를 만들어도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1416825"/>
            <a:ext cx="92803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public abstract class Event {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public interface Observer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void OnNotify(Subject.Event e);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RemoveObserver(Observer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37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6025746" y="2951539"/>
            <a:ext cx="6044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Subject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인터페이스 내부의 모든 추상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구현해서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하나의 독립적인 클래스로 구성하여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MySubject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관찰하는 관찰자는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MyObserver,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MyEvent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제네릭을 이용하면 더 깔끔하게 만들 수도 있지만 여기선 생략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078660" y="541062"/>
            <a:ext cx="451986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MySubject : Subject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 : Subject.Event {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 : Subject.Observer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MyEvent))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MyEvent me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(MyEvent)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do something</a:t>
            </a:r>
            <a:endParaRPr lang="en-US" altLang="ko-KR" sz="11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List&lt;MyObserver&gt; observers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AddObserver(Subject.Observer 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.Add((MyObserver)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RemoveObserver(Subject.Observer 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.Remove((MyObserver)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MyEvent e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MyEvent();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70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88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499814" y="3795638"/>
            <a:ext cx="519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역할을 하는 팩토리를 이용하는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679085" y="4977986"/>
            <a:ext cx="683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객체가 같은 속성을 가지는 객체들을 계속해서 생성하여 사용해야 하는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객체를 어떻게 생성할까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스파게티니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6845968" y="2808223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443661" y="2808222"/>
            <a:ext cx="902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804130" y="5114344"/>
            <a:ext cx="6583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제면기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항상 같은 객체를 만드는 것이 아닐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푸실리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6845968" y="2808223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443661" y="2808222"/>
            <a:ext cx="902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150651" y="5114344"/>
            <a:ext cx="3890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객체는 하나가 아닐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스파게티니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845968" y="2192180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4443661" y="2192180"/>
            <a:ext cx="902371" cy="61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6BC810-EE62-980B-BF83-0163206F7B5C}"/>
              </a:ext>
            </a:extLst>
          </p:cNvPr>
          <p:cNvSpPr/>
          <p:nvPr/>
        </p:nvSpPr>
        <p:spPr>
          <a:xfrm>
            <a:off x="7748339" y="300631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푸실리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7450E4-3A1D-6956-23EA-A8885EA7A34F}"/>
              </a:ext>
            </a:extLst>
          </p:cNvPr>
          <p:cNvSpPr/>
          <p:nvPr/>
        </p:nvSpPr>
        <p:spPr>
          <a:xfrm>
            <a:off x="5346032" y="300631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F481AA-CA44-89A7-0526-5FD865C45F43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443661" y="2808222"/>
            <a:ext cx="902371" cy="6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EA99CD-2A34-ECEE-E132-1075C3A463B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845968" y="3429000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660136" y="5436058"/>
            <a:ext cx="487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객체를 이용하는 객체도 다양할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A479E-D731-0A22-980D-77ACD64F133A}"/>
              </a:ext>
            </a:extLst>
          </p:cNvPr>
          <p:cNvGrpSpPr/>
          <p:nvPr/>
        </p:nvGrpSpPr>
        <p:grpSpPr>
          <a:xfrm>
            <a:off x="2859504" y="1360421"/>
            <a:ext cx="6472991" cy="1398822"/>
            <a:chOff x="2943725" y="1769495"/>
            <a:chExt cx="6304550" cy="20821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F95D4C-D26B-AAD9-B751-F385091B1B0E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29C84-D5EA-08DD-9A09-074F99E1F642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스파게티니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3653A5C-4512-0A98-AFC1-9EFA6AFFAB5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FEF943-FC88-3A3E-1DA5-F67BDDF0E690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파스타 가게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55ED06-7C57-0699-0C37-943553AD5C7E}"/>
                </a:ext>
              </a:extLst>
            </p:cNvPr>
            <p:cNvCxnSpPr>
              <a:cxnSpLocks/>
              <a:stCxn id="12" idx="3"/>
              <a:endCxn id="3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6BC810-EE62-980B-BF83-0163206F7B5C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푸실리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7450E4-3A1D-6956-23EA-A8885EA7A34F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F481AA-CA44-89A7-0526-5FD865C45F43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7EA99CD-2A34-ECEE-E132-1075C3A463B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7525D-AF06-3F9C-FA5F-F339F2CFEFD7}"/>
              </a:ext>
            </a:extLst>
          </p:cNvPr>
          <p:cNvGrpSpPr/>
          <p:nvPr/>
        </p:nvGrpSpPr>
        <p:grpSpPr>
          <a:xfrm>
            <a:off x="2859504" y="2966273"/>
            <a:ext cx="6472991" cy="1398822"/>
            <a:chOff x="2943725" y="1769495"/>
            <a:chExt cx="6304550" cy="20821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13C8C6-2362-B964-B42F-DEB027BFF504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118B71-6845-3E31-8121-4234639EAAD8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소면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C4DC095-C255-A6DD-867F-9B02482DD11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53B49E-AC23-FC35-0E6D-F7238D84F064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국수 가게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9BE5E-2DD8-006A-28F0-10EAE54EBCB3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43D901-1489-6201-534A-4EB6CC7A5AD4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중면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837671-2447-93E0-43BB-6C9A8F48E971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26044F-9738-0FEB-9F8A-0134E4A34F31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07877C7-142F-2BBB-521D-0A7CDDFC4F24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1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1450</Words>
  <Application>Microsoft Office PowerPoint</Application>
  <PresentationFormat>와이드스크린</PresentationFormat>
  <Paragraphs>307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367</cp:revision>
  <dcterms:created xsi:type="dcterms:W3CDTF">2023-10-30T04:59:26Z</dcterms:created>
  <dcterms:modified xsi:type="dcterms:W3CDTF">2023-11-06T11:47:42Z</dcterms:modified>
</cp:coreProperties>
</file>