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3" r:id="rId26"/>
    <p:sldId id="286" r:id="rId27"/>
    <p:sldId id="288" r:id="rId28"/>
    <p:sldId id="287" r:id="rId29"/>
    <p:sldId id="282" r:id="rId30"/>
    <p:sldId id="284" r:id="rId31"/>
    <p:sldId id="285" r:id="rId32"/>
    <p:sldId id="276" r:id="rId33"/>
    <p:sldId id="27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59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3430087" y="4497324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부터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까지 평일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7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~ 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 수업 진행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차시 구성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필요에 따라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차시 구성이 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81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4542574" y="4436363"/>
            <a:ext cx="3106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10/30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오리엔테이션 및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9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5089998" y="4436363"/>
            <a:ext cx="2012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10/31 ~ 11/2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이론 및 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객체지향적 설계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89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4054464" y="4436363"/>
            <a:ext cx="40831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11/3 ~ 11/6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객체지향을 이용한 게임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504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354901-8000-7F26-8897-FA0603587E24}"/>
              </a:ext>
            </a:extLst>
          </p:cNvPr>
          <p:cNvGrpSpPr/>
          <p:nvPr/>
        </p:nvGrpSpPr>
        <p:grpSpPr>
          <a:xfrm>
            <a:off x="2225038" y="1471746"/>
            <a:ext cx="7741923" cy="2211981"/>
            <a:chOff x="2225038" y="2159723"/>
            <a:chExt cx="7741923" cy="221198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ADAC9C-BD1B-4B6B-25D3-7AF7E66D675C}"/>
                </a:ext>
              </a:extLst>
            </p:cNvPr>
            <p:cNvGrpSpPr/>
            <p:nvPr/>
          </p:nvGrpSpPr>
          <p:grpSpPr>
            <a:xfrm>
              <a:off x="2225038" y="2159723"/>
              <a:ext cx="7741923" cy="1105992"/>
              <a:chOff x="2225038" y="1593666"/>
              <a:chExt cx="7741923" cy="110599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57E06D-8B28-276D-63AB-3BB9C9ACE050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11/3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C2FA0AC-A896-5958-D745-69DD6E3DBD60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10/29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2C06AD-36EF-F5E9-CA53-5181C0A3807F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11/4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BDE3C13-A5ED-F714-9475-F2B4B7A229FB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C# </a:t>
                </a:r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기초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07C1CA-EA00-F526-5349-30B8F750CFF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심화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3B903A-10E1-72C8-79A6-9129514D7FA9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11/2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설계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C7D984-28D5-97BF-A2C6-300E8EF99CA9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10/31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 기초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4F6E5D2-6E5A-5AF2-E136-872652A3E221}"/>
                </a:ext>
              </a:extLst>
            </p:cNvPr>
            <p:cNvGrpSpPr/>
            <p:nvPr/>
          </p:nvGrpSpPr>
          <p:grpSpPr>
            <a:xfrm>
              <a:off x="2225038" y="3265712"/>
              <a:ext cx="7741923" cy="1105992"/>
              <a:chOff x="2225038" y="1593666"/>
              <a:chExt cx="7741923" cy="110599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B51A1A6-6A0C-ACD5-8E58-948CDB972D10}"/>
                  </a:ext>
                </a:extLst>
              </p:cNvPr>
              <p:cNvSpPr/>
              <p:nvPr/>
            </p:nvSpPr>
            <p:spPr>
              <a:xfrm>
                <a:off x="5543005" y="1593669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11/8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E0BFC89-35FC-68FB-8CAA-E3804A09CEBB}"/>
                  </a:ext>
                </a:extLst>
              </p:cNvPr>
              <p:cNvSpPr/>
              <p:nvPr/>
            </p:nvSpPr>
            <p:spPr>
              <a:xfrm>
                <a:off x="6648994" y="1593668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11/9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BBB39F-36A9-1EC4-0946-85BC24341867}"/>
                  </a:ext>
                </a:extLst>
              </p:cNvPr>
              <p:cNvSpPr/>
              <p:nvPr/>
            </p:nvSpPr>
            <p:spPr>
              <a:xfrm>
                <a:off x="4437016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11/7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객체지향적</a:t>
                </a:r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게임 개발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</a:t>
                </a:r>
                <a:endParaRPr lang="ko-KR" altLang="en-US" sz="11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A71CA5-EEB2-3C47-7257-4AA557C389E5}"/>
                  </a:ext>
                </a:extLst>
              </p:cNvPr>
              <p:cNvSpPr/>
              <p:nvPr/>
            </p:nvSpPr>
            <p:spPr>
              <a:xfrm>
                <a:off x="3331027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11/6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ko-KR" altLang="en-US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디자인 패턴 </a:t>
                </a:r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2B2697-1685-C01B-14EF-12953D122C93}"/>
                  </a:ext>
                </a:extLst>
              </p:cNvPr>
              <p:cNvSpPr/>
              <p:nvPr/>
            </p:nvSpPr>
            <p:spPr>
              <a:xfrm>
                <a:off x="7754983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11/10</a:t>
                </a:r>
              </a:p>
              <a:p>
                <a:pPr algn="ctr"/>
                <a:endParaRPr lang="en-US" altLang="ko-KR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chemeClr val="tx1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98BA2B6-F55B-A80C-5E2D-834E75B074DB}"/>
                  </a:ext>
                </a:extLst>
              </p:cNvPr>
              <p:cNvSpPr/>
              <p:nvPr/>
            </p:nvSpPr>
            <p:spPr>
              <a:xfrm>
                <a:off x="2225038" y="1593667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11/5</a:t>
                </a:r>
              </a:p>
              <a:p>
                <a:pPr algn="ctr"/>
                <a:endParaRPr lang="en-US" altLang="ko-KR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FF000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2A98AF7-DD85-82C9-66E2-BA96E8F524D0}"/>
                  </a:ext>
                </a:extLst>
              </p:cNvPr>
              <p:cNvSpPr/>
              <p:nvPr/>
            </p:nvSpPr>
            <p:spPr>
              <a:xfrm>
                <a:off x="8860972" y="1593666"/>
                <a:ext cx="1105989" cy="1105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11/11</a:t>
                </a:r>
              </a:p>
              <a:p>
                <a:pPr algn="ctr"/>
                <a:endParaRPr lang="en-US" altLang="ko-KR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  <a:p>
                <a:pPr algn="ctr"/>
                <a:r>
                  <a:rPr lang="en-US" altLang="ko-KR" sz="1200">
                    <a:solidFill>
                      <a:srgbClr val="0070C0"/>
                    </a:solidFill>
                    <a:latin typeface="나눔스퀘어라운드OTF Light" panose="020B0600000101010101" pitchFamily="34" charset="-127"/>
                    <a:ea typeface="나눔스퀘어라운드OTF Light" panose="020B0600000101010101" pitchFamily="34" charset="-127"/>
                  </a:rPr>
                  <a:t>-</a:t>
                </a:r>
                <a:endParaRPr lang="ko-KR" altLang="en-US" sz="1200">
                  <a:solidFill>
                    <a:srgbClr val="0070C0"/>
                  </a:solidFill>
                  <a:latin typeface="나눔스퀘어라운드OTF Light" panose="020B0600000101010101" pitchFamily="34" charset="-127"/>
                  <a:ea typeface="나눔스퀘어라운드OTF Light" panose="020B0600000101010101" pitchFamily="34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94B49A-293E-4CB1-5306-7536144EACC2}"/>
              </a:ext>
            </a:extLst>
          </p:cNvPr>
          <p:cNvSpPr txBox="1"/>
          <p:nvPr/>
        </p:nvSpPr>
        <p:spPr>
          <a:xfrm>
            <a:off x="3990346" y="4436363"/>
            <a:ext cx="4211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11/7 ~ 11/8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객체지향과 디자인 패턴을 이용한 게임 개발 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인벤토리 구현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35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5583682" y="154387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E4A3-B677-F21C-20C1-83D3B3E0EFA3}"/>
              </a:ext>
            </a:extLst>
          </p:cNvPr>
          <p:cNvSpPr txBox="1"/>
          <p:nvPr/>
        </p:nvSpPr>
        <p:spPr>
          <a:xfrm>
            <a:off x="3235293" y="2418805"/>
            <a:ext cx="5721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초반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30~40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 정도는 강의 자료를 바탕으로 이론 수업을 진행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디자인패턴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실습에서 할 내용 미리보기 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2C354-01D6-7FBC-45CB-E911D39A45EF}"/>
              </a:ext>
            </a:extLst>
          </p:cNvPr>
          <p:cNvSpPr txBox="1"/>
          <p:nvPr/>
        </p:nvSpPr>
        <p:spPr>
          <a:xfrm>
            <a:off x="5583683" y="385442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FA64C-4C26-5D15-DFEE-37362B7E9BEB}"/>
              </a:ext>
            </a:extLst>
          </p:cNvPr>
          <p:cNvSpPr txBox="1"/>
          <p:nvPr/>
        </p:nvSpPr>
        <p:spPr>
          <a:xfrm>
            <a:off x="4366218" y="4729352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이론 내용을 바탕으로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및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실습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69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5583681" y="2292812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E4A3-B677-F21C-20C1-83D3B3E0EFA3}"/>
              </a:ext>
            </a:extLst>
          </p:cNvPr>
          <p:cNvSpPr txBox="1"/>
          <p:nvPr/>
        </p:nvSpPr>
        <p:spPr>
          <a:xfrm>
            <a:off x="3173565" y="3167743"/>
            <a:ext cx="58448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수업의 후반부에서 프로젝트 대신 간단한 과제가 나갈 예정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사용되는 디자인패턴의 조사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이용한 간단한 예제 개발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 없음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대략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1~2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시간 정도 소요되리라 예상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680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1F-724E-10ED-B5EA-1F1DEE574AFD}"/>
              </a:ext>
            </a:extLst>
          </p:cNvPr>
          <p:cNvSpPr txBox="1"/>
          <p:nvPr/>
        </p:nvSpPr>
        <p:spPr>
          <a:xfrm>
            <a:off x="4453568" y="3105834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관련 질문</a:t>
            </a:r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85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3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29281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67743"/>
            <a:ext cx="2053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수업 진행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프로그래밍 기초</a:t>
            </a: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4290858" y="3105834"/>
            <a:ext cx="36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61464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4677699" y="3105834"/>
            <a:ext cx="283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Hello, World!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019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3716892" y="3105834"/>
            <a:ext cx="475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데이터 타입과 변수</a:t>
            </a:r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var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88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4221134" y="3105834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string </a:t>
            </a:r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227486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4686006" y="3105834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네임 스페이스</a:t>
            </a:r>
          </a:p>
        </p:txBody>
      </p:sp>
    </p:spTree>
    <p:extLst>
      <p:ext uri="{BB962C8B-B14F-4D97-AF65-F5344CB8AC3E}">
        <p14:creationId xmlns:p14="http://schemas.microsoft.com/office/powerpoint/2010/main" val="342062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11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4558571" y="3105834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에서의 배열</a:t>
            </a:r>
          </a:p>
        </p:txBody>
      </p:sp>
    </p:spTree>
    <p:extLst>
      <p:ext uri="{BB962C8B-B14F-4D97-AF65-F5344CB8AC3E}">
        <p14:creationId xmlns:p14="http://schemas.microsoft.com/office/powerpoint/2010/main" val="404812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5200769" y="3105834"/>
            <a:ext cx="179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foreach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8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4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4434337" y="3105834"/>
            <a:ext cx="332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</a:t>
            </a:r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Nullable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1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4169845" y="3105834"/>
            <a:ext cx="385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 </a:t>
            </a:r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조건분 연산자</a:t>
            </a:r>
          </a:p>
        </p:txBody>
      </p:sp>
    </p:spTree>
    <p:extLst>
      <p:ext uri="{BB962C8B-B14F-4D97-AF65-F5344CB8AC3E}">
        <p14:creationId xmlns:p14="http://schemas.microsoft.com/office/powerpoint/2010/main" val="1455074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기초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357F6-D9C8-6560-0E70-A839D268D0DE}"/>
              </a:ext>
            </a:extLst>
          </p:cNvPr>
          <p:cNvSpPr txBox="1"/>
          <p:nvPr/>
        </p:nvSpPr>
        <p:spPr>
          <a:xfrm>
            <a:off x="4379842" y="3105834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Null </a:t>
            </a:r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병합 연산자</a:t>
            </a:r>
          </a:p>
        </p:txBody>
      </p:sp>
    </p:spTree>
    <p:extLst>
      <p:ext uri="{BB962C8B-B14F-4D97-AF65-F5344CB8AC3E}">
        <p14:creationId xmlns:p14="http://schemas.microsoft.com/office/powerpoint/2010/main" val="2691837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68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919E9-B987-A447-AD63-C271B8AA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5" y="1773001"/>
            <a:ext cx="2449286" cy="24492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C3404-7318-FBE7-58FC-DC7CE4C46A30}"/>
              </a:ext>
            </a:extLst>
          </p:cNvPr>
          <p:cNvSpPr txBox="1"/>
          <p:nvPr/>
        </p:nvSpPr>
        <p:spPr>
          <a:xfrm>
            <a:off x="7614091" y="2705099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72B94-5D24-8C2D-52C4-F87A08E970DF}"/>
              </a:ext>
            </a:extLst>
          </p:cNvPr>
          <p:cNvSpPr txBox="1"/>
          <p:nvPr/>
        </p:nvSpPr>
        <p:spPr>
          <a:xfrm>
            <a:off x="7445776" y="3499756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RG 18</a:t>
            </a:r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 부장</a:t>
            </a:r>
            <a:endParaRPr lang="en-US" altLang="ko-KR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선린 </a:t>
            </a:r>
            <a:r>
              <a:rPr lang="en-US" altLang="ko-KR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</a:t>
            </a:r>
            <a:r>
              <a:rPr lang="ko-KR" altLang="en-US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년차</a:t>
            </a:r>
            <a:endParaRPr lang="en-US" altLang="ko-KR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92CCE-9160-AACB-D381-D0AACB8F4A82}"/>
              </a:ext>
            </a:extLst>
          </p:cNvPr>
          <p:cNvSpPr txBox="1"/>
          <p:nvPr/>
        </p:nvSpPr>
        <p:spPr>
          <a:xfrm>
            <a:off x="3358233" y="455567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안녕하세요</a:t>
            </a:r>
            <a:r>
              <a:rPr lang="en-US" altLang="ko-KR" sz="28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  <a:endParaRPr lang="ko-KR" altLang="en-US" sz="28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95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유니티 (게임 엔진) - 위키백과, 우리 모두의 백과사전">
            <a:extLst>
              <a:ext uri="{FF2B5EF4-FFF2-40B4-BE49-F238E27FC236}">
                <a16:creationId xmlns:a16="http://schemas.microsoft.com/office/drawing/2014/main" id="{78F9EAB8-D261-785D-2456-5F4FDC54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4" y="1611412"/>
            <a:ext cx="4929051" cy="18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85CFD97-806C-2F98-5778-AD6FF15E4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783" y="362059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유니티 (게임 엔진) - 위키백과, 우리 모두의 백과사전">
            <a:extLst>
              <a:ext uri="{FF2B5EF4-FFF2-40B4-BE49-F238E27FC236}">
                <a16:creationId xmlns:a16="http://schemas.microsoft.com/office/drawing/2014/main" id="{78F9EAB8-D261-785D-2456-5F4FDC54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4" y="1707206"/>
            <a:ext cx="4929051" cy="18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31058" y="3942808"/>
            <a:ext cx="8529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개발한 상용 게임 엔진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내부적으로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C++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구현되어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내부적으로 구현된 언어와는 별개로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엔진 위에서 게임을 개발하기 위한 스크립트 언어로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83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513591" y="3995059"/>
            <a:ext cx="7164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Microsoft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개발한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가상 머신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(.Net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환경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기반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프로그래밍 언어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Java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Virtual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Machine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돌아가는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Java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C++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많은 영감을 받아서 만들어짐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가상 머신 기반의 언어의 특징은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이식성이 뛰어나고 성능이 좋음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F0023F6-D982-9648-02A1-1C120845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783" y="143256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98399" y="3995059"/>
            <a:ext cx="8395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 언어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이면서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함수형 언어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특징을 일부 가지고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언어의 패러다임은 활용성과 특성에 큰 영향을 주고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역시 객체 지향 언어로써 활용함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것은 객체이고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객체와 객체 사이의 관계와 연산을 정의해서 이루어짐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F0023F6-D982-9648-02A1-1C120845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783" y="1432562"/>
            <a:ext cx="1774434" cy="19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85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강사 및 강의 소개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666874" y="2890391"/>
            <a:ext cx="8858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개발하지만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정확히 몰라도 사용할 수는 있음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GUI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환경과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C-like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언어의 특징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보다 체계적인 게임 개발과 아름다운 코드를 만들기 위해서는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배우는 것이 필수적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 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강의에서는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제대로 활용하기 위한 전반적인 지식을 배우는 강의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26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734</Words>
  <Application>Microsoft Office PowerPoint</Application>
  <PresentationFormat>와이드스크린</PresentationFormat>
  <Paragraphs>312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나눔스퀘어라운드OTF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36</cp:revision>
  <dcterms:created xsi:type="dcterms:W3CDTF">2023-10-30T04:59:26Z</dcterms:created>
  <dcterms:modified xsi:type="dcterms:W3CDTF">2023-10-30T05:47:57Z</dcterms:modified>
</cp:coreProperties>
</file>