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74" r:id="rId4"/>
    <p:sldId id="532" r:id="rId5"/>
    <p:sldId id="278" r:id="rId6"/>
    <p:sldId id="533" r:id="rId7"/>
    <p:sldId id="537" r:id="rId8"/>
    <p:sldId id="538" r:id="rId9"/>
    <p:sldId id="539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542" r:id="rId18"/>
    <p:sldId id="540" r:id="rId19"/>
    <p:sldId id="543" r:id="rId20"/>
    <p:sldId id="541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52" r:id="rId29"/>
    <p:sldId id="551" r:id="rId30"/>
    <p:sldId id="531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568" r:id="rId47"/>
    <p:sldId id="569" r:id="rId48"/>
    <p:sldId id="570" r:id="rId49"/>
    <p:sldId id="571" r:id="rId50"/>
    <p:sldId id="572" r:id="rId51"/>
    <p:sldId id="573" r:id="rId52"/>
    <p:sldId id="574" r:id="rId53"/>
    <p:sldId id="575" r:id="rId54"/>
    <p:sldId id="576" r:id="rId55"/>
    <p:sldId id="577" r:id="rId56"/>
    <p:sldId id="578" r:id="rId57"/>
    <p:sldId id="579" r:id="rId58"/>
    <p:sldId id="580" r:id="rId59"/>
    <p:sldId id="581" r:id="rId60"/>
    <p:sldId id="582" r:id="rId61"/>
    <p:sldId id="583" r:id="rId62"/>
    <p:sldId id="584" r:id="rId63"/>
    <p:sldId id="585" r:id="rId64"/>
    <p:sldId id="586" r:id="rId65"/>
    <p:sldId id="587" r:id="rId66"/>
    <p:sldId id="588" r:id="rId67"/>
    <p:sldId id="589" r:id="rId68"/>
    <p:sldId id="590" r:id="rId69"/>
    <p:sldId id="592" r:id="rId70"/>
    <p:sldId id="529" r:id="rId71"/>
    <p:sldId id="33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6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7.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3A8EF1-18EF-22A7-F12A-DF25A18BB427}"/>
              </a:ext>
            </a:extLst>
          </p:cNvPr>
          <p:cNvSpPr txBox="1"/>
          <p:nvPr/>
        </p:nvSpPr>
        <p:spPr>
          <a:xfrm>
            <a:off x="2725526" y="2274838"/>
            <a:ext cx="6740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파티클은 파티클 소스로부터 파티클이 방출되어 생성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번에 방출되거나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폭발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지속적으로 방출되거나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 규칙에 맞게 방출되거나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복잡한 형태로 방출됨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01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45DB39E-547B-3CF3-1B18-3463F44C9E22}"/>
              </a:ext>
            </a:extLst>
          </p:cNvPr>
          <p:cNvSpPr/>
          <p:nvPr/>
        </p:nvSpPr>
        <p:spPr>
          <a:xfrm>
            <a:off x="5501216" y="2402416"/>
            <a:ext cx="1189567" cy="11895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2ED39-B17F-7ADC-700F-86437CD3DC31}"/>
              </a:ext>
            </a:extLst>
          </p:cNvPr>
          <p:cNvSpPr txBox="1"/>
          <p:nvPr/>
        </p:nvSpPr>
        <p:spPr>
          <a:xfrm>
            <a:off x="3478942" y="3764972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소스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컴포넌트를 가지고 있음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03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45DB39E-547B-3CF3-1B18-3463F44C9E22}"/>
              </a:ext>
            </a:extLst>
          </p:cNvPr>
          <p:cNvSpPr/>
          <p:nvPr/>
        </p:nvSpPr>
        <p:spPr>
          <a:xfrm>
            <a:off x="3367616" y="3604683"/>
            <a:ext cx="1189567" cy="11895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2ED39-B17F-7ADC-700F-86437CD3DC31}"/>
              </a:ext>
            </a:extLst>
          </p:cNvPr>
          <p:cNvSpPr txBox="1"/>
          <p:nvPr/>
        </p:nvSpPr>
        <p:spPr>
          <a:xfrm>
            <a:off x="1345342" y="4967239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소스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컴포넌트를 가지고 있음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D0EB0B-5A2B-865F-6EAC-B8EBA00485E9}"/>
              </a:ext>
            </a:extLst>
          </p:cNvPr>
          <p:cNvSpPr/>
          <p:nvPr/>
        </p:nvSpPr>
        <p:spPr>
          <a:xfrm>
            <a:off x="2843740" y="3169756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4B9619-D427-14DF-EA8A-26B935744280}"/>
              </a:ext>
            </a:extLst>
          </p:cNvPr>
          <p:cNvSpPr/>
          <p:nvPr/>
        </p:nvSpPr>
        <p:spPr>
          <a:xfrm>
            <a:off x="3207807" y="2174057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DAA5B6-FF0F-6A57-0875-79D84008A213}"/>
              </a:ext>
            </a:extLst>
          </p:cNvPr>
          <p:cNvSpPr/>
          <p:nvPr/>
        </p:nvSpPr>
        <p:spPr>
          <a:xfrm>
            <a:off x="4074051" y="1454030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E2CB64-5831-8ECA-FF28-F9E2AB522D7B}"/>
              </a:ext>
            </a:extLst>
          </p:cNvPr>
          <p:cNvSpPr/>
          <p:nvPr/>
        </p:nvSpPr>
        <p:spPr>
          <a:xfrm>
            <a:off x="3979330" y="2863310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C9ADB-4908-D7D0-1F0B-AC3587346296}"/>
              </a:ext>
            </a:extLst>
          </p:cNvPr>
          <p:cNvSpPr/>
          <p:nvPr/>
        </p:nvSpPr>
        <p:spPr>
          <a:xfrm>
            <a:off x="4698998" y="2371354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4FA66-224F-8CE8-281F-AD64F349A3B8}"/>
              </a:ext>
            </a:extLst>
          </p:cNvPr>
          <p:cNvSpPr txBox="1"/>
          <p:nvPr/>
        </p:nvSpPr>
        <p:spPr>
          <a:xfrm>
            <a:off x="6446487" y="1977906"/>
            <a:ext cx="377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소스로부터 파티클이 방출됨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파티클은 파티클 시스템의 영향을 받고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일반적인 오브젝트와는 다름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35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45DB39E-547B-3CF3-1B18-3463F44C9E22}"/>
              </a:ext>
            </a:extLst>
          </p:cNvPr>
          <p:cNvSpPr/>
          <p:nvPr/>
        </p:nvSpPr>
        <p:spPr>
          <a:xfrm>
            <a:off x="3367616" y="3604683"/>
            <a:ext cx="1189567" cy="11895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2ED39-B17F-7ADC-700F-86437CD3DC31}"/>
              </a:ext>
            </a:extLst>
          </p:cNvPr>
          <p:cNvSpPr txBox="1"/>
          <p:nvPr/>
        </p:nvSpPr>
        <p:spPr>
          <a:xfrm>
            <a:off x="1345342" y="4967239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소스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컴포넌트를 가지고 있음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D0EB0B-5A2B-865F-6EAC-B8EBA00485E9}"/>
              </a:ext>
            </a:extLst>
          </p:cNvPr>
          <p:cNvSpPr/>
          <p:nvPr/>
        </p:nvSpPr>
        <p:spPr>
          <a:xfrm>
            <a:off x="2843740" y="3169756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4B9619-D427-14DF-EA8A-26B935744280}"/>
              </a:ext>
            </a:extLst>
          </p:cNvPr>
          <p:cNvSpPr/>
          <p:nvPr/>
        </p:nvSpPr>
        <p:spPr>
          <a:xfrm>
            <a:off x="3207807" y="2174057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DAA5B6-FF0F-6A57-0875-79D84008A213}"/>
              </a:ext>
            </a:extLst>
          </p:cNvPr>
          <p:cNvSpPr/>
          <p:nvPr/>
        </p:nvSpPr>
        <p:spPr>
          <a:xfrm>
            <a:off x="4074051" y="1454030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E2CB64-5831-8ECA-FF28-F9E2AB522D7B}"/>
              </a:ext>
            </a:extLst>
          </p:cNvPr>
          <p:cNvSpPr/>
          <p:nvPr/>
        </p:nvSpPr>
        <p:spPr>
          <a:xfrm>
            <a:off x="3979330" y="2863310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C9ADB-4908-D7D0-1F0B-AC3587346296}"/>
              </a:ext>
            </a:extLst>
          </p:cNvPr>
          <p:cNvSpPr/>
          <p:nvPr/>
        </p:nvSpPr>
        <p:spPr>
          <a:xfrm>
            <a:off x="4698998" y="2371354"/>
            <a:ext cx="523876" cy="523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4FA66-224F-8CE8-281F-AD64F349A3B8}"/>
              </a:ext>
            </a:extLst>
          </p:cNvPr>
          <p:cNvSpPr txBox="1"/>
          <p:nvPr/>
        </p:nvSpPr>
        <p:spPr>
          <a:xfrm>
            <a:off x="5787658" y="1640275"/>
            <a:ext cx="5093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방출되는 패턴은 자유롭게 지정할 수 있음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어디에 쓸지에 따라 선택함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지속적으로 파티클이 생성되게 한다면 파티클 소스가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활성화 되어 있는 한 파티클이 계속 생성됨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02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45DB39E-547B-3CF3-1B18-3463F44C9E22}"/>
              </a:ext>
            </a:extLst>
          </p:cNvPr>
          <p:cNvSpPr/>
          <p:nvPr/>
        </p:nvSpPr>
        <p:spPr>
          <a:xfrm>
            <a:off x="3367616" y="3604683"/>
            <a:ext cx="1189567" cy="11895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2ED39-B17F-7ADC-700F-86437CD3DC31}"/>
              </a:ext>
            </a:extLst>
          </p:cNvPr>
          <p:cNvSpPr txBox="1"/>
          <p:nvPr/>
        </p:nvSpPr>
        <p:spPr>
          <a:xfrm>
            <a:off x="1345342" y="4967239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소스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컴포넌트를 가지고 있음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D0EB0B-5A2B-865F-6EAC-B8EBA00485E9}"/>
              </a:ext>
            </a:extLst>
          </p:cNvPr>
          <p:cNvSpPr/>
          <p:nvPr/>
        </p:nvSpPr>
        <p:spPr>
          <a:xfrm>
            <a:off x="2843740" y="3169756"/>
            <a:ext cx="523876" cy="52387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4B9619-D427-14DF-EA8A-26B935744280}"/>
              </a:ext>
            </a:extLst>
          </p:cNvPr>
          <p:cNvSpPr/>
          <p:nvPr/>
        </p:nvSpPr>
        <p:spPr>
          <a:xfrm>
            <a:off x="3073400" y="2039650"/>
            <a:ext cx="658283" cy="6582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DAA5B6-FF0F-6A57-0875-79D84008A213}"/>
              </a:ext>
            </a:extLst>
          </p:cNvPr>
          <p:cNvSpPr/>
          <p:nvPr/>
        </p:nvSpPr>
        <p:spPr>
          <a:xfrm>
            <a:off x="3908422" y="797394"/>
            <a:ext cx="1189567" cy="11895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E2CB64-5831-8ECA-FF28-F9E2AB522D7B}"/>
              </a:ext>
            </a:extLst>
          </p:cNvPr>
          <p:cNvSpPr/>
          <p:nvPr/>
        </p:nvSpPr>
        <p:spPr>
          <a:xfrm>
            <a:off x="3979330" y="2863310"/>
            <a:ext cx="523876" cy="52387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C9ADB-4908-D7D0-1F0B-AC3587346296}"/>
              </a:ext>
            </a:extLst>
          </p:cNvPr>
          <p:cNvSpPr/>
          <p:nvPr/>
        </p:nvSpPr>
        <p:spPr>
          <a:xfrm>
            <a:off x="4698997" y="2236947"/>
            <a:ext cx="658283" cy="6582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4FA66-224F-8CE8-281F-AD64F349A3B8}"/>
              </a:ext>
            </a:extLst>
          </p:cNvPr>
          <p:cNvSpPr txBox="1"/>
          <p:nvPr/>
        </p:nvSpPr>
        <p:spPr>
          <a:xfrm>
            <a:off x="6417643" y="1986961"/>
            <a:ext cx="383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파티클에는 여러 효과들을 넣을 수 있음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대표적으로 속도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크기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색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등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73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45DB39E-547B-3CF3-1B18-3463F44C9E22}"/>
              </a:ext>
            </a:extLst>
          </p:cNvPr>
          <p:cNvSpPr/>
          <p:nvPr/>
        </p:nvSpPr>
        <p:spPr>
          <a:xfrm>
            <a:off x="3367616" y="3604683"/>
            <a:ext cx="1189567" cy="11895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2ED39-B17F-7ADC-700F-86437CD3DC31}"/>
              </a:ext>
            </a:extLst>
          </p:cNvPr>
          <p:cNvSpPr txBox="1"/>
          <p:nvPr/>
        </p:nvSpPr>
        <p:spPr>
          <a:xfrm>
            <a:off x="1345342" y="4967239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소스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컴포넌트를 가지고 있음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D0EB0B-5A2B-865F-6EAC-B8EBA00485E9}"/>
              </a:ext>
            </a:extLst>
          </p:cNvPr>
          <p:cNvSpPr/>
          <p:nvPr/>
        </p:nvSpPr>
        <p:spPr>
          <a:xfrm>
            <a:off x="2843740" y="3169756"/>
            <a:ext cx="523876" cy="523876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4B9619-D427-14DF-EA8A-26B935744280}"/>
              </a:ext>
            </a:extLst>
          </p:cNvPr>
          <p:cNvSpPr/>
          <p:nvPr/>
        </p:nvSpPr>
        <p:spPr>
          <a:xfrm>
            <a:off x="3073400" y="2039650"/>
            <a:ext cx="658283" cy="6582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DAA5B6-FF0F-6A57-0875-79D84008A213}"/>
              </a:ext>
            </a:extLst>
          </p:cNvPr>
          <p:cNvSpPr/>
          <p:nvPr/>
        </p:nvSpPr>
        <p:spPr>
          <a:xfrm>
            <a:off x="3908422" y="797394"/>
            <a:ext cx="1189567" cy="1189567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E2CB64-5831-8ECA-FF28-F9E2AB522D7B}"/>
              </a:ext>
            </a:extLst>
          </p:cNvPr>
          <p:cNvSpPr/>
          <p:nvPr/>
        </p:nvSpPr>
        <p:spPr>
          <a:xfrm>
            <a:off x="3979330" y="2863310"/>
            <a:ext cx="523876" cy="523876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C9ADB-4908-D7D0-1F0B-AC3587346296}"/>
              </a:ext>
            </a:extLst>
          </p:cNvPr>
          <p:cNvSpPr/>
          <p:nvPr/>
        </p:nvSpPr>
        <p:spPr>
          <a:xfrm>
            <a:off x="4698997" y="2236947"/>
            <a:ext cx="658283" cy="6582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4FA66-224F-8CE8-281F-AD64F349A3B8}"/>
              </a:ext>
            </a:extLst>
          </p:cNvPr>
          <p:cNvSpPr txBox="1"/>
          <p:nvPr/>
        </p:nvSpPr>
        <p:spPr>
          <a:xfrm>
            <a:off x="5707520" y="1986961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광원을 넣을 수도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머티리얼을 넣을 수도 있음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59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45DB39E-547B-3CF3-1B18-3463F44C9E22}"/>
              </a:ext>
            </a:extLst>
          </p:cNvPr>
          <p:cNvSpPr/>
          <p:nvPr/>
        </p:nvSpPr>
        <p:spPr>
          <a:xfrm>
            <a:off x="3367616" y="3604683"/>
            <a:ext cx="1189567" cy="11895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2ED39-B17F-7ADC-700F-86437CD3DC31}"/>
              </a:ext>
            </a:extLst>
          </p:cNvPr>
          <p:cNvSpPr txBox="1"/>
          <p:nvPr/>
        </p:nvSpPr>
        <p:spPr>
          <a:xfrm>
            <a:off x="1345342" y="4967239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소스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컴포넌트를 가지고 있음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D0EB0B-5A2B-865F-6EAC-B8EBA00485E9}"/>
              </a:ext>
            </a:extLst>
          </p:cNvPr>
          <p:cNvSpPr/>
          <p:nvPr/>
        </p:nvSpPr>
        <p:spPr>
          <a:xfrm>
            <a:off x="2843740" y="3169756"/>
            <a:ext cx="523876" cy="523876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4B9619-D427-14DF-EA8A-26B935744280}"/>
              </a:ext>
            </a:extLst>
          </p:cNvPr>
          <p:cNvSpPr/>
          <p:nvPr/>
        </p:nvSpPr>
        <p:spPr>
          <a:xfrm>
            <a:off x="3073400" y="2039650"/>
            <a:ext cx="658283" cy="6582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DAA5B6-FF0F-6A57-0875-79D84008A213}"/>
              </a:ext>
            </a:extLst>
          </p:cNvPr>
          <p:cNvSpPr/>
          <p:nvPr/>
        </p:nvSpPr>
        <p:spPr>
          <a:xfrm>
            <a:off x="3908422" y="797394"/>
            <a:ext cx="1189567" cy="1189567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E2CB64-5831-8ECA-FF28-F9E2AB522D7B}"/>
              </a:ext>
            </a:extLst>
          </p:cNvPr>
          <p:cNvSpPr/>
          <p:nvPr/>
        </p:nvSpPr>
        <p:spPr>
          <a:xfrm>
            <a:off x="3979330" y="2863310"/>
            <a:ext cx="523876" cy="523876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C9ADB-4908-D7D0-1F0B-AC3587346296}"/>
              </a:ext>
            </a:extLst>
          </p:cNvPr>
          <p:cNvSpPr/>
          <p:nvPr/>
        </p:nvSpPr>
        <p:spPr>
          <a:xfrm>
            <a:off x="4698997" y="2236947"/>
            <a:ext cx="658283" cy="6582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4FA66-224F-8CE8-281F-AD64F349A3B8}"/>
              </a:ext>
            </a:extLst>
          </p:cNvPr>
          <p:cNvSpPr txBox="1"/>
          <p:nvPr/>
        </p:nvSpPr>
        <p:spPr>
          <a:xfrm>
            <a:off x="5646738" y="1888055"/>
            <a:ext cx="6221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심지어는 잔상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물리 효과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 처리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파티클에서 또 다른 파티클이 생성되는 등도 가능함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모든 기능을 파티클 시스템이 효율적으로 관리하고</a:t>
            </a:r>
            <a:b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엄청난 양의 파티클을 쓰지 않는 한 많은 성능을 필요로 하지 않음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2982E9-5DEB-CEB0-50EF-BC0408D7991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503206" y="1986961"/>
            <a:ext cx="0" cy="7109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FA1C1DE-0286-157E-FAAD-16A3A627447F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4859867" y="2895230"/>
            <a:ext cx="168272" cy="5337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D9C028-3E22-F52A-7246-A1C1EDD9D99D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4165600" y="3387186"/>
            <a:ext cx="75668" cy="2174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6EF2D5-7AB8-63AC-93C5-67401E3E9569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3402542" y="2697933"/>
            <a:ext cx="111125" cy="471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F77AAA-0D40-45FD-E729-B43C95B6EF31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3105678" y="3693632"/>
            <a:ext cx="69322" cy="5312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8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2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4545CF1F-BF7A-3A18-A2AF-92A0FC9D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74" y="2350134"/>
            <a:ext cx="5779452" cy="26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0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48477D7-5474-2663-F0B3-4724FE86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436" y="1556866"/>
            <a:ext cx="4225784" cy="4357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6E67BA-1871-2555-1729-EAAFFE88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0" y="1961034"/>
            <a:ext cx="6578934" cy="3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521297"/>
            <a:ext cx="252505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파티클 시스템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파티클 시스템 컴포넌트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파티클 시스템 모듈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파티클 구현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DFF2A80-06E9-7928-9688-32755134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49" y="1092740"/>
            <a:ext cx="9227501" cy="54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07BFF8-FDC8-7DAF-45C2-44D141159C27}"/>
              </a:ext>
            </a:extLst>
          </p:cNvPr>
          <p:cNvSpPr txBox="1"/>
          <p:nvPr/>
        </p:nvSpPr>
        <p:spPr>
          <a:xfrm>
            <a:off x="1408628" y="1649821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DF853-09B5-C3EF-C9D0-3EA6D5544754}"/>
              </a:ext>
            </a:extLst>
          </p:cNvPr>
          <p:cNvSpPr txBox="1"/>
          <p:nvPr/>
        </p:nvSpPr>
        <p:spPr>
          <a:xfrm>
            <a:off x="2154986" y="2281980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210D9-233B-AE72-79E9-CE67B81D2741}"/>
              </a:ext>
            </a:extLst>
          </p:cNvPr>
          <p:cNvSpPr txBox="1"/>
          <p:nvPr/>
        </p:nvSpPr>
        <p:spPr>
          <a:xfrm>
            <a:off x="3221786" y="285258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7B448-33F3-9F01-5629-1D3B573D7D33}"/>
              </a:ext>
            </a:extLst>
          </p:cNvPr>
          <p:cNvSpPr txBox="1"/>
          <p:nvPr/>
        </p:nvSpPr>
        <p:spPr>
          <a:xfrm>
            <a:off x="3221786" y="338743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D150-9BA9-6302-201B-0F5FDAB2B41B}"/>
              </a:ext>
            </a:extLst>
          </p:cNvPr>
          <p:cNvSpPr txBox="1"/>
          <p:nvPr/>
        </p:nvSpPr>
        <p:spPr>
          <a:xfrm>
            <a:off x="3689861" y="384910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3129A-9312-B235-E94B-6BE0BA495FEB}"/>
              </a:ext>
            </a:extLst>
          </p:cNvPr>
          <p:cNvSpPr txBox="1"/>
          <p:nvPr/>
        </p:nvSpPr>
        <p:spPr>
          <a:xfrm>
            <a:off x="3221786" y="431076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D1C83-FFBC-8265-B82F-EC5B8ACEA019}"/>
              </a:ext>
            </a:extLst>
          </p:cNvPr>
          <p:cNvSpPr txBox="1"/>
          <p:nvPr/>
        </p:nvSpPr>
        <p:spPr>
          <a:xfrm>
            <a:off x="3689861" y="477243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30714-48AE-9DF3-ECF1-DA6410D9489B}"/>
              </a:ext>
            </a:extLst>
          </p:cNvPr>
          <p:cNvSpPr txBox="1"/>
          <p:nvPr/>
        </p:nvSpPr>
        <p:spPr>
          <a:xfrm>
            <a:off x="6465537" y="1649649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5C3C8-CBD0-D251-5472-2A42631FEAC6}"/>
              </a:ext>
            </a:extLst>
          </p:cNvPr>
          <p:cNvSpPr txBox="1"/>
          <p:nvPr/>
        </p:nvSpPr>
        <p:spPr>
          <a:xfrm>
            <a:off x="7249704" y="2251202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3FC63-C41A-16C8-8AE7-EEA5D56CBD50}"/>
              </a:ext>
            </a:extLst>
          </p:cNvPr>
          <p:cNvSpPr txBox="1"/>
          <p:nvPr/>
        </p:nvSpPr>
        <p:spPr>
          <a:xfrm>
            <a:off x="7249704" y="3294350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2FE54-2041-9DBD-37DA-A59BE7292981}"/>
              </a:ext>
            </a:extLst>
          </p:cNvPr>
          <p:cNvSpPr txBox="1"/>
          <p:nvPr/>
        </p:nvSpPr>
        <p:spPr>
          <a:xfrm>
            <a:off x="7249704" y="2772776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F7BC5-22CB-F1AD-4772-A81C5072B47D}"/>
              </a:ext>
            </a:extLst>
          </p:cNvPr>
          <p:cNvSpPr txBox="1"/>
          <p:nvPr/>
        </p:nvSpPr>
        <p:spPr>
          <a:xfrm>
            <a:off x="171888" y="6263188"/>
            <a:ext cx="5548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속성이 너무나도 많기 때문에 모듈로 기능을 분리함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0FD66-8CF4-6905-2074-BBAFCCF23E71}"/>
              </a:ext>
            </a:extLst>
          </p:cNvPr>
          <p:cNvSpPr txBox="1"/>
          <p:nvPr/>
        </p:nvSpPr>
        <p:spPr>
          <a:xfrm>
            <a:off x="6569743" y="595541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 하나는 한 종류의 파티클만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파티클을 섞을 경우 여러 오브젝트가 필요함</a:t>
            </a:r>
          </a:p>
        </p:txBody>
      </p:sp>
    </p:spTree>
    <p:extLst>
      <p:ext uri="{BB962C8B-B14F-4D97-AF65-F5344CB8AC3E}">
        <p14:creationId xmlns:p14="http://schemas.microsoft.com/office/powerpoint/2010/main" val="26132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E2550D9-5AC4-A583-FBAE-75910066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62" y="2158465"/>
            <a:ext cx="3151955" cy="2762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18B104-6944-CEC6-FCA6-55E28F3323FE}"/>
              </a:ext>
            </a:extLst>
          </p:cNvPr>
          <p:cNvSpPr txBox="1"/>
          <p:nvPr/>
        </p:nvSpPr>
        <p:spPr>
          <a:xfrm>
            <a:off x="1704193" y="5199159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효과 패널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734CF-3021-A012-A2E0-8511ABA258F6}"/>
              </a:ext>
            </a:extLst>
          </p:cNvPr>
          <p:cNvSpPr txBox="1"/>
          <p:nvPr/>
        </p:nvSpPr>
        <p:spPr>
          <a:xfrm>
            <a:off x="4865633" y="1960705"/>
            <a:ext cx="69793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Playback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Playback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시간 경과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시스템에 있는 파티클의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Range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속도의 범위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Simulate Layers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선택하지 않은 파티클 시스템을 미리 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Nothing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선택한 파티클 시스템만 시뮬레이션함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Resimulate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값이 바뀔 경우 생성된 파티클도 바뀜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Show Bounds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존재 가능한 범위를 표시함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Show Only Selected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선택되지 않은 모든 파티클 시스템을 숨김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18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61121A8-5C22-5EFA-13D7-4E0B19CE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19" y="1574753"/>
            <a:ext cx="4692121" cy="4535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21EAD-3659-60A6-8014-66A5F02C5596}"/>
              </a:ext>
            </a:extLst>
          </p:cNvPr>
          <p:cNvSpPr txBox="1"/>
          <p:nvPr/>
        </p:nvSpPr>
        <p:spPr>
          <a:xfrm>
            <a:off x="5896412" y="1949477"/>
            <a:ext cx="60042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Duration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재생 시간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Looping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Prewarm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선택되면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번째 사이클부터 시작함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Delay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시작 시간을 연기함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Start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크기를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크기를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Start 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각도를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각도를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Flip 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뒤집혀진 시작 각도의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색상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Gravity Modifier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중력 영향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045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0F3DD92-358E-4F3B-7314-CD31DC67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19" y="1574753"/>
            <a:ext cx="4692121" cy="4535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830E5-E66E-63AD-9039-9BFD82D20ACB}"/>
              </a:ext>
            </a:extLst>
          </p:cNvPr>
          <p:cNvSpPr txBox="1"/>
          <p:nvPr/>
        </p:nvSpPr>
        <p:spPr>
          <a:xfrm>
            <a:off x="5896412" y="1949477"/>
            <a:ext cx="62376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Simulation 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환경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월드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로컬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커스텀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Simulation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환경의 시간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Delta Time : Time.timeScale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영향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Scaling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크기에 영향을 주는 요소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On Awake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 시작시에 파티클을 재생함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Emitter Veloticy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계산에 사용할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파티클 개수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Auto Random Seed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설정하면 파티클이 조금씩 달라짐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Stop Action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정지 이후의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Culling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스크린을 벗어날 때 취할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Ring Buffer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최대 파티클 수 만큼 생성됨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파티클 수에 도달하면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파티클을 재활용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38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89A1A2D-EE66-FD03-3E31-68E55B9B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10" y="2066955"/>
            <a:ext cx="6152179" cy="1162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E4895-3514-438C-CFC4-219559A78920}"/>
              </a:ext>
            </a:extLst>
          </p:cNvPr>
          <p:cNvSpPr txBox="1"/>
          <p:nvPr/>
        </p:nvSpPr>
        <p:spPr>
          <a:xfrm>
            <a:off x="3778703" y="3328698"/>
            <a:ext cx="4634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생성하기 위한 최소한의 모듈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필수는 아니지만 준 필수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299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4C33726-08FB-A356-4803-2FB8CB1F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3" y="1820717"/>
            <a:ext cx="4860193" cy="1681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B6AAA-7387-78EA-138D-D5977EF51769}"/>
              </a:ext>
            </a:extLst>
          </p:cNvPr>
          <p:cNvSpPr txBox="1"/>
          <p:nvPr/>
        </p:nvSpPr>
        <p:spPr>
          <a:xfrm>
            <a:off x="5193357" y="3502716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DCEEF-BE07-0293-E4D2-A9224E5A21B4}"/>
              </a:ext>
            </a:extLst>
          </p:cNvPr>
          <p:cNvSpPr txBox="1"/>
          <p:nvPr/>
        </p:nvSpPr>
        <p:spPr>
          <a:xfrm>
            <a:off x="2635125" y="4302937"/>
            <a:ext cx="6811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Rate over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단위 시간당 방출되는 파티클의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Rate over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이동한 거리 단위당 방출되는 파티클의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Bursts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방출되는 시점을 세분화하여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10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681E32E-245A-EE75-5DF7-D2526210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28" y="1790915"/>
            <a:ext cx="4323746" cy="3429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3EFB3-DD08-7398-3E21-BD7315A64FD4}"/>
              </a:ext>
            </a:extLst>
          </p:cNvPr>
          <p:cNvSpPr txBox="1"/>
          <p:nvPr/>
        </p:nvSpPr>
        <p:spPr>
          <a:xfrm>
            <a:off x="2398201" y="522039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CA5E7-6907-E1B0-68FA-15DAB956F980}"/>
              </a:ext>
            </a:extLst>
          </p:cNvPr>
          <p:cNvSpPr txBox="1"/>
          <p:nvPr/>
        </p:nvSpPr>
        <p:spPr>
          <a:xfrm>
            <a:off x="5852150" y="2074492"/>
            <a:ext cx="58916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방출되는 파티클의 모양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틴트에 사용되는 텍스쳐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Position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에미터의 위치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에미터의 각도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Aligh To Direction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 방향으로 파티클 방향을 지정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Direction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방향을 무작위로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Spherize Direction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방향이 구체가 되도록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Position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무작위 양으로 이동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779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FDC51C-4441-0D79-6768-F0FDAA6FD03D}"/>
              </a:ext>
            </a:extLst>
          </p:cNvPr>
          <p:cNvSpPr txBox="1"/>
          <p:nvPr/>
        </p:nvSpPr>
        <p:spPr>
          <a:xfrm>
            <a:off x="2334960" y="5611389"/>
            <a:ext cx="177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4B0BDF-1EEA-1EE2-B351-4B956C63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21" y="1762143"/>
            <a:ext cx="4095993" cy="3849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F3996-507C-5DA6-BB74-4D027C19E2F6}"/>
              </a:ext>
            </a:extLst>
          </p:cNvPr>
          <p:cNvSpPr txBox="1"/>
          <p:nvPr/>
        </p:nvSpPr>
        <p:spPr>
          <a:xfrm>
            <a:off x="6251161" y="3075057"/>
            <a:ext cx="44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가장 중요한 부분은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Material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다루기에는 너무 많기에 생략합니다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917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컴포넌트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681E32E-245A-EE75-5DF7-D2526210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28" y="1790915"/>
            <a:ext cx="4323746" cy="3429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3EFB3-DD08-7398-3E21-BD7315A64FD4}"/>
              </a:ext>
            </a:extLst>
          </p:cNvPr>
          <p:cNvSpPr txBox="1"/>
          <p:nvPr/>
        </p:nvSpPr>
        <p:spPr>
          <a:xfrm>
            <a:off x="2398201" y="522039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CA5E7-6907-E1B0-68FA-15DAB956F980}"/>
              </a:ext>
            </a:extLst>
          </p:cNvPr>
          <p:cNvSpPr txBox="1"/>
          <p:nvPr/>
        </p:nvSpPr>
        <p:spPr>
          <a:xfrm>
            <a:off x="5852150" y="2074492"/>
            <a:ext cx="58916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방출되는 파티클의 모양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틴트에 사용되는 텍스쳐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Position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에미터의 위치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에미터의 각도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Aligh To Direction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 방향으로 파티클 방향을 지정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Direction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방향을 무작위로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Spherize Direction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방향이 구체가 되도록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Position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무작위 양으로 이동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53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726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734F8A-73F1-4887-F45A-9363F5B0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80" y="1682820"/>
            <a:ext cx="5309040" cy="1671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521FBE-15F0-A357-761D-75DCDB488E71}"/>
              </a:ext>
            </a:extLst>
          </p:cNvPr>
          <p:cNvSpPr txBox="1"/>
          <p:nvPr/>
        </p:nvSpPr>
        <p:spPr>
          <a:xfrm>
            <a:off x="5287925" y="3354185"/>
            <a:ext cx="1616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31E2-CE6A-3D94-404A-E075B16B1D8F}"/>
              </a:ext>
            </a:extLst>
          </p:cNvPr>
          <p:cNvSpPr txBox="1"/>
          <p:nvPr/>
        </p:nvSpPr>
        <p:spPr>
          <a:xfrm>
            <a:off x="3620000" y="4553987"/>
            <a:ext cx="4951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방출하는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표현하기 위해서 필수적으로 필요함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989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6D3D58-AB17-AC9C-E8B4-2589234E5996}"/>
              </a:ext>
            </a:extLst>
          </p:cNvPr>
          <p:cNvSpPr txBox="1"/>
          <p:nvPr/>
        </p:nvSpPr>
        <p:spPr>
          <a:xfrm>
            <a:off x="5505134" y="408293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86BC6-ECB8-E186-A22D-11B3D9B2A4D6}"/>
              </a:ext>
            </a:extLst>
          </p:cNvPr>
          <p:cNvSpPr txBox="1"/>
          <p:nvPr/>
        </p:nvSpPr>
        <p:spPr>
          <a:xfrm>
            <a:off x="3886102" y="4998136"/>
            <a:ext cx="441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방출되는 모양을 설정하는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준 필수적인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D3A5F-D033-E8C3-1578-3D4FBB55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37" y="1334858"/>
            <a:ext cx="4396922" cy="27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35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901460E-702E-B906-597E-0793F7CC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6" y="1938214"/>
            <a:ext cx="5462448" cy="1403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24810-E6B9-4508-ADD5-62FABD4D6C60}"/>
              </a:ext>
            </a:extLst>
          </p:cNvPr>
          <p:cNvSpPr txBox="1"/>
          <p:nvPr/>
        </p:nvSpPr>
        <p:spPr>
          <a:xfrm>
            <a:off x="4252645" y="3341412"/>
            <a:ext cx="36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Velocity over Lifetime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B00E1-B9CE-607F-45CC-B2BDF0814778}"/>
              </a:ext>
            </a:extLst>
          </p:cNvPr>
          <p:cNvSpPr txBox="1"/>
          <p:nvPr/>
        </p:nvSpPr>
        <p:spPr>
          <a:xfrm>
            <a:off x="3821986" y="4559944"/>
            <a:ext cx="4548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속도를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088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C71AC87-3183-CDBB-64E4-47A4E13F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6" y="1846775"/>
            <a:ext cx="5462448" cy="1403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C658FC-D40D-3C1A-D0E2-DD1C3122D024}"/>
              </a:ext>
            </a:extLst>
          </p:cNvPr>
          <p:cNvSpPr txBox="1"/>
          <p:nvPr/>
        </p:nvSpPr>
        <p:spPr>
          <a:xfrm>
            <a:off x="3949418" y="3753609"/>
            <a:ext cx="42931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Linear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선형 속도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등속 운동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Orbital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공전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Offset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회전축으로부터 멀어지는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Modifier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속도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874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3D086B-CD2D-EA24-2D4C-FEA5585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99" y="1978089"/>
            <a:ext cx="5402801" cy="1363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616CF6-E973-F27C-E062-D43FC8B817E1}"/>
              </a:ext>
            </a:extLst>
          </p:cNvPr>
          <p:cNvSpPr txBox="1"/>
          <p:nvPr/>
        </p:nvSpPr>
        <p:spPr>
          <a:xfrm>
            <a:off x="3814231" y="3341412"/>
            <a:ext cx="456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Limit Velocity over Lifetime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71E2C-43BB-B375-AF99-569305DBB2AF}"/>
              </a:ext>
            </a:extLst>
          </p:cNvPr>
          <p:cNvSpPr txBox="1"/>
          <p:nvPr/>
        </p:nvSpPr>
        <p:spPr>
          <a:xfrm>
            <a:off x="3854051" y="4559944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속도를 제한하여 저항을 구현함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060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AFD352-240A-3160-A0EF-7A69B7566C1B}"/>
              </a:ext>
            </a:extLst>
          </p:cNvPr>
          <p:cNvSpPr txBox="1"/>
          <p:nvPr/>
        </p:nvSpPr>
        <p:spPr>
          <a:xfrm>
            <a:off x="2793973" y="3595667"/>
            <a:ext cx="6604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제한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Dampen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제한 속도에 도달했을 때 속도가 감소되는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Drag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항력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공기 저항과 같은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 by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크기가 항력에 영향을 주는지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 by Velocity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속도가 항력에 영향을 주는지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A7DD2-355A-F414-D211-0D2704E2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99" y="1870023"/>
            <a:ext cx="5402801" cy="1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78CEF72-324A-08C4-EB31-67C27232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3" y="2416215"/>
            <a:ext cx="5340754" cy="642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D9A9C2-9EE7-3596-4E28-6A69A608A29A}"/>
              </a:ext>
            </a:extLst>
          </p:cNvPr>
          <p:cNvSpPr txBox="1"/>
          <p:nvPr/>
        </p:nvSpPr>
        <p:spPr>
          <a:xfrm>
            <a:off x="4827044" y="3059083"/>
            <a:ext cx="2537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709F4-2695-5B05-5096-EF5A5EBDAA63}"/>
              </a:ext>
            </a:extLst>
          </p:cNvPr>
          <p:cNvSpPr txBox="1"/>
          <p:nvPr/>
        </p:nvSpPr>
        <p:spPr>
          <a:xfrm>
            <a:off x="4120156" y="4360439"/>
            <a:ext cx="3951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오브젝트의 속도에 영향을 받음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증기 기관차에서 발생하는 연기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451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256E589-A40D-E155-F3BF-B8A17A8A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3" y="2208397"/>
            <a:ext cx="5340754" cy="642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F72BFC-F6BF-BCFE-9378-9C839BC79EAD}"/>
              </a:ext>
            </a:extLst>
          </p:cNvPr>
          <p:cNvSpPr txBox="1"/>
          <p:nvPr/>
        </p:nvSpPr>
        <p:spPr>
          <a:xfrm>
            <a:off x="2146842" y="3337973"/>
            <a:ext cx="7898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부모 오브젝트의 영향을 받는 방식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Current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오브젝트의 속도가 모든 파티클에 영향을 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Initial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생성되는 순간에만 오브젝트의 속도가 영향을 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940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92F3171-F7D2-2315-E39D-652E4573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3" y="2143065"/>
            <a:ext cx="5050094" cy="762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481DF-286E-6964-1DE2-71651BDCF218}"/>
              </a:ext>
            </a:extLst>
          </p:cNvPr>
          <p:cNvSpPr txBox="1"/>
          <p:nvPr/>
        </p:nvSpPr>
        <p:spPr>
          <a:xfrm>
            <a:off x="4422996" y="2905780"/>
            <a:ext cx="334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Force over Lifetime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A7F4C-6E46-164E-4D11-17E5D8A0F7CB}"/>
              </a:ext>
            </a:extLst>
          </p:cNvPr>
          <p:cNvSpPr txBox="1"/>
          <p:nvPr/>
        </p:nvSpPr>
        <p:spPr>
          <a:xfrm>
            <a:off x="3971080" y="4360439"/>
            <a:ext cx="4249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힘를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(F=ma,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힘은 가속도와 비례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2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641093-8AC6-DB7D-8E82-947B67F5B267}"/>
              </a:ext>
            </a:extLst>
          </p:cNvPr>
          <p:cNvSpPr txBox="1"/>
          <p:nvPr/>
        </p:nvSpPr>
        <p:spPr>
          <a:xfrm>
            <a:off x="3177071" y="2400347"/>
            <a:ext cx="17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3F015-62BC-8CCA-BA48-D8A5FAC6B08D}"/>
              </a:ext>
            </a:extLst>
          </p:cNvPr>
          <p:cNvSpPr txBox="1"/>
          <p:nvPr/>
        </p:nvSpPr>
        <p:spPr>
          <a:xfrm>
            <a:off x="4241967" y="3188068"/>
            <a:ext cx="3708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아주 작은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입자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조각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]</a:t>
            </a:r>
          </a:p>
          <a:p>
            <a:pPr marL="742950" indent="-742950">
              <a:buAutoNum type="arabicPeriod"/>
            </a:pP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미립자</a:t>
            </a:r>
          </a:p>
        </p:txBody>
      </p:sp>
    </p:spTree>
    <p:extLst>
      <p:ext uri="{BB962C8B-B14F-4D97-AF65-F5344CB8AC3E}">
        <p14:creationId xmlns:p14="http://schemas.microsoft.com/office/powerpoint/2010/main" val="3552301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186A8B4-8519-2221-DEA2-06EE1BBE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3" y="2143065"/>
            <a:ext cx="5050094" cy="762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0D645-9FF4-959F-C5CF-B1359643A94E}"/>
              </a:ext>
            </a:extLst>
          </p:cNvPr>
          <p:cNvSpPr txBox="1"/>
          <p:nvPr/>
        </p:nvSpPr>
        <p:spPr>
          <a:xfrm>
            <a:off x="3476212" y="3337973"/>
            <a:ext cx="5239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적용할 좌표계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프레임마다 새로운 힘이 선택됨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33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ADDA2A2-8D57-4F25-272B-28807C02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94" y="2484937"/>
            <a:ext cx="5509212" cy="420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35766-8C5A-284D-AC2B-746906313247}"/>
              </a:ext>
            </a:extLst>
          </p:cNvPr>
          <p:cNvSpPr txBox="1"/>
          <p:nvPr/>
        </p:nvSpPr>
        <p:spPr>
          <a:xfrm>
            <a:off x="4457272" y="2905780"/>
            <a:ext cx="3277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A8D4B-47AB-E733-83FB-B3D36956FF93}"/>
              </a:ext>
            </a:extLst>
          </p:cNvPr>
          <p:cNvSpPr txBox="1"/>
          <p:nvPr/>
        </p:nvSpPr>
        <p:spPr>
          <a:xfrm>
            <a:off x="3939020" y="4360439"/>
            <a:ext cx="431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색을 변경함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510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E6C9769-2C0C-C3F1-4ED5-1409AFF1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82" y="1566227"/>
            <a:ext cx="2708391" cy="4346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658BF-D495-B12D-DE05-57D6CCE62FC9}"/>
              </a:ext>
            </a:extLst>
          </p:cNvPr>
          <p:cNvSpPr txBox="1"/>
          <p:nvPr/>
        </p:nvSpPr>
        <p:spPr>
          <a:xfrm>
            <a:off x="5607321" y="2929137"/>
            <a:ext cx="5402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포토샵의 그라데이션과 유사하게 설정할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(Blend)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색과 색 사이가 자연스럽게 연결됨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(Fixed)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색과 색 사이가 연결되지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706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F2E16A-4696-08BC-F762-0095DCD939FB}"/>
              </a:ext>
            </a:extLst>
          </p:cNvPr>
          <p:cNvSpPr txBox="1"/>
          <p:nvPr/>
        </p:nvSpPr>
        <p:spPr>
          <a:xfrm>
            <a:off x="4808041" y="2905780"/>
            <a:ext cx="2575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by Speed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D216E-B764-5676-83A1-49CAC57EB639}"/>
              </a:ext>
            </a:extLst>
          </p:cNvPr>
          <p:cNvSpPr txBox="1"/>
          <p:nvPr/>
        </p:nvSpPr>
        <p:spPr>
          <a:xfrm>
            <a:off x="4205123" y="4360439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파티클의 색을 변경함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ADCF38-FC18-2A34-A916-ED879BB2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40" y="2204030"/>
            <a:ext cx="6063120" cy="7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6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E3C21F7-FCA8-703A-A4FA-359C3560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62" y="1423987"/>
            <a:ext cx="2771694" cy="4448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98C8C-BF41-3EA9-8967-AAB5479415E0}"/>
              </a:ext>
            </a:extLst>
          </p:cNvPr>
          <p:cNvSpPr txBox="1"/>
          <p:nvPr/>
        </p:nvSpPr>
        <p:spPr>
          <a:xfrm>
            <a:off x="5515881" y="2929137"/>
            <a:ext cx="5740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동일하게 설정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왼쪽이 최소 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오른쪽이 최대 속도이며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최소 속도 이하와 최대 속도 이상은 양 끝 색을 사용함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29E4D3-49D2-D87D-EE29-CAD7085A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80" y="3580170"/>
            <a:ext cx="2053833" cy="27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1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0E714A9-58EB-8FBF-5CF0-EA70F8BB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92" y="2235454"/>
            <a:ext cx="5791616" cy="670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3677CB-F29F-E73E-8510-D88DAFCD9E79}"/>
              </a:ext>
            </a:extLst>
          </p:cNvPr>
          <p:cNvSpPr txBox="1"/>
          <p:nvPr/>
        </p:nvSpPr>
        <p:spPr>
          <a:xfrm>
            <a:off x="4588722" y="2905780"/>
            <a:ext cx="301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over Lifetime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4E713-5DE0-E053-F0DD-B0EE426DDF66}"/>
              </a:ext>
            </a:extLst>
          </p:cNvPr>
          <p:cNvSpPr txBox="1"/>
          <p:nvPr/>
        </p:nvSpPr>
        <p:spPr>
          <a:xfrm>
            <a:off x="3971090" y="4360439"/>
            <a:ext cx="424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 크기를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197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1DD7B4-47E4-7052-CA53-ED7F9493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15" y="1979526"/>
            <a:ext cx="4703970" cy="1862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41387-FD52-244D-242C-E6B87B634C8B}"/>
              </a:ext>
            </a:extLst>
          </p:cNvPr>
          <p:cNvSpPr txBox="1"/>
          <p:nvPr/>
        </p:nvSpPr>
        <p:spPr>
          <a:xfrm>
            <a:off x="3470960" y="4474739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키들을 조절하여 원하는 곡선으로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283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EC4077B-5D62-3112-81B4-A17C999C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72" y="2092050"/>
            <a:ext cx="5010255" cy="813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A57D19-93F9-45A7-1656-30587C40703B}"/>
              </a:ext>
            </a:extLst>
          </p:cNvPr>
          <p:cNvSpPr txBox="1"/>
          <p:nvPr/>
        </p:nvSpPr>
        <p:spPr>
          <a:xfrm>
            <a:off x="4894608" y="2905780"/>
            <a:ext cx="2402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by 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122AE-AF1F-196C-A3DB-F60A27EDAD49}"/>
              </a:ext>
            </a:extLst>
          </p:cNvPr>
          <p:cNvSpPr txBox="1"/>
          <p:nvPr/>
        </p:nvSpPr>
        <p:spPr>
          <a:xfrm>
            <a:off x="4088117" y="4360439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파티클의 크기를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522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E0BBB59-7633-DC3E-B08E-BF26B07EE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23" y="2275313"/>
            <a:ext cx="4914354" cy="629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B5DE4-A6AE-E0F9-3586-946169A42C22}"/>
              </a:ext>
            </a:extLst>
          </p:cNvPr>
          <p:cNvSpPr txBox="1"/>
          <p:nvPr/>
        </p:nvSpPr>
        <p:spPr>
          <a:xfrm>
            <a:off x="4195800" y="2905780"/>
            <a:ext cx="380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over Lifetime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FA18-1CF5-8874-FF6C-90611194096A}"/>
              </a:ext>
            </a:extLst>
          </p:cNvPr>
          <p:cNvSpPr txBox="1"/>
          <p:nvPr/>
        </p:nvSpPr>
        <p:spPr>
          <a:xfrm>
            <a:off x="4205139" y="4360439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회전각을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165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7DD869F-26FB-006F-E534-2A983682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23" y="2275313"/>
            <a:ext cx="4914354" cy="629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091C83-5291-8732-30D2-60F62B8E5803}"/>
              </a:ext>
            </a:extLst>
          </p:cNvPr>
          <p:cNvSpPr txBox="1"/>
          <p:nvPr/>
        </p:nvSpPr>
        <p:spPr>
          <a:xfrm>
            <a:off x="3972983" y="3598988"/>
            <a:ext cx="4246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Angular Velocity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속도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 단위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961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7458126" y="2608165"/>
            <a:ext cx="17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28AFB-4D2F-460E-B1B4-6CBEA425E25E}"/>
              </a:ext>
            </a:extLst>
          </p:cNvPr>
          <p:cNvSpPr txBox="1"/>
          <p:nvPr/>
        </p:nvSpPr>
        <p:spPr>
          <a:xfrm>
            <a:off x="3028471" y="2608164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Mesh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66318B-E6FF-4C2F-A613-C94DAFB1F68F}"/>
              </a:ext>
            </a:extLst>
          </p:cNvPr>
          <p:cNvCxnSpPr/>
          <p:nvPr/>
        </p:nvCxnSpPr>
        <p:spPr>
          <a:xfrm>
            <a:off x="4533207" y="2931329"/>
            <a:ext cx="271826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45894D-60DB-470A-A7BC-F0F2AFF7F3D9}"/>
              </a:ext>
            </a:extLst>
          </p:cNvPr>
          <p:cNvSpPr txBox="1"/>
          <p:nvPr/>
        </p:nvSpPr>
        <p:spPr>
          <a:xfrm>
            <a:off x="2119571" y="3520378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크고 적다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복잡하고 다양한 시뮬레이션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88C44-4B55-46B3-93EC-B76231E9A2F3}"/>
              </a:ext>
            </a:extLst>
          </p:cNvPr>
          <p:cNvSpPr txBox="1"/>
          <p:nvPr/>
        </p:nvSpPr>
        <p:spPr>
          <a:xfrm>
            <a:off x="6750143" y="3520378"/>
            <a:ext cx="3419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작고 많다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단순하고 규칙적인 시뮬레이션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24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0D37040-7E0C-B8CE-02F7-172EC00A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91" y="2096530"/>
            <a:ext cx="5153018" cy="809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208D0-1DC2-11B7-7252-F04565BD9585}"/>
              </a:ext>
            </a:extLst>
          </p:cNvPr>
          <p:cNvSpPr txBox="1"/>
          <p:nvPr/>
        </p:nvSpPr>
        <p:spPr>
          <a:xfrm>
            <a:off x="4546572" y="2905780"/>
            <a:ext cx="309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by 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EC24B-EF5E-1D21-94E6-0C4E7B28B6B5}"/>
              </a:ext>
            </a:extLst>
          </p:cNvPr>
          <p:cNvSpPr txBox="1"/>
          <p:nvPr/>
        </p:nvSpPr>
        <p:spPr>
          <a:xfrm>
            <a:off x="4503303" y="4360439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회전각을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687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0C4817-1765-C447-4479-CCE9140E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31" y="2131292"/>
            <a:ext cx="5037338" cy="783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0AC65-38EC-7B9B-01F9-FD6355346C5F}"/>
              </a:ext>
            </a:extLst>
          </p:cNvPr>
          <p:cNvSpPr txBox="1"/>
          <p:nvPr/>
        </p:nvSpPr>
        <p:spPr>
          <a:xfrm>
            <a:off x="4767214" y="2905780"/>
            <a:ext cx="2657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External Forces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08EB2-34CE-91E1-5D9E-89F2F3BCFCE9}"/>
              </a:ext>
            </a:extLst>
          </p:cNvPr>
          <p:cNvSpPr txBox="1"/>
          <p:nvPr/>
        </p:nvSpPr>
        <p:spPr>
          <a:xfrm>
            <a:off x="3172819" y="4360439"/>
            <a:ext cx="5846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필드에 의한 외부 힘 영향을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447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1AEFEE2-E997-EFAF-0088-1778390CD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08" y="1332292"/>
            <a:ext cx="4666784" cy="2559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938F4-E9D7-68E9-EAE7-DD488B813EE9}"/>
              </a:ext>
            </a:extLst>
          </p:cNvPr>
          <p:cNvSpPr txBox="1"/>
          <p:nvPr/>
        </p:nvSpPr>
        <p:spPr>
          <a:xfrm>
            <a:off x="5558071" y="3891852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FC9F3-D902-FF7B-3B2F-AEEDA2FB54DA}"/>
              </a:ext>
            </a:extLst>
          </p:cNvPr>
          <p:cNvSpPr txBox="1"/>
          <p:nvPr/>
        </p:nvSpPr>
        <p:spPr>
          <a:xfrm>
            <a:off x="4152257" y="5085253"/>
            <a:ext cx="388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노이즈를 이용한 무작위성을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8915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노이즈 텍스처 오버레이 또는 추상 어두운 배경에 지저분한 지저분한 곡물 | 프리미엄 사진">
            <a:extLst>
              <a:ext uri="{FF2B5EF4-FFF2-40B4-BE49-F238E27FC236}">
                <a16:creationId xmlns:a16="http://schemas.microsoft.com/office/drawing/2014/main" id="{F8C21AA7-CB03-7454-F379-0EB3BF3A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37" y="1230769"/>
            <a:ext cx="4856526" cy="32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7EA291-21B5-C777-AB89-ABBC9CF520CB}"/>
              </a:ext>
            </a:extLst>
          </p:cNvPr>
          <p:cNvSpPr txBox="1"/>
          <p:nvPr/>
        </p:nvSpPr>
        <p:spPr>
          <a:xfrm>
            <a:off x="5088354" y="4573980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텍스쳐란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F1B9E-FEA9-7C09-EA93-02B8C636E6E1}"/>
              </a:ext>
            </a:extLst>
          </p:cNvPr>
          <p:cNvSpPr txBox="1"/>
          <p:nvPr/>
        </p:nvSpPr>
        <p:spPr>
          <a:xfrm>
            <a:off x="1938461" y="5273387"/>
            <a:ext cx="831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텍스쳐를 랜덤하게 흑과 백으로 칠한 후 적당한 후처리를 통해 만들어진 텍스쳐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무작위성을 넣기 위해서 많은 곳에서 사용됨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쉐이더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 생성 등등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0157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8FE57FF-597B-17EA-0A89-478AA9E3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08" y="1234320"/>
            <a:ext cx="4666784" cy="2559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200877-BA01-C5B3-CF3B-BCA61A44A354}"/>
              </a:ext>
            </a:extLst>
          </p:cNvPr>
          <p:cNvSpPr txBox="1"/>
          <p:nvPr/>
        </p:nvSpPr>
        <p:spPr>
          <a:xfrm>
            <a:off x="2041044" y="4097009"/>
            <a:ext cx="8109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Strength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노이즈가 파티클에게 영향을 미치는 양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Frequency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노이즈의 복잡성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Scroll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시간이 지남에 따라 노이즈 텍스쳐가 변화함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Damping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활성화시 세기가 빈도에 비례함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Octaves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텍스쳐를 생성하기 위한 노이즈 레이어의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레이어가 많으면 풍부한 노이즈가 생성되지만 많은 리소스를 사용함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149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EC2495C-9DEE-83AA-85D2-60988CA3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431932"/>
            <a:ext cx="4062744" cy="2364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FAD61-760F-8D7C-401E-F1C9CEB139C5}"/>
              </a:ext>
            </a:extLst>
          </p:cNvPr>
          <p:cNvSpPr txBox="1"/>
          <p:nvPr/>
        </p:nvSpPr>
        <p:spPr>
          <a:xfrm>
            <a:off x="5349873" y="3796392"/>
            <a:ext cx="1492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Collision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24E98-1FFE-B0C4-2B3F-F980DF75AA41}"/>
              </a:ext>
            </a:extLst>
          </p:cNvPr>
          <p:cNvSpPr txBox="1"/>
          <p:nvPr/>
        </p:nvSpPr>
        <p:spPr>
          <a:xfrm>
            <a:off x="4556218" y="4989793"/>
            <a:ext cx="3079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충돌을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물리 효과를 추가할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896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2FE6334-C1D5-9E4A-8E7A-B3DACDF7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064540"/>
            <a:ext cx="4062744" cy="2364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588B2-4035-7220-77B8-7BFD2EB76AC1}"/>
              </a:ext>
            </a:extLst>
          </p:cNvPr>
          <p:cNvSpPr txBox="1"/>
          <p:nvPr/>
        </p:nvSpPr>
        <p:spPr>
          <a:xfrm>
            <a:off x="1303181" y="3770437"/>
            <a:ext cx="95856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Type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 대상의 타입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Planes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평면만을 대상으로 하며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World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복잡한 지형도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Visualization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 평면 기즈모 시각화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기즈모는 씬 뷰에서만 보임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Scale Plane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시각화에 사용되는 충돌 평면의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Dampen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줄어드는 속도의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Bounce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튕겨져 나오는 속도의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Lifetime Loss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감소되는 수명의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 Kill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충돌했을 때 일정 속도 이하의 파티클을 제거함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Kill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충돌했을 때 일정 속도 이상의 파티클을 제거함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569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811B936-3190-D69B-DF00-F43788B5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064540"/>
            <a:ext cx="4062744" cy="2364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86B45-8CD7-3F6E-F95F-3284FE865FB1}"/>
              </a:ext>
            </a:extLst>
          </p:cNvPr>
          <p:cNvSpPr txBox="1"/>
          <p:nvPr/>
        </p:nvSpPr>
        <p:spPr>
          <a:xfrm>
            <a:off x="2665894" y="4317444"/>
            <a:ext cx="6860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Radius 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콜라이더의 반지름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Send Collision Messages : OnParticleCollision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 호출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16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C5A49CC-CD17-F361-E7C7-3405A6B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1553214"/>
            <a:ext cx="4777739" cy="1875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374A5-729A-10EA-D507-CF933D12C0B3}"/>
              </a:ext>
            </a:extLst>
          </p:cNvPr>
          <p:cNvSpPr txBox="1"/>
          <p:nvPr/>
        </p:nvSpPr>
        <p:spPr>
          <a:xfrm>
            <a:off x="5348335" y="3429000"/>
            <a:ext cx="149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Triggers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D6147-8751-96C6-D19D-5C63D7000C9E}"/>
              </a:ext>
            </a:extLst>
          </p:cNvPr>
          <p:cNvSpPr txBox="1"/>
          <p:nvPr/>
        </p:nvSpPr>
        <p:spPr>
          <a:xfrm>
            <a:off x="2970853" y="4622401"/>
            <a:ext cx="6250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콜라이더와 충돌했을 때의 콜백을 트리거함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제거하거나 속성을 수정하는 등의 응용이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113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82B6ABC-268F-F109-CBC2-9DBB1692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1275629"/>
            <a:ext cx="4777739" cy="1875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62EC1-2F3E-DFA5-545A-D84165814C02}"/>
              </a:ext>
            </a:extLst>
          </p:cNvPr>
          <p:cNvSpPr txBox="1"/>
          <p:nvPr/>
        </p:nvSpPr>
        <p:spPr>
          <a:xfrm>
            <a:off x="1795462" y="3608615"/>
            <a:ext cx="86010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List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충돌을 감지할 오브젝트의 목록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Inside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 내부에 있을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Outside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 외부에 있을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콜라이더에 진입할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Exit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콜라이더에서 빠져나왔을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Collider Query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상호작용하는 콜라이더의 정보를 가져올지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Radius 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콜라이더의 반지름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Visualize Bounds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콜라이더를 시각화함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61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146EFC-A1EF-A437-EC7B-02E9F3A90F50}"/>
              </a:ext>
            </a:extLst>
          </p:cNvPr>
          <p:cNvSpPr txBox="1"/>
          <p:nvPr/>
        </p:nvSpPr>
        <p:spPr>
          <a:xfrm>
            <a:off x="7458126" y="1901583"/>
            <a:ext cx="17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8BE01-B292-3576-B272-082813CDC96D}"/>
              </a:ext>
            </a:extLst>
          </p:cNvPr>
          <p:cNvSpPr txBox="1"/>
          <p:nvPr/>
        </p:nvSpPr>
        <p:spPr>
          <a:xfrm>
            <a:off x="3028471" y="1901582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Mesh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6EC43-1070-22ED-51C2-BE03805EF26B}"/>
              </a:ext>
            </a:extLst>
          </p:cNvPr>
          <p:cNvCxnSpPr/>
          <p:nvPr/>
        </p:nvCxnSpPr>
        <p:spPr>
          <a:xfrm>
            <a:off x="4533207" y="2224747"/>
            <a:ext cx="271826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8F5A22-5B64-B859-4670-8BB49AA7EB73}"/>
              </a:ext>
            </a:extLst>
          </p:cNvPr>
          <p:cNvSpPr txBox="1"/>
          <p:nvPr/>
        </p:nvSpPr>
        <p:spPr>
          <a:xfrm>
            <a:off x="2119571" y="2813796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크고 적다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복잡하고 다양한 시뮬레이션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65456-89CB-49FA-4BCC-F76ACFF6E916}"/>
              </a:ext>
            </a:extLst>
          </p:cNvPr>
          <p:cNvSpPr txBox="1"/>
          <p:nvPr/>
        </p:nvSpPr>
        <p:spPr>
          <a:xfrm>
            <a:off x="6750143" y="2813796"/>
            <a:ext cx="3419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작고 많다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단순하고 규칙적인 시뮬레이션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2EA6C-6EDF-1929-5065-5CB924A649F7}"/>
              </a:ext>
            </a:extLst>
          </p:cNvPr>
          <p:cNvSpPr txBox="1"/>
          <p:nvPr/>
        </p:nvSpPr>
        <p:spPr>
          <a:xfrm>
            <a:off x="3248105" y="4523884"/>
            <a:ext cx="5695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둘을 동일하게 오브젝트로 만들 수 있지만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파티클에는 부적절함</a:t>
            </a:r>
          </a:p>
        </p:txBody>
      </p:sp>
    </p:spTree>
    <p:extLst>
      <p:ext uri="{BB962C8B-B14F-4D97-AF65-F5344CB8AC3E}">
        <p14:creationId xmlns:p14="http://schemas.microsoft.com/office/powerpoint/2010/main" val="19952223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7503255-52D6-1392-454E-2003902C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24" y="2073376"/>
            <a:ext cx="4416951" cy="109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D055C-84AD-266F-025E-C2D9259F726D}"/>
              </a:ext>
            </a:extLst>
          </p:cNvPr>
          <p:cNvSpPr txBox="1"/>
          <p:nvPr/>
        </p:nvSpPr>
        <p:spPr>
          <a:xfrm>
            <a:off x="4973106" y="3167390"/>
            <a:ext cx="22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Sub Emitters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F3D4C-A191-4011-5773-FC0984D2CEC2}"/>
              </a:ext>
            </a:extLst>
          </p:cNvPr>
          <p:cNvSpPr txBox="1"/>
          <p:nvPr/>
        </p:nvSpPr>
        <p:spPr>
          <a:xfrm>
            <a:off x="4471271" y="4360791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파티클 시스템을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885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F78D37C-A490-4DE6-59A5-CAC68FF8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24" y="2155019"/>
            <a:ext cx="4416951" cy="109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A7497-1A6E-43D7-9C5C-72BC80444DEB}"/>
              </a:ext>
            </a:extLst>
          </p:cNvPr>
          <p:cNvSpPr txBox="1"/>
          <p:nvPr/>
        </p:nvSpPr>
        <p:spPr>
          <a:xfrm>
            <a:off x="3499775" y="3927022"/>
            <a:ext cx="5192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Trigger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에미터가 실행되는 시점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파티클 시스템에게 상속될 값들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Emit Probability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에미터가 트리거될 확률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016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40DA18B-DFD2-5A0B-19AE-39364CE5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4" y="1710835"/>
            <a:ext cx="4559651" cy="1456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552AE8-86D6-E240-E1E9-F8BC89E9750D}"/>
              </a:ext>
            </a:extLst>
          </p:cNvPr>
          <p:cNvSpPr txBox="1"/>
          <p:nvPr/>
        </p:nvSpPr>
        <p:spPr>
          <a:xfrm>
            <a:off x="3992074" y="3167390"/>
            <a:ext cx="420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 Sheet Animation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E3FE8-1984-B837-DB01-9479906FFB2D}"/>
              </a:ext>
            </a:extLst>
          </p:cNvPr>
          <p:cNvSpPr txBox="1"/>
          <p:nvPr/>
        </p:nvSpPr>
        <p:spPr>
          <a:xfrm>
            <a:off x="3152007" y="4360791"/>
            <a:ext cx="5888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시트를 이용하여 파티클에 애니메이션을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5064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유니티에서 파티클의 텍스처 애니메이션 사용하기(texture sheet animation)">
            <a:extLst>
              <a:ext uri="{FF2B5EF4-FFF2-40B4-BE49-F238E27FC236}">
                <a16:creationId xmlns:a16="http://schemas.microsoft.com/office/drawing/2014/main" id="{5177E12B-AD6E-68FB-7E38-2396F789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36" y="1123949"/>
            <a:ext cx="4435927" cy="44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AA5738-D44B-6648-7939-4E0A63355572}"/>
              </a:ext>
            </a:extLst>
          </p:cNvPr>
          <p:cNvSpPr txBox="1"/>
          <p:nvPr/>
        </p:nvSpPr>
        <p:spPr>
          <a:xfrm>
            <a:off x="4737299" y="5748719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시트 애니메이션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993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CB2DBB5-5D44-46C3-3DB9-4F53E66F7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4" y="1710835"/>
            <a:ext cx="4559651" cy="1456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9C0D1-7C25-BB03-C421-F13909E9C317}"/>
              </a:ext>
            </a:extLst>
          </p:cNvPr>
          <p:cNvSpPr txBox="1"/>
          <p:nvPr/>
        </p:nvSpPr>
        <p:spPr>
          <a:xfrm>
            <a:off x="2946739" y="3690611"/>
            <a:ext cx="62985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종류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단일 텍스쳐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그리드의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Animation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시트 전체를 사용할지 랜덤으로 선택할지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Time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애니메이션를 무엇에 따라 변경할지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Frame over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흐름에 따른 프레임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Frame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시작 프레임 번호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Cycles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애니메이션 반복 횟수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69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FAB0EFA-8B3D-12F2-7C35-0FDA6050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90" y="1560010"/>
            <a:ext cx="4592020" cy="1643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68A51-8C16-19C1-BA98-297B43FB1837}"/>
              </a:ext>
            </a:extLst>
          </p:cNvPr>
          <p:cNvSpPr txBox="1"/>
          <p:nvPr/>
        </p:nvSpPr>
        <p:spPr>
          <a:xfrm>
            <a:off x="5513389" y="3167390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47A7F-1A01-ED63-9CE6-A6C0D1DEFC0C}"/>
              </a:ext>
            </a:extLst>
          </p:cNvPr>
          <p:cNvSpPr txBox="1"/>
          <p:nvPr/>
        </p:nvSpPr>
        <p:spPr>
          <a:xfrm>
            <a:off x="4737380" y="436079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광원을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6285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BC3D80-321B-3909-F8A4-21ACCF50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90" y="1560010"/>
            <a:ext cx="4592020" cy="1643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1C7D29-7F45-7E9C-6D03-CCFD8C76CB02}"/>
              </a:ext>
            </a:extLst>
          </p:cNvPr>
          <p:cNvSpPr txBox="1"/>
          <p:nvPr/>
        </p:nvSpPr>
        <p:spPr>
          <a:xfrm>
            <a:off x="2331219" y="3690611"/>
            <a:ext cx="75295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Light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 프리팹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Ratio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광원에 영향을 받는 파티클의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 Distribution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광원이 할당되는 방식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Use Particle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최종 컬러가 파티클 컬러에 따라 조정됨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Range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광원에 지정된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Range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파티클의 크기가 곱해짐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Alpha Affects Intensity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Intensity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파티클 알파 값이 곱해짐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Maximum Lights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최대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5027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9C660AF-8428-17AE-5C82-9F29A558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390023"/>
            <a:ext cx="4464295" cy="254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44E091-F4C4-B167-9314-E1B8398004FC}"/>
              </a:ext>
            </a:extLst>
          </p:cNvPr>
          <p:cNvSpPr txBox="1"/>
          <p:nvPr/>
        </p:nvSpPr>
        <p:spPr>
          <a:xfrm>
            <a:off x="5586840" y="3935185"/>
            <a:ext cx="101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EF380-1947-0D72-0DA6-BDAFD8036E49}"/>
              </a:ext>
            </a:extLst>
          </p:cNvPr>
          <p:cNvSpPr txBox="1"/>
          <p:nvPr/>
        </p:nvSpPr>
        <p:spPr>
          <a:xfrm>
            <a:off x="3163240" y="5128586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잔상을 추가함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트레일 머티리얼 설정이 필요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686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AAF7DDD-6615-C0A7-3F79-0216B732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055287"/>
            <a:ext cx="4464295" cy="254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50CFF-FB40-5FF9-8D37-55825033BC8A}"/>
              </a:ext>
            </a:extLst>
          </p:cNvPr>
          <p:cNvSpPr txBox="1"/>
          <p:nvPr/>
        </p:nvSpPr>
        <p:spPr>
          <a:xfrm>
            <a:off x="2331218" y="3800976"/>
            <a:ext cx="80469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생성 방법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Ratio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잔상을 남길 파티클의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잔상이 속한 파티클의 수명에 곱하는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Minimum Vertex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잔상에 버텍스가 추가되기 까지에 필요한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World 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활성화시 잔상이 오브젝트에 상대적으로 움직이지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Die With 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소멸되는 즉시 잔상이 사라짐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Width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너비에 파티클 크기를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수명에 파티클 크기를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Particle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색상을 잔상에 상속함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423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 모듈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98111D-BCF2-EC4E-9E53-4027A99E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055287"/>
            <a:ext cx="4464295" cy="254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563F4F-9523-F400-E8A1-ED2715E8CC75}"/>
              </a:ext>
            </a:extLst>
          </p:cNvPr>
          <p:cNvSpPr txBox="1"/>
          <p:nvPr/>
        </p:nvSpPr>
        <p:spPr>
          <a:xfrm>
            <a:off x="2983224" y="4274505"/>
            <a:ext cx="6225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수명에 따라 색상을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Width over Trail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잔상의 너비를 잔상 길이에 따라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Trail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잔상의 색상을 잔상 길이에 따라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06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CBE20A-6EED-8A97-8AF3-738D3AA4BDA5}"/>
              </a:ext>
            </a:extLst>
          </p:cNvPr>
          <p:cNvSpPr txBox="1"/>
          <p:nvPr/>
        </p:nvSpPr>
        <p:spPr>
          <a:xfrm>
            <a:off x="1423086" y="2400347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FB62B-0371-470B-CF20-A06485954B40}"/>
              </a:ext>
            </a:extLst>
          </p:cNvPr>
          <p:cNvSpPr txBox="1"/>
          <p:nvPr/>
        </p:nvSpPr>
        <p:spPr>
          <a:xfrm>
            <a:off x="2487982" y="3188068"/>
            <a:ext cx="7093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다루는 데에 용이함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작고 많은 것들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불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연기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유체 등의 동적 오브젝트를 다루는 데에 용이함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쉐이더와 함께 다양한 효과를 구현할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516157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3837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6.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96FA26E-86F7-7995-262A-7C97D744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05" y="2188655"/>
            <a:ext cx="5645390" cy="1433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921A4-8169-1980-8F16-45486D91A8B0}"/>
              </a:ext>
            </a:extLst>
          </p:cNvPr>
          <p:cNvSpPr txBox="1"/>
          <p:nvPr/>
        </p:nvSpPr>
        <p:spPr>
          <a:xfrm>
            <a:off x="3535042" y="3952839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스프라이트와 애니메이션을 이용한 폭발 이펙트</a:t>
            </a:r>
          </a:p>
        </p:txBody>
      </p:sp>
    </p:spTree>
    <p:extLst>
      <p:ext uri="{BB962C8B-B14F-4D97-AF65-F5344CB8AC3E}">
        <p14:creationId xmlns:p14="http://schemas.microsoft.com/office/powerpoint/2010/main" val="57754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파티클 시스템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볼륨 입자 폭발 3D 모델 - TurboSquid 635830">
            <a:extLst>
              <a:ext uri="{FF2B5EF4-FFF2-40B4-BE49-F238E27FC236}">
                <a16:creationId xmlns:a16="http://schemas.microsoft.com/office/drawing/2014/main" id="{268E724C-E4CA-5155-B41B-2914AA2B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34" y="1597142"/>
            <a:ext cx="3999731" cy="299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D7EA4-1C91-9E77-111F-5425BE5EA1DC}"/>
              </a:ext>
            </a:extLst>
          </p:cNvPr>
          <p:cNvSpPr txBox="1"/>
          <p:nvPr/>
        </p:nvSpPr>
        <p:spPr>
          <a:xfrm>
            <a:off x="516605" y="4894343"/>
            <a:ext cx="1115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시스템을 이용한 폭발 이펙트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각각의 입자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시뮬레이션하기 때문에 파티클 각각에 색 변화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크기 변화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물리 효과까지 줄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종류의 파티클을 동시에 생성해서 다채로운 파티클을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215863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1826</Words>
  <Application>Microsoft Office PowerPoint</Application>
  <PresentationFormat>와이드스크린</PresentationFormat>
  <Paragraphs>351</Paragraphs>
  <Slides>71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나눔스퀘어OTF ExtraBold</vt:lpstr>
      <vt:lpstr>나눔스퀘어OTF_ac</vt:lpstr>
      <vt:lpstr>나눔스퀘어OTF_ac Bold</vt:lpstr>
      <vt:lpstr>나눔스퀘어OTF_ac Light</vt:lpstr>
      <vt:lpstr>Arial</vt:lpstr>
      <vt:lpstr>나눔스퀘어OTF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474</cp:revision>
  <dcterms:created xsi:type="dcterms:W3CDTF">2023-05-12T11:56:26Z</dcterms:created>
  <dcterms:modified xsi:type="dcterms:W3CDTF">2023-07-11T15:58:31Z</dcterms:modified>
</cp:coreProperties>
</file>