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4" r:id="rId4"/>
    <p:sldId id="492" r:id="rId5"/>
    <p:sldId id="496" r:id="rId6"/>
    <p:sldId id="497" r:id="rId7"/>
    <p:sldId id="493" r:id="rId8"/>
    <p:sldId id="275" r:id="rId9"/>
    <p:sldId id="498" r:id="rId10"/>
    <p:sldId id="499" r:id="rId11"/>
    <p:sldId id="500" r:id="rId12"/>
    <p:sldId id="501" r:id="rId13"/>
    <p:sldId id="502" r:id="rId14"/>
    <p:sldId id="494" r:id="rId15"/>
    <p:sldId id="495" r:id="rId16"/>
    <p:sldId id="503" r:id="rId17"/>
    <p:sldId id="504" r:id="rId18"/>
    <p:sldId id="505" r:id="rId19"/>
    <p:sldId id="506" r:id="rId20"/>
    <p:sldId id="507" r:id="rId21"/>
    <p:sldId id="508" r:id="rId22"/>
    <p:sldId id="491" r:id="rId23"/>
    <p:sldId id="510" r:id="rId24"/>
    <p:sldId id="509" r:id="rId25"/>
    <p:sldId id="511" r:id="rId26"/>
    <p:sldId id="512" r:id="rId27"/>
    <p:sldId id="515" r:id="rId28"/>
    <p:sldId id="516" r:id="rId29"/>
    <p:sldId id="33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5.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공격과 이벤트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4451" y="5031444"/>
            <a:ext cx="12183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광선은 특정한 위치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방향으로 발사되어 광선에 닿는 물체들을 검사함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광선은 무한히 빠른 속도를 가진다고 가정하고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경우에 따라 광선의 이동 거리가 제한될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3ECC6-ED28-7793-F25D-C3DB11FEFD84}"/>
              </a:ext>
            </a:extLst>
          </p:cNvPr>
          <p:cNvSpPr/>
          <p:nvPr/>
        </p:nvSpPr>
        <p:spPr>
          <a:xfrm>
            <a:off x="2700867" y="1710266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74464E-CEF8-3FE8-AAAC-75FF3B6CF05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94667" y="1117600"/>
            <a:ext cx="5909733" cy="1820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4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3127880" y="3879977"/>
            <a:ext cx="59362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광선을 이용하여 알아낼 수 있는 정보는 여러가지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먼저 광선에 닿은 물체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광선에 관통된 물체들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광선의 시작 지점과 물체 사이의 거리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광선이 닿은 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광선이 관통하여 지나간 물체의 선분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93ECC6-ED28-7793-F25D-C3DB11FEFD84}"/>
              </a:ext>
            </a:extLst>
          </p:cNvPr>
          <p:cNvSpPr/>
          <p:nvPr/>
        </p:nvSpPr>
        <p:spPr>
          <a:xfrm>
            <a:off x="2700867" y="1075267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874464E-CEF8-3FE8-AAAC-75FF3B6CF05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94667" y="482601"/>
            <a:ext cx="5909733" cy="1820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990285" y="5322513"/>
            <a:ext cx="1021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캐스팅이라고 하는 것은 가상의 광선을 이용한 계산과 연산을 총칭하는 말이기에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우리가 보통 이야기하는 레이 트레이싱도 레이 캐스팅의 특별한 케이스라 볼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7" name="Picture 4" descr="실시간 레이트레이싱 적용, 새로운 마인크래프트 베타 버전 공개 &lt; 임베디드·컴퓨팅·IoT &lt; 뉴스 &lt; 기사본문 - 테크월드뉴스 -  이건한 기자">
            <a:extLst>
              <a:ext uri="{FF2B5EF4-FFF2-40B4-BE49-F238E27FC236}">
                <a16:creationId xmlns:a16="http://schemas.microsoft.com/office/drawing/2014/main" id="{AE5BEDE8-C206-5782-5374-239DB25F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6130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9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659555" y="5110846"/>
            <a:ext cx="887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트레이싱도 광선을 사용하는데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광선이 무수히 많고 물체에 반사됨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참고로 현재의 하드웨어도 빛의 실시간 시뮬레이션이 불가능함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F0F9C7-5BFE-40B3-715E-162A0643D940}"/>
              </a:ext>
            </a:extLst>
          </p:cNvPr>
          <p:cNvSpPr/>
          <p:nvPr/>
        </p:nvSpPr>
        <p:spPr>
          <a:xfrm>
            <a:off x="5431367" y="717922"/>
            <a:ext cx="1329266" cy="13292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B65B7B-29A6-A49F-FEDD-8D8E7DE98844}"/>
              </a:ext>
            </a:extLst>
          </p:cNvPr>
          <p:cNvSpPr/>
          <p:nvPr/>
        </p:nvSpPr>
        <p:spPr>
          <a:xfrm>
            <a:off x="2667001" y="1439333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9B0F15-4B16-73C2-6097-18F36319F070}"/>
              </a:ext>
            </a:extLst>
          </p:cNvPr>
          <p:cNvSpPr/>
          <p:nvPr/>
        </p:nvSpPr>
        <p:spPr>
          <a:xfrm>
            <a:off x="8255000" y="2201333"/>
            <a:ext cx="1193800" cy="2455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C11B36-62D4-5974-C4EF-36464AB313C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937001" y="1382555"/>
            <a:ext cx="14943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5D31AD-D3C1-B244-97E2-74A6E3BAFBC5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096000" y="2047188"/>
            <a:ext cx="0" cy="2609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8EB78F-4493-F077-8AC2-705445A7CBA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760633" y="1382555"/>
            <a:ext cx="26119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390FB-92B8-0E16-0DE2-8E2BA1F49ABC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860801" y="1852522"/>
            <a:ext cx="1765232" cy="157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0B258C0-F8E7-D5E2-271C-DEDC24379486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6565967" y="1852522"/>
            <a:ext cx="1689033" cy="15764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943B6F-A3DE-DD13-1137-31B3624CC0B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60633" y="3429000"/>
            <a:ext cx="1494367" cy="1227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A9E504-A293-5CD4-4F1D-CAC7835665DA}"/>
              </a:ext>
            </a:extLst>
          </p:cNvPr>
          <p:cNvCxnSpPr>
            <a:cxnSpLocks/>
          </p:cNvCxnSpPr>
          <p:nvPr/>
        </p:nvCxnSpPr>
        <p:spPr>
          <a:xfrm>
            <a:off x="3860801" y="3429000"/>
            <a:ext cx="1227666" cy="1227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BA20F4-C3A9-32EA-0643-4A51229229EA}"/>
              </a:ext>
            </a:extLst>
          </p:cNvPr>
          <p:cNvCxnSpPr>
            <a:cxnSpLocks/>
          </p:cNvCxnSpPr>
          <p:nvPr/>
        </p:nvCxnSpPr>
        <p:spPr>
          <a:xfrm>
            <a:off x="6375400" y="1972733"/>
            <a:ext cx="1041400" cy="2683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0E29DFB-129F-1919-B000-89A587476353}"/>
              </a:ext>
            </a:extLst>
          </p:cNvPr>
          <p:cNvCxnSpPr>
            <a:cxnSpLocks/>
          </p:cNvCxnSpPr>
          <p:nvPr/>
        </p:nvCxnSpPr>
        <p:spPr>
          <a:xfrm flipH="1">
            <a:off x="4682067" y="1972733"/>
            <a:ext cx="1134534" cy="2590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EEE07F-1A72-A09D-81CE-AC06E60B8631}"/>
              </a:ext>
            </a:extLst>
          </p:cNvPr>
          <p:cNvCxnSpPr>
            <a:cxnSpLocks/>
          </p:cNvCxnSpPr>
          <p:nvPr/>
        </p:nvCxnSpPr>
        <p:spPr>
          <a:xfrm flipH="1">
            <a:off x="3891526" y="1659467"/>
            <a:ext cx="1582174" cy="541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280593B-5B89-31F0-5B28-72BEAA982AF0}"/>
              </a:ext>
            </a:extLst>
          </p:cNvPr>
          <p:cNvCxnSpPr>
            <a:cxnSpLocks/>
          </p:cNvCxnSpPr>
          <p:nvPr/>
        </p:nvCxnSpPr>
        <p:spPr>
          <a:xfrm>
            <a:off x="3865240" y="2201333"/>
            <a:ext cx="2582059" cy="1150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AAD318-8507-FC6E-5DF2-059B466DDDA6}"/>
              </a:ext>
            </a:extLst>
          </p:cNvPr>
          <p:cNvCxnSpPr>
            <a:cxnSpLocks/>
          </p:cNvCxnSpPr>
          <p:nvPr/>
        </p:nvCxnSpPr>
        <p:spPr>
          <a:xfrm>
            <a:off x="6722671" y="1593008"/>
            <a:ext cx="1532328" cy="676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B8A815E-580D-6EFC-90EB-B6FA32FBCBD7}"/>
              </a:ext>
            </a:extLst>
          </p:cNvPr>
          <p:cNvCxnSpPr>
            <a:cxnSpLocks/>
          </p:cNvCxnSpPr>
          <p:nvPr/>
        </p:nvCxnSpPr>
        <p:spPr>
          <a:xfrm flipH="1">
            <a:off x="5537200" y="2269067"/>
            <a:ext cx="2717799" cy="1082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9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35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560684" y="5191811"/>
            <a:ext cx="11070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슈팅 게임에서 총과 같은 발사체를 구현하는 방식은 크게 투사체와 히트 스캔으로 나뉨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>
            <a:off x="4089400" y="2257495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8C4FBB-EFBC-E824-1E55-0F9D30FE6DA9}"/>
              </a:ext>
            </a:extLst>
          </p:cNvPr>
          <p:cNvCxnSpPr>
            <a:cxnSpLocks/>
          </p:cNvCxnSpPr>
          <p:nvPr/>
        </p:nvCxnSpPr>
        <p:spPr>
          <a:xfrm flipV="1">
            <a:off x="7382933" y="1289190"/>
            <a:ext cx="0" cy="3011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2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899200" y="5191811"/>
            <a:ext cx="839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투사체는 총알에 해당하는 오브젝트를 실제로 만들고 시뮬레이션을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총알에 누군가 맞았다는 것은 두 오브젝트 사이의 충돌 처리로 체크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>
            <a:off x="5664200" y="1446246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BCC33-B41C-93A3-4E5E-DAAD7A113067}"/>
              </a:ext>
            </a:extLst>
          </p:cNvPr>
          <p:cNvSpPr/>
          <p:nvPr/>
        </p:nvSpPr>
        <p:spPr>
          <a:xfrm>
            <a:off x="29252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240D0-C2BD-B819-2DE7-784ACDB7EC0D}"/>
              </a:ext>
            </a:extLst>
          </p:cNvPr>
          <p:cNvSpPr txBox="1"/>
          <p:nvPr/>
        </p:nvSpPr>
        <p:spPr>
          <a:xfrm>
            <a:off x="6096000" y="1934633"/>
            <a:ext cx="1305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65788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916040" y="4836212"/>
            <a:ext cx="8359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방식의 장점으로는 투사체에 속도와 효과를 넣기 쉽다는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투사체는 조금의 수정으로 중력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등이 영향이 가도록 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투사체 오브젝트가 실제로 움직이는 것이기에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속도도 정할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F8C44-8CC8-DE70-68A9-197A251D9F43}"/>
              </a:ext>
            </a:extLst>
          </p:cNvPr>
          <p:cNvSpPr/>
          <p:nvPr/>
        </p:nvSpPr>
        <p:spPr>
          <a:xfrm rot="7765439">
            <a:off x="8979000" y="2656981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3B7D5-B632-5EBE-1663-BA1B7C5037A0}"/>
              </a:ext>
            </a:extLst>
          </p:cNvPr>
          <p:cNvSpPr/>
          <p:nvPr/>
        </p:nvSpPr>
        <p:spPr>
          <a:xfrm rot="6712645">
            <a:off x="7226401" y="1543491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1AE48-C782-DA6F-B203-6439F7510F60}"/>
              </a:ext>
            </a:extLst>
          </p:cNvPr>
          <p:cNvSpPr/>
          <p:nvPr/>
        </p:nvSpPr>
        <p:spPr>
          <a:xfrm rot="5225193">
            <a:off x="5219800" y="1412997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0F6C89-0439-D940-6EB4-EA37DECE2727}"/>
              </a:ext>
            </a:extLst>
          </p:cNvPr>
          <p:cNvSpPr/>
          <p:nvPr/>
        </p:nvSpPr>
        <p:spPr>
          <a:xfrm rot="3708853">
            <a:off x="3297869" y="1877515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EAB144-9CBB-FFDD-95B0-A6A8FFBF5F8E}"/>
              </a:ext>
            </a:extLst>
          </p:cNvPr>
          <p:cNvSpPr/>
          <p:nvPr/>
        </p:nvSpPr>
        <p:spPr>
          <a:xfrm rot="1987854">
            <a:off x="2205455" y="3021387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9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442363" y="5378205"/>
            <a:ext cx="9307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단점은 비싼 작업인 충돌 처리를 계속 해야 하기에 성능의 문제가 생길 수 있음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충돌 처리의 문제점인 관통에 대한 처리도 해주어야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E6CEF5-590B-A833-0383-CC4D669108EB}"/>
              </a:ext>
            </a:extLst>
          </p:cNvPr>
          <p:cNvSpPr/>
          <p:nvPr/>
        </p:nvSpPr>
        <p:spPr>
          <a:xfrm>
            <a:off x="3141133" y="1773888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2FE0C9-1DF3-EACD-E589-F00C93879548}"/>
              </a:ext>
            </a:extLst>
          </p:cNvPr>
          <p:cNvSpPr/>
          <p:nvPr/>
        </p:nvSpPr>
        <p:spPr>
          <a:xfrm>
            <a:off x="5880100" y="566053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EF63B-BA50-CF09-2D09-C263F7021AA8}"/>
              </a:ext>
            </a:extLst>
          </p:cNvPr>
          <p:cNvSpPr/>
          <p:nvPr/>
        </p:nvSpPr>
        <p:spPr>
          <a:xfrm>
            <a:off x="5880100" y="4229428"/>
            <a:ext cx="431800" cy="905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862C1-779B-7776-0530-4618C4CE131B}"/>
              </a:ext>
            </a:extLst>
          </p:cNvPr>
          <p:cNvSpPr txBox="1"/>
          <p:nvPr/>
        </p:nvSpPr>
        <p:spPr>
          <a:xfrm>
            <a:off x="6467382" y="780690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너무 빠르면 물체를 관통하여 지나감</a:t>
            </a:r>
            <a:endParaRPr lang="en-US" altLang="ko-KR" sz="1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충돌 처리가 되지 않음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45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122575" y="5225805"/>
            <a:ext cx="994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 방식은 레이 캐스팅을 이용하여 가상의 광선이 물체에 닿았는지를 확인함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레이저 포인터를 생각하면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144199-C1EF-B90B-FC35-179C3755F493}"/>
              </a:ext>
            </a:extLst>
          </p:cNvPr>
          <p:cNvSpPr/>
          <p:nvPr/>
        </p:nvSpPr>
        <p:spPr>
          <a:xfrm>
            <a:off x="31411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AE6229-5157-9C10-63F1-A7C4E89CFF9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456312"/>
            <a:ext cx="0" cy="1895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799A7-E0E4-ABB1-5347-F40BC99AB8EC}"/>
              </a:ext>
            </a:extLst>
          </p:cNvPr>
          <p:cNvSpPr txBox="1"/>
          <p:nvPr/>
        </p:nvSpPr>
        <p:spPr>
          <a:xfrm>
            <a:off x="6096000" y="18905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57881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082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투사체와 히트 스캔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피해와 공격 이벤트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사망 이벤트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323760" y="5048005"/>
            <a:ext cx="9544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히트 스캔은 속도가 무한하기에 레이저를 구현하기에 적합함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당연하게도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 한 순간만 직선과 입체의 충돌을 처리하기에 연산량이 낮고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연산의 대상이 직선이기에 투사체처럼 관통되어 지나가는 문제가 발생하지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144199-C1EF-B90B-FC35-179C3755F493}"/>
              </a:ext>
            </a:extLst>
          </p:cNvPr>
          <p:cNvSpPr/>
          <p:nvPr/>
        </p:nvSpPr>
        <p:spPr>
          <a:xfrm>
            <a:off x="3141133" y="2352180"/>
            <a:ext cx="5909734" cy="2153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4AE6229-5157-9C10-63F1-A7C4E89CFF9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96000" y="456312"/>
            <a:ext cx="0" cy="1895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799A7-E0E4-ABB1-5347-F40BC99AB8EC}"/>
              </a:ext>
            </a:extLst>
          </p:cNvPr>
          <p:cNvSpPr txBox="1"/>
          <p:nvPr/>
        </p:nvSpPr>
        <p:spPr>
          <a:xfrm>
            <a:off x="6096000" y="189051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205822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투사체와 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1166675" y="4734739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단점은 속도라는 개념을 추가할 수 없음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구현하려고 하면 투사체와 다를게 없어짐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또한 두께가 없는 레이저이기에 공격 범위를 할 수 없음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이도 마찬가지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그리고 직선은 계산이 쉽지만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곡선은 계산이 굉장히 까다로워짐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330B95C1-3AC8-9078-23E7-99856A9E7752}"/>
              </a:ext>
            </a:extLst>
          </p:cNvPr>
          <p:cNvCxnSpPr/>
          <p:nvPr/>
        </p:nvCxnSpPr>
        <p:spPr>
          <a:xfrm rot="10800000">
            <a:off x="4169833" y="1134534"/>
            <a:ext cx="3852334" cy="287866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5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60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히트 스캔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DAEA79-11EC-D3D2-5DB3-F91F79FBA0DE}"/>
              </a:ext>
            </a:extLst>
          </p:cNvPr>
          <p:cNvSpPr txBox="1"/>
          <p:nvPr/>
        </p:nvSpPr>
        <p:spPr>
          <a:xfrm>
            <a:off x="5436204" y="319816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추가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43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821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피해와 공격 이벤트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8F8488-6C39-C883-C9F4-2200F461399D}"/>
              </a:ext>
            </a:extLst>
          </p:cNvPr>
          <p:cNvSpPr txBox="1"/>
          <p:nvPr/>
        </p:nvSpPr>
        <p:spPr>
          <a:xfrm>
            <a:off x="5436204" y="319816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추가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831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9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사망 이벤트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E58E70-2ECA-5C28-5DED-943EF401EF4E}"/>
              </a:ext>
            </a:extLst>
          </p:cNvPr>
          <p:cNvSpPr txBox="1"/>
          <p:nvPr/>
        </p:nvSpPr>
        <p:spPr>
          <a:xfrm>
            <a:off x="5436204" y="319816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추가 예정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2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283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5.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공격과 이벤트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6" y="607958"/>
            <a:ext cx="630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6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5</a:t>
            </a:r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24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E19CCA-27B5-A8BA-B28F-6A193A292C32}"/>
              </a:ext>
            </a:extLst>
          </p:cNvPr>
          <p:cNvSpPr/>
          <p:nvPr/>
        </p:nvSpPr>
        <p:spPr>
          <a:xfrm>
            <a:off x="7243433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CD364-A0BA-3CBE-A205-35A096404EC7}"/>
              </a:ext>
            </a:extLst>
          </p:cNvPr>
          <p:cNvSpPr/>
          <p:nvPr/>
        </p:nvSpPr>
        <p:spPr>
          <a:xfrm>
            <a:off x="843562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프로젝트 기획 마감</a:t>
            </a:r>
            <a:endParaRPr lang="en-US" altLang="ko-KR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1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6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7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카메라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8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UI/UX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파티클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일차</a:t>
            </a: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b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E19CCA-27B5-A8BA-B28F-6A193A292C32}"/>
              </a:ext>
            </a:extLst>
          </p:cNvPr>
          <p:cNvSpPr/>
          <p:nvPr/>
        </p:nvSpPr>
        <p:spPr>
          <a:xfrm>
            <a:off x="7243433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CD364-A0BA-3CBE-A205-35A096404EC7}"/>
              </a:ext>
            </a:extLst>
          </p:cNvPr>
          <p:cNvSpPr/>
          <p:nvPr/>
        </p:nvSpPr>
        <p:spPr>
          <a:xfrm>
            <a:off x="843562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2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99B13-4505-61AB-89C2-03C1C64CE7F7}"/>
              </a:ext>
            </a:extLst>
          </p:cNvPr>
          <p:cNvSpPr txBox="1"/>
          <p:nvPr/>
        </p:nvSpPr>
        <p:spPr>
          <a:xfrm>
            <a:off x="2319164" y="1549630"/>
            <a:ext cx="75536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팀원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- 1~3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명으로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팀을 꾸려서 기획서를 제출해도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 매칭을 원한다면 기획서 제출 이후 비슷한 기획으로 매칭도 가능함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개발자 외에 디자이너를 추가해도 됨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포함 최대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프로젝트는 멀티 플레이 게임을 기반으로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서버는 기획에 맞게 단순한 형태로 제공될 예정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빠른 응답은 보장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X)</a:t>
            </a: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기획서 양식은 자유이고 제출은 다음주 토요일까지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구글 폼을 올릴 예정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기획에 대한 피드백을 진행한 이후 이에 맞게 프로젝트를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발표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마지막 날에 프로젝트 발표를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소개 및 시연 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6DEAF-3CA7-C29F-7E5B-30D70C94CF16}"/>
              </a:ext>
            </a:extLst>
          </p:cNvPr>
          <p:cNvSpPr txBox="1"/>
          <p:nvPr/>
        </p:nvSpPr>
        <p:spPr>
          <a:xfrm>
            <a:off x="4476006" y="599389"/>
            <a:ext cx="32399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 프로젝트</a:t>
            </a:r>
            <a:endParaRPr lang="en-US" altLang="ko-KR" sz="4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78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3392375" y="5754845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캐스팅을 설명하는 대표적인 두 케이스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Picture 2" descr="Ray Casting Demo (with Ray Tra - Google Play 앱">
            <a:extLst>
              <a:ext uri="{FF2B5EF4-FFF2-40B4-BE49-F238E27FC236}">
                <a16:creationId xmlns:a16="http://schemas.microsoft.com/office/drawing/2014/main" id="{8350F079-54D9-0CC6-0EE4-2270BBCA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45" y="1261533"/>
            <a:ext cx="3776134" cy="37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실시간 레이트레이싱 적용, 새로운 마인크래프트 베타 버전 공개 &lt; 임베디드·컴퓨팅·IoT &lt; 뉴스 &lt; 기사본문 - 테크월드뉴스 -  이건한 기자">
            <a:extLst>
              <a:ext uri="{FF2B5EF4-FFF2-40B4-BE49-F238E27FC236}">
                <a16:creationId xmlns:a16="http://schemas.microsoft.com/office/drawing/2014/main" id="{41550049-6498-CF81-0A48-71086BDE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68" y="14351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레이 캐스팅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66E2D1-CCCF-1BE5-85CD-3F7CE653BE29}"/>
              </a:ext>
            </a:extLst>
          </p:cNvPr>
          <p:cNvSpPr txBox="1"/>
          <p:nvPr/>
        </p:nvSpPr>
        <p:spPr>
          <a:xfrm>
            <a:off x="656865" y="5615645"/>
            <a:ext cx="1087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레이 캐스팅이란 특정한 지점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방향에서 광선을 발사하여 이를 계산에 사용하는 기법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3" name="Picture 2" descr="Ray Casting Demo (with Ray Tra - Google Play 앱">
            <a:extLst>
              <a:ext uri="{FF2B5EF4-FFF2-40B4-BE49-F238E27FC236}">
                <a16:creationId xmlns:a16="http://schemas.microsoft.com/office/drawing/2014/main" id="{8350F079-54D9-0CC6-0EE4-2270BBCA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32" y="889000"/>
            <a:ext cx="3776134" cy="37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3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563</Words>
  <Application>Microsoft Office PowerPoint</Application>
  <PresentationFormat>와이드스크린</PresentationFormat>
  <Paragraphs>133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나눔스퀘어OTF ExtraBold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367</cp:revision>
  <dcterms:created xsi:type="dcterms:W3CDTF">2023-05-12T11:56:26Z</dcterms:created>
  <dcterms:modified xsi:type="dcterms:W3CDTF">2023-06-16T13:17:09Z</dcterms:modified>
</cp:coreProperties>
</file>