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4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40" r:id="rId12"/>
    <p:sldId id="541" r:id="rId13"/>
    <p:sldId id="539" r:id="rId14"/>
    <p:sldId id="542" r:id="rId15"/>
    <p:sldId id="543" r:id="rId16"/>
    <p:sldId id="544" r:id="rId17"/>
    <p:sldId id="529" r:id="rId18"/>
    <p:sldId id="547" r:id="rId19"/>
    <p:sldId id="546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45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4" r:id="rId45"/>
    <p:sldId id="564" r:id="rId46"/>
    <p:sldId id="573" r:id="rId47"/>
    <p:sldId id="33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3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3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2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3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5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4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46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3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7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24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0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2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9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8.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 기초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659309" y="4990571"/>
            <a:ext cx="487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최종적인 결과를 사용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대표적으로 렌더링의 결과를 모니터에 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95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4380664" y="4990571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더 세부적으로 나눌 수도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51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4140218" y="4990571"/>
            <a:ext cx="391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쉐이더에서 하는 역할도 다양함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06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PU Programming: Vertex Shader and Pixel Shader (GLSL)">
            <a:extLst>
              <a:ext uri="{FF2B5EF4-FFF2-40B4-BE49-F238E27FC236}">
                <a16:creationId xmlns:a16="http://schemas.microsoft.com/office/drawing/2014/main" id="{393B68EB-18C9-6FF5-0318-50377527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20" y="1307570"/>
            <a:ext cx="8192559" cy="46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6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1139414" y="4927013"/>
            <a:ext cx="991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자주 사용하고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바뀔 일 없는 연산의 경우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그 기능을 고정시켜 제공하는 경우가 많음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대표적으로 래스터화가 있는데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래스터화에 대한 커스터마이징은 하지 않음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0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1454413" y="4927013"/>
            <a:ext cx="928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이와는 다르게 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 단계는 프로그램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/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/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상황에 따라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해야 하는 작업들이 계속해서 변화할 필요가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2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564756" y="4927013"/>
            <a:ext cx="1106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따라서 그래픽 프로그래밍을 한다는 것은 주로 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쉐이더를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다루는 것을 말함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922040-DD08-7B0F-692A-8C10D8657EB8}"/>
              </a:ext>
            </a:extLst>
          </p:cNvPr>
          <p:cNvSpPr/>
          <p:nvPr/>
        </p:nvSpPr>
        <p:spPr>
          <a:xfrm>
            <a:off x="1915811" y="3154509"/>
            <a:ext cx="291546" cy="1138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21123A-6AD0-40AA-5892-80588D84B39E}"/>
              </a:ext>
            </a:extLst>
          </p:cNvPr>
          <p:cNvSpPr/>
          <p:nvPr/>
        </p:nvSpPr>
        <p:spPr>
          <a:xfrm>
            <a:off x="5954507" y="3134446"/>
            <a:ext cx="291546" cy="1138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A84450-CCB7-1064-0FA6-8A4A7B6982B2}"/>
              </a:ext>
            </a:extLst>
          </p:cNvPr>
          <p:cNvSpPr/>
          <p:nvPr/>
        </p:nvSpPr>
        <p:spPr>
          <a:xfrm>
            <a:off x="7965291" y="3151790"/>
            <a:ext cx="291546" cy="1138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7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38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4075260" y="2995432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쉐이더란 무엇인가</a:t>
            </a:r>
            <a:r>
              <a:rPr lang="en-US" altLang="ko-KR" sz="3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887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2B4B5B-F201-F199-575E-61E2CA93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85" y="1040264"/>
            <a:ext cx="9270230" cy="53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30383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그래픽스 파이프라인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쉐이더와 머티리얼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후처리 쉐이더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 실습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인크래프트(MineCraft) 1.14.2 소닉 쉐이더 설치">
            <a:extLst>
              <a:ext uri="{FF2B5EF4-FFF2-40B4-BE49-F238E27FC236}">
                <a16:creationId xmlns:a16="http://schemas.microsoft.com/office/drawing/2014/main" id="{46070050-6C7D-5D8D-804F-F4ECF538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" y="1369483"/>
            <a:ext cx="10758920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E498D-7A96-BCB2-1A0B-A9938BF266BB}"/>
              </a:ext>
            </a:extLst>
          </p:cNvPr>
          <p:cNvSpPr txBox="1"/>
          <p:nvPr/>
        </p:nvSpPr>
        <p:spPr>
          <a:xfrm>
            <a:off x="2036325" y="5117640"/>
            <a:ext cx="8119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쉐이더를 낮은 품질의 그래픽을 더 높게 만들어주는 도구로 생각할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마인크래프트의 영향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25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인크래프트(MineCraft) 1.14.2 소닉 쉐이더 설치">
            <a:extLst>
              <a:ext uri="{FF2B5EF4-FFF2-40B4-BE49-F238E27FC236}">
                <a16:creationId xmlns:a16="http://schemas.microsoft.com/office/drawing/2014/main" id="{46070050-6C7D-5D8D-804F-F4ECF538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" y="1369483"/>
            <a:ext cx="10758920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E498D-7A96-BCB2-1A0B-A9938BF266BB}"/>
              </a:ext>
            </a:extLst>
          </p:cNvPr>
          <p:cNvSpPr txBox="1"/>
          <p:nvPr/>
        </p:nvSpPr>
        <p:spPr>
          <a:xfrm>
            <a:off x="8041848" y="4522916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5CB91-C3A6-9E64-239C-50C41F72762B}"/>
              </a:ext>
            </a:extLst>
          </p:cNvPr>
          <p:cNvSpPr txBox="1"/>
          <p:nvPr/>
        </p:nvSpPr>
        <p:spPr>
          <a:xfrm>
            <a:off x="2691099" y="4525433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82C73-00F9-FD26-E19D-2A5ACECBEE1C}"/>
              </a:ext>
            </a:extLst>
          </p:cNvPr>
          <p:cNvSpPr txBox="1"/>
          <p:nvPr/>
        </p:nvSpPr>
        <p:spPr>
          <a:xfrm>
            <a:off x="2156561" y="52954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그러나 흔히 할 수 있는 오해와는 다르게 왼쪽도 쉐이더가 적용되어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단지 더 간단한 쉐이더일 뿐임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4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264160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26415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2641598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3742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3736945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373694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4487333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146473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146473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146473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25654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2560078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25600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3310466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1940955" y="4271795"/>
            <a:ext cx="83102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 실행하는 프로그램을 말함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현대의 컴퓨터는 모든 그래픽 및 렌더링 연산을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담당하기 때문에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모든 컴퓨터는 쉐이더가 있고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있을 수밖에 없음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없으면 렌더링이 안되므로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57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146473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146473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146473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25654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2560078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25600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3310466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1959398" y="3941422"/>
            <a:ext cx="82734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프로그램을 만든다는 의미는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 어떤걸 계산할지에 대해서 프로그램을 만들고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이를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실행하게 하는 것임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주로 하는게 그래픽 처리와 렌더링이므로 쉐이더 프로그램은 대부분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그래픽 처리와 렌더링을 다룸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67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146473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146473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146473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25654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2560078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25600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3310466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3260240" y="4148669"/>
            <a:ext cx="56717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 쉐이더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버텍스를 다루는 프로그램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프래그먼트를 다루는 프로그램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후처리를 다루는 프로그램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38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3298723" y="952140"/>
            <a:ext cx="5594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언어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(Shader Language)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프로그램을 작성하기 위한 프로그래밍 언어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3074" name="Picture 2" descr="GitHub - fordhurley/atom-glsl-preview: Shader live coding for the Atom  editor">
            <a:extLst>
              <a:ext uri="{FF2B5EF4-FFF2-40B4-BE49-F238E27FC236}">
                <a16:creationId xmlns:a16="http://schemas.microsoft.com/office/drawing/2014/main" id="{032C3320-8118-90C6-00EE-362757F0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49" y="2450170"/>
            <a:ext cx="7581901" cy="39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6870338" y="2767280"/>
            <a:ext cx="4320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유니티에서 쉐이더를 다루기 위해서는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기본적으로 쉐이더 언어를 이용해야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CG/HLSL/GLSL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등을 지원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9218" name="Picture 2" descr="UNITY] 쉐이더 1장 - 기본 이론">
            <a:extLst>
              <a:ext uri="{FF2B5EF4-FFF2-40B4-BE49-F238E27FC236}">
                <a16:creationId xmlns:a16="http://schemas.microsoft.com/office/drawing/2014/main" id="{25940856-8A2B-5242-656C-DE027681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952140"/>
            <a:ext cx="5209937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2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6401463" y="2767280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개발자가 아닌 사람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주로 디자이너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들도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쉐이더를 만들 수 있도록 쉐이더 그래프도 지원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10242" name="Picture 2" descr="Shader 기본이론 _ Unity Shader와 기본 코딩 : 네이버 블로그">
            <a:extLst>
              <a:ext uri="{FF2B5EF4-FFF2-40B4-BE49-F238E27FC236}">
                <a16:creationId xmlns:a16="http://schemas.microsoft.com/office/drawing/2014/main" id="{15A22277-D2F6-035D-B257-8D82BDC4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6" y="1898778"/>
            <a:ext cx="5715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2675466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3770811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3179233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3166533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2979177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2966478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17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16509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274634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21547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21420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1954710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194201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69E60-CF59-3FCE-59F5-A6973E372FF9}"/>
              </a:ext>
            </a:extLst>
          </p:cNvPr>
          <p:cNvSpPr txBox="1"/>
          <p:nvPr/>
        </p:nvSpPr>
        <p:spPr>
          <a:xfrm>
            <a:off x="2589272" y="4086825"/>
            <a:ext cx="70134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쉐이더는 프로그램이므로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입력에 대해서 연산을 수행해서 그 결과를 내보냄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서로 다른 연산을 해야한다면 그에 맞게 여러 쉐이더를 만들어서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필요한 쉐이더를 그때 그때 사용하면 되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5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16509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274634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21547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21420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1954710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194201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69E60-CF59-3FCE-59F5-A6973E372FF9}"/>
              </a:ext>
            </a:extLst>
          </p:cNvPr>
          <p:cNvSpPr txBox="1"/>
          <p:nvPr/>
        </p:nvSpPr>
        <p:spPr>
          <a:xfrm>
            <a:off x="2312762" y="3985226"/>
            <a:ext cx="7566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그런데 만약 대부분의 연산은 동일하고 약간의 값의 차이만 있다면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Ex)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표면 색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Ex)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광도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조금의 차이에 해당하는 쉐이더를 전부 다 따로 만드는건 비효율적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9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16509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274634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21547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21420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1954710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194201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69E60-CF59-3FCE-59F5-A6973E372FF9}"/>
              </a:ext>
            </a:extLst>
          </p:cNvPr>
          <p:cNvSpPr txBox="1"/>
          <p:nvPr/>
        </p:nvSpPr>
        <p:spPr>
          <a:xfrm>
            <a:off x="1444747" y="4208102"/>
            <a:ext cx="9302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이러한 값의 차이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주로 물질 표면의 특성과 재질을 따로 분리시켜서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쉐이더는 그대로 유지한 채로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값들만 적당히 바꿔서 적용할 수 있게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이러한 물질의 특성과 재질을 머티리얼이라고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40129-4A9A-8640-C04E-B5A008FDF195}"/>
              </a:ext>
            </a:extLst>
          </p:cNvPr>
          <p:cNvSpPr txBox="1"/>
          <p:nvPr/>
        </p:nvSpPr>
        <p:spPr>
          <a:xfrm>
            <a:off x="5522769" y="58063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머티리얼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F5EFC6-743D-4025-5308-409E8820FC8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980745"/>
            <a:ext cx="3" cy="67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5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321F6C2-3E30-C89D-C6D9-DA0E9366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1261316"/>
            <a:ext cx="7750212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E517A6B-F0C5-8A2F-91C9-6A88EB3A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39" y="1513067"/>
            <a:ext cx="4509921" cy="41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821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A39204-CEB2-A39C-F91C-9CEC52A197F5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43942-A138-CCBE-9540-657C1826F6F1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357C64-AA5C-D69C-D5FB-E3DF046B376F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F8C766-AF74-C2B8-1A49-CBDF12FF6B28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D4000-61E2-DABC-BD6B-B4F3CEBAC3CA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935D9-CD10-6BCF-2391-3343A3A60FE6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9D5F1-1CE6-220A-C471-B67966BBE7D2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6321B-31FA-22BF-6468-4B7589891509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38450-8FA2-58D7-FBA5-B8FECEBA6F86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60DC4-59F5-B24B-C3D6-F396EA2AD256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456178-25FB-4368-0219-1AEAB30594D0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2505149" y="4683154"/>
            <a:ext cx="7181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쉐이더는 프래그먼트 쉐이더의 다음 단계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쉐이더는 이미지 그 자체를 연산의 결과로 내보내므로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쉐이더의 입력은 하나의 완전한 이미지임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368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476562" y="5252552"/>
            <a:ext cx="11238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쉐이더의 결과로 이미지의 색상 뿐만 아니라 깊이에 대한 정보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얼마나 멀리 있는지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도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그걸 이용하여 거리가 먼 곳은 색을 더 흐리게 하고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그렇지 않으면 선명하게 한다면</a:t>
            </a:r>
            <a:b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</a:b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게임에서 자주 보이는 안개 효과를 구현할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11270" name="Picture 6" descr="Cartoon Water Shader, 카테고리 머티리얼 - UE 마켓플레이스">
            <a:extLst>
              <a:ext uri="{FF2B5EF4-FFF2-40B4-BE49-F238E27FC236}">
                <a16:creationId xmlns:a16="http://schemas.microsoft.com/office/drawing/2014/main" id="{8C4791B3-9FAB-9D43-9D44-E5ED76EA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76" y="717922"/>
            <a:ext cx="7277100" cy="40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3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1916070" y="5328752"/>
            <a:ext cx="835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상황에 따라 적절히 블러를 이용하면 후처리 쉐이더로 이펙트를 만들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빠르게 이동하거나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피해를 받거나 하는 경우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0482" name="Picture 2" descr="Unity3D Shader 후처리효과 표현 - 모션 블러 : 네이버 블로그">
            <a:extLst>
              <a:ext uri="{FF2B5EF4-FFF2-40B4-BE49-F238E27FC236}">
                <a16:creationId xmlns:a16="http://schemas.microsoft.com/office/drawing/2014/main" id="{E671DF67-5309-2AED-F4FF-B2467904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08" y="1009290"/>
            <a:ext cx="6037383" cy="37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6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2913945" y="5962651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연산을 잘 하면 효율적으로 효과들을 넣을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1506" name="Picture 2" descr="유니티 포스트 프로세싱 (후처리) 이펙트 만들기 (1) : 네이버 블로그">
            <a:extLst>
              <a:ext uri="{FF2B5EF4-FFF2-40B4-BE49-F238E27FC236}">
                <a16:creationId xmlns:a16="http://schemas.microsoft.com/office/drawing/2014/main" id="{95095EE1-B13F-D3BE-BF0F-4AAA56B4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81" y="895349"/>
            <a:ext cx="777143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8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213360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3743433" y="4807299"/>
            <a:ext cx="4705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그래픽스 파이프라인이란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컴퓨터가 화면을 그리기 위한 일련의 과정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21335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2133598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2133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2133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1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4416693" y="5556251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모자이크 텍스쳐 효과도 가능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2530" name="Picture 2" descr="LWRP에서 커스텀 포스트 프로세싱 사용하기 : 네이버 블로그">
            <a:extLst>
              <a:ext uri="{FF2B5EF4-FFF2-40B4-BE49-F238E27FC236}">
                <a16:creationId xmlns:a16="http://schemas.microsoft.com/office/drawing/2014/main" id="{4E3DB989-BFAF-5401-8180-131FC631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48" y="1417168"/>
            <a:ext cx="5670903" cy="340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81FAB5-C710-A8BF-2F0A-E5AB0AD18FAA}"/>
              </a:ext>
            </a:extLst>
          </p:cNvPr>
          <p:cNvSpPr txBox="1"/>
          <p:nvPr/>
        </p:nvSpPr>
        <p:spPr>
          <a:xfrm>
            <a:off x="1839128" y="4930819"/>
            <a:ext cx="8513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쉐이더는 입력과 출력 모두 이미지인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태생부터 병렬처리를 위한 하드웨어이기에 쉐이더 역시 병렬로 처리함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무엇으로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픽셀 단위로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DD8C1-7F31-76F9-9917-EEC4F4007872}"/>
              </a:ext>
            </a:extLst>
          </p:cNvPr>
          <p:cNvSpPr/>
          <p:nvPr/>
        </p:nvSpPr>
        <p:spPr>
          <a:xfrm>
            <a:off x="2772667" y="194907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F2DE4-1698-3727-22FE-E3D902C9B239}"/>
              </a:ext>
            </a:extLst>
          </p:cNvPr>
          <p:cNvSpPr/>
          <p:nvPr/>
        </p:nvSpPr>
        <p:spPr>
          <a:xfrm>
            <a:off x="3120135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449F2-D5EC-CA7B-D371-89ED81C7AB85}"/>
              </a:ext>
            </a:extLst>
          </p:cNvPr>
          <p:cNvSpPr/>
          <p:nvPr/>
        </p:nvSpPr>
        <p:spPr>
          <a:xfrm>
            <a:off x="3467603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A14FC-EECE-B96F-7470-BAB0442C4C57}"/>
              </a:ext>
            </a:extLst>
          </p:cNvPr>
          <p:cNvSpPr/>
          <p:nvPr/>
        </p:nvSpPr>
        <p:spPr>
          <a:xfrm>
            <a:off x="3815071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49B06-A893-E52A-BF62-352412E9CA97}"/>
              </a:ext>
            </a:extLst>
          </p:cNvPr>
          <p:cNvSpPr/>
          <p:nvPr/>
        </p:nvSpPr>
        <p:spPr>
          <a:xfrm>
            <a:off x="4162539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A09B3-AB7E-8C83-9751-F0AFB1100222}"/>
              </a:ext>
            </a:extLst>
          </p:cNvPr>
          <p:cNvSpPr/>
          <p:nvPr/>
        </p:nvSpPr>
        <p:spPr>
          <a:xfrm>
            <a:off x="2772667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CF8EFA-DA84-B6FC-4DC2-D575B9CA9622}"/>
              </a:ext>
            </a:extLst>
          </p:cNvPr>
          <p:cNvSpPr/>
          <p:nvPr/>
        </p:nvSpPr>
        <p:spPr>
          <a:xfrm>
            <a:off x="3120135" y="229654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BC00D3-88F4-9AF4-B1EF-9F84B05BC718}"/>
              </a:ext>
            </a:extLst>
          </p:cNvPr>
          <p:cNvSpPr/>
          <p:nvPr/>
        </p:nvSpPr>
        <p:spPr>
          <a:xfrm>
            <a:off x="3467603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2FB2D-CA38-D722-7D44-82F17AB5FF47}"/>
              </a:ext>
            </a:extLst>
          </p:cNvPr>
          <p:cNvSpPr/>
          <p:nvPr/>
        </p:nvSpPr>
        <p:spPr>
          <a:xfrm>
            <a:off x="3815071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16D8D-72E1-4793-418A-A7B6A3B819C6}"/>
              </a:ext>
            </a:extLst>
          </p:cNvPr>
          <p:cNvSpPr/>
          <p:nvPr/>
        </p:nvSpPr>
        <p:spPr>
          <a:xfrm>
            <a:off x="4162539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13A763-4B6D-01AC-5597-2D67EFBAC559}"/>
              </a:ext>
            </a:extLst>
          </p:cNvPr>
          <p:cNvSpPr/>
          <p:nvPr/>
        </p:nvSpPr>
        <p:spPr>
          <a:xfrm>
            <a:off x="2772667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EB1B1-7E90-A000-94A6-3794BA9DC9AB}"/>
              </a:ext>
            </a:extLst>
          </p:cNvPr>
          <p:cNvSpPr/>
          <p:nvPr/>
        </p:nvSpPr>
        <p:spPr>
          <a:xfrm>
            <a:off x="3120135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0EE5D8-CCB5-97F4-69D0-A4717BD7B379}"/>
              </a:ext>
            </a:extLst>
          </p:cNvPr>
          <p:cNvSpPr/>
          <p:nvPr/>
        </p:nvSpPr>
        <p:spPr>
          <a:xfrm>
            <a:off x="3467603" y="263336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2810C6-BB4D-2BB0-CF72-6208243311C8}"/>
              </a:ext>
            </a:extLst>
          </p:cNvPr>
          <p:cNvSpPr/>
          <p:nvPr/>
        </p:nvSpPr>
        <p:spPr>
          <a:xfrm>
            <a:off x="3815071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409106-4ECC-8EE8-8416-53D72858D470}"/>
              </a:ext>
            </a:extLst>
          </p:cNvPr>
          <p:cNvSpPr/>
          <p:nvPr/>
        </p:nvSpPr>
        <p:spPr>
          <a:xfrm>
            <a:off x="4162539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CE9DA8-B769-C753-D19D-C1C48466A4F0}"/>
              </a:ext>
            </a:extLst>
          </p:cNvPr>
          <p:cNvSpPr/>
          <p:nvPr/>
        </p:nvSpPr>
        <p:spPr>
          <a:xfrm>
            <a:off x="2772667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3B547C-BD48-FF04-573A-920F1F9AC7F8}"/>
              </a:ext>
            </a:extLst>
          </p:cNvPr>
          <p:cNvSpPr/>
          <p:nvPr/>
        </p:nvSpPr>
        <p:spPr>
          <a:xfrm>
            <a:off x="3120135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5E951-CBEF-27A1-8461-DEC90A16A37A}"/>
              </a:ext>
            </a:extLst>
          </p:cNvPr>
          <p:cNvSpPr/>
          <p:nvPr/>
        </p:nvSpPr>
        <p:spPr>
          <a:xfrm>
            <a:off x="3467603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F47895-7565-A287-CD57-57829DF7DD1A}"/>
              </a:ext>
            </a:extLst>
          </p:cNvPr>
          <p:cNvSpPr/>
          <p:nvPr/>
        </p:nvSpPr>
        <p:spPr>
          <a:xfrm>
            <a:off x="3815071" y="2970190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62ACC9-81FC-5F0E-9C9F-BCCF2902D3D5}"/>
              </a:ext>
            </a:extLst>
          </p:cNvPr>
          <p:cNvSpPr/>
          <p:nvPr/>
        </p:nvSpPr>
        <p:spPr>
          <a:xfrm>
            <a:off x="4162539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3ABF6E-FCBD-51D4-7796-032D1370B07A}"/>
              </a:ext>
            </a:extLst>
          </p:cNvPr>
          <p:cNvSpPr/>
          <p:nvPr/>
        </p:nvSpPr>
        <p:spPr>
          <a:xfrm>
            <a:off x="2772667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52C09C-7D9E-3FAD-A446-B75AE7096138}"/>
              </a:ext>
            </a:extLst>
          </p:cNvPr>
          <p:cNvSpPr/>
          <p:nvPr/>
        </p:nvSpPr>
        <p:spPr>
          <a:xfrm>
            <a:off x="3120135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1D52FC-EAB0-A1A8-B4F7-22617ECBBC29}"/>
              </a:ext>
            </a:extLst>
          </p:cNvPr>
          <p:cNvSpPr/>
          <p:nvPr/>
        </p:nvSpPr>
        <p:spPr>
          <a:xfrm>
            <a:off x="3467603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689A4-9D29-0727-1994-AC32BD57B336}"/>
              </a:ext>
            </a:extLst>
          </p:cNvPr>
          <p:cNvSpPr/>
          <p:nvPr/>
        </p:nvSpPr>
        <p:spPr>
          <a:xfrm>
            <a:off x="3815071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D5AE7E-3A14-2BBE-513A-BDD51BB20C99}"/>
              </a:ext>
            </a:extLst>
          </p:cNvPr>
          <p:cNvSpPr/>
          <p:nvPr/>
        </p:nvSpPr>
        <p:spPr>
          <a:xfrm>
            <a:off x="4162539" y="331765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5C4F7F-E882-6C2B-299B-95997B17321D}"/>
              </a:ext>
            </a:extLst>
          </p:cNvPr>
          <p:cNvSpPr/>
          <p:nvPr/>
        </p:nvSpPr>
        <p:spPr>
          <a:xfrm>
            <a:off x="7681993" y="1949004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84BE8B-F484-6161-F20F-75B3E97D31ED}"/>
              </a:ext>
            </a:extLst>
          </p:cNvPr>
          <p:cNvSpPr/>
          <p:nvPr/>
        </p:nvSpPr>
        <p:spPr>
          <a:xfrm>
            <a:off x="8029461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802F3F-2B61-3895-0032-B8DDC361FE02}"/>
              </a:ext>
            </a:extLst>
          </p:cNvPr>
          <p:cNvSpPr/>
          <p:nvPr/>
        </p:nvSpPr>
        <p:spPr>
          <a:xfrm>
            <a:off x="8376929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AC7EC-2F6F-FA17-8A39-FD3DD0DEE3CE}"/>
              </a:ext>
            </a:extLst>
          </p:cNvPr>
          <p:cNvSpPr/>
          <p:nvPr/>
        </p:nvSpPr>
        <p:spPr>
          <a:xfrm>
            <a:off x="8724397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F4EB0F-5479-0BEE-5CD7-AA5CEEBECFD4}"/>
              </a:ext>
            </a:extLst>
          </p:cNvPr>
          <p:cNvSpPr/>
          <p:nvPr/>
        </p:nvSpPr>
        <p:spPr>
          <a:xfrm>
            <a:off x="9071865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39D3ED-BDA1-3E90-3AC6-9A924881551D}"/>
              </a:ext>
            </a:extLst>
          </p:cNvPr>
          <p:cNvSpPr/>
          <p:nvPr/>
        </p:nvSpPr>
        <p:spPr>
          <a:xfrm>
            <a:off x="7681993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3833B6-DF53-537A-8ACC-FAAD240D4526}"/>
              </a:ext>
            </a:extLst>
          </p:cNvPr>
          <p:cNvSpPr/>
          <p:nvPr/>
        </p:nvSpPr>
        <p:spPr>
          <a:xfrm>
            <a:off x="8029461" y="2296472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F1120F-55AC-E7FA-48F1-BA422979E391}"/>
              </a:ext>
            </a:extLst>
          </p:cNvPr>
          <p:cNvSpPr/>
          <p:nvPr/>
        </p:nvSpPr>
        <p:spPr>
          <a:xfrm>
            <a:off x="8376929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FF0C0B-4E28-D692-E4F8-0BD43C0A113C}"/>
              </a:ext>
            </a:extLst>
          </p:cNvPr>
          <p:cNvSpPr/>
          <p:nvPr/>
        </p:nvSpPr>
        <p:spPr>
          <a:xfrm>
            <a:off x="8724397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C20AB0-F88D-D280-E067-334AF89DB4A3}"/>
              </a:ext>
            </a:extLst>
          </p:cNvPr>
          <p:cNvSpPr/>
          <p:nvPr/>
        </p:nvSpPr>
        <p:spPr>
          <a:xfrm>
            <a:off x="9071865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5E2C97-3903-C14A-024D-B0DF120B9673}"/>
              </a:ext>
            </a:extLst>
          </p:cNvPr>
          <p:cNvSpPr/>
          <p:nvPr/>
        </p:nvSpPr>
        <p:spPr>
          <a:xfrm>
            <a:off x="7681993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FB4B72-BB2E-EB72-05F2-3B63253551AF}"/>
              </a:ext>
            </a:extLst>
          </p:cNvPr>
          <p:cNvSpPr/>
          <p:nvPr/>
        </p:nvSpPr>
        <p:spPr>
          <a:xfrm>
            <a:off x="8029461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589FE2-9C7B-6EF1-5726-A45EBF8B3A3D}"/>
              </a:ext>
            </a:extLst>
          </p:cNvPr>
          <p:cNvSpPr/>
          <p:nvPr/>
        </p:nvSpPr>
        <p:spPr>
          <a:xfrm>
            <a:off x="8376929" y="2633294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A80B1-14C3-6742-62FC-EAC365C0995F}"/>
              </a:ext>
            </a:extLst>
          </p:cNvPr>
          <p:cNvSpPr/>
          <p:nvPr/>
        </p:nvSpPr>
        <p:spPr>
          <a:xfrm>
            <a:off x="8724397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85C584-76AB-ED52-DDC2-0A3389D0B3BA}"/>
              </a:ext>
            </a:extLst>
          </p:cNvPr>
          <p:cNvSpPr/>
          <p:nvPr/>
        </p:nvSpPr>
        <p:spPr>
          <a:xfrm>
            <a:off x="9071865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6FBC3F-CA73-E8F7-3577-2CCF2D5DD99B}"/>
              </a:ext>
            </a:extLst>
          </p:cNvPr>
          <p:cNvSpPr/>
          <p:nvPr/>
        </p:nvSpPr>
        <p:spPr>
          <a:xfrm>
            <a:off x="7681993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3A099E-69DE-B992-98B1-12F5F702EC42}"/>
              </a:ext>
            </a:extLst>
          </p:cNvPr>
          <p:cNvSpPr/>
          <p:nvPr/>
        </p:nvSpPr>
        <p:spPr>
          <a:xfrm>
            <a:off x="8029461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5F8426-7FF0-A671-40F7-6BE0650E9A53}"/>
              </a:ext>
            </a:extLst>
          </p:cNvPr>
          <p:cNvSpPr/>
          <p:nvPr/>
        </p:nvSpPr>
        <p:spPr>
          <a:xfrm>
            <a:off x="8376929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E9EE3B-FF38-21CC-5E2D-ED6E2DBD52EF}"/>
              </a:ext>
            </a:extLst>
          </p:cNvPr>
          <p:cNvSpPr/>
          <p:nvPr/>
        </p:nvSpPr>
        <p:spPr>
          <a:xfrm>
            <a:off x="8724397" y="297011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6B4DC8-1CDD-0564-4828-42906737F6B1}"/>
              </a:ext>
            </a:extLst>
          </p:cNvPr>
          <p:cNvSpPr/>
          <p:nvPr/>
        </p:nvSpPr>
        <p:spPr>
          <a:xfrm>
            <a:off x="9071865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E54528-AA20-D3F9-5B37-E068129D9F9C}"/>
              </a:ext>
            </a:extLst>
          </p:cNvPr>
          <p:cNvSpPr/>
          <p:nvPr/>
        </p:nvSpPr>
        <p:spPr>
          <a:xfrm>
            <a:off x="7681993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149F16-C42A-9D6D-2D3A-52D6056E8608}"/>
              </a:ext>
            </a:extLst>
          </p:cNvPr>
          <p:cNvSpPr/>
          <p:nvPr/>
        </p:nvSpPr>
        <p:spPr>
          <a:xfrm>
            <a:off x="8029461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EF948-4E10-8892-7A95-51BFC4740C36}"/>
              </a:ext>
            </a:extLst>
          </p:cNvPr>
          <p:cNvSpPr/>
          <p:nvPr/>
        </p:nvSpPr>
        <p:spPr>
          <a:xfrm>
            <a:off x="8376929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763262-7F80-2B60-1B9E-E7D052D1D002}"/>
              </a:ext>
            </a:extLst>
          </p:cNvPr>
          <p:cNvSpPr/>
          <p:nvPr/>
        </p:nvSpPr>
        <p:spPr>
          <a:xfrm>
            <a:off x="8724397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2E71E9-CE43-4FE8-5A57-1404F0A30C3B}"/>
              </a:ext>
            </a:extLst>
          </p:cNvPr>
          <p:cNvSpPr/>
          <p:nvPr/>
        </p:nvSpPr>
        <p:spPr>
          <a:xfrm>
            <a:off x="9071865" y="3317584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28" name="직선 화살표 연결선 22527">
            <a:extLst>
              <a:ext uri="{FF2B5EF4-FFF2-40B4-BE49-F238E27FC236}">
                <a16:creationId xmlns:a16="http://schemas.microsoft.com/office/drawing/2014/main" id="{A185EA10-50EE-0363-2C9E-61C02F519F3B}"/>
              </a:ext>
            </a:extLst>
          </p:cNvPr>
          <p:cNvCxnSpPr/>
          <p:nvPr/>
        </p:nvCxnSpPr>
        <p:spPr>
          <a:xfrm>
            <a:off x="4707467" y="2794000"/>
            <a:ext cx="2777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29" name="TextBox 22528">
            <a:extLst>
              <a:ext uri="{FF2B5EF4-FFF2-40B4-BE49-F238E27FC236}">
                <a16:creationId xmlns:a16="http://schemas.microsoft.com/office/drawing/2014/main" id="{8B465871-DA8F-B094-586A-533E1B885403}"/>
              </a:ext>
            </a:extLst>
          </p:cNvPr>
          <p:cNvSpPr txBox="1"/>
          <p:nvPr/>
        </p:nvSpPr>
        <p:spPr>
          <a:xfrm>
            <a:off x="4819208" y="1834807"/>
            <a:ext cx="2553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PostProcessing Shader</a:t>
            </a:r>
          </a:p>
          <a:p>
            <a:pPr algn="ctr"/>
            <a:endParaRPr lang="en-US" altLang="ko-KR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output = 1 - input</a:t>
            </a:r>
          </a:p>
        </p:txBody>
      </p:sp>
    </p:spTree>
    <p:extLst>
      <p:ext uri="{BB962C8B-B14F-4D97-AF65-F5344CB8AC3E}">
        <p14:creationId xmlns:p14="http://schemas.microsoft.com/office/powerpoint/2010/main" val="3602018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81FAB5-C710-A8BF-2F0A-E5AB0AD18FAA}"/>
              </a:ext>
            </a:extLst>
          </p:cNvPr>
          <p:cNvSpPr txBox="1"/>
          <p:nvPr/>
        </p:nvSpPr>
        <p:spPr>
          <a:xfrm>
            <a:off x="1829522" y="4930819"/>
            <a:ext cx="853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대부분의 쉐이더 언어는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언어와 비슷한 문법을 가지고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쉐이더를 만드는 것은 하나의 픽셀을 계산하는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언어 프로그램과 비슷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DD8C1-7F31-76F9-9917-EEC4F4007872}"/>
              </a:ext>
            </a:extLst>
          </p:cNvPr>
          <p:cNvSpPr/>
          <p:nvPr/>
        </p:nvSpPr>
        <p:spPr>
          <a:xfrm>
            <a:off x="2772667" y="194907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F2DE4-1698-3727-22FE-E3D902C9B239}"/>
              </a:ext>
            </a:extLst>
          </p:cNvPr>
          <p:cNvSpPr/>
          <p:nvPr/>
        </p:nvSpPr>
        <p:spPr>
          <a:xfrm>
            <a:off x="3120135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449F2-D5EC-CA7B-D371-89ED81C7AB85}"/>
              </a:ext>
            </a:extLst>
          </p:cNvPr>
          <p:cNvSpPr/>
          <p:nvPr/>
        </p:nvSpPr>
        <p:spPr>
          <a:xfrm>
            <a:off x="3467603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A14FC-EECE-B96F-7470-BAB0442C4C57}"/>
              </a:ext>
            </a:extLst>
          </p:cNvPr>
          <p:cNvSpPr/>
          <p:nvPr/>
        </p:nvSpPr>
        <p:spPr>
          <a:xfrm>
            <a:off x="3815071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49B06-A893-E52A-BF62-352412E9CA97}"/>
              </a:ext>
            </a:extLst>
          </p:cNvPr>
          <p:cNvSpPr/>
          <p:nvPr/>
        </p:nvSpPr>
        <p:spPr>
          <a:xfrm>
            <a:off x="4162539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A09B3-AB7E-8C83-9751-F0AFB1100222}"/>
              </a:ext>
            </a:extLst>
          </p:cNvPr>
          <p:cNvSpPr/>
          <p:nvPr/>
        </p:nvSpPr>
        <p:spPr>
          <a:xfrm>
            <a:off x="2772667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CF8EFA-DA84-B6FC-4DC2-D575B9CA9622}"/>
              </a:ext>
            </a:extLst>
          </p:cNvPr>
          <p:cNvSpPr/>
          <p:nvPr/>
        </p:nvSpPr>
        <p:spPr>
          <a:xfrm>
            <a:off x="3120135" y="229654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BC00D3-88F4-9AF4-B1EF-9F84B05BC718}"/>
              </a:ext>
            </a:extLst>
          </p:cNvPr>
          <p:cNvSpPr/>
          <p:nvPr/>
        </p:nvSpPr>
        <p:spPr>
          <a:xfrm>
            <a:off x="3467603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2FB2D-CA38-D722-7D44-82F17AB5FF47}"/>
              </a:ext>
            </a:extLst>
          </p:cNvPr>
          <p:cNvSpPr/>
          <p:nvPr/>
        </p:nvSpPr>
        <p:spPr>
          <a:xfrm>
            <a:off x="3815071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16D8D-72E1-4793-418A-A7B6A3B819C6}"/>
              </a:ext>
            </a:extLst>
          </p:cNvPr>
          <p:cNvSpPr/>
          <p:nvPr/>
        </p:nvSpPr>
        <p:spPr>
          <a:xfrm>
            <a:off x="4162539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13A763-4B6D-01AC-5597-2D67EFBAC559}"/>
              </a:ext>
            </a:extLst>
          </p:cNvPr>
          <p:cNvSpPr/>
          <p:nvPr/>
        </p:nvSpPr>
        <p:spPr>
          <a:xfrm>
            <a:off x="2772667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EB1B1-7E90-A000-94A6-3794BA9DC9AB}"/>
              </a:ext>
            </a:extLst>
          </p:cNvPr>
          <p:cNvSpPr/>
          <p:nvPr/>
        </p:nvSpPr>
        <p:spPr>
          <a:xfrm>
            <a:off x="3120135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0EE5D8-CCB5-97F4-69D0-A4717BD7B379}"/>
              </a:ext>
            </a:extLst>
          </p:cNvPr>
          <p:cNvSpPr/>
          <p:nvPr/>
        </p:nvSpPr>
        <p:spPr>
          <a:xfrm>
            <a:off x="3467603" y="263336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2810C6-BB4D-2BB0-CF72-6208243311C8}"/>
              </a:ext>
            </a:extLst>
          </p:cNvPr>
          <p:cNvSpPr/>
          <p:nvPr/>
        </p:nvSpPr>
        <p:spPr>
          <a:xfrm>
            <a:off x="3815071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409106-4ECC-8EE8-8416-53D72858D470}"/>
              </a:ext>
            </a:extLst>
          </p:cNvPr>
          <p:cNvSpPr/>
          <p:nvPr/>
        </p:nvSpPr>
        <p:spPr>
          <a:xfrm>
            <a:off x="4162539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CE9DA8-B769-C753-D19D-C1C48466A4F0}"/>
              </a:ext>
            </a:extLst>
          </p:cNvPr>
          <p:cNvSpPr/>
          <p:nvPr/>
        </p:nvSpPr>
        <p:spPr>
          <a:xfrm>
            <a:off x="2772667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3B547C-BD48-FF04-573A-920F1F9AC7F8}"/>
              </a:ext>
            </a:extLst>
          </p:cNvPr>
          <p:cNvSpPr/>
          <p:nvPr/>
        </p:nvSpPr>
        <p:spPr>
          <a:xfrm>
            <a:off x="3120135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5E951-CBEF-27A1-8461-DEC90A16A37A}"/>
              </a:ext>
            </a:extLst>
          </p:cNvPr>
          <p:cNvSpPr/>
          <p:nvPr/>
        </p:nvSpPr>
        <p:spPr>
          <a:xfrm>
            <a:off x="3467603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F47895-7565-A287-CD57-57829DF7DD1A}"/>
              </a:ext>
            </a:extLst>
          </p:cNvPr>
          <p:cNvSpPr/>
          <p:nvPr/>
        </p:nvSpPr>
        <p:spPr>
          <a:xfrm>
            <a:off x="3815071" y="2970190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62ACC9-81FC-5F0E-9C9F-BCCF2902D3D5}"/>
              </a:ext>
            </a:extLst>
          </p:cNvPr>
          <p:cNvSpPr/>
          <p:nvPr/>
        </p:nvSpPr>
        <p:spPr>
          <a:xfrm>
            <a:off x="4162539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3ABF6E-FCBD-51D4-7796-032D1370B07A}"/>
              </a:ext>
            </a:extLst>
          </p:cNvPr>
          <p:cNvSpPr/>
          <p:nvPr/>
        </p:nvSpPr>
        <p:spPr>
          <a:xfrm>
            <a:off x="2772667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52C09C-7D9E-3FAD-A446-B75AE7096138}"/>
              </a:ext>
            </a:extLst>
          </p:cNvPr>
          <p:cNvSpPr/>
          <p:nvPr/>
        </p:nvSpPr>
        <p:spPr>
          <a:xfrm>
            <a:off x="3120135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1D52FC-EAB0-A1A8-B4F7-22617ECBBC29}"/>
              </a:ext>
            </a:extLst>
          </p:cNvPr>
          <p:cNvSpPr/>
          <p:nvPr/>
        </p:nvSpPr>
        <p:spPr>
          <a:xfrm>
            <a:off x="3467603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689A4-9D29-0727-1994-AC32BD57B336}"/>
              </a:ext>
            </a:extLst>
          </p:cNvPr>
          <p:cNvSpPr/>
          <p:nvPr/>
        </p:nvSpPr>
        <p:spPr>
          <a:xfrm>
            <a:off x="3815071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D5AE7E-3A14-2BBE-513A-BDD51BB20C99}"/>
              </a:ext>
            </a:extLst>
          </p:cNvPr>
          <p:cNvSpPr/>
          <p:nvPr/>
        </p:nvSpPr>
        <p:spPr>
          <a:xfrm>
            <a:off x="4162539" y="331765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5C4F7F-E882-6C2B-299B-95997B17321D}"/>
              </a:ext>
            </a:extLst>
          </p:cNvPr>
          <p:cNvSpPr/>
          <p:nvPr/>
        </p:nvSpPr>
        <p:spPr>
          <a:xfrm>
            <a:off x="7681993" y="1949004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84BE8B-F484-6161-F20F-75B3E97D31ED}"/>
              </a:ext>
            </a:extLst>
          </p:cNvPr>
          <p:cNvSpPr/>
          <p:nvPr/>
        </p:nvSpPr>
        <p:spPr>
          <a:xfrm>
            <a:off x="8029461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802F3F-2B61-3895-0032-B8DDC361FE02}"/>
              </a:ext>
            </a:extLst>
          </p:cNvPr>
          <p:cNvSpPr/>
          <p:nvPr/>
        </p:nvSpPr>
        <p:spPr>
          <a:xfrm>
            <a:off x="8376929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9AC7EC-2F6F-FA17-8A39-FD3DD0DEE3CE}"/>
              </a:ext>
            </a:extLst>
          </p:cNvPr>
          <p:cNvSpPr/>
          <p:nvPr/>
        </p:nvSpPr>
        <p:spPr>
          <a:xfrm>
            <a:off x="8724397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F4EB0F-5479-0BEE-5CD7-AA5CEEBECFD4}"/>
              </a:ext>
            </a:extLst>
          </p:cNvPr>
          <p:cNvSpPr/>
          <p:nvPr/>
        </p:nvSpPr>
        <p:spPr>
          <a:xfrm>
            <a:off x="9071865" y="194900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39D3ED-BDA1-3E90-3AC6-9A924881551D}"/>
              </a:ext>
            </a:extLst>
          </p:cNvPr>
          <p:cNvSpPr/>
          <p:nvPr/>
        </p:nvSpPr>
        <p:spPr>
          <a:xfrm>
            <a:off x="7681993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3833B6-DF53-537A-8ACC-FAAD240D4526}"/>
              </a:ext>
            </a:extLst>
          </p:cNvPr>
          <p:cNvSpPr/>
          <p:nvPr/>
        </p:nvSpPr>
        <p:spPr>
          <a:xfrm>
            <a:off x="8029461" y="2296472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F1120F-55AC-E7FA-48F1-BA422979E391}"/>
              </a:ext>
            </a:extLst>
          </p:cNvPr>
          <p:cNvSpPr/>
          <p:nvPr/>
        </p:nvSpPr>
        <p:spPr>
          <a:xfrm>
            <a:off x="8376929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FF0C0B-4E28-D692-E4F8-0BD43C0A113C}"/>
              </a:ext>
            </a:extLst>
          </p:cNvPr>
          <p:cNvSpPr/>
          <p:nvPr/>
        </p:nvSpPr>
        <p:spPr>
          <a:xfrm>
            <a:off x="8724397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C20AB0-F88D-D280-E067-334AF89DB4A3}"/>
              </a:ext>
            </a:extLst>
          </p:cNvPr>
          <p:cNvSpPr/>
          <p:nvPr/>
        </p:nvSpPr>
        <p:spPr>
          <a:xfrm>
            <a:off x="9071865" y="2296472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5E2C97-3903-C14A-024D-B0DF120B9673}"/>
              </a:ext>
            </a:extLst>
          </p:cNvPr>
          <p:cNvSpPr/>
          <p:nvPr/>
        </p:nvSpPr>
        <p:spPr>
          <a:xfrm>
            <a:off x="7681993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FB4B72-BB2E-EB72-05F2-3B63253551AF}"/>
              </a:ext>
            </a:extLst>
          </p:cNvPr>
          <p:cNvSpPr/>
          <p:nvPr/>
        </p:nvSpPr>
        <p:spPr>
          <a:xfrm>
            <a:off x="8029461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589FE2-9C7B-6EF1-5726-A45EBF8B3A3D}"/>
              </a:ext>
            </a:extLst>
          </p:cNvPr>
          <p:cNvSpPr/>
          <p:nvPr/>
        </p:nvSpPr>
        <p:spPr>
          <a:xfrm>
            <a:off x="8376929" y="2633294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A80B1-14C3-6742-62FC-EAC365C0995F}"/>
              </a:ext>
            </a:extLst>
          </p:cNvPr>
          <p:cNvSpPr/>
          <p:nvPr/>
        </p:nvSpPr>
        <p:spPr>
          <a:xfrm>
            <a:off x="8724397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85C584-76AB-ED52-DDC2-0A3389D0B3BA}"/>
              </a:ext>
            </a:extLst>
          </p:cNvPr>
          <p:cNvSpPr/>
          <p:nvPr/>
        </p:nvSpPr>
        <p:spPr>
          <a:xfrm>
            <a:off x="9071865" y="263329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6FBC3F-CA73-E8F7-3577-2CCF2D5DD99B}"/>
              </a:ext>
            </a:extLst>
          </p:cNvPr>
          <p:cNvSpPr/>
          <p:nvPr/>
        </p:nvSpPr>
        <p:spPr>
          <a:xfrm>
            <a:off x="7681993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3A099E-69DE-B992-98B1-12F5F702EC42}"/>
              </a:ext>
            </a:extLst>
          </p:cNvPr>
          <p:cNvSpPr/>
          <p:nvPr/>
        </p:nvSpPr>
        <p:spPr>
          <a:xfrm>
            <a:off x="8029461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5F8426-7FF0-A671-40F7-6BE0650E9A53}"/>
              </a:ext>
            </a:extLst>
          </p:cNvPr>
          <p:cNvSpPr/>
          <p:nvPr/>
        </p:nvSpPr>
        <p:spPr>
          <a:xfrm>
            <a:off x="8376929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E9EE3B-FF38-21CC-5E2D-ED6E2DBD52EF}"/>
              </a:ext>
            </a:extLst>
          </p:cNvPr>
          <p:cNvSpPr/>
          <p:nvPr/>
        </p:nvSpPr>
        <p:spPr>
          <a:xfrm>
            <a:off x="8724397" y="297011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6B4DC8-1CDD-0564-4828-42906737F6B1}"/>
              </a:ext>
            </a:extLst>
          </p:cNvPr>
          <p:cNvSpPr/>
          <p:nvPr/>
        </p:nvSpPr>
        <p:spPr>
          <a:xfrm>
            <a:off x="9071865" y="297011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E54528-AA20-D3F9-5B37-E068129D9F9C}"/>
              </a:ext>
            </a:extLst>
          </p:cNvPr>
          <p:cNvSpPr/>
          <p:nvPr/>
        </p:nvSpPr>
        <p:spPr>
          <a:xfrm>
            <a:off x="7681993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149F16-C42A-9D6D-2D3A-52D6056E8608}"/>
              </a:ext>
            </a:extLst>
          </p:cNvPr>
          <p:cNvSpPr/>
          <p:nvPr/>
        </p:nvSpPr>
        <p:spPr>
          <a:xfrm>
            <a:off x="8029461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EF948-4E10-8892-7A95-51BFC4740C36}"/>
              </a:ext>
            </a:extLst>
          </p:cNvPr>
          <p:cNvSpPr/>
          <p:nvPr/>
        </p:nvSpPr>
        <p:spPr>
          <a:xfrm>
            <a:off x="8376929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763262-7F80-2B60-1B9E-E7D052D1D002}"/>
              </a:ext>
            </a:extLst>
          </p:cNvPr>
          <p:cNvSpPr/>
          <p:nvPr/>
        </p:nvSpPr>
        <p:spPr>
          <a:xfrm>
            <a:off x="8724397" y="3317584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2E71E9-CE43-4FE8-5A57-1404F0A30C3B}"/>
              </a:ext>
            </a:extLst>
          </p:cNvPr>
          <p:cNvSpPr/>
          <p:nvPr/>
        </p:nvSpPr>
        <p:spPr>
          <a:xfrm>
            <a:off x="9071865" y="3317584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28" name="직선 화살표 연결선 22527">
            <a:extLst>
              <a:ext uri="{FF2B5EF4-FFF2-40B4-BE49-F238E27FC236}">
                <a16:creationId xmlns:a16="http://schemas.microsoft.com/office/drawing/2014/main" id="{A185EA10-50EE-0363-2C9E-61C02F519F3B}"/>
              </a:ext>
            </a:extLst>
          </p:cNvPr>
          <p:cNvCxnSpPr/>
          <p:nvPr/>
        </p:nvCxnSpPr>
        <p:spPr>
          <a:xfrm>
            <a:off x="4707467" y="2794000"/>
            <a:ext cx="2777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29" name="TextBox 22528">
            <a:extLst>
              <a:ext uri="{FF2B5EF4-FFF2-40B4-BE49-F238E27FC236}">
                <a16:creationId xmlns:a16="http://schemas.microsoft.com/office/drawing/2014/main" id="{8B465871-DA8F-B094-586A-533E1B885403}"/>
              </a:ext>
            </a:extLst>
          </p:cNvPr>
          <p:cNvSpPr txBox="1"/>
          <p:nvPr/>
        </p:nvSpPr>
        <p:spPr>
          <a:xfrm>
            <a:off x="4819208" y="1834807"/>
            <a:ext cx="2553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PostProcessing Shader</a:t>
            </a:r>
          </a:p>
          <a:p>
            <a:pPr algn="ctr"/>
            <a:endParaRPr lang="en-US" altLang="ko-KR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output = 1 - input</a:t>
            </a:r>
          </a:p>
        </p:txBody>
      </p:sp>
    </p:spTree>
    <p:extLst>
      <p:ext uri="{BB962C8B-B14F-4D97-AF65-F5344CB8AC3E}">
        <p14:creationId xmlns:p14="http://schemas.microsoft.com/office/powerpoint/2010/main" val="295229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81FAB5-C710-A8BF-2F0A-E5AB0AD18FAA}"/>
              </a:ext>
            </a:extLst>
          </p:cNvPr>
          <p:cNvSpPr txBox="1"/>
          <p:nvPr/>
        </p:nvSpPr>
        <p:spPr>
          <a:xfrm>
            <a:off x="290652" y="4753871"/>
            <a:ext cx="11610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 연산이 픽셀 단위라고 하는 것은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하나의 픽셀 결과를 내기 위해서 하나의 쉐이더 프로그램을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실행한다는 의미이지 입력 픽셀이 하나씩만 있는 것은 아님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그러므로 하나의 픽셀을 계산하기 위해서 여러 픽셀을 사용할 수도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DD8C1-7F31-76F9-9917-EEC4F4007872}"/>
              </a:ext>
            </a:extLst>
          </p:cNvPr>
          <p:cNvSpPr/>
          <p:nvPr/>
        </p:nvSpPr>
        <p:spPr>
          <a:xfrm>
            <a:off x="2772667" y="194907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F2DE4-1698-3727-22FE-E3D902C9B239}"/>
              </a:ext>
            </a:extLst>
          </p:cNvPr>
          <p:cNvSpPr/>
          <p:nvPr/>
        </p:nvSpPr>
        <p:spPr>
          <a:xfrm>
            <a:off x="3120135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449F2-D5EC-CA7B-D371-89ED81C7AB85}"/>
              </a:ext>
            </a:extLst>
          </p:cNvPr>
          <p:cNvSpPr/>
          <p:nvPr/>
        </p:nvSpPr>
        <p:spPr>
          <a:xfrm>
            <a:off x="3467603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A14FC-EECE-B96F-7470-BAB0442C4C57}"/>
              </a:ext>
            </a:extLst>
          </p:cNvPr>
          <p:cNvSpPr/>
          <p:nvPr/>
        </p:nvSpPr>
        <p:spPr>
          <a:xfrm>
            <a:off x="3815071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49B06-A893-E52A-BF62-352412E9CA97}"/>
              </a:ext>
            </a:extLst>
          </p:cNvPr>
          <p:cNvSpPr/>
          <p:nvPr/>
        </p:nvSpPr>
        <p:spPr>
          <a:xfrm>
            <a:off x="4162539" y="194907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A09B3-AB7E-8C83-9751-F0AFB1100222}"/>
              </a:ext>
            </a:extLst>
          </p:cNvPr>
          <p:cNvSpPr/>
          <p:nvPr/>
        </p:nvSpPr>
        <p:spPr>
          <a:xfrm>
            <a:off x="2772667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CF8EFA-DA84-B6FC-4DC2-D575B9CA9622}"/>
              </a:ext>
            </a:extLst>
          </p:cNvPr>
          <p:cNvSpPr/>
          <p:nvPr/>
        </p:nvSpPr>
        <p:spPr>
          <a:xfrm>
            <a:off x="3120135" y="2296546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BC00D3-88F4-9AF4-B1EF-9F84B05BC718}"/>
              </a:ext>
            </a:extLst>
          </p:cNvPr>
          <p:cNvSpPr/>
          <p:nvPr/>
        </p:nvSpPr>
        <p:spPr>
          <a:xfrm>
            <a:off x="3467603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2FB2D-CA38-D722-7D44-82F17AB5FF47}"/>
              </a:ext>
            </a:extLst>
          </p:cNvPr>
          <p:cNvSpPr/>
          <p:nvPr/>
        </p:nvSpPr>
        <p:spPr>
          <a:xfrm>
            <a:off x="3815071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16D8D-72E1-4793-418A-A7B6A3B819C6}"/>
              </a:ext>
            </a:extLst>
          </p:cNvPr>
          <p:cNvSpPr/>
          <p:nvPr/>
        </p:nvSpPr>
        <p:spPr>
          <a:xfrm>
            <a:off x="4162539" y="229654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13A763-4B6D-01AC-5597-2D67EFBAC559}"/>
              </a:ext>
            </a:extLst>
          </p:cNvPr>
          <p:cNvSpPr/>
          <p:nvPr/>
        </p:nvSpPr>
        <p:spPr>
          <a:xfrm>
            <a:off x="2772667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EB1B1-7E90-A000-94A6-3794BA9DC9AB}"/>
              </a:ext>
            </a:extLst>
          </p:cNvPr>
          <p:cNvSpPr/>
          <p:nvPr/>
        </p:nvSpPr>
        <p:spPr>
          <a:xfrm>
            <a:off x="3120135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0EE5D8-CCB5-97F4-69D0-A4717BD7B379}"/>
              </a:ext>
            </a:extLst>
          </p:cNvPr>
          <p:cNvSpPr/>
          <p:nvPr/>
        </p:nvSpPr>
        <p:spPr>
          <a:xfrm>
            <a:off x="3467603" y="263336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2810C6-BB4D-2BB0-CF72-6208243311C8}"/>
              </a:ext>
            </a:extLst>
          </p:cNvPr>
          <p:cNvSpPr/>
          <p:nvPr/>
        </p:nvSpPr>
        <p:spPr>
          <a:xfrm>
            <a:off x="3815071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409106-4ECC-8EE8-8416-53D72858D470}"/>
              </a:ext>
            </a:extLst>
          </p:cNvPr>
          <p:cNvSpPr/>
          <p:nvPr/>
        </p:nvSpPr>
        <p:spPr>
          <a:xfrm>
            <a:off x="4162539" y="263336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CE9DA8-B769-C753-D19D-C1C48466A4F0}"/>
              </a:ext>
            </a:extLst>
          </p:cNvPr>
          <p:cNvSpPr/>
          <p:nvPr/>
        </p:nvSpPr>
        <p:spPr>
          <a:xfrm>
            <a:off x="2772667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3B547C-BD48-FF04-573A-920F1F9AC7F8}"/>
              </a:ext>
            </a:extLst>
          </p:cNvPr>
          <p:cNvSpPr/>
          <p:nvPr/>
        </p:nvSpPr>
        <p:spPr>
          <a:xfrm>
            <a:off x="3120135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5E951-CBEF-27A1-8461-DEC90A16A37A}"/>
              </a:ext>
            </a:extLst>
          </p:cNvPr>
          <p:cNvSpPr/>
          <p:nvPr/>
        </p:nvSpPr>
        <p:spPr>
          <a:xfrm>
            <a:off x="3467603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F47895-7565-A287-CD57-57829DF7DD1A}"/>
              </a:ext>
            </a:extLst>
          </p:cNvPr>
          <p:cNvSpPr/>
          <p:nvPr/>
        </p:nvSpPr>
        <p:spPr>
          <a:xfrm>
            <a:off x="3815071" y="2970190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62ACC9-81FC-5F0E-9C9F-BCCF2902D3D5}"/>
              </a:ext>
            </a:extLst>
          </p:cNvPr>
          <p:cNvSpPr/>
          <p:nvPr/>
        </p:nvSpPr>
        <p:spPr>
          <a:xfrm>
            <a:off x="4162539" y="2970190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3ABF6E-FCBD-51D4-7796-032D1370B07A}"/>
              </a:ext>
            </a:extLst>
          </p:cNvPr>
          <p:cNvSpPr/>
          <p:nvPr/>
        </p:nvSpPr>
        <p:spPr>
          <a:xfrm>
            <a:off x="2772667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52C09C-7D9E-3FAD-A446-B75AE7096138}"/>
              </a:ext>
            </a:extLst>
          </p:cNvPr>
          <p:cNvSpPr/>
          <p:nvPr/>
        </p:nvSpPr>
        <p:spPr>
          <a:xfrm>
            <a:off x="3120135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1D52FC-EAB0-A1A8-B4F7-22617ECBBC29}"/>
              </a:ext>
            </a:extLst>
          </p:cNvPr>
          <p:cNvSpPr/>
          <p:nvPr/>
        </p:nvSpPr>
        <p:spPr>
          <a:xfrm>
            <a:off x="3467603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689A4-9D29-0727-1994-AC32BD57B336}"/>
              </a:ext>
            </a:extLst>
          </p:cNvPr>
          <p:cNvSpPr/>
          <p:nvPr/>
        </p:nvSpPr>
        <p:spPr>
          <a:xfrm>
            <a:off x="3815071" y="3317658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D5AE7E-3A14-2BBE-513A-BDD51BB20C99}"/>
              </a:ext>
            </a:extLst>
          </p:cNvPr>
          <p:cNvSpPr/>
          <p:nvPr/>
        </p:nvSpPr>
        <p:spPr>
          <a:xfrm>
            <a:off x="4162539" y="3317658"/>
            <a:ext cx="347468" cy="347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3833B6-DF53-537A-8ACC-FAAD240D4526}"/>
              </a:ext>
            </a:extLst>
          </p:cNvPr>
          <p:cNvSpPr/>
          <p:nvPr/>
        </p:nvSpPr>
        <p:spPr>
          <a:xfrm>
            <a:off x="8029461" y="2296472"/>
            <a:ext cx="347468" cy="3474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F1120F-55AC-E7FA-48F1-BA422979E391}"/>
              </a:ext>
            </a:extLst>
          </p:cNvPr>
          <p:cNvSpPr/>
          <p:nvPr/>
        </p:nvSpPr>
        <p:spPr>
          <a:xfrm>
            <a:off x="8376929" y="2296472"/>
            <a:ext cx="347468" cy="347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FF0C0B-4E28-D692-E4F8-0BD43C0A113C}"/>
              </a:ext>
            </a:extLst>
          </p:cNvPr>
          <p:cNvSpPr/>
          <p:nvPr/>
        </p:nvSpPr>
        <p:spPr>
          <a:xfrm>
            <a:off x="8724397" y="2296472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FB4B72-BB2E-EB72-05F2-3B63253551AF}"/>
              </a:ext>
            </a:extLst>
          </p:cNvPr>
          <p:cNvSpPr/>
          <p:nvPr/>
        </p:nvSpPr>
        <p:spPr>
          <a:xfrm>
            <a:off x="8029461" y="2633294"/>
            <a:ext cx="347468" cy="347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589FE2-9C7B-6EF1-5726-A45EBF8B3A3D}"/>
              </a:ext>
            </a:extLst>
          </p:cNvPr>
          <p:cNvSpPr/>
          <p:nvPr/>
        </p:nvSpPr>
        <p:spPr>
          <a:xfrm>
            <a:off x="8376929" y="2633294"/>
            <a:ext cx="347468" cy="3474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A80B1-14C3-6742-62FC-EAC365C0995F}"/>
              </a:ext>
            </a:extLst>
          </p:cNvPr>
          <p:cNvSpPr/>
          <p:nvPr/>
        </p:nvSpPr>
        <p:spPr>
          <a:xfrm>
            <a:off x="8724397" y="2633294"/>
            <a:ext cx="347468" cy="347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3A099E-69DE-B992-98B1-12F5F702EC42}"/>
              </a:ext>
            </a:extLst>
          </p:cNvPr>
          <p:cNvSpPr/>
          <p:nvPr/>
        </p:nvSpPr>
        <p:spPr>
          <a:xfrm>
            <a:off x="8029461" y="2970116"/>
            <a:ext cx="347468" cy="34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5F8426-7FF0-A671-40F7-6BE0650E9A53}"/>
              </a:ext>
            </a:extLst>
          </p:cNvPr>
          <p:cNvSpPr/>
          <p:nvPr/>
        </p:nvSpPr>
        <p:spPr>
          <a:xfrm>
            <a:off x="8376929" y="2970116"/>
            <a:ext cx="347468" cy="347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E9EE3B-FF38-21CC-5E2D-ED6E2DBD52EF}"/>
              </a:ext>
            </a:extLst>
          </p:cNvPr>
          <p:cNvSpPr/>
          <p:nvPr/>
        </p:nvSpPr>
        <p:spPr>
          <a:xfrm>
            <a:off x="8724397" y="2970116"/>
            <a:ext cx="347468" cy="3474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28" name="직선 화살표 연결선 22527">
            <a:extLst>
              <a:ext uri="{FF2B5EF4-FFF2-40B4-BE49-F238E27FC236}">
                <a16:creationId xmlns:a16="http://schemas.microsoft.com/office/drawing/2014/main" id="{A185EA10-50EE-0363-2C9E-61C02F519F3B}"/>
              </a:ext>
            </a:extLst>
          </p:cNvPr>
          <p:cNvCxnSpPr/>
          <p:nvPr/>
        </p:nvCxnSpPr>
        <p:spPr>
          <a:xfrm>
            <a:off x="4707467" y="2794000"/>
            <a:ext cx="2777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29" name="TextBox 22528">
            <a:extLst>
              <a:ext uri="{FF2B5EF4-FFF2-40B4-BE49-F238E27FC236}">
                <a16:creationId xmlns:a16="http://schemas.microsoft.com/office/drawing/2014/main" id="{8B465871-DA8F-B094-586A-533E1B885403}"/>
              </a:ext>
            </a:extLst>
          </p:cNvPr>
          <p:cNvSpPr txBox="1"/>
          <p:nvPr/>
        </p:nvSpPr>
        <p:spPr>
          <a:xfrm>
            <a:off x="4819208" y="1834807"/>
            <a:ext cx="2553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PostProcessing Shader</a:t>
            </a:r>
          </a:p>
          <a:p>
            <a:pPr algn="ctr"/>
            <a:endParaRPr lang="en-US" altLang="ko-KR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output = avg(input)</a:t>
            </a:r>
          </a:p>
        </p:txBody>
      </p:sp>
    </p:spTree>
    <p:extLst>
      <p:ext uri="{BB962C8B-B14F-4D97-AF65-F5344CB8AC3E}">
        <p14:creationId xmlns:p14="http://schemas.microsoft.com/office/powerpoint/2010/main" val="3323032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3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AE22E-6D19-930D-6D45-2B3AA4A3DA51}"/>
              </a:ext>
            </a:extLst>
          </p:cNvPr>
          <p:cNvSpPr txBox="1"/>
          <p:nvPr/>
        </p:nvSpPr>
        <p:spPr>
          <a:xfrm>
            <a:off x="5200562" y="3167390"/>
            <a:ext cx="1790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실습 시간</a:t>
            </a:r>
            <a:r>
              <a:rPr lang="en-US" altLang="ko-KR" sz="28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245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70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8.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264160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26415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2641598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3742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3736945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373694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4487333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262532" y="4990571"/>
            <a:ext cx="5666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모델이 모니터의 어느 위치에 있는지 계산하는 과정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 단위로 이루어져서 버텍스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178386" y="4990571"/>
            <a:ext cx="5835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버텍스로 이루어진 다각형을 픽셀에 매핑시키는 과정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기본적으로 자동으로 수행함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52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566323" y="4990571"/>
            <a:ext cx="505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픽셀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각각에 대한 계산을 수행함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그래픽스 파이프라인에서 가장 많은 연산량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1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022110" y="4990571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 이후 추가적인 효과를 부여하는 단계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 효과 등을 주로 구현함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47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1006</Words>
  <Application>Microsoft Office PowerPoint</Application>
  <PresentationFormat>와이드스크린</PresentationFormat>
  <Paragraphs>330</Paragraphs>
  <Slides>47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나눔고딕OTF Light</vt:lpstr>
      <vt:lpstr>나눔스퀘어OTF ExtraBold</vt:lpstr>
      <vt:lpstr>나눔스퀘어OTF_ac</vt:lpstr>
      <vt:lpstr>나눔스퀘어OTF_ac Bold</vt:lpstr>
      <vt:lpstr>나눔스퀘어OTF_ac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514</cp:revision>
  <dcterms:created xsi:type="dcterms:W3CDTF">2023-05-12T11:56:26Z</dcterms:created>
  <dcterms:modified xsi:type="dcterms:W3CDTF">2023-07-13T03:15:41Z</dcterms:modified>
</cp:coreProperties>
</file>