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4" r:id="rId4"/>
    <p:sldId id="492" r:id="rId5"/>
    <p:sldId id="496" r:id="rId6"/>
    <p:sldId id="497" r:id="rId7"/>
    <p:sldId id="493" r:id="rId8"/>
    <p:sldId id="275" r:id="rId9"/>
    <p:sldId id="498" r:id="rId10"/>
    <p:sldId id="499" r:id="rId11"/>
    <p:sldId id="500" r:id="rId12"/>
    <p:sldId id="501" r:id="rId13"/>
    <p:sldId id="502" r:id="rId14"/>
    <p:sldId id="494" r:id="rId15"/>
    <p:sldId id="495" r:id="rId16"/>
    <p:sldId id="503" r:id="rId17"/>
    <p:sldId id="504" r:id="rId18"/>
    <p:sldId id="505" r:id="rId19"/>
    <p:sldId id="506" r:id="rId20"/>
    <p:sldId id="507" r:id="rId21"/>
    <p:sldId id="508" r:id="rId22"/>
    <p:sldId id="491" r:id="rId23"/>
    <p:sldId id="510" r:id="rId24"/>
    <p:sldId id="509" r:id="rId25"/>
    <p:sldId id="511" r:id="rId26"/>
    <p:sldId id="512" r:id="rId27"/>
    <p:sldId id="515" r:id="rId28"/>
    <p:sldId id="516" r:id="rId29"/>
    <p:sldId id="33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7EB99-FAE7-4725-BA94-3CCFFD799A4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60D8C-B690-41B9-870F-B400D75F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8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4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D3E5E-C793-8349-8815-C7B5358C7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C0D88D-0466-5A0A-03CF-426AC10D6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3A8B2-80CE-30B3-A098-5793B88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FCAD-E6FF-4969-F276-102F4EE6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8A231-1187-13D0-E7D8-CA689AB8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4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A6348-2A63-9673-AE81-D4D4013A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4C8547-E3D7-3955-977A-09B71FEBF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4E06D-FD3C-B369-CFC3-E95C515A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11D17-FF85-D3CD-D113-6AE3F5A1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3F83F-187A-0A96-3884-F1503A5A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6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12DCA9-E0AF-C341-BC3A-F86AFEA99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FB4C94-CF1C-EC4C-BD8C-634BFFFD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F16A3-3E0B-4CB7-A50D-2AB5DABB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A128D-6BEE-7CD8-D7D2-1C25D1E8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BB5A-F274-BF0F-C363-D6D9F47B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24E55-DAC2-0845-A637-95A1F4AB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256C3-D483-A773-C603-CDE8D6F58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7876B-8ADA-9B98-0340-D3519720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8DCC9-E837-37DE-A3B4-41D1CCDD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C5FD6-25C5-4A27-891C-887A0820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74DD4-A097-3DE6-0C59-BEE2D405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697EF-860E-07C4-4ACC-898A784E9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AAFF3-5085-BCD9-199B-1A800760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4C4B9-8A7A-8F9C-7657-DCC3B4A8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7433D-1D00-FB6C-03ED-770778E9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0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3B6B5-F107-7D22-377E-A065202B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74A31-DB23-667F-8F5E-1441759B9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71B3B3-A5D1-B08F-F5B9-9EF56DB69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85ED6D-8BF2-8C40-CE11-F87E226C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F0F612-174C-34BC-B33C-A3E9CE1F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EFD3C-CB5E-C8D4-4D1C-3B83B07D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4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84DE5-FC29-CE7F-507D-662AE490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677A9-3FFA-196E-5293-97066797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28DF45-05B8-5FAC-2BE9-9CFBFEA3C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C6EA4F-9605-2228-C486-29A50A239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E31E3F-7335-B3DA-FB5B-FFB7F7108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F7741C-C15A-75C0-54F4-4BCE24A0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02FB9A-D9E1-1345-58AF-C0E8F942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C6FF90-7A58-6033-C6A6-40769799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4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A48D1-CF1B-AE38-D6F0-68E62D0A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F89583-815C-A1AE-2E3F-71827C9C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1F94CF-6B7A-D063-3B5B-84330EE2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41013D-D701-AF6D-50E8-F608E66C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54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5F4F48-F864-E9FE-9C37-6A1A44FD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36E9D5-B65A-3906-397A-A8660A1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0D13C0-F956-C81A-25BA-1D670E3F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3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2C911-FADA-1A34-42BE-43711360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6EF15-512A-1D4A-C608-2F2E61A42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7A75E-FB45-8A93-E9E9-942990402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535D07-8C3A-D7CB-161D-D2325335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72CC5-10B8-6A47-3463-92C57D50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C3360-1EC1-A8B0-A5E4-5CCF3349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3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03E3-CA9E-079D-2833-12C5AAFB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1C16EA-E19D-678E-A1C0-195D06540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09AE97-5398-B3FB-3505-2CAEA5757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BDCC15-41B3-158F-3729-1D0D78DF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28E3E-8618-2311-EA21-1F00EE36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22816B-50E9-01D5-5361-F21BE24F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4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AF92BF-7725-0CCA-DE11-848BDA76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CDC25-F061-6E82-D4A4-A89E0F3C0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D444D-FD70-6547-76CE-85EB53F47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72017-BE66-4B4D-982F-9BB0EB8CA65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5CEDC-7D48-EC7B-41C2-50442989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2064F-4BBA-5784-C6F2-D347B8075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5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7B46B-CFC5-93ED-A492-B2C85735204B}"/>
              </a:ext>
            </a:extLst>
          </p:cNvPr>
          <p:cNvSpPr txBox="1"/>
          <p:nvPr/>
        </p:nvSpPr>
        <p:spPr>
          <a:xfrm>
            <a:off x="3384744" y="2244692"/>
            <a:ext cx="5422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2023 Unity Lecture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E6985-3FD7-FF91-5BED-CA41C2612A86}"/>
              </a:ext>
            </a:extLst>
          </p:cNvPr>
          <p:cNvSpPr txBox="1"/>
          <p:nvPr/>
        </p:nvSpPr>
        <p:spPr>
          <a:xfrm>
            <a:off x="3640038" y="3081867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선린인터넷고등학교 게임 심화 소수전공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5AFA3D-0263-1715-BE70-E440D0AAE802}"/>
              </a:ext>
            </a:extLst>
          </p:cNvPr>
          <p:cNvCxnSpPr>
            <a:cxnSpLocks/>
          </p:cNvCxnSpPr>
          <p:nvPr/>
        </p:nvCxnSpPr>
        <p:spPr>
          <a:xfrm>
            <a:off x="3384744" y="3014133"/>
            <a:ext cx="5422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10A30A-7205-1C1B-5D61-74EC45D3F47A}"/>
              </a:ext>
            </a:extLst>
          </p:cNvPr>
          <p:cNvSpPr txBox="1"/>
          <p:nvPr/>
        </p:nvSpPr>
        <p:spPr>
          <a:xfrm>
            <a:off x="3384744" y="3783574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5. </a:t>
            </a:r>
            <a:r>
              <a:rPr lang="ko-KR" altLang="en-US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공격과 이벤트</a:t>
            </a:r>
            <a:endParaRPr lang="en-US" altLang="ko-KR" sz="1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20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레이 캐스팅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66E2D1-CCCF-1BE5-85CD-3F7CE653BE29}"/>
              </a:ext>
            </a:extLst>
          </p:cNvPr>
          <p:cNvSpPr txBox="1"/>
          <p:nvPr/>
        </p:nvSpPr>
        <p:spPr>
          <a:xfrm>
            <a:off x="4451" y="5031444"/>
            <a:ext cx="12183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광선은 특정한 위치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특정한 방향으로 발사되어 광선에 닿는 물체들을 검사함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여기서 광선은 무한히 빠른 속도를 가진다고 가정하고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경우에 따라 광선의 이동 거리가 제한될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93ECC6-ED28-7793-F25D-C3DB11FEFD84}"/>
              </a:ext>
            </a:extLst>
          </p:cNvPr>
          <p:cNvSpPr/>
          <p:nvPr/>
        </p:nvSpPr>
        <p:spPr>
          <a:xfrm>
            <a:off x="2700867" y="1710266"/>
            <a:ext cx="1193800" cy="2455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874464E-CEF8-3FE8-AAAC-75FF3B6CF058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894667" y="1117600"/>
            <a:ext cx="5909733" cy="18203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84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레이 캐스팅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66E2D1-CCCF-1BE5-85CD-3F7CE653BE29}"/>
              </a:ext>
            </a:extLst>
          </p:cNvPr>
          <p:cNvSpPr txBox="1"/>
          <p:nvPr/>
        </p:nvSpPr>
        <p:spPr>
          <a:xfrm>
            <a:off x="3127880" y="3879977"/>
            <a:ext cx="593624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광선을 이용하여 알아낼 수 있는 정보는 여러가지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가장 먼저 광선에 닿은 물체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광선에 관통된 물체들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광선의 시작 지점과 물체 사이의 거리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광선이 닿은 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광선이 관통하여 지나간 물체의 선분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93ECC6-ED28-7793-F25D-C3DB11FEFD84}"/>
              </a:ext>
            </a:extLst>
          </p:cNvPr>
          <p:cNvSpPr/>
          <p:nvPr/>
        </p:nvSpPr>
        <p:spPr>
          <a:xfrm>
            <a:off x="2700867" y="1075267"/>
            <a:ext cx="1193800" cy="2455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874464E-CEF8-3FE8-AAAC-75FF3B6CF058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894667" y="482601"/>
            <a:ext cx="5909733" cy="18203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257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레이 캐스팅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66E2D1-CCCF-1BE5-85CD-3F7CE653BE29}"/>
              </a:ext>
            </a:extLst>
          </p:cNvPr>
          <p:cNvSpPr txBox="1"/>
          <p:nvPr/>
        </p:nvSpPr>
        <p:spPr>
          <a:xfrm>
            <a:off x="990285" y="5322513"/>
            <a:ext cx="10211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레이 캐스팅이라고 하는 것은 가상의 광선을 이용한 계산과 연산을 총칭하는 말이기에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우리가 보통 이야기하는 레이 트레이싱도 레이 캐스팅의 특별한 케이스라 볼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7" name="Picture 4" descr="실시간 레이트레이싱 적용, 새로운 마인크래프트 베타 버전 공개 &lt; 임베디드·컴퓨팅·IoT &lt; 뉴스 &lt; 기사본문 - 테크월드뉴스 -  이건한 기자">
            <a:extLst>
              <a:ext uri="{FF2B5EF4-FFF2-40B4-BE49-F238E27FC236}">
                <a16:creationId xmlns:a16="http://schemas.microsoft.com/office/drawing/2014/main" id="{AE5BEDE8-C206-5782-5374-239DB25F2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61308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89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레이 캐스팅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66E2D1-CCCF-1BE5-85CD-3F7CE653BE29}"/>
              </a:ext>
            </a:extLst>
          </p:cNvPr>
          <p:cNvSpPr txBox="1"/>
          <p:nvPr/>
        </p:nvSpPr>
        <p:spPr>
          <a:xfrm>
            <a:off x="1659555" y="5110846"/>
            <a:ext cx="8872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레이 트레이싱도 광선을 사용하는데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광선이 무수히 많고 물체에 반사됨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참고로 현재의 하드웨어도 빛의 실시간 시뮬레이션이 불가능함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BF0F9C7-5BFE-40B3-715E-162A0643D940}"/>
              </a:ext>
            </a:extLst>
          </p:cNvPr>
          <p:cNvSpPr/>
          <p:nvPr/>
        </p:nvSpPr>
        <p:spPr>
          <a:xfrm>
            <a:off x="5431367" y="717922"/>
            <a:ext cx="1329266" cy="13292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B65B7B-29A6-A49F-FEDD-8D8E7DE98844}"/>
              </a:ext>
            </a:extLst>
          </p:cNvPr>
          <p:cNvSpPr/>
          <p:nvPr/>
        </p:nvSpPr>
        <p:spPr>
          <a:xfrm>
            <a:off x="2667001" y="1439333"/>
            <a:ext cx="1193800" cy="2455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9B0F15-4B16-73C2-6097-18F36319F070}"/>
              </a:ext>
            </a:extLst>
          </p:cNvPr>
          <p:cNvSpPr/>
          <p:nvPr/>
        </p:nvSpPr>
        <p:spPr>
          <a:xfrm>
            <a:off x="8255000" y="2201333"/>
            <a:ext cx="1193800" cy="2455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DC11B36-62D4-5974-C4EF-36464AB313C5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937001" y="1382555"/>
            <a:ext cx="14943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F5D31AD-D3C1-B244-97E2-74A6E3BAFBC5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6096000" y="2047188"/>
            <a:ext cx="0" cy="26094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8EB78F-4493-F077-8AC2-705445A7CBA7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6760633" y="1382555"/>
            <a:ext cx="26119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71390FB-92B8-0E16-0DE2-8E2BA1F49ABC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3860801" y="1852522"/>
            <a:ext cx="1765232" cy="15764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0B258C0-F8E7-D5E2-271C-DEDC24379486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6565967" y="1852522"/>
            <a:ext cx="1689033" cy="15764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E943B6F-A3DE-DD13-1137-31B3624CC0B2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760633" y="3429000"/>
            <a:ext cx="1494367" cy="1227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AA9E504-A293-5CD4-4F1D-CAC7835665DA}"/>
              </a:ext>
            </a:extLst>
          </p:cNvPr>
          <p:cNvCxnSpPr>
            <a:cxnSpLocks/>
          </p:cNvCxnSpPr>
          <p:nvPr/>
        </p:nvCxnSpPr>
        <p:spPr>
          <a:xfrm>
            <a:off x="3860801" y="3429000"/>
            <a:ext cx="1227666" cy="1227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8BA20F4-C3A9-32EA-0643-4A51229229EA}"/>
              </a:ext>
            </a:extLst>
          </p:cNvPr>
          <p:cNvCxnSpPr>
            <a:cxnSpLocks/>
          </p:cNvCxnSpPr>
          <p:nvPr/>
        </p:nvCxnSpPr>
        <p:spPr>
          <a:xfrm>
            <a:off x="6375400" y="1972733"/>
            <a:ext cx="1041400" cy="26839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0E29DFB-129F-1919-B000-89A587476353}"/>
              </a:ext>
            </a:extLst>
          </p:cNvPr>
          <p:cNvCxnSpPr>
            <a:cxnSpLocks/>
          </p:cNvCxnSpPr>
          <p:nvPr/>
        </p:nvCxnSpPr>
        <p:spPr>
          <a:xfrm flipH="1">
            <a:off x="4682067" y="1972733"/>
            <a:ext cx="1134534" cy="2590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9EEE07F-1A72-A09D-81CE-AC06E60B8631}"/>
              </a:ext>
            </a:extLst>
          </p:cNvPr>
          <p:cNvCxnSpPr>
            <a:cxnSpLocks/>
          </p:cNvCxnSpPr>
          <p:nvPr/>
        </p:nvCxnSpPr>
        <p:spPr>
          <a:xfrm flipH="1">
            <a:off x="3891526" y="1659467"/>
            <a:ext cx="1582174" cy="5418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280593B-5B89-31F0-5B28-72BEAA982AF0}"/>
              </a:ext>
            </a:extLst>
          </p:cNvPr>
          <p:cNvCxnSpPr>
            <a:cxnSpLocks/>
          </p:cNvCxnSpPr>
          <p:nvPr/>
        </p:nvCxnSpPr>
        <p:spPr>
          <a:xfrm>
            <a:off x="3865240" y="2201333"/>
            <a:ext cx="2582059" cy="11505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CAAD318-8507-FC6E-5DF2-059B466DDDA6}"/>
              </a:ext>
            </a:extLst>
          </p:cNvPr>
          <p:cNvCxnSpPr>
            <a:cxnSpLocks/>
          </p:cNvCxnSpPr>
          <p:nvPr/>
        </p:nvCxnSpPr>
        <p:spPr>
          <a:xfrm>
            <a:off x="6722671" y="1593008"/>
            <a:ext cx="1532328" cy="676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B8A815E-580D-6EFC-90EB-B6FA32FBCBD7}"/>
              </a:ext>
            </a:extLst>
          </p:cNvPr>
          <p:cNvCxnSpPr>
            <a:cxnSpLocks/>
          </p:cNvCxnSpPr>
          <p:nvPr/>
        </p:nvCxnSpPr>
        <p:spPr>
          <a:xfrm flipH="1">
            <a:off x="5537200" y="2269067"/>
            <a:ext cx="2717799" cy="10828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198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359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투사체와 히트 스캔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66E2D1-CCCF-1BE5-85CD-3F7CE653BE29}"/>
              </a:ext>
            </a:extLst>
          </p:cNvPr>
          <p:cNvSpPr txBox="1"/>
          <p:nvPr/>
        </p:nvSpPr>
        <p:spPr>
          <a:xfrm>
            <a:off x="560684" y="5191811"/>
            <a:ext cx="11070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주로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슈팅 게임에서 총과 같은 발사체를 구현하는 방식은 크게 투사체와 히트 스캔으로 나뉨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BF8C44-8CC8-DE70-68A9-197A251D9F43}"/>
              </a:ext>
            </a:extLst>
          </p:cNvPr>
          <p:cNvSpPr/>
          <p:nvPr/>
        </p:nvSpPr>
        <p:spPr>
          <a:xfrm>
            <a:off x="4089400" y="2257495"/>
            <a:ext cx="431800" cy="905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E8C4FBB-EFBC-E824-1E55-0F9D30FE6DA9}"/>
              </a:ext>
            </a:extLst>
          </p:cNvPr>
          <p:cNvCxnSpPr>
            <a:cxnSpLocks/>
          </p:cNvCxnSpPr>
          <p:nvPr/>
        </p:nvCxnSpPr>
        <p:spPr>
          <a:xfrm flipV="1">
            <a:off x="7382933" y="1289190"/>
            <a:ext cx="0" cy="30118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22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투사체와 히트 스캔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66E2D1-CCCF-1BE5-85CD-3F7CE653BE29}"/>
              </a:ext>
            </a:extLst>
          </p:cNvPr>
          <p:cNvSpPr txBox="1"/>
          <p:nvPr/>
        </p:nvSpPr>
        <p:spPr>
          <a:xfrm>
            <a:off x="1899200" y="5191811"/>
            <a:ext cx="8393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투사체는 총알에 해당하는 오브젝트를 실제로 만들고 시뮬레이션을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총알에 누군가 맞았다는 것은 두 오브젝트 사이의 충돌 처리로 체크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BF8C44-8CC8-DE70-68A9-197A251D9F43}"/>
              </a:ext>
            </a:extLst>
          </p:cNvPr>
          <p:cNvSpPr/>
          <p:nvPr/>
        </p:nvSpPr>
        <p:spPr>
          <a:xfrm>
            <a:off x="5664200" y="1446246"/>
            <a:ext cx="431800" cy="905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2BCC33-B41C-93A3-4E5E-DAAD7A113067}"/>
              </a:ext>
            </a:extLst>
          </p:cNvPr>
          <p:cNvSpPr/>
          <p:nvPr/>
        </p:nvSpPr>
        <p:spPr>
          <a:xfrm>
            <a:off x="2925233" y="2352180"/>
            <a:ext cx="5909734" cy="21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240D0-C2BD-B819-2DE7-784ACDB7EC0D}"/>
              </a:ext>
            </a:extLst>
          </p:cNvPr>
          <p:cNvSpPr txBox="1"/>
          <p:nvPr/>
        </p:nvSpPr>
        <p:spPr>
          <a:xfrm>
            <a:off x="6096000" y="1934633"/>
            <a:ext cx="1305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Collision</a:t>
            </a:r>
          </a:p>
        </p:txBody>
      </p:sp>
    </p:spTree>
    <p:extLst>
      <p:ext uri="{BB962C8B-B14F-4D97-AF65-F5344CB8AC3E}">
        <p14:creationId xmlns:p14="http://schemas.microsoft.com/office/powerpoint/2010/main" val="2657888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투사체와 히트 스캔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66E2D1-CCCF-1BE5-85CD-3F7CE653BE29}"/>
              </a:ext>
            </a:extLst>
          </p:cNvPr>
          <p:cNvSpPr txBox="1"/>
          <p:nvPr/>
        </p:nvSpPr>
        <p:spPr>
          <a:xfrm>
            <a:off x="1916040" y="4836212"/>
            <a:ext cx="8359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투사체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방식의 장점으로는 투사체에 속도와 효과를 넣기 쉽다는 것임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투사체는 조금의 수정으로 중력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바람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등이 영향이 가도록 할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또 투사체 오브젝트가 실제로 움직이는 것이기에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속도도 정할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BF8C44-8CC8-DE70-68A9-197A251D9F43}"/>
              </a:ext>
            </a:extLst>
          </p:cNvPr>
          <p:cNvSpPr/>
          <p:nvPr/>
        </p:nvSpPr>
        <p:spPr>
          <a:xfrm rot="7765439">
            <a:off x="8979000" y="2656981"/>
            <a:ext cx="431800" cy="905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B3B7D5-B632-5EBE-1663-BA1B7C5037A0}"/>
              </a:ext>
            </a:extLst>
          </p:cNvPr>
          <p:cNvSpPr/>
          <p:nvPr/>
        </p:nvSpPr>
        <p:spPr>
          <a:xfrm rot="6712645">
            <a:off x="7226401" y="1543491"/>
            <a:ext cx="431800" cy="905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41AE48-C782-DA6F-B203-6439F7510F60}"/>
              </a:ext>
            </a:extLst>
          </p:cNvPr>
          <p:cNvSpPr/>
          <p:nvPr/>
        </p:nvSpPr>
        <p:spPr>
          <a:xfrm rot="5225193">
            <a:off x="5219800" y="1412997"/>
            <a:ext cx="431800" cy="905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0F6C89-0439-D940-6EB4-EA37DECE2727}"/>
              </a:ext>
            </a:extLst>
          </p:cNvPr>
          <p:cNvSpPr/>
          <p:nvPr/>
        </p:nvSpPr>
        <p:spPr>
          <a:xfrm rot="3708853">
            <a:off x="3297869" y="1877515"/>
            <a:ext cx="431800" cy="905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EAB144-9CBB-FFDD-95B0-A6A8FFBF5F8E}"/>
              </a:ext>
            </a:extLst>
          </p:cNvPr>
          <p:cNvSpPr/>
          <p:nvPr/>
        </p:nvSpPr>
        <p:spPr>
          <a:xfrm rot="1987854">
            <a:off x="2205455" y="3021387"/>
            <a:ext cx="431800" cy="905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92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투사체와 히트 스캔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66E2D1-CCCF-1BE5-85CD-3F7CE653BE29}"/>
              </a:ext>
            </a:extLst>
          </p:cNvPr>
          <p:cNvSpPr txBox="1"/>
          <p:nvPr/>
        </p:nvSpPr>
        <p:spPr>
          <a:xfrm>
            <a:off x="1442363" y="5378205"/>
            <a:ext cx="9307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단점은 비싼 작업인 충돌 처리를 계속 해야 하기에 성능의 문제가 생길 수 있음</a:t>
            </a:r>
            <a:b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</a:b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또 충돌 처리의 문제점인 관통에 대한 처리도 해주어야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E6CEF5-590B-A833-0383-CC4D669108EB}"/>
              </a:ext>
            </a:extLst>
          </p:cNvPr>
          <p:cNvSpPr/>
          <p:nvPr/>
        </p:nvSpPr>
        <p:spPr>
          <a:xfrm>
            <a:off x="3141133" y="1773888"/>
            <a:ext cx="5909734" cy="21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2FE0C9-1DF3-EACD-E589-F00C93879548}"/>
              </a:ext>
            </a:extLst>
          </p:cNvPr>
          <p:cNvSpPr/>
          <p:nvPr/>
        </p:nvSpPr>
        <p:spPr>
          <a:xfrm>
            <a:off x="5880100" y="566053"/>
            <a:ext cx="431800" cy="905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AEF63B-BA50-CF09-2D09-C263F7021AA8}"/>
              </a:ext>
            </a:extLst>
          </p:cNvPr>
          <p:cNvSpPr/>
          <p:nvPr/>
        </p:nvSpPr>
        <p:spPr>
          <a:xfrm>
            <a:off x="5880100" y="4229428"/>
            <a:ext cx="431800" cy="905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6862C1-779B-7776-0530-4618C4CE131B}"/>
              </a:ext>
            </a:extLst>
          </p:cNvPr>
          <p:cNvSpPr txBox="1"/>
          <p:nvPr/>
        </p:nvSpPr>
        <p:spPr>
          <a:xfrm>
            <a:off x="6467382" y="780690"/>
            <a:ext cx="3034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너무 빠르면 물체를 관통하여 지나감</a:t>
            </a:r>
            <a:endParaRPr lang="en-US" altLang="ko-KR" sz="16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충돌 처리가 되지 않음</a:t>
            </a:r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8455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투사체와 히트 스캔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66E2D1-CCCF-1BE5-85CD-3F7CE653BE29}"/>
              </a:ext>
            </a:extLst>
          </p:cNvPr>
          <p:cNvSpPr txBox="1"/>
          <p:nvPr/>
        </p:nvSpPr>
        <p:spPr>
          <a:xfrm>
            <a:off x="1122575" y="5225805"/>
            <a:ext cx="9946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히트 스캔 방식은 레이 캐스팅을 이용하여 가상의 광선이 물체에 닿았는지를 확인함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레이저 포인터를 생각하면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144199-C1EF-B90B-FC35-179C3755F493}"/>
              </a:ext>
            </a:extLst>
          </p:cNvPr>
          <p:cNvSpPr/>
          <p:nvPr/>
        </p:nvSpPr>
        <p:spPr>
          <a:xfrm>
            <a:off x="3141133" y="2352180"/>
            <a:ext cx="5909734" cy="21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4AE6229-5157-9C10-63F1-A7C4E89CFF9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096000" y="456312"/>
            <a:ext cx="0" cy="18958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E799A7-E0E4-ABB1-5347-F40BC99AB8EC}"/>
              </a:ext>
            </a:extLst>
          </p:cNvPr>
          <p:cNvSpPr txBox="1"/>
          <p:nvPr/>
        </p:nvSpPr>
        <p:spPr>
          <a:xfrm>
            <a:off x="6096000" y="1890515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val="57881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8AA61-CCB5-6254-626B-9F76C542077A}"/>
              </a:ext>
            </a:extLst>
          </p:cNvPr>
          <p:cNvSpPr txBox="1"/>
          <p:nvPr/>
        </p:nvSpPr>
        <p:spPr>
          <a:xfrm>
            <a:off x="3973464" y="976349"/>
            <a:ext cx="4245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오늘은 무얼 하나요</a:t>
            </a:r>
            <a:r>
              <a:rPr lang="en-US" altLang="ko-KR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F95F14-0B91-C27C-026F-38AA89A48701}"/>
              </a:ext>
            </a:extLst>
          </p:cNvPr>
          <p:cNvSpPr txBox="1"/>
          <p:nvPr/>
        </p:nvSpPr>
        <p:spPr>
          <a:xfrm>
            <a:off x="4216319" y="2521297"/>
            <a:ext cx="208262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이론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레이 캐스팅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투사체와 히트 스캔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endParaRPr lang="en-US" altLang="ko-KR" sz="20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실습</a:t>
            </a: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히트 스캔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피해와 공격 이벤트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사망 이벤트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34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투사체와 히트 스캔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66E2D1-CCCF-1BE5-85CD-3F7CE653BE29}"/>
              </a:ext>
            </a:extLst>
          </p:cNvPr>
          <p:cNvSpPr txBox="1"/>
          <p:nvPr/>
        </p:nvSpPr>
        <p:spPr>
          <a:xfrm>
            <a:off x="1323760" y="5048005"/>
            <a:ext cx="95446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히트 스캔은 속도가 무한하기에 레이저를 구현하기에 적합함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당연하게도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또 한 순간만 직선과 입체의 충돌을 처리하기에 연산량이 낮고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연산의 대상이 직선이기에 투사체처럼 관통되어 지나가는 문제가 발생하지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144199-C1EF-B90B-FC35-179C3755F493}"/>
              </a:ext>
            </a:extLst>
          </p:cNvPr>
          <p:cNvSpPr/>
          <p:nvPr/>
        </p:nvSpPr>
        <p:spPr>
          <a:xfrm>
            <a:off x="3141133" y="2352180"/>
            <a:ext cx="5909734" cy="21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4AE6229-5157-9C10-63F1-A7C4E89CFF9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096000" y="456312"/>
            <a:ext cx="0" cy="18958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E799A7-E0E4-ABB1-5347-F40BC99AB8EC}"/>
              </a:ext>
            </a:extLst>
          </p:cNvPr>
          <p:cNvSpPr txBox="1"/>
          <p:nvPr/>
        </p:nvSpPr>
        <p:spPr>
          <a:xfrm>
            <a:off x="6096000" y="1890515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val="3205822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투사체와 히트 스캔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66E2D1-CCCF-1BE5-85CD-3F7CE653BE29}"/>
              </a:ext>
            </a:extLst>
          </p:cNvPr>
          <p:cNvSpPr txBox="1"/>
          <p:nvPr/>
        </p:nvSpPr>
        <p:spPr>
          <a:xfrm>
            <a:off x="1166675" y="4734739"/>
            <a:ext cx="9858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단점은 속도라는 개념을 추가할 수 없음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구현하려고 하면 투사체와 다를게 없어짐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또한 두께가 없는 레이저이기에 공격 범위를 할 수 없음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이도 마찬가지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그리고 직선은 계산이 쉽지만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곡선은 계산이 굉장히 까다로워짐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330B95C1-3AC8-9078-23E7-99856A9E7752}"/>
              </a:ext>
            </a:extLst>
          </p:cNvPr>
          <p:cNvCxnSpPr/>
          <p:nvPr/>
        </p:nvCxnSpPr>
        <p:spPr>
          <a:xfrm rot="10800000">
            <a:off x="4169833" y="1134534"/>
            <a:ext cx="3852334" cy="2878666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857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601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히트 스캔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438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8821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피해와 공격 이벤트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831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498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사망 이벤트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24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283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7B46B-CFC5-93ED-A492-B2C85735204B}"/>
              </a:ext>
            </a:extLst>
          </p:cNvPr>
          <p:cNvSpPr txBox="1"/>
          <p:nvPr/>
        </p:nvSpPr>
        <p:spPr>
          <a:xfrm>
            <a:off x="3384744" y="2244692"/>
            <a:ext cx="5422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2023 Unity Lecture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E6985-3FD7-FF91-5BED-CA41C2612A86}"/>
              </a:ext>
            </a:extLst>
          </p:cNvPr>
          <p:cNvSpPr txBox="1"/>
          <p:nvPr/>
        </p:nvSpPr>
        <p:spPr>
          <a:xfrm>
            <a:off x="3640038" y="3081867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선린인터넷고등학교 게임 심화 소수전공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5AFA3D-0263-1715-BE70-E440D0AAE802}"/>
              </a:ext>
            </a:extLst>
          </p:cNvPr>
          <p:cNvCxnSpPr>
            <a:cxnSpLocks/>
          </p:cNvCxnSpPr>
          <p:nvPr/>
        </p:nvCxnSpPr>
        <p:spPr>
          <a:xfrm>
            <a:off x="3384744" y="3014133"/>
            <a:ext cx="5422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10A30A-7205-1C1B-5D61-74EC45D3F47A}"/>
              </a:ext>
            </a:extLst>
          </p:cNvPr>
          <p:cNvSpPr txBox="1"/>
          <p:nvPr/>
        </p:nvSpPr>
        <p:spPr>
          <a:xfrm>
            <a:off x="3384744" y="3783574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5. </a:t>
            </a:r>
            <a:r>
              <a:rPr lang="ko-KR" altLang="en-US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공격과 이벤트</a:t>
            </a:r>
            <a:endParaRPr lang="en-US" altLang="ko-KR" sz="1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07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8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89169-4292-E333-D513-D86D93015DDA}"/>
              </a:ext>
            </a:extLst>
          </p:cNvPr>
          <p:cNvSpPr txBox="1"/>
          <p:nvPr/>
        </p:nvSpPr>
        <p:spPr>
          <a:xfrm>
            <a:off x="171888" y="194702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공지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9CF47B7-350B-2B52-E607-A377E3235064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46211A-FE78-25D1-0F3E-4359324B694B}"/>
              </a:ext>
            </a:extLst>
          </p:cNvPr>
          <p:cNvSpPr/>
          <p:nvPr/>
        </p:nvSpPr>
        <p:spPr>
          <a:xfrm>
            <a:off x="2474665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11</a:t>
            </a:r>
            <a:endParaRPr lang="ko-KR" altLang="en-US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A158FE-D25E-90B9-E78D-18EC2B7B0F9A}"/>
              </a:ext>
            </a:extLst>
          </p:cNvPr>
          <p:cNvSpPr/>
          <p:nvPr/>
        </p:nvSpPr>
        <p:spPr>
          <a:xfrm>
            <a:off x="3666857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12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78A2A7-AA84-9710-68BF-E15AB4D58979}"/>
              </a:ext>
            </a:extLst>
          </p:cNvPr>
          <p:cNvSpPr/>
          <p:nvPr/>
        </p:nvSpPr>
        <p:spPr>
          <a:xfrm>
            <a:off x="4859049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13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0032E2-A367-E010-67CB-1C42C9CB5FC5}"/>
              </a:ext>
            </a:extLst>
          </p:cNvPr>
          <p:cNvSpPr/>
          <p:nvPr/>
        </p:nvSpPr>
        <p:spPr>
          <a:xfrm>
            <a:off x="6051241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14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E85C75-9C96-A64B-6D9F-28F1DF854CEE}"/>
              </a:ext>
            </a:extLst>
          </p:cNvPr>
          <p:cNvSpPr/>
          <p:nvPr/>
        </p:nvSpPr>
        <p:spPr>
          <a:xfrm>
            <a:off x="7243433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15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C1744D-21E9-AEA0-A1C2-9EFD8E27AF78}"/>
              </a:ext>
            </a:extLst>
          </p:cNvPr>
          <p:cNvSpPr/>
          <p:nvPr/>
        </p:nvSpPr>
        <p:spPr>
          <a:xfrm>
            <a:off x="8435625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16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84D025-BBB3-6910-80FE-A5A05CB33644}"/>
              </a:ext>
            </a:extLst>
          </p:cNvPr>
          <p:cNvSpPr/>
          <p:nvPr/>
        </p:nvSpPr>
        <p:spPr>
          <a:xfrm>
            <a:off x="9627817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17</a:t>
            </a:r>
            <a:endParaRPr lang="ko-KR" altLang="en-US">
              <a:solidFill>
                <a:srgbClr val="0070C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E11A5-A14B-28CD-6D16-4241F43BCC24}"/>
              </a:ext>
            </a:extLst>
          </p:cNvPr>
          <p:cNvSpPr txBox="1"/>
          <p:nvPr/>
        </p:nvSpPr>
        <p:spPr>
          <a:xfrm>
            <a:off x="6332186" y="607958"/>
            <a:ext cx="630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6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월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D7B38E-4E96-71CE-3D4C-0130142EDED5}"/>
              </a:ext>
            </a:extLst>
          </p:cNvPr>
          <p:cNvSpPr/>
          <p:nvPr/>
        </p:nvSpPr>
        <p:spPr>
          <a:xfrm>
            <a:off x="2474665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298026-D0F1-8211-691D-C6507AD9FCFA}"/>
              </a:ext>
            </a:extLst>
          </p:cNvPr>
          <p:cNvSpPr/>
          <p:nvPr/>
        </p:nvSpPr>
        <p:spPr>
          <a:xfrm>
            <a:off x="3666857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B5A60C-C33A-6704-5146-82447BF081E1}"/>
              </a:ext>
            </a:extLst>
          </p:cNvPr>
          <p:cNvSpPr/>
          <p:nvPr/>
        </p:nvSpPr>
        <p:spPr>
          <a:xfrm>
            <a:off x="4859049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8822E4-9F4B-A890-A631-6F432930300F}"/>
              </a:ext>
            </a:extLst>
          </p:cNvPr>
          <p:cNvSpPr/>
          <p:nvPr/>
        </p:nvSpPr>
        <p:spPr>
          <a:xfrm>
            <a:off x="6051241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ADDBDD-6733-685D-19B6-AE472AE72256}"/>
              </a:ext>
            </a:extLst>
          </p:cNvPr>
          <p:cNvSpPr/>
          <p:nvPr/>
        </p:nvSpPr>
        <p:spPr>
          <a:xfrm>
            <a:off x="7243433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CA5B73-7ED7-6F9A-DE52-361CAA4649E8}"/>
              </a:ext>
            </a:extLst>
          </p:cNvPr>
          <p:cNvSpPr/>
          <p:nvPr/>
        </p:nvSpPr>
        <p:spPr>
          <a:xfrm>
            <a:off x="8435625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FBE0B4-39F5-9237-BDDB-E2EB7EC4CDC0}"/>
              </a:ext>
            </a:extLst>
          </p:cNvPr>
          <p:cNvSpPr/>
          <p:nvPr/>
        </p:nvSpPr>
        <p:spPr>
          <a:xfrm>
            <a:off x="9627817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5</a:t>
            </a:r>
            <a:r>
              <a:rPr lang="ko-KR" altLang="en-US">
                <a:solidFill>
                  <a:srgbClr val="0070C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일차</a:t>
            </a:r>
            <a:endParaRPr lang="en-US" altLang="ko-KR">
              <a:solidFill>
                <a:srgbClr val="0070C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>
              <a:solidFill>
                <a:srgbClr val="0070C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>
                <a:solidFill>
                  <a:srgbClr val="0070C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공격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D33578-4FA9-E8C5-5CD3-84971A3F79A6}"/>
              </a:ext>
            </a:extLst>
          </p:cNvPr>
          <p:cNvSpPr/>
          <p:nvPr/>
        </p:nvSpPr>
        <p:spPr>
          <a:xfrm>
            <a:off x="2474665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18</a:t>
            </a:r>
            <a:endParaRPr lang="ko-KR" altLang="en-US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AA3C32D-04D0-F061-BE59-FEC231D084EC}"/>
              </a:ext>
            </a:extLst>
          </p:cNvPr>
          <p:cNvSpPr/>
          <p:nvPr/>
        </p:nvSpPr>
        <p:spPr>
          <a:xfrm>
            <a:off x="3666857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19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63D0C3-DE07-49B4-EB3B-7D8A33EC71F8}"/>
              </a:ext>
            </a:extLst>
          </p:cNvPr>
          <p:cNvSpPr/>
          <p:nvPr/>
        </p:nvSpPr>
        <p:spPr>
          <a:xfrm>
            <a:off x="4859049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63481B-ED3F-4796-FE5F-F8C8B722C491}"/>
              </a:ext>
            </a:extLst>
          </p:cNvPr>
          <p:cNvSpPr/>
          <p:nvPr/>
        </p:nvSpPr>
        <p:spPr>
          <a:xfrm>
            <a:off x="6051241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21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8037ED-2004-1AF3-D900-D7582B85B0B2}"/>
              </a:ext>
            </a:extLst>
          </p:cNvPr>
          <p:cNvSpPr/>
          <p:nvPr/>
        </p:nvSpPr>
        <p:spPr>
          <a:xfrm>
            <a:off x="7243433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22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6CF408C-DB83-F12E-97A5-2CC6B3A375C9}"/>
              </a:ext>
            </a:extLst>
          </p:cNvPr>
          <p:cNvSpPr/>
          <p:nvPr/>
        </p:nvSpPr>
        <p:spPr>
          <a:xfrm>
            <a:off x="8435625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23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2C085C3-B03B-D69A-0062-E554FCB7B2F3}"/>
              </a:ext>
            </a:extLst>
          </p:cNvPr>
          <p:cNvSpPr/>
          <p:nvPr/>
        </p:nvSpPr>
        <p:spPr>
          <a:xfrm>
            <a:off x="9627817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24</a:t>
            </a:r>
            <a:endParaRPr lang="ko-KR" altLang="en-US">
              <a:solidFill>
                <a:srgbClr val="0070C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A02B8E-3FE7-E364-F0F7-385922F46704}"/>
              </a:ext>
            </a:extLst>
          </p:cNvPr>
          <p:cNvSpPr/>
          <p:nvPr/>
        </p:nvSpPr>
        <p:spPr>
          <a:xfrm>
            <a:off x="2474665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B0DE1FA-7E4A-6834-457F-58A27626386E}"/>
              </a:ext>
            </a:extLst>
          </p:cNvPr>
          <p:cNvSpPr/>
          <p:nvPr/>
        </p:nvSpPr>
        <p:spPr>
          <a:xfrm>
            <a:off x="3666857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5B1A741-BAAE-95EF-3196-366B18F068A3}"/>
              </a:ext>
            </a:extLst>
          </p:cNvPr>
          <p:cNvSpPr/>
          <p:nvPr/>
        </p:nvSpPr>
        <p:spPr>
          <a:xfrm>
            <a:off x="4859049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311F7D-66A2-BE08-9FF5-57CB91E1972A}"/>
              </a:ext>
            </a:extLst>
          </p:cNvPr>
          <p:cNvSpPr/>
          <p:nvPr/>
        </p:nvSpPr>
        <p:spPr>
          <a:xfrm>
            <a:off x="6051241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E19CCA-27B5-A8BA-B28F-6A193A292C32}"/>
              </a:ext>
            </a:extLst>
          </p:cNvPr>
          <p:cNvSpPr/>
          <p:nvPr/>
        </p:nvSpPr>
        <p:spPr>
          <a:xfrm>
            <a:off x="7243433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FCD364-A0BA-3CBE-A205-35A096404EC7}"/>
              </a:ext>
            </a:extLst>
          </p:cNvPr>
          <p:cNvSpPr/>
          <p:nvPr/>
        </p:nvSpPr>
        <p:spPr>
          <a:xfrm>
            <a:off x="8435625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95B84AF-66C4-D5A0-9F3C-D64ED72814D1}"/>
              </a:ext>
            </a:extLst>
          </p:cNvPr>
          <p:cNvSpPr/>
          <p:nvPr/>
        </p:nvSpPr>
        <p:spPr>
          <a:xfrm>
            <a:off x="9627817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70C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프로젝트 기획 마감</a:t>
            </a:r>
            <a:endParaRPr lang="en-US" altLang="ko-KR">
              <a:solidFill>
                <a:srgbClr val="0070C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1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89169-4292-E333-D513-D86D93015DDA}"/>
              </a:ext>
            </a:extLst>
          </p:cNvPr>
          <p:cNvSpPr txBox="1"/>
          <p:nvPr/>
        </p:nvSpPr>
        <p:spPr>
          <a:xfrm>
            <a:off x="171888" y="194702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공지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9CF47B7-350B-2B52-E607-A377E3235064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46211A-FE78-25D1-0F3E-4359324B694B}"/>
              </a:ext>
            </a:extLst>
          </p:cNvPr>
          <p:cNvSpPr/>
          <p:nvPr/>
        </p:nvSpPr>
        <p:spPr>
          <a:xfrm>
            <a:off x="2474665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9</a:t>
            </a:r>
            <a:endParaRPr lang="ko-KR" altLang="en-US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A158FE-D25E-90B9-E78D-18EC2B7B0F9A}"/>
              </a:ext>
            </a:extLst>
          </p:cNvPr>
          <p:cNvSpPr/>
          <p:nvPr/>
        </p:nvSpPr>
        <p:spPr>
          <a:xfrm>
            <a:off x="3666857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10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78A2A7-AA84-9710-68BF-E15AB4D58979}"/>
              </a:ext>
            </a:extLst>
          </p:cNvPr>
          <p:cNvSpPr/>
          <p:nvPr/>
        </p:nvSpPr>
        <p:spPr>
          <a:xfrm>
            <a:off x="4859049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11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0032E2-A367-E010-67CB-1C42C9CB5FC5}"/>
              </a:ext>
            </a:extLst>
          </p:cNvPr>
          <p:cNvSpPr/>
          <p:nvPr/>
        </p:nvSpPr>
        <p:spPr>
          <a:xfrm>
            <a:off x="6051241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12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E85C75-9C96-A64B-6D9F-28F1DF854CEE}"/>
              </a:ext>
            </a:extLst>
          </p:cNvPr>
          <p:cNvSpPr/>
          <p:nvPr/>
        </p:nvSpPr>
        <p:spPr>
          <a:xfrm>
            <a:off x="7243433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13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C1744D-21E9-AEA0-A1C2-9EFD8E27AF78}"/>
              </a:ext>
            </a:extLst>
          </p:cNvPr>
          <p:cNvSpPr/>
          <p:nvPr/>
        </p:nvSpPr>
        <p:spPr>
          <a:xfrm>
            <a:off x="8435625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14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84D025-BBB3-6910-80FE-A5A05CB33644}"/>
              </a:ext>
            </a:extLst>
          </p:cNvPr>
          <p:cNvSpPr/>
          <p:nvPr/>
        </p:nvSpPr>
        <p:spPr>
          <a:xfrm>
            <a:off x="9627817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15</a:t>
            </a:r>
            <a:endParaRPr lang="ko-KR" altLang="en-US">
              <a:solidFill>
                <a:srgbClr val="0070C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E11A5-A14B-28CD-6D16-4241F43BCC24}"/>
              </a:ext>
            </a:extLst>
          </p:cNvPr>
          <p:cNvSpPr txBox="1"/>
          <p:nvPr/>
        </p:nvSpPr>
        <p:spPr>
          <a:xfrm>
            <a:off x="6332187" y="607958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7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월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D7B38E-4E96-71CE-3D4C-0130142EDED5}"/>
              </a:ext>
            </a:extLst>
          </p:cNvPr>
          <p:cNvSpPr/>
          <p:nvPr/>
        </p:nvSpPr>
        <p:spPr>
          <a:xfrm>
            <a:off x="2474665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298026-D0F1-8211-691D-C6507AD9FCFA}"/>
              </a:ext>
            </a:extLst>
          </p:cNvPr>
          <p:cNvSpPr/>
          <p:nvPr/>
        </p:nvSpPr>
        <p:spPr>
          <a:xfrm>
            <a:off x="3666857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B5A60C-C33A-6704-5146-82447BF081E1}"/>
              </a:ext>
            </a:extLst>
          </p:cNvPr>
          <p:cNvSpPr/>
          <p:nvPr/>
        </p:nvSpPr>
        <p:spPr>
          <a:xfrm>
            <a:off x="4859049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6</a:t>
            </a:r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일차</a:t>
            </a:r>
            <a:b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b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이벤트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8822E4-9F4B-A890-A631-6F432930300F}"/>
              </a:ext>
            </a:extLst>
          </p:cNvPr>
          <p:cNvSpPr/>
          <p:nvPr/>
        </p:nvSpPr>
        <p:spPr>
          <a:xfrm>
            <a:off x="6051241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7</a:t>
            </a:r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일차</a:t>
            </a:r>
            <a:b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b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카메라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ADDBDD-6733-685D-19B6-AE472AE72256}"/>
              </a:ext>
            </a:extLst>
          </p:cNvPr>
          <p:cNvSpPr/>
          <p:nvPr/>
        </p:nvSpPr>
        <p:spPr>
          <a:xfrm>
            <a:off x="7243433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8</a:t>
            </a:r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일차</a:t>
            </a:r>
            <a:b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b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UI/UX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CA5B73-7ED7-6F9A-DE52-361CAA4649E8}"/>
              </a:ext>
            </a:extLst>
          </p:cNvPr>
          <p:cNvSpPr/>
          <p:nvPr/>
        </p:nvSpPr>
        <p:spPr>
          <a:xfrm>
            <a:off x="8435625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9</a:t>
            </a:r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일차</a:t>
            </a:r>
            <a:b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b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사운드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FBE0B4-39F5-9237-BDDB-E2EB7EC4CDC0}"/>
              </a:ext>
            </a:extLst>
          </p:cNvPr>
          <p:cNvSpPr/>
          <p:nvPr/>
        </p:nvSpPr>
        <p:spPr>
          <a:xfrm>
            <a:off x="9627817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D33578-4FA9-E8C5-5CD3-84971A3F79A6}"/>
              </a:ext>
            </a:extLst>
          </p:cNvPr>
          <p:cNvSpPr/>
          <p:nvPr/>
        </p:nvSpPr>
        <p:spPr>
          <a:xfrm>
            <a:off x="2474665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16</a:t>
            </a:r>
            <a:endParaRPr lang="ko-KR" altLang="en-US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AA3C32D-04D0-F061-BE59-FEC231D084EC}"/>
              </a:ext>
            </a:extLst>
          </p:cNvPr>
          <p:cNvSpPr/>
          <p:nvPr/>
        </p:nvSpPr>
        <p:spPr>
          <a:xfrm>
            <a:off x="3666857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17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63D0C3-DE07-49B4-EB3B-7D8A33EC71F8}"/>
              </a:ext>
            </a:extLst>
          </p:cNvPr>
          <p:cNvSpPr/>
          <p:nvPr/>
        </p:nvSpPr>
        <p:spPr>
          <a:xfrm>
            <a:off x="4859049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18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63481B-ED3F-4796-FE5F-F8C8B722C491}"/>
              </a:ext>
            </a:extLst>
          </p:cNvPr>
          <p:cNvSpPr/>
          <p:nvPr/>
        </p:nvSpPr>
        <p:spPr>
          <a:xfrm>
            <a:off x="6051241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19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8037ED-2004-1AF3-D900-D7582B85B0B2}"/>
              </a:ext>
            </a:extLst>
          </p:cNvPr>
          <p:cNvSpPr/>
          <p:nvPr/>
        </p:nvSpPr>
        <p:spPr>
          <a:xfrm>
            <a:off x="7243433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6CF408C-DB83-F12E-97A5-2CC6B3A375C9}"/>
              </a:ext>
            </a:extLst>
          </p:cNvPr>
          <p:cNvSpPr/>
          <p:nvPr/>
        </p:nvSpPr>
        <p:spPr>
          <a:xfrm>
            <a:off x="8435625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21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2C085C3-B03B-D69A-0062-E554FCB7B2F3}"/>
              </a:ext>
            </a:extLst>
          </p:cNvPr>
          <p:cNvSpPr/>
          <p:nvPr/>
        </p:nvSpPr>
        <p:spPr>
          <a:xfrm>
            <a:off x="9627817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22</a:t>
            </a:r>
            <a:endParaRPr lang="ko-KR" altLang="en-US">
              <a:solidFill>
                <a:srgbClr val="0070C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A02B8E-3FE7-E364-F0F7-385922F46704}"/>
              </a:ext>
            </a:extLst>
          </p:cNvPr>
          <p:cNvSpPr/>
          <p:nvPr/>
        </p:nvSpPr>
        <p:spPr>
          <a:xfrm>
            <a:off x="2474665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B0DE1FA-7E4A-6834-457F-58A27626386E}"/>
              </a:ext>
            </a:extLst>
          </p:cNvPr>
          <p:cNvSpPr/>
          <p:nvPr/>
        </p:nvSpPr>
        <p:spPr>
          <a:xfrm>
            <a:off x="3666857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10</a:t>
            </a:r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일차</a:t>
            </a:r>
            <a:b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b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파티클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5B1A741-BAAE-95EF-3196-366B18F068A3}"/>
              </a:ext>
            </a:extLst>
          </p:cNvPr>
          <p:cNvSpPr/>
          <p:nvPr/>
        </p:nvSpPr>
        <p:spPr>
          <a:xfrm>
            <a:off x="4859049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11</a:t>
            </a:r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일차</a:t>
            </a:r>
            <a:endParaRPr lang="en-US" altLang="ko-KR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쉐이더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311F7D-66A2-BE08-9FF5-57CB91E1972A}"/>
              </a:ext>
            </a:extLst>
          </p:cNvPr>
          <p:cNvSpPr/>
          <p:nvPr/>
        </p:nvSpPr>
        <p:spPr>
          <a:xfrm>
            <a:off x="6051241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12</a:t>
            </a:r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일차</a:t>
            </a:r>
            <a:b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b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발표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E19CCA-27B5-A8BA-B28F-6A193A292C32}"/>
              </a:ext>
            </a:extLst>
          </p:cNvPr>
          <p:cNvSpPr/>
          <p:nvPr/>
        </p:nvSpPr>
        <p:spPr>
          <a:xfrm>
            <a:off x="7243433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FCD364-A0BA-3CBE-A205-35A096404EC7}"/>
              </a:ext>
            </a:extLst>
          </p:cNvPr>
          <p:cNvSpPr/>
          <p:nvPr/>
        </p:nvSpPr>
        <p:spPr>
          <a:xfrm>
            <a:off x="8435625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95B84AF-66C4-D5A0-9F3C-D64ED72814D1}"/>
              </a:ext>
            </a:extLst>
          </p:cNvPr>
          <p:cNvSpPr/>
          <p:nvPr/>
        </p:nvSpPr>
        <p:spPr>
          <a:xfrm>
            <a:off x="9627817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02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89169-4292-E333-D513-D86D93015DDA}"/>
              </a:ext>
            </a:extLst>
          </p:cNvPr>
          <p:cNvSpPr txBox="1"/>
          <p:nvPr/>
        </p:nvSpPr>
        <p:spPr>
          <a:xfrm>
            <a:off x="171888" y="194702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공지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9CF47B7-350B-2B52-E607-A377E3235064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999B13-4505-61AB-89C2-03C1C64CE7F7}"/>
              </a:ext>
            </a:extLst>
          </p:cNvPr>
          <p:cNvSpPr txBox="1"/>
          <p:nvPr/>
        </p:nvSpPr>
        <p:spPr>
          <a:xfrm>
            <a:off x="2319164" y="1549630"/>
            <a:ext cx="755367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1.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팀원 구성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- 1~3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명으로 구성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미리 팀을 꾸려서 기획서를 제출해도 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팀 매칭을 원한다면 기획서 제출 이후 비슷한 기획으로 매칭도 가능함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개발자 외에 디자이너를 추가해도 됨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포함 최대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명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2.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기획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프로젝트는 멀티 플레이 게임을 기반으로 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 서버는 기획에 맞게 단순한 형태로 제공될 예정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빠른 응답은 보장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X)</a:t>
            </a: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기획서 양식은 자유이고 제출은 다음주 토요일까지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구글 폼을 올릴 예정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기획에 대한 피드백을 진행한 이후 이에 맞게 프로젝트를 진행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3.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발표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수업 마지막 날에 프로젝트 발표를 진행함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프로젝트 소개 및 시연 포함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6DEAF-3CA7-C29F-7E5B-30D70C94CF16}"/>
              </a:ext>
            </a:extLst>
          </p:cNvPr>
          <p:cNvSpPr txBox="1"/>
          <p:nvPr/>
        </p:nvSpPr>
        <p:spPr>
          <a:xfrm>
            <a:off x="4476006" y="599389"/>
            <a:ext cx="32399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개별 프로젝트</a:t>
            </a:r>
            <a:endParaRPr lang="en-US" altLang="ko-KR" sz="4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96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78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레이 캐스팅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66E2D1-CCCF-1BE5-85CD-3F7CE653BE29}"/>
              </a:ext>
            </a:extLst>
          </p:cNvPr>
          <p:cNvSpPr txBox="1"/>
          <p:nvPr/>
        </p:nvSpPr>
        <p:spPr>
          <a:xfrm>
            <a:off x="3392375" y="5754845"/>
            <a:ext cx="5407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레이 캐스팅을 설명하는 대표적인 두 케이스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Picture 2" descr="Ray Casting Demo (with Ray Tra - Google Play 앱">
            <a:extLst>
              <a:ext uri="{FF2B5EF4-FFF2-40B4-BE49-F238E27FC236}">
                <a16:creationId xmlns:a16="http://schemas.microsoft.com/office/drawing/2014/main" id="{8350F079-54D9-0CC6-0EE4-2270BBCA5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945" y="1261533"/>
            <a:ext cx="3776134" cy="377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실시간 레이트레이싱 적용, 새로운 마인크래프트 베타 버전 공개 &lt; 임베디드·컴퓨팅·IoT &lt; 뉴스 &lt; 기사본문 - 테크월드뉴스 -  이건한 기자">
            <a:extLst>
              <a:ext uri="{FF2B5EF4-FFF2-40B4-BE49-F238E27FC236}">
                <a16:creationId xmlns:a16="http://schemas.microsoft.com/office/drawing/2014/main" id="{41550049-6498-CF81-0A48-71086BDE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68" y="143510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05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레이 캐스팅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66E2D1-CCCF-1BE5-85CD-3F7CE653BE29}"/>
              </a:ext>
            </a:extLst>
          </p:cNvPr>
          <p:cNvSpPr txBox="1"/>
          <p:nvPr/>
        </p:nvSpPr>
        <p:spPr>
          <a:xfrm>
            <a:off x="656865" y="5615645"/>
            <a:ext cx="10878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레이 캐스팅이란 특정한 지점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특정한 방향에서 광선을 발사하여 이를 계산에 사용하는 기법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Picture 2" descr="Ray Casting Demo (with Ray Tra - Google Play 앱">
            <a:extLst>
              <a:ext uri="{FF2B5EF4-FFF2-40B4-BE49-F238E27FC236}">
                <a16:creationId xmlns:a16="http://schemas.microsoft.com/office/drawing/2014/main" id="{8350F079-54D9-0CC6-0EE4-2270BBCA5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932" y="889000"/>
            <a:ext cx="3776134" cy="377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33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557</Words>
  <Application>Microsoft Office PowerPoint</Application>
  <PresentationFormat>와이드스크린</PresentationFormat>
  <Paragraphs>130</Paragraphs>
  <Slides>29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나눔스퀘어OTF ExtraBold</vt:lpstr>
      <vt:lpstr>나눔스퀘어OTF_ac</vt:lpstr>
      <vt:lpstr>나눔스퀘어OTF_ac Bold</vt:lpstr>
      <vt:lpstr>나눔스퀘어OTF_ac Light</vt:lpstr>
      <vt:lpstr>나눔스퀘어라운드OTF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이우령</dc:creator>
  <cp:lastModifiedBy>이우령</cp:lastModifiedBy>
  <cp:revision>366</cp:revision>
  <dcterms:created xsi:type="dcterms:W3CDTF">2023-05-12T11:56:26Z</dcterms:created>
  <dcterms:modified xsi:type="dcterms:W3CDTF">2023-06-16T08:15:18Z</dcterms:modified>
</cp:coreProperties>
</file>