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257" r:id="rId3"/>
    <p:sldId id="274" r:id="rId4"/>
    <p:sldId id="275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31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2" r:id="rId35"/>
    <p:sldId id="363" r:id="rId36"/>
    <p:sldId id="364" r:id="rId37"/>
    <p:sldId id="366" r:id="rId38"/>
    <p:sldId id="368" r:id="rId39"/>
    <p:sldId id="369" r:id="rId40"/>
    <p:sldId id="370" r:id="rId41"/>
    <p:sldId id="367" r:id="rId42"/>
    <p:sldId id="371" r:id="rId43"/>
    <p:sldId id="361" r:id="rId44"/>
    <p:sldId id="372" r:id="rId45"/>
    <p:sldId id="373" r:id="rId46"/>
    <p:sldId id="374" r:id="rId47"/>
    <p:sldId id="375" r:id="rId48"/>
    <p:sldId id="377" r:id="rId49"/>
    <p:sldId id="378" r:id="rId50"/>
    <p:sldId id="379" r:id="rId51"/>
    <p:sldId id="382" r:id="rId52"/>
    <p:sldId id="381" r:id="rId53"/>
    <p:sldId id="380" r:id="rId54"/>
    <p:sldId id="383" r:id="rId55"/>
    <p:sldId id="385" r:id="rId56"/>
    <p:sldId id="384" r:id="rId57"/>
    <p:sldId id="386" r:id="rId58"/>
    <p:sldId id="387" r:id="rId59"/>
    <p:sldId id="376" r:id="rId60"/>
    <p:sldId id="390" r:id="rId61"/>
    <p:sldId id="388" r:id="rId62"/>
    <p:sldId id="391" r:id="rId63"/>
    <p:sldId id="392" r:id="rId64"/>
    <p:sldId id="393" r:id="rId65"/>
    <p:sldId id="394" r:id="rId66"/>
    <p:sldId id="395" r:id="rId67"/>
    <p:sldId id="396" r:id="rId68"/>
    <p:sldId id="397" r:id="rId69"/>
    <p:sldId id="399" r:id="rId70"/>
    <p:sldId id="398" r:id="rId71"/>
    <p:sldId id="400" r:id="rId72"/>
    <p:sldId id="401" r:id="rId73"/>
    <p:sldId id="402" r:id="rId74"/>
    <p:sldId id="389" r:id="rId75"/>
    <p:sldId id="332" r:id="rId7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7EB99-FAE7-4725-BA94-3CCFFD799A43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60D8C-B690-41B9-870F-B400D75FF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98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74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D3E5E-C793-8349-8815-C7B5358C7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C0D88D-0466-5A0A-03CF-426AC10D6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3A8B2-80CE-30B3-A098-5793B88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DFCAD-E6FF-4969-F276-102F4EE6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8A231-1187-13D0-E7D8-CA689AB8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4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A6348-2A63-9673-AE81-D4D4013A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4C8547-E3D7-3955-977A-09B71FEBF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4E06D-FD3C-B369-CFC3-E95C515A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11D17-FF85-D3CD-D113-6AE3F5A1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3F83F-187A-0A96-3884-F1503A5A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56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12DCA9-E0AF-C341-BC3A-F86AFEA99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FB4C94-CF1C-EC4C-BD8C-634BFFFD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F16A3-3E0B-4CB7-A50D-2AB5DABB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A128D-6BEE-7CD8-D7D2-1C25D1E8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6BB5A-F274-BF0F-C363-D6D9F47B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9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24E55-DAC2-0845-A637-95A1F4AB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256C3-D483-A773-C603-CDE8D6F58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7876B-8ADA-9B98-0340-D3519720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8DCC9-E837-37DE-A3B4-41D1CCDD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C5FD6-25C5-4A27-891C-887A0820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4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74DD4-A097-3DE6-0C59-BEE2D405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697EF-860E-07C4-4ACC-898A784E9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AAFF3-5085-BCD9-199B-1A800760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4C4B9-8A7A-8F9C-7657-DCC3B4A8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7433D-1D00-FB6C-03ED-770778E9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0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3B6B5-F107-7D22-377E-A065202B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74A31-DB23-667F-8F5E-1441759B9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71B3B3-A5D1-B08F-F5B9-9EF56DB69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85ED6D-8BF2-8C40-CE11-F87E226C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F0F612-174C-34BC-B33C-A3E9CE1F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EFD3C-CB5E-C8D4-4D1C-3B83B07D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4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84DE5-FC29-CE7F-507D-662AE490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677A9-3FFA-196E-5293-97066797C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28DF45-05B8-5FAC-2BE9-9CFBFEA3C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C6EA4F-9605-2228-C486-29A50A239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E31E3F-7335-B3DA-FB5B-FFB7F7108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F7741C-C15A-75C0-54F4-4BCE24A0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02FB9A-D9E1-1345-58AF-C0E8F942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C6FF90-7A58-6033-C6A6-40769799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4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A48D1-CF1B-AE38-D6F0-68E62D0A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F89583-815C-A1AE-2E3F-71827C9C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1F94CF-6B7A-D063-3B5B-84330EE2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41013D-D701-AF6D-50E8-F608E66C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54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5F4F48-F864-E9FE-9C37-6A1A44FD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36E9D5-B65A-3906-397A-A8660A1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0D13C0-F956-C81A-25BA-1D670E3F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3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2C911-FADA-1A34-42BE-43711360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6EF15-512A-1D4A-C608-2F2E61A42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87A75E-FB45-8A93-E9E9-942990402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535D07-8C3A-D7CB-161D-D2325335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372CC5-10B8-6A47-3463-92C57D50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AC3360-1EC1-A8B0-A5E4-5CCF3349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33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D03E3-CA9E-079D-2833-12C5AAFB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1C16EA-E19D-678E-A1C0-195D06540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09AE97-5398-B3FB-3505-2CAEA5757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BDCC15-41B3-158F-3729-1D0D78DF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28E3E-8618-2311-EA21-1F00EE36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22816B-50E9-01D5-5361-F21BE24F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4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AF92BF-7725-0CCA-DE11-848BDA76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4CDC25-F061-6E82-D4A4-A89E0F3C0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D444D-FD70-6547-76CE-85EB53F47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72017-BE66-4B4D-982F-9BB0EB8CA65B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5CEDC-7D48-EC7B-41C2-50442989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2064F-4BBA-5784-C6F2-D347B8075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5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97B46B-CFC5-93ED-A492-B2C85735204B}"/>
              </a:ext>
            </a:extLst>
          </p:cNvPr>
          <p:cNvSpPr txBox="1"/>
          <p:nvPr/>
        </p:nvSpPr>
        <p:spPr>
          <a:xfrm>
            <a:off x="3384744" y="2244692"/>
            <a:ext cx="5422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2023 Unity Lecture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E6985-3FD7-FF91-5BED-CA41C2612A86}"/>
              </a:ext>
            </a:extLst>
          </p:cNvPr>
          <p:cNvSpPr txBox="1"/>
          <p:nvPr/>
        </p:nvSpPr>
        <p:spPr>
          <a:xfrm>
            <a:off x="3640038" y="3081867"/>
            <a:ext cx="491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선린인터넷고등학교 게임 심화 소수전공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C5AFA3D-0263-1715-BE70-E440D0AAE802}"/>
              </a:ext>
            </a:extLst>
          </p:cNvPr>
          <p:cNvCxnSpPr>
            <a:cxnSpLocks/>
          </p:cNvCxnSpPr>
          <p:nvPr/>
        </p:nvCxnSpPr>
        <p:spPr>
          <a:xfrm>
            <a:off x="3384744" y="3014133"/>
            <a:ext cx="5422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10A30A-7205-1C1B-5D61-74EC45D3F47A}"/>
              </a:ext>
            </a:extLst>
          </p:cNvPr>
          <p:cNvSpPr txBox="1"/>
          <p:nvPr/>
        </p:nvSpPr>
        <p:spPr>
          <a:xfrm>
            <a:off x="3384744" y="3783574"/>
            <a:ext cx="194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Day 2. </a:t>
            </a:r>
            <a:r>
              <a:rPr lang="ko-KR" altLang="en-US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이벤트 처리 기초</a:t>
            </a:r>
            <a:endParaRPr lang="en-US" altLang="ko-KR" sz="1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20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TCP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통신의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712B7F-A9E7-8661-AFDB-0ED07560455C}"/>
              </a:ext>
            </a:extLst>
          </p:cNvPr>
          <p:cNvSpPr txBox="1"/>
          <p:nvPr/>
        </p:nvSpPr>
        <p:spPr>
          <a:xfrm>
            <a:off x="1554611" y="4356197"/>
            <a:ext cx="90828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TCP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에는 경계가 없다는 의미는 데이터와 데이터 사이에 경계가 없다는 의미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따라서 데이터를 읽어올 때에 깔끔하게 하나의 데이터만을 읽어오지 않음</a:t>
            </a:r>
            <a:b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</a:b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 상황에 따라 유동적으로 읽어오기 때문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896DBC2-31B3-B44D-6779-EFA643F1A8C3}"/>
              </a:ext>
            </a:extLst>
          </p:cNvPr>
          <p:cNvGrpSpPr/>
          <p:nvPr/>
        </p:nvGrpSpPr>
        <p:grpSpPr>
          <a:xfrm>
            <a:off x="813782" y="2174743"/>
            <a:ext cx="10564436" cy="872069"/>
            <a:chOff x="1335562" y="2810931"/>
            <a:chExt cx="10564436" cy="87206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D3A39DE-1169-0D04-6AB7-02931977184A}"/>
                </a:ext>
              </a:extLst>
            </p:cNvPr>
            <p:cNvSpPr/>
            <p:nvPr/>
          </p:nvSpPr>
          <p:spPr>
            <a:xfrm>
              <a:off x="1335562" y="2810933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#1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07D78E4-DEE2-DD72-91BA-2761D203FF57}"/>
                </a:ext>
              </a:extLst>
            </p:cNvPr>
            <p:cNvSpPr/>
            <p:nvPr/>
          </p:nvSpPr>
          <p:spPr>
            <a:xfrm>
              <a:off x="3976671" y="2810933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#2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45E9E8B-3FF9-D692-E909-287BB05ED604}"/>
                </a:ext>
              </a:extLst>
            </p:cNvPr>
            <p:cNvSpPr/>
            <p:nvPr/>
          </p:nvSpPr>
          <p:spPr>
            <a:xfrm>
              <a:off x="6617780" y="2810932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#3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E485B75-1D4C-0428-695E-F78A90F9C7BB}"/>
                </a:ext>
              </a:extLst>
            </p:cNvPr>
            <p:cNvSpPr/>
            <p:nvPr/>
          </p:nvSpPr>
          <p:spPr>
            <a:xfrm>
              <a:off x="9258889" y="2810931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#4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76F7D8-5274-221B-2CD9-3060CE8F1EF8}"/>
              </a:ext>
            </a:extLst>
          </p:cNvPr>
          <p:cNvSpPr/>
          <p:nvPr/>
        </p:nvSpPr>
        <p:spPr>
          <a:xfrm>
            <a:off x="813782" y="3046810"/>
            <a:ext cx="4531648" cy="263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357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TCP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통신의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712B7F-A9E7-8661-AFDB-0ED07560455C}"/>
              </a:ext>
            </a:extLst>
          </p:cNvPr>
          <p:cNvSpPr txBox="1"/>
          <p:nvPr/>
        </p:nvSpPr>
        <p:spPr>
          <a:xfrm>
            <a:off x="1216321" y="4356197"/>
            <a:ext cx="9759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데이터가 나뉘지 않은 상태에서 읽게 된다면 그 데이터는 잘못된 형태를 가지게 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경우 데이터 자체에는 문제가 없지만 프로그램에서 오류가 발생함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896DBC2-31B3-B44D-6779-EFA643F1A8C3}"/>
              </a:ext>
            </a:extLst>
          </p:cNvPr>
          <p:cNvGrpSpPr/>
          <p:nvPr/>
        </p:nvGrpSpPr>
        <p:grpSpPr>
          <a:xfrm>
            <a:off x="813782" y="2174743"/>
            <a:ext cx="10564436" cy="872069"/>
            <a:chOff x="1335562" y="2810931"/>
            <a:chExt cx="10564436" cy="87206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D3A39DE-1169-0D04-6AB7-02931977184A}"/>
                </a:ext>
              </a:extLst>
            </p:cNvPr>
            <p:cNvSpPr/>
            <p:nvPr/>
          </p:nvSpPr>
          <p:spPr>
            <a:xfrm>
              <a:off x="1335562" y="2810933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#1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07D78E4-DEE2-DD72-91BA-2761D203FF57}"/>
                </a:ext>
              </a:extLst>
            </p:cNvPr>
            <p:cNvSpPr/>
            <p:nvPr/>
          </p:nvSpPr>
          <p:spPr>
            <a:xfrm>
              <a:off x="3976671" y="2810933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#2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45E9E8B-3FF9-D692-E909-287BB05ED604}"/>
                </a:ext>
              </a:extLst>
            </p:cNvPr>
            <p:cNvSpPr/>
            <p:nvPr/>
          </p:nvSpPr>
          <p:spPr>
            <a:xfrm>
              <a:off x="6617780" y="2810932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#3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E485B75-1D4C-0428-695E-F78A90F9C7BB}"/>
                </a:ext>
              </a:extLst>
            </p:cNvPr>
            <p:cNvSpPr/>
            <p:nvPr/>
          </p:nvSpPr>
          <p:spPr>
            <a:xfrm>
              <a:off x="9258889" y="2810931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#4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76F7D8-5274-221B-2CD9-3060CE8F1EF8}"/>
              </a:ext>
            </a:extLst>
          </p:cNvPr>
          <p:cNvSpPr/>
          <p:nvPr/>
        </p:nvSpPr>
        <p:spPr>
          <a:xfrm>
            <a:off x="813782" y="3046810"/>
            <a:ext cx="4531648" cy="263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F1E678-E869-FDD9-93EB-9C7A16B02F4B}"/>
              </a:ext>
            </a:extLst>
          </p:cNvPr>
          <p:cNvSpPr txBox="1"/>
          <p:nvPr/>
        </p:nvSpPr>
        <p:spPr>
          <a:xfrm>
            <a:off x="1509310" y="3332172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잘못된 형태의 데이터이므로 오류</a:t>
            </a:r>
            <a:endParaRPr lang="en-US" altLang="ko-KR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773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TCP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통신의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712B7F-A9E7-8661-AFDB-0ED07560455C}"/>
              </a:ext>
            </a:extLst>
          </p:cNvPr>
          <p:cNvSpPr txBox="1"/>
          <p:nvPr/>
        </p:nvSpPr>
        <p:spPr>
          <a:xfrm>
            <a:off x="610403" y="4356197"/>
            <a:ext cx="10971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이를 해결하는 방법에는 여러가지가 있지만 여기서는 구분을 위한 문자를 추가함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정상적인 데이터는 항상 구분을 위한 문자로 끝나며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그렇지 않다면 제대로 잘리지 않은 것임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BC24BD8-0773-7434-E757-4FE7A22359F2}"/>
              </a:ext>
            </a:extLst>
          </p:cNvPr>
          <p:cNvGrpSpPr/>
          <p:nvPr/>
        </p:nvGrpSpPr>
        <p:grpSpPr>
          <a:xfrm>
            <a:off x="813782" y="2171478"/>
            <a:ext cx="10564435" cy="872067"/>
            <a:chOff x="813782" y="1335036"/>
            <a:chExt cx="10564435" cy="87206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89423FC-DD28-7A8E-0F41-653EA2937ABD}"/>
                </a:ext>
              </a:extLst>
            </p:cNvPr>
            <p:cNvGrpSpPr/>
            <p:nvPr/>
          </p:nvGrpSpPr>
          <p:grpSpPr>
            <a:xfrm>
              <a:off x="813782" y="1335036"/>
              <a:ext cx="2641109" cy="872067"/>
              <a:chOff x="813782" y="1335036"/>
              <a:chExt cx="2641109" cy="872067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BBB4EA5-77CE-F7B8-5B61-6145275265AD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#1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BCB4B95-1E65-563F-51A5-855AE283A82D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BCE5811-ED58-D40A-76BE-177E5AF88DF0}"/>
                </a:ext>
              </a:extLst>
            </p:cNvPr>
            <p:cNvGrpSpPr/>
            <p:nvPr/>
          </p:nvGrpSpPr>
          <p:grpSpPr>
            <a:xfrm>
              <a:off x="3454890" y="1335036"/>
              <a:ext cx="2641109" cy="872067"/>
              <a:chOff x="813782" y="1335036"/>
              <a:chExt cx="2641109" cy="872067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5F35957-3136-6558-CB34-89B6A7188EF8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#2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29DA2FF-2251-4B54-DDA5-16137E186014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14D214C-ACFC-EB7B-19BE-7FCF6605236E}"/>
                </a:ext>
              </a:extLst>
            </p:cNvPr>
            <p:cNvGrpSpPr/>
            <p:nvPr/>
          </p:nvGrpSpPr>
          <p:grpSpPr>
            <a:xfrm>
              <a:off x="6095997" y="1335036"/>
              <a:ext cx="2641109" cy="872067"/>
              <a:chOff x="813782" y="1335036"/>
              <a:chExt cx="2641109" cy="872067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05CBF4E-178E-C3F4-2946-51E3933B2B48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#3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4DEBB17-3F77-E39A-5A29-711EDCD20C22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0BEAEB2-98F4-3540-2C54-35667EC4FF68}"/>
                </a:ext>
              </a:extLst>
            </p:cNvPr>
            <p:cNvGrpSpPr/>
            <p:nvPr/>
          </p:nvGrpSpPr>
          <p:grpSpPr>
            <a:xfrm>
              <a:off x="8737108" y="1335036"/>
              <a:ext cx="2641109" cy="872067"/>
              <a:chOff x="813782" y="1335036"/>
              <a:chExt cx="2641109" cy="872067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1E6E828-978E-30C1-2176-4FD451513969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#4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E9B56BA-AF8A-4434-7976-848B24776550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4726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TCP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통신의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712B7F-A9E7-8661-AFDB-0ED07560455C}"/>
              </a:ext>
            </a:extLst>
          </p:cNvPr>
          <p:cNvSpPr txBox="1"/>
          <p:nvPr/>
        </p:nvSpPr>
        <p:spPr>
          <a:xfrm>
            <a:off x="563928" y="4356197"/>
            <a:ext cx="11064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데이터를 읽었을 때에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#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으로 끝나지 않는다면 데이터가 경계에 맞게 데이터가 오지 않은 것임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따라서 그 사이에 존재하는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#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만큼 처리를 하고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(Data #1)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나머지는 임시로 저장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BC24BD8-0773-7434-E757-4FE7A22359F2}"/>
              </a:ext>
            </a:extLst>
          </p:cNvPr>
          <p:cNvGrpSpPr/>
          <p:nvPr/>
        </p:nvGrpSpPr>
        <p:grpSpPr>
          <a:xfrm>
            <a:off x="813782" y="2171478"/>
            <a:ext cx="10564435" cy="872067"/>
            <a:chOff x="813782" y="1335036"/>
            <a:chExt cx="10564435" cy="87206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89423FC-DD28-7A8E-0F41-653EA2937ABD}"/>
                </a:ext>
              </a:extLst>
            </p:cNvPr>
            <p:cNvGrpSpPr/>
            <p:nvPr/>
          </p:nvGrpSpPr>
          <p:grpSpPr>
            <a:xfrm>
              <a:off x="813782" y="1335036"/>
              <a:ext cx="2641109" cy="872067"/>
              <a:chOff x="813782" y="1335036"/>
              <a:chExt cx="2641109" cy="872067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BBB4EA5-77CE-F7B8-5B61-6145275265AD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#1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BCB4B95-1E65-563F-51A5-855AE283A82D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BCE5811-ED58-D40A-76BE-177E5AF88DF0}"/>
                </a:ext>
              </a:extLst>
            </p:cNvPr>
            <p:cNvGrpSpPr/>
            <p:nvPr/>
          </p:nvGrpSpPr>
          <p:grpSpPr>
            <a:xfrm>
              <a:off x="3454890" y="1335036"/>
              <a:ext cx="2641109" cy="872067"/>
              <a:chOff x="813782" y="1335036"/>
              <a:chExt cx="2641109" cy="872067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5F35957-3136-6558-CB34-89B6A7188EF8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#2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29DA2FF-2251-4B54-DDA5-16137E186014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14D214C-ACFC-EB7B-19BE-7FCF6605236E}"/>
                </a:ext>
              </a:extLst>
            </p:cNvPr>
            <p:cNvGrpSpPr/>
            <p:nvPr/>
          </p:nvGrpSpPr>
          <p:grpSpPr>
            <a:xfrm>
              <a:off x="6095997" y="1335036"/>
              <a:ext cx="2641109" cy="872067"/>
              <a:chOff x="813782" y="1335036"/>
              <a:chExt cx="2641109" cy="872067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05CBF4E-178E-C3F4-2946-51E3933B2B48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#3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4DEBB17-3F77-E39A-5A29-711EDCD20C22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0BEAEB2-98F4-3540-2C54-35667EC4FF68}"/>
                </a:ext>
              </a:extLst>
            </p:cNvPr>
            <p:cNvGrpSpPr/>
            <p:nvPr/>
          </p:nvGrpSpPr>
          <p:grpSpPr>
            <a:xfrm>
              <a:off x="8737108" y="1335036"/>
              <a:ext cx="2641109" cy="872067"/>
              <a:chOff x="813782" y="1335036"/>
              <a:chExt cx="2641109" cy="872067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1E6E828-978E-30C1-2176-4FD451513969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#4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E9B56BA-AF8A-4434-7976-848B24776550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4D5C9C-CDD7-58AB-D761-3F8AE3925F0C}"/>
              </a:ext>
            </a:extLst>
          </p:cNvPr>
          <p:cNvSpPr/>
          <p:nvPr/>
        </p:nvSpPr>
        <p:spPr>
          <a:xfrm>
            <a:off x="813782" y="3046810"/>
            <a:ext cx="4531648" cy="263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1308C-7216-7F71-EA79-F7C7DA5B3B76}"/>
              </a:ext>
            </a:extLst>
          </p:cNvPr>
          <p:cNvSpPr txBox="1"/>
          <p:nvPr/>
        </p:nvSpPr>
        <p:spPr>
          <a:xfrm>
            <a:off x="1714500" y="3332172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데이터가 </a:t>
            </a:r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#</a:t>
            </a:r>
            <a:r>
              <a:rPr lang="ko-KR" altLang="en-US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으로 끝나지 않음</a:t>
            </a:r>
            <a:endParaRPr lang="en-US" altLang="ko-KR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343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TCP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통신의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712B7F-A9E7-8661-AFDB-0ED07560455C}"/>
              </a:ext>
            </a:extLst>
          </p:cNvPr>
          <p:cNvSpPr txBox="1"/>
          <p:nvPr/>
        </p:nvSpPr>
        <p:spPr>
          <a:xfrm>
            <a:off x="882939" y="4356197"/>
            <a:ext cx="10426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모든 부분이 다 오지 않은 데이터는 임시로 저장해두고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이후 데이터가 오면 여기에 붙임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위 예시에선 결과적으로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Data #2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Data #3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처리가 완료되고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Data #4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기다림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BC24BD8-0773-7434-E757-4FE7A22359F2}"/>
              </a:ext>
            </a:extLst>
          </p:cNvPr>
          <p:cNvGrpSpPr/>
          <p:nvPr/>
        </p:nvGrpSpPr>
        <p:grpSpPr>
          <a:xfrm>
            <a:off x="813782" y="2171478"/>
            <a:ext cx="10564435" cy="872067"/>
            <a:chOff x="813782" y="1335036"/>
            <a:chExt cx="10564435" cy="87206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89423FC-DD28-7A8E-0F41-653EA2937ABD}"/>
                </a:ext>
              </a:extLst>
            </p:cNvPr>
            <p:cNvGrpSpPr/>
            <p:nvPr/>
          </p:nvGrpSpPr>
          <p:grpSpPr>
            <a:xfrm>
              <a:off x="813782" y="1335036"/>
              <a:ext cx="2641109" cy="872067"/>
              <a:chOff x="813782" y="1335036"/>
              <a:chExt cx="2641109" cy="872067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BBB4EA5-77CE-F7B8-5B61-6145275265AD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#1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BCB4B95-1E65-563F-51A5-855AE283A82D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BCE5811-ED58-D40A-76BE-177E5AF88DF0}"/>
                </a:ext>
              </a:extLst>
            </p:cNvPr>
            <p:cNvGrpSpPr/>
            <p:nvPr/>
          </p:nvGrpSpPr>
          <p:grpSpPr>
            <a:xfrm>
              <a:off x="3454890" y="1335036"/>
              <a:ext cx="2641109" cy="872067"/>
              <a:chOff x="813782" y="1335036"/>
              <a:chExt cx="2641109" cy="872067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5F35957-3136-6558-CB34-89B6A7188EF8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#2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29DA2FF-2251-4B54-DDA5-16137E186014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14D214C-ACFC-EB7B-19BE-7FCF6605236E}"/>
                </a:ext>
              </a:extLst>
            </p:cNvPr>
            <p:cNvGrpSpPr/>
            <p:nvPr/>
          </p:nvGrpSpPr>
          <p:grpSpPr>
            <a:xfrm>
              <a:off x="6095997" y="1335036"/>
              <a:ext cx="2641109" cy="872067"/>
              <a:chOff x="813782" y="1335036"/>
              <a:chExt cx="2641109" cy="872067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05CBF4E-178E-C3F4-2946-51E3933B2B48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#3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4DEBB17-3F77-E39A-5A29-711EDCD20C22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0BEAEB2-98F4-3540-2C54-35667EC4FF68}"/>
                </a:ext>
              </a:extLst>
            </p:cNvPr>
            <p:cNvGrpSpPr/>
            <p:nvPr/>
          </p:nvGrpSpPr>
          <p:grpSpPr>
            <a:xfrm>
              <a:off x="8737108" y="1335036"/>
              <a:ext cx="2641109" cy="872067"/>
              <a:chOff x="813782" y="1335036"/>
              <a:chExt cx="2641109" cy="872067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1E6E828-978E-30C1-2176-4FD451513969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#4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E9B56BA-AF8A-4434-7976-848B24776550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4D5C9C-CDD7-58AB-D761-3F8AE3925F0C}"/>
              </a:ext>
            </a:extLst>
          </p:cNvPr>
          <p:cNvSpPr/>
          <p:nvPr/>
        </p:nvSpPr>
        <p:spPr>
          <a:xfrm>
            <a:off x="3454888" y="3043544"/>
            <a:ext cx="1890542" cy="2636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1308C-7216-7F71-EA79-F7C7DA5B3B76}"/>
              </a:ext>
            </a:extLst>
          </p:cNvPr>
          <p:cNvSpPr txBox="1"/>
          <p:nvPr/>
        </p:nvSpPr>
        <p:spPr>
          <a:xfrm>
            <a:off x="3782041" y="333217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저장한 부분</a:t>
            </a:r>
            <a:endParaRPr lang="en-US" altLang="ko-KR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DB5FE7-B008-9437-F734-D23112F6BF96}"/>
              </a:ext>
            </a:extLst>
          </p:cNvPr>
          <p:cNvSpPr/>
          <p:nvPr/>
        </p:nvSpPr>
        <p:spPr>
          <a:xfrm>
            <a:off x="5315550" y="3043545"/>
            <a:ext cx="4531648" cy="263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41E35A-3405-DE28-4BCD-0243157647E8}"/>
              </a:ext>
            </a:extLst>
          </p:cNvPr>
          <p:cNvSpPr txBox="1"/>
          <p:nvPr/>
        </p:nvSpPr>
        <p:spPr>
          <a:xfrm>
            <a:off x="6607392" y="3328906"/>
            <a:ext cx="194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다음에 읽은 데이터</a:t>
            </a:r>
            <a:endParaRPr lang="en-US" altLang="ko-KR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922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508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238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클라이언트 서버 모델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374AF2-84BB-BA80-BAF0-5663BBB3D928}"/>
              </a:ext>
            </a:extLst>
          </p:cNvPr>
          <p:cNvSpPr/>
          <p:nvPr/>
        </p:nvSpPr>
        <p:spPr>
          <a:xfrm>
            <a:off x="2544233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B6320-3637-5FF1-975C-33521BD50438}"/>
              </a:ext>
            </a:extLst>
          </p:cNvPr>
          <p:cNvSpPr/>
          <p:nvPr/>
        </p:nvSpPr>
        <p:spPr>
          <a:xfrm>
            <a:off x="7183967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0D1C9E-2271-367E-A4AF-3B38932E758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5008033" y="2753783"/>
            <a:ext cx="21759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28FC9F-3508-1018-8C34-6830722D290F}"/>
              </a:ext>
            </a:extLst>
          </p:cNvPr>
          <p:cNvSpPr txBox="1"/>
          <p:nvPr/>
        </p:nvSpPr>
        <p:spPr>
          <a:xfrm>
            <a:off x="5520361" y="2353673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3FC3F-1D6D-27CD-7A7F-B5F46468E56B}"/>
              </a:ext>
            </a:extLst>
          </p:cNvPr>
          <p:cNvSpPr txBox="1"/>
          <p:nvPr/>
        </p:nvSpPr>
        <p:spPr>
          <a:xfrm>
            <a:off x="3221726" y="4391711"/>
            <a:ext cx="57486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 서버 모델은 크게 둘로 나눌 수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Thin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Thick Server</a:t>
            </a:r>
          </a:p>
        </p:txBody>
      </p:sp>
    </p:spTree>
    <p:extLst>
      <p:ext uri="{BB962C8B-B14F-4D97-AF65-F5344CB8AC3E}">
        <p14:creationId xmlns:p14="http://schemas.microsoft.com/office/powerpoint/2010/main" val="2418328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238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클라이언트 서버 모델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374AF2-84BB-BA80-BAF0-5663BBB3D928}"/>
              </a:ext>
            </a:extLst>
          </p:cNvPr>
          <p:cNvSpPr/>
          <p:nvPr/>
        </p:nvSpPr>
        <p:spPr>
          <a:xfrm>
            <a:off x="2544232" y="1157816"/>
            <a:ext cx="2463800" cy="3191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Thick 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B6320-3637-5FF1-975C-33521BD50438}"/>
              </a:ext>
            </a:extLst>
          </p:cNvPr>
          <p:cNvSpPr/>
          <p:nvPr/>
        </p:nvSpPr>
        <p:spPr>
          <a:xfrm>
            <a:off x="7183967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Thin 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0D1C9E-2271-367E-A4AF-3B38932E758F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008032" y="2753783"/>
            <a:ext cx="217593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28FC9F-3508-1018-8C34-6830722D290F}"/>
              </a:ext>
            </a:extLst>
          </p:cNvPr>
          <p:cNvSpPr txBox="1"/>
          <p:nvPr/>
        </p:nvSpPr>
        <p:spPr>
          <a:xfrm>
            <a:off x="5520361" y="2353673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3FC3F-1D6D-27CD-7A7F-B5F46468E56B}"/>
              </a:ext>
            </a:extLst>
          </p:cNvPr>
          <p:cNvSpPr txBox="1"/>
          <p:nvPr/>
        </p:nvSpPr>
        <p:spPr>
          <a:xfrm>
            <a:off x="329126" y="5238519"/>
            <a:ext cx="115339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Thin Server(Thick Client)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클라이언트의 연산 비중이 높은 것을 의미함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필요한 모든 연산을 클라이언트에서 담당하고 서버는 데이터를 저장하거나 주고받는 정도의 역할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547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238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클라이언트 서버 모델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374AF2-84BB-BA80-BAF0-5663BBB3D928}"/>
              </a:ext>
            </a:extLst>
          </p:cNvPr>
          <p:cNvSpPr/>
          <p:nvPr/>
        </p:nvSpPr>
        <p:spPr>
          <a:xfrm>
            <a:off x="2544232" y="1157816"/>
            <a:ext cx="2463800" cy="3191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Thick 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B6320-3637-5FF1-975C-33521BD50438}"/>
              </a:ext>
            </a:extLst>
          </p:cNvPr>
          <p:cNvSpPr/>
          <p:nvPr/>
        </p:nvSpPr>
        <p:spPr>
          <a:xfrm>
            <a:off x="7183967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Thin 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0D1C9E-2271-367E-A4AF-3B38932E758F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008032" y="2753783"/>
            <a:ext cx="217593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28FC9F-3508-1018-8C34-6830722D290F}"/>
              </a:ext>
            </a:extLst>
          </p:cNvPr>
          <p:cNvSpPr txBox="1"/>
          <p:nvPr/>
        </p:nvSpPr>
        <p:spPr>
          <a:xfrm>
            <a:off x="5520361" y="2353673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3FC3F-1D6D-27CD-7A7F-B5F46468E56B}"/>
              </a:ext>
            </a:extLst>
          </p:cNvPr>
          <p:cNvSpPr txBox="1"/>
          <p:nvPr/>
        </p:nvSpPr>
        <p:spPr>
          <a:xfrm>
            <a:off x="2505210" y="4789643"/>
            <a:ext cx="71817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장점으로는 구현이 쉽고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서버의 부담이 적음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단점으로는 치트나 핵에 취약해지며 클라이언트가 무거워짐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핵 클라이언트가 많은 게임이 주로 이러한 형태를 가짐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8684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238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클라이언트 서버 모델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374AF2-84BB-BA80-BAF0-5663BBB3D928}"/>
              </a:ext>
            </a:extLst>
          </p:cNvPr>
          <p:cNvSpPr/>
          <p:nvPr/>
        </p:nvSpPr>
        <p:spPr>
          <a:xfrm>
            <a:off x="2544232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Thin 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B6320-3637-5FF1-975C-33521BD50438}"/>
              </a:ext>
            </a:extLst>
          </p:cNvPr>
          <p:cNvSpPr/>
          <p:nvPr/>
        </p:nvSpPr>
        <p:spPr>
          <a:xfrm>
            <a:off x="7183968" y="1344083"/>
            <a:ext cx="24638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Thick 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0D1C9E-2271-367E-A4AF-3B38932E758F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008032" y="2753783"/>
            <a:ext cx="217593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28FC9F-3508-1018-8C34-6830722D290F}"/>
              </a:ext>
            </a:extLst>
          </p:cNvPr>
          <p:cNvSpPr txBox="1"/>
          <p:nvPr/>
        </p:nvSpPr>
        <p:spPr>
          <a:xfrm>
            <a:off x="5520361" y="2353673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3FC3F-1D6D-27CD-7A7F-B5F46468E56B}"/>
              </a:ext>
            </a:extLst>
          </p:cNvPr>
          <p:cNvSpPr txBox="1"/>
          <p:nvPr/>
        </p:nvSpPr>
        <p:spPr>
          <a:xfrm>
            <a:off x="1028841" y="4956086"/>
            <a:ext cx="101345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Thick Server(Thin Client)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반대로 서버의 비중이 높음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클라이언트는 주로 입력과 렌더링을 담당하고 서버가 게임의 대부분의 연산을 수행함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136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D8AA61-CCB5-6254-626B-9F76C542077A}"/>
              </a:ext>
            </a:extLst>
          </p:cNvPr>
          <p:cNvSpPr txBox="1"/>
          <p:nvPr/>
        </p:nvSpPr>
        <p:spPr>
          <a:xfrm>
            <a:off x="3973464" y="976349"/>
            <a:ext cx="4245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오늘은 무얼 하나요</a:t>
            </a:r>
            <a:r>
              <a:rPr lang="en-US" altLang="ko-KR" sz="40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F95F14-0B91-C27C-026F-38AA89A48701}"/>
              </a:ext>
            </a:extLst>
          </p:cNvPr>
          <p:cNvSpPr txBox="1"/>
          <p:nvPr/>
        </p:nvSpPr>
        <p:spPr>
          <a:xfrm>
            <a:off x="4216319" y="2356007"/>
            <a:ext cx="2432076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이론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TCP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통신의 특징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 서버 모델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데이터 통신 규약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endParaRPr lang="en-US" altLang="ko-KR" sz="20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실습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클래스 마무리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커뮤니케이터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플레이어 이동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타 플레이어 위치 확인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343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238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클라이언트 서버 모델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374AF2-84BB-BA80-BAF0-5663BBB3D928}"/>
              </a:ext>
            </a:extLst>
          </p:cNvPr>
          <p:cNvSpPr/>
          <p:nvPr/>
        </p:nvSpPr>
        <p:spPr>
          <a:xfrm>
            <a:off x="2544232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Thin 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B6320-3637-5FF1-975C-33521BD50438}"/>
              </a:ext>
            </a:extLst>
          </p:cNvPr>
          <p:cNvSpPr/>
          <p:nvPr/>
        </p:nvSpPr>
        <p:spPr>
          <a:xfrm>
            <a:off x="7183968" y="1344083"/>
            <a:ext cx="24638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Thick 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0D1C9E-2271-367E-A4AF-3B38932E758F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008032" y="2753783"/>
            <a:ext cx="217593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28FC9F-3508-1018-8C34-6830722D290F}"/>
              </a:ext>
            </a:extLst>
          </p:cNvPr>
          <p:cNvSpPr txBox="1"/>
          <p:nvPr/>
        </p:nvSpPr>
        <p:spPr>
          <a:xfrm>
            <a:off x="5520361" y="2353673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3FC3F-1D6D-27CD-7A7F-B5F46468E56B}"/>
              </a:ext>
            </a:extLst>
          </p:cNvPr>
          <p:cNvSpPr txBox="1"/>
          <p:nvPr/>
        </p:nvSpPr>
        <p:spPr>
          <a:xfrm>
            <a:off x="742708" y="4788353"/>
            <a:ext cx="107067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장점으로는 치트나 핵을 막기 수월해지고 클라이언트가 가벼워짐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단점으로는 구현 난이도가 높고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서버가 굉장히 복잡해지며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 다루기가 어려워짐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대부분의 온라인 게임은 보안 등의 문제로 이 형태를 가지며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따라서 서버의 크기가 큼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564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238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클라이언트 서버 모델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374AF2-84BB-BA80-BAF0-5663BBB3D928}"/>
              </a:ext>
            </a:extLst>
          </p:cNvPr>
          <p:cNvSpPr/>
          <p:nvPr/>
        </p:nvSpPr>
        <p:spPr>
          <a:xfrm>
            <a:off x="2544232" y="946149"/>
            <a:ext cx="2463800" cy="3191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Thick 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B6320-3637-5FF1-975C-33521BD50438}"/>
              </a:ext>
            </a:extLst>
          </p:cNvPr>
          <p:cNvSpPr/>
          <p:nvPr/>
        </p:nvSpPr>
        <p:spPr>
          <a:xfrm>
            <a:off x="7183967" y="1938866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Thin 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0D1C9E-2271-367E-A4AF-3B38932E758F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008032" y="2542116"/>
            <a:ext cx="217593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28FC9F-3508-1018-8C34-6830722D290F}"/>
              </a:ext>
            </a:extLst>
          </p:cNvPr>
          <p:cNvSpPr txBox="1"/>
          <p:nvPr/>
        </p:nvSpPr>
        <p:spPr>
          <a:xfrm>
            <a:off x="5520361" y="2142006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3FC3F-1D6D-27CD-7A7F-B5F46468E56B}"/>
              </a:ext>
            </a:extLst>
          </p:cNvPr>
          <p:cNvSpPr txBox="1"/>
          <p:nvPr/>
        </p:nvSpPr>
        <p:spPr>
          <a:xfrm>
            <a:off x="1123425" y="4538192"/>
            <a:ext cx="99453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이번 수업에서 진행하는 방식은 클라이언트의 비중을 높이는 모델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필요한 모든 연산을 클라이언트에서 수행하고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서버는 이벤트를 받아서 다른 클라이언트에 뿌려주는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역할 정도만을 수행함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따라서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각 사람의 클라이언트가 정해진 규칙에 맞게 잘 만들어야 함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그렇지 않으면 그 클라이언트는 핵 클라이언트와 같은 존재가 됨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7086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3656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통신 규약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374AF2-84BB-BA80-BAF0-5663BBB3D928}"/>
              </a:ext>
            </a:extLst>
          </p:cNvPr>
          <p:cNvSpPr/>
          <p:nvPr/>
        </p:nvSpPr>
        <p:spPr>
          <a:xfrm>
            <a:off x="2544233" y="19092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B6320-3637-5FF1-975C-33521BD50438}"/>
              </a:ext>
            </a:extLst>
          </p:cNvPr>
          <p:cNvSpPr/>
          <p:nvPr/>
        </p:nvSpPr>
        <p:spPr>
          <a:xfrm>
            <a:off x="7183967" y="19092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0D1C9E-2271-367E-A4AF-3B38932E758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5008033" y="2512483"/>
            <a:ext cx="21759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28FC9F-3508-1018-8C34-6830722D290F}"/>
              </a:ext>
            </a:extLst>
          </p:cNvPr>
          <p:cNvSpPr txBox="1"/>
          <p:nvPr/>
        </p:nvSpPr>
        <p:spPr>
          <a:xfrm>
            <a:off x="5520361" y="2112373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3FC3F-1D6D-27CD-7A7F-B5F46468E56B}"/>
              </a:ext>
            </a:extLst>
          </p:cNvPr>
          <p:cNvSpPr txBox="1"/>
          <p:nvPr/>
        </p:nvSpPr>
        <p:spPr>
          <a:xfrm>
            <a:off x="333925" y="4307045"/>
            <a:ext cx="115243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통신 규약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프로토콜 이라고 하는 것은 두 시스템 사이에 데이터를 주고 받을 때에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어떤 데이터를 언제 어떻게 무엇으로 주고 받을지를 나타내는 규칙을 의미함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현재의 네트워크 시스템은 미리 정해진 규칙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(OSI)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 맞게 데이터를 주고받으며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이를 사용하면 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810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통신 규약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374AF2-84BB-BA80-BAF0-5663BBB3D928}"/>
              </a:ext>
            </a:extLst>
          </p:cNvPr>
          <p:cNvSpPr/>
          <p:nvPr/>
        </p:nvSpPr>
        <p:spPr>
          <a:xfrm>
            <a:off x="2544233" y="1536700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B6320-3637-5FF1-975C-33521BD50438}"/>
              </a:ext>
            </a:extLst>
          </p:cNvPr>
          <p:cNvSpPr/>
          <p:nvPr/>
        </p:nvSpPr>
        <p:spPr>
          <a:xfrm>
            <a:off x="7183967" y="1536700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0D1C9E-2271-367E-A4AF-3B38932E758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5008033" y="2139950"/>
            <a:ext cx="21759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28FC9F-3508-1018-8C34-6830722D290F}"/>
              </a:ext>
            </a:extLst>
          </p:cNvPr>
          <p:cNvSpPr txBox="1"/>
          <p:nvPr/>
        </p:nvSpPr>
        <p:spPr>
          <a:xfrm>
            <a:off x="5520361" y="1739840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3FC3F-1D6D-27CD-7A7F-B5F46468E56B}"/>
              </a:ext>
            </a:extLst>
          </p:cNvPr>
          <p:cNvSpPr txBox="1"/>
          <p:nvPr/>
        </p:nvSpPr>
        <p:spPr>
          <a:xfrm>
            <a:off x="2048342" y="4180045"/>
            <a:ext cx="80954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그런데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여기서 각 어플리케이션마다 생각해야 하는 것이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바로 클라이언트와 서버 사이에 데이터의 형식을 어떻게 할 것인가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?</a:t>
            </a: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(OSI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의 최상위 계층인 응용 계층의 문제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130930-B00C-B9B0-69FC-9D58E953C7E7}"/>
              </a:ext>
            </a:extLst>
          </p:cNvPr>
          <p:cNvSpPr/>
          <p:nvPr/>
        </p:nvSpPr>
        <p:spPr>
          <a:xfrm>
            <a:off x="5634614" y="2269129"/>
            <a:ext cx="922771" cy="829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Data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538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통신 규약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374AF2-84BB-BA80-BAF0-5663BBB3D928}"/>
              </a:ext>
            </a:extLst>
          </p:cNvPr>
          <p:cNvSpPr/>
          <p:nvPr/>
        </p:nvSpPr>
        <p:spPr>
          <a:xfrm>
            <a:off x="2544233" y="136307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B6320-3637-5FF1-975C-33521BD50438}"/>
              </a:ext>
            </a:extLst>
          </p:cNvPr>
          <p:cNvSpPr/>
          <p:nvPr/>
        </p:nvSpPr>
        <p:spPr>
          <a:xfrm>
            <a:off x="7183967" y="136307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0D1C9E-2271-367E-A4AF-3B38932E758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5008033" y="1966323"/>
            <a:ext cx="21759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28FC9F-3508-1018-8C34-6830722D290F}"/>
              </a:ext>
            </a:extLst>
          </p:cNvPr>
          <p:cNvSpPr txBox="1"/>
          <p:nvPr/>
        </p:nvSpPr>
        <p:spPr>
          <a:xfrm>
            <a:off x="5520361" y="1566213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3FC3F-1D6D-27CD-7A7F-B5F46468E56B}"/>
              </a:ext>
            </a:extLst>
          </p:cNvPr>
          <p:cNvSpPr txBox="1"/>
          <p:nvPr/>
        </p:nvSpPr>
        <p:spPr>
          <a:xfrm>
            <a:off x="640920" y="4287051"/>
            <a:ext cx="109103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만약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HTML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웹 페이지를 전달했는데 클라이언트가 이를 배열로 해석하고자 한다면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당연히 오류가 발생하게 될 것임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그러므로 서버와 클라이언트 사이에 무슨 데이터를 보낼 지에 대해서 미리 정해져 있어야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130930-B00C-B9B0-69FC-9D58E953C7E7}"/>
              </a:ext>
            </a:extLst>
          </p:cNvPr>
          <p:cNvSpPr/>
          <p:nvPr/>
        </p:nvSpPr>
        <p:spPr>
          <a:xfrm>
            <a:off x="4872613" y="2711822"/>
            <a:ext cx="922771" cy="829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Array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44CBB4-5638-40CC-5A14-F495A047B4A3}"/>
              </a:ext>
            </a:extLst>
          </p:cNvPr>
          <p:cNvSpPr/>
          <p:nvPr/>
        </p:nvSpPr>
        <p:spPr>
          <a:xfrm>
            <a:off x="6396618" y="2720289"/>
            <a:ext cx="922771" cy="829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HTML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EE7FB3B-0520-FA46-583A-4A1A73063001}"/>
              </a:ext>
            </a:extLst>
          </p:cNvPr>
          <p:cNvCxnSpPr>
            <a:cxnSpLocks/>
            <a:stCxn id="2" idx="1"/>
            <a:endCxn id="9" idx="2"/>
          </p:cNvCxnSpPr>
          <p:nvPr/>
        </p:nvCxnSpPr>
        <p:spPr>
          <a:xfrm flipH="1" flipV="1">
            <a:off x="3776133" y="2569573"/>
            <a:ext cx="1096480" cy="5571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6C5F72-AB39-8855-8E77-5DE525463CF3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5384" y="3126688"/>
            <a:ext cx="601234" cy="8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0F6F96D-B10B-A95F-F03D-34FEB21496A4}"/>
              </a:ext>
            </a:extLst>
          </p:cNvPr>
          <p:cNvCxnSpPr>
            <a:cxnSpLocks/>
            <a:stCxn id="11" idx="2"/>
            <a:endCxn id="3" idx="3"/>
          </p:cNvCxnSpPr>
          <p:nvPr/>
        </p:nvCxnSpPr>
        <p:spPr>
          <a:xfrm flipH="1">
            <a:off x="7319389" y="2569573"/>
            <a:ext cx="1096478" cy="5655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438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통신 규약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374AF2-84BB-BA80-BAF0-5663BBB3D928}"/>
              </a:ext>
            </a:extLst>
          </p:cNvPr>
          <p:cNvSpPr/>
          <p:nvPr/>
        </p:nvSpPr>
        <p:spPr>
          <a:xfrm>
            <a:off x="2544233" y="174407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B6320-3637-5FF1-975C-33521BD50438}"/>
              </a:ext>
            </a:extLst>
          </p:cNvPr>
          <p:cNvSpPr/>
          <p:nvPr/>
        </p:nvSpPr>
        <p:spPr>
          <a:xfrm>
            <a:off x="7183967" y="174407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0D1C9E-2271-367E-A4AF-3B38932E758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5008033" y="2347323"/>
            <a:ext cx="21759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28FC9F-3508-1018-8C34-6830722D290F}"/>
              </a:ext>
            </a:extLst>
          </p:cNvPr>
          <p:cNvSpPr txBox="1"/>
          <p:nvPr/>
        </p:nvSpPr>
        <p:spPr>
          <a:xfrm>
            <a:off x="5520361" y="1947213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3FC3F-1D6D-27CD-7A7F-B5F46468E56B}"/>
              </a:ext>
            </a:extLst>
          </p:cNvPr>
          <p:cNvSpPr txBox="1"/>
          <p:nvPr/>
        </p:nvSpPr>
        <p:spPr>
          <a:xfrm>
            <a:off x="721882" y="4820451"/>
            <a:ext cx="10748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이번 프로젝트에선 지난 수업에서 이야기 했듯이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의 형태로 데이터를 주고 받을 것임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하나의 데이터는 하나의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오브젝트이고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오브젝트 마지막에는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#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으로 구분함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130930-B00C-B9B0-69FC-9D58E953C7E7}"/>
              </a:ext>
            </a:extLst>
          </p:cNvPr>
          <p:cNvSpPr/>
          <p:nvPr/>
        </p:nvSpPr>
        <p:spPr>
          <a:xfrm>
            <a:off x="4872613" y="3092822"/>
            <a:ext cx="922771" cy="829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JSON#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44CBB4-5638-40CC-5A14-F495A047B4A3}"/>
              </a:ext>
            </a:extLst>
          </p:cNvPr>
          <p:cNvSpPr/>
          <p:nvPr/>
        </p:nvSpPr>
        <p:spPr>
          <a:xfrm>
            <a:off x="6396618" y="3101289"/>
            <a:ext cx="922771" cy="829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JSON#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EE7FB3B-0520-FA46-583A-4A1A73063001}"/>
              </a:ext>
            </a:extLst>
          </p:cNvPr>
          <p:cNvCxnSpPr>
            <a:cxnSpLocks/>
            <a:stCxn id="2" idx="1"/>
            <a:endCxn id="9" idx="2"/>
          </p:cNvCxnSpPr>
          <p:nvPr/>
        </p:nvCxnSpPr>
        <p:spPr>
          <a:xfrm flipH="1" flipV="1">
            <a:off x="3776133" y="2950573"/>
            <a:ext cx="1096480" cy="5571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6C5F72-AB39-8855-8E77-5DE525463CF3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5384" y="3507688"/>
            <a:ext cx="601234" cy="8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0F6F96D-B10B-A95F-F03D-34FEB21496A4}"/>
              </a:ext>
            </a:extLst>
          </p:cNvPr>
          <p:cNvCxnSpPr>
            <a:cxnSpLocks/>
            <a:stCxn id="11" idx="2"/>
            <a:endCxn id="3" idx="3"/>
          </p:cNvCxnSpPr>
          <p:nvPr/>
        </p:nvCxnSpPr>
        <p:spPr>
          <a:xfrm flipH="1">
            <a:off x="7319389" y="2950573"/>
            <a:ext cx="1096478" cy="5655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885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통신 규약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405B4B-D733-D742-8626-ECD9206377C2}"/>
              </a:ext>
            </a:extLst>
          </p:cNvPr>
          <p:cNvSpPr txBox="1"/>
          <p:nvPr/>
        </p:nvSpPr>
        <p:spPr>
          <a:xfrm>
            <a:off x="4135966" y="1674674"/>
            <a:ext cx="392006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"id1"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"id2"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"id3"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"id4"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BCD692-4C44-DD55-AF03-41F769A56D44}"/>
              </a:ext>
            </a:extLst>
          </p:cNvPr>
          <p:cNvSpPr txBox="1"/>
          <p:nvPr/>
        </p:nvSpPr>
        <p:spPr>
          <a:xfrm>
            <a:off x="556542" y="4322296"/>
            <a:ext cx="110789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하나의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오브젝트는 그 안에 아이디와 데이터가 짝을 지어 이루어져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(JavaScript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Python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에서 보이는 형태와 동일함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.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이름부터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JavaScript Object Notation)</a:t>
            </a: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C#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에서 사용할 때에는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오브젝트는 클래스로 생성된 객체가 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292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통신 규약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405B4B-D733-D742-8626-ECD9206377C2}"/>
              </a:ext>
            </a:extLst>
          </p:cNvPr>
          <p:cNvSpPr txBox="1"/>
          <p:nvPr/>
        </p:nvSpPr>
        <p:spPr>
          <a:xfrm>
            <a:off x="4135966" y="1674674"/>
            <a:ext cx="3920067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"id1"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"id2"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"id3"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"id4"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BCD692-4C44-DD55-AF03-41F769A56D44}"/>
              </a:ext>
            </a:extLst>
          </p:cNvPr>
          <p:cNvSpPr txBox="1"/>
          <p:nvPr/>
        </p:nvSpPr>
        <p:spPr>
          <a:xfrm>
            <a:off x="2629360" y="4613748"/>
            <a:ext cx="69333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오브젝트 안에는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오브젝트가 들어갈 수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C#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에서는 객체 안에 객체가 들어있는 형태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2204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통신 규약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405B4B-D733-D742-8626-ECD9206377C2}"/>
              </a:ext>
            </a:extLst>
          </p:cNvPr>
          <p:cNvSpPr txBox="1"/>
          <p:nvPr/>
        </p:nvSpPr>
        <p:spPr>
          <a:xfrm>
            <a:off x="4135966" y="1479940"/>
            <a:ext cx="3920067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"id1"</a:t>
            </a:r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n-NO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"id2"</a:t>
            </a:r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:[</a:t>
            </a:r>
          </a:p>
          <a:p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nn-NO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BCD692-4C44-DD55-AF03-41F769A56D44}"/>
              </a:ext>
            </a:extLst>
          </p:cNvPr>
          <p:cNvSpPr txBox="1"/>
          <p:nvPr/>
        </p:nvSpPr>
        <p:spPr>
          <a:xfrm>
            <a:off x="1294070" y="4613748"/>
            <a:ext cx="96039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중괄호가 아닌 대괄호를 사용하면 인덱스로 구분하는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리스트가 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C#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에서는 배열이며 위의 예시는 정수형 배열 혹은 실수형 배여로 사용할 수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116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81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통신 규약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405B4B-D733-D742-8626-ECD9206377C2}"/>
              </a:ext>
            </a:extLst>
          </p:cNvPr>
          <p:cNvSpPr txBox="1"/>
          <p:nvPr/>
        </p:nvSpPr>
        <p:spPr>
          <a:xfrm>
            <a:off x="4135966" y="542177"/>
            <a:ext cx="3920067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"hp"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"others"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:[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"angle"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"angle"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BCD692-4C44-DD55-AF03-41F769A56D44}"/>
              </a:ext>
            </a:extLst>
          </p:cNvPr>
          <p:cNvSpPr txBox="1"/>
          <p:nvPr/>
        </p:nvSpPr>
        <p:spPr>
          <a:xfrm>
            <a:off x="208850" y="5200161"/>
            <a:ext cx="117743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은 오브젝트와 리스트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기본 자료형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정수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실수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문자열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불리언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의 조합으로 데이터를 저장함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은 단지 글자로 데이터를 표현하는 방법으로 데이터를 주고 받는건 실제로는 문자열임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단지 문자열이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의 형태이므로 이를 객체로 바꿔서 쉽게 사용할 수 있는 것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06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527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클래스 마무리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7B95B71-C53D-318B-880B-8347BD14D979}"/>
              </a:ext>
            </a:extLst>
          </p:cNvPr>
          <p:cNvSpPr txBox="1"/>
          <p:nvPr/>
        </p:nvSpPr>
        <p:spPr>
          <a:xfrm>
            <a:off x="1651589" y="4434332"/>
            <a:ext cx="88889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지난 시간에 만든 소켓 클래스는 경계 문제를 해결하는 것을 만들지 않았음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지금부터 할 것은 이를 해결하기 위한 코드를 추가하는 것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690FEBD-965F-AA11-CDF0-B5A64C56D245}"/>
              </a:ext>
            </a:extLst>
          </p:cNvPr>
          <p:cNvGrpSpPr/>
          <p:nvPr/>
        </p:nvGrpSpPr>
        <p:grpSpPr>
          <a:xfrm>
            <a:off x="813782" y="2171478"/>
            <a:ext cx="10564435" cy="872067"/>
            <a:chOff x="813782" y="1335036"/>
            <a:chExt cx="10564435" cy="87206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8F68469-4AA7-41BA-8B72-62CD025C8766}"/>
                </a:ext>
              </a:extLst>
            </p:cNvPr>
            <p:cNvGrpSpPr/>
            <p:nvPr/>
          </p:nvGrpSpPr>
          <p:grpSpPr>
            <a:xfrm>
              <a:off x="813782" y="1335036"/>
              <a:ext cx="2641109" cy="872067"/>
              <a:chOff x="813782" y="1335036"/>
              <a:chExt cx="2641109" cy="872067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DAF7FF5-7B1A-8637-E184-2DB3F42D8B29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#1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CFA9ABF-C41E-9B32-B8AA-17BBE17159B8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F18981F-579A-CA52-DD04-EE53B00C3C83}"/>
                </a:ext>
              </a:extLst>
            </p:cNvPr>
            <p:cNvGrpSpPr/>
            <p:nvPr/>
          </p:nvGrpSpPr>
          <p:grpSpPr>
            <a:xfrm>
              <a:off x="3454890" y="1335036"/>
              <a:ext cx="2641109" cy="872067"/>
              <a:chOff x="813782" y="1335036"/>
              <a:chExt cx="2641109" cy="872067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EE176FA-78F8-01B2-9BC0-71CA6C589ADE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#2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8CD7B6C-8124-2F81-7FD1-03A3F772CCEF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21B82B9-058C-ADD1-1E8B-A0F0413BD034}"/>
                </a:ext>
              </a:extLst>
            </p:cNvPr>
            <p:cNvGrpSpPr/>
            <p:nvPr/>
          </p:nvGrpSpPr>
          <p:grpSpPr>
            <a:xfrm>
              <a:off x="6095997" y="1335036"/>
              <a:ext cx="2641109" cy="872067"/>
              <a:chOff x="813782" y="1335036"/>
              <a:chExt cx="2641109" cy="872067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D9ED1C2-A828-46F0-5341-EEEAE5068756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#3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A433A0D-BA2A-C021-1E7E-FFAEA7E3F905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56E4AC6-C081-63D9-7098-F4027D821BDE}"/>
                </a:ext>
              </a:extLst>
            </p:cNvPr>
            <p:cNvGrpSpPr/>
            <p:nvPr/>
          </p:nvGrpSpPr>
          <p:grpSpPr>
            <a:xfrm>
              <a:off x="8737108" y="1335036"/>
              <a:ext cx="2641109" cy="872067"/>
              <a:chOff x="813782" y="1335036"/>
              <a:chExt cx="2641109" cy="87206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445F56D-F619-EC27-47CC-63228AEDC03C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#4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0C00749-CE70-96D1-F4C3-CF1EAC402472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A5D9F3-8FB7-6233-4C14-2603EAD45402}"/>
              </a:ext>
            </a:extLst>
          </p:cNvPr>
          <p:cNvSpPr/>
          <p:nvPr/>
        </p:nvSpPr>
        <p:spPr>
          <a:xfrm>
            <a:off x="3454888" y="3043544"/>
            <a:ext cx="1890542" cy="2636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FF1021-E1F3-31C0-DA04-AA245435C55A}"/>
              </a:ext>
            </a:extLst>
          </p:cNvPr>
          <p:cNvSpPr txBox="1"/>
          <p:nvPr/>
        </p:nvSpPr>
        <p:spPr>
          <a:xfrm>
            <a:off x="3782041" y="333217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저장한 부분</a:t>
            </a:r>
            <a:endParaRPr lang="en-US" altLang="ko-KR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85B55C-4C8D-C112-3434-F98C571FEE2F}"/>
              </a:ext>
            </a:extLst>
          </p:cNvPr>
          <p:cNvSpPr/>
          <p:nvPr/>
        </p:nvSpPr>
        <p:spPr>
          <a:xfrm>
            <a:off x="5315550" y="3043545"/>
            <a:ext cx="4531648" cy="263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157364-C49C-571C-E69A-F85947DF510D}"/>
              </a:ext>
            </a:extLst>
          </p:cNvPr>
          <p:cNvSpPr txBox="1"/>
          <p:nvPr/>
        </p:nvSpPr>
        <p:spPr>
          <a:xfrm>
            <a:off x="6607392" y="3328906"/>
            <a:ext cx="194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다음에 읽은 데이터</a:t>
            </a:r>
            <a:endParaRPr lang="en-US" altLang="ko-KR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7943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클래스 마무리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E7583E-8BA0-701A-9E53-ED06E7EDFB76}"/>
              </a:ext>
            </a:extLst>
          </p:cNvPr>
          <p:cNvSpPr txBox="1"/>
          <p:nvPr/>
        </p:nvSpPr>
        <p:spPr>
          <a:xfrm>
            <a:off x="1397000" y="1166842"/>
            <a:ext cx="9398000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altLang="ko-KR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$"{{</a:t>
            </a:r>
            <a:r>
              <a:rPr lang="en-US" altLang="ko-KR" sz="12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2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12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sz="12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2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}}#"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messageBytes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ASCII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GetBytes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messageBytes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bytesReceived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ASCII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GetString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bytesReceived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SocketResult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JsonUtility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FromJson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SocketResult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"success"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5E064-1EE3-FC03-A47E-3E8488C8B28A}"/>
              </a:ext>
            </a:extLst>
          </p:cNvPr>
          <p:cNvSpPr txBox="1"/>
          <p:nvPr/>
        </p:nvSpPr>
        <p:spPr>
          <a:xfrm>
            <a:off x="2807164" y="5860561"/>
            <a:ext cx="65777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서버에 데이터를 보내는 코드 중 일부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여기서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socket.Receive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와 관련된 부분을 수정할 것임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528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클래스 마무리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365E064-1EE3-FC03-A47E-3E8488C8B28A}"/>
              </a:ext>
            </a:extLst>
          </p:cNvPr>
          <p:cNvSpPr txBox="1"/>
          <p:nvPr/>
        </p:nvSpPr>
        <p:spPr>
          <a:xfrm>
            <a:off x="3827640" y="4905714"/>
            <a:ext cx="4536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잘린 데이터를 저장할 버퍼를 추가함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180414-FD03-8BE0-998A-6484584D271B}"/>
              </a:ext>
            </a:extLst>
          </p:cNvPr>
          <p:cNvSpPr txBox="1"/>
          <p:nvPr/>
        </p:nvSpPr>
        <p:spPr>
          <a:xfrm>
            <a:off x="1794933" y="2419403"/>
            <a:ext cx="860213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IPAddress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IPAddress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"3.37.216.236"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50513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11270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클래스 마무리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365E064-1EE3-FC03-A47E-3E8488C8B28A}"/>
              </a:ext>
            </a:extLst>
          </p:cNvPr>
          <p:cNvSpPr txBox="1"/>
          <p:nvPr/>
        </p:nvSpPr>
        <p:spPr>
          <a:xfrm>
            <a:off x="2783263" y="6055410"/>
            <a:ext cx="6625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서버로부터 온전한 하나의 데이터를 받는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Read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메소드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180414-FD03-8BE0-998A-6484584D271B}"/>
              </a:ext>
            </a:extLst>
          </p:cNvPr>
          <p:cNvSpPr txBox="1"/>
          <p:nvPr/>
        </p:nvSpPr>
        <p:spPr>
          <a:xfrm>
            <a:off x="2239433" y="1097592"/>
            <a:ext cx="7713133" cy="46628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altLang="ko-KR" sz="11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byteBuffer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bytesReceived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byteBuffer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ASCII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GetString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byteBuffer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bytesReceived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splits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splits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splits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splits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splits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9289241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클래스 마무리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365E064-1EE3-FC03-A47E-3E8488C8B28A}"/>
              </a:ext>
            </a:extLst>
          </p:cNvPr>
          <p:cNvSpPr txBox="1"/>
          <p:nvPr/>
        </p:nvSpPr>
        <p:spPr>
          <a:xfrm>
            <a:off x="8198829" y="2591740"/>
            <a:ext cx="36439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1.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서버로부터 데이터를 읽음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2.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기존에 저장한 버퍼와 합침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3. #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없으면 반복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 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이는 곧 온전한 데이터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X</a:t>
            </a:r>
          </a:p>
          <a:p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4. #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있다면 나누고 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 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첫 데이터 하나만 가져옴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180414-FD03-8BE0-998A-6484584D271B}"/>
              </a:ext>
            </a:extLst>
          </p:cNvPr>
          <p:cNvSpPr txBox="1"/>
          <p:nvPr/>
        </p:nvSpPr>
        <p:spPr>
          <a:xfrm>
            <a:off x="720205" y="1414495"/>
            <a:ext cx="7107767" cy="46628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altLang="ko-KR" sz="11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byteBuffer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bytesReceived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byteBuffer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ASCII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GetString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byteBuffer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bytesReceived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splits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splits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splits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splits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splits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4114942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클래스 마무리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B6D3C94-606F-B8E2-0919-AA0220BB3D52}"/>
              </a:ext>
            </a:extLst>
          </p:cNvPr>
          <p:cNvSpPr txBox="1"/>
          <p:nvPr/>
        </p:nvSpPr>
        <p:spPr>
          <a:xfrm>
            <a:off x="876300" y="1217010"/>
            <a:ext cx="10439400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ReadThread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altLang="ko-KR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JsonUtility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FromJson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OnEvent_Update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on_queue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Enqueue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JsonUtility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FromJson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OnEvent_Update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92D97-5639-A776-77CC-FAA47D5A454F}"/>
              </a:ext>
            </a:extLst>
          </p:cNvPr>
          <p:cNvSpPr txBox="1"/>
          <p:nvPr/>
        </p:nvSpPr>
        <p:spPr>
          <a:xfrm>
            <a:off x="1655367" y="5871082"/>
            <a:ext cx="888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ReadThread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에서는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Read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로 문자열 하나를 받고서 바로 처리하도록 수정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744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클래스 마무리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B92D97-5639-A776-77CC-FAA47D5A454F}"/>
              </a:ext>
            </a:extLst>
          </p:cNvPr>
          <p:cNvSpPr txBox="1"/>
          <p:nvPr/>
        </p:nvSpPr>
        <p:spPr>
          <a:xfrm>
            <a:off x="2734316" y="4789412"/>
            <a:ext cx="672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Join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을 수정하기 전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EmitEvent_Join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스크립트를 추가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C140EF-BE67-5488-7245-7D74CBB23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647" y="1734348"/>
            <a:ext cx="5174704" cy="196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115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클래스 마무리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B92D97-5639-A776-77CC-FAA47D5A454F}"/>
              </a:ext>
            </a:extLst>
          </p:cNvPr>
          <p:cNvSpPr txBox="1"/>
          <p:nvPr/>
        </p:nvSpPr>
        <p:spPr>
          <a:xfrm>
            <a:off x="1750115" y="5398043"/>
            <a:ext cx="86918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지난 시간에 문자열로 바로 넣었던 것을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Serializable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클래스로 만들어줌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게임 접속할 때에 자신의 닉네임과 화면에 보일 색상을 보내주는 부분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B884D1-9D0E-BC4E-1B2B-DEAE6B5E34A0}"/>
              </a:ext>
            </a:extLst>
          </p:cNvPr>
          <p:cNvSpPr txBox="1"/>
          <p:nvPr/>
        </p:nvSpPr>
        <p:spPr>
          <a:xfrm>
            <a:off x="1406524" y="1275939"/>
            <a:ext cx="9378951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EmitEvent_Join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EmitEvent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"join"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EmitEvent_Join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3864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TCP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통신의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E16658-42F4-482B-A04D-0459EAC6608B}"/>
              </a:ext>
            </a:extLst>
          </p:cNvPr>
          <p:cNvSpPr txBox="1"/>
          <p:nvPr/>
        </p:nvSpPr>
        <p:spPr>
          <a:xfrm>
            <a:off x="3426565" y="2291966"/>
            <a:ext cx="929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TCP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4E972A-1D89-316A-8196-F774D6463179}"/>
              </a:ext>
            </a:extLst>
          </p:cNvPr>
          <p:cNvSpPr txBox="1"/>
          <p:nvPr/>
        </p:nvSpPr>
        <p:spPr>
          <a:xfrm>
            <a:off x="7780198" y="2291966"/>
            <a:ext cx="1000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UDP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6A688-C78A-ACA5-CE06-D152F5688BD8}"/>
              </a:ext>
            </a:extLst>
          </p:cNvPr>
          <p:cNvSpPr txBox="1"/>
          <p:nvPr/>
        </p:nvSpPr>
        <p:spPr>
          <a:xfrm>
            <a:off x="2339605" y="3275968"/>
            <a:ext cx="30604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연결 기반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연결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전송을 보장함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느림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 상황에 유동적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17C08C-2EA2-8151-3F94-60A092ACBDC4}"/>
              </a:ext>
            </a:extLst>
          </p:cNvPr>
          <p:cNvSpPr txBox="1"/>
          <p:nvPr/>
        </p:nvSpPr>
        <p:spPr>
          <a:xfrm>
            <a:off x="6315055" y="3275967"/>
            <a:ext cx="39308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연결을 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전송을 보장하지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빠름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 상황을 고려하지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96F958-E956-294B-28D7-1C21BD7259E6}"/>
              </a:ext>
            </a:extLst>
          </p:cNvPr>
          <p:cNvSpPr txBox="1"/>
          <p:nvPr/>
        </p:nvSpPr>
        <p:spPr>
          <a:xfrm>
            <a:off x="4426312" y="1324756"/>
            <a:ext cx="3339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OSI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4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계층의 대표적인 프로토콜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68549-F3FB-CEBA-A725-41A71DF3D711}"/>
              </a:ext>
            </a:extLst>
          </p:cNvPr>
          <p:cNvSpPr txBox="1"/>
          <p:nvPr/>
        </p:nvSpPr>
        <p:spPr>
          <a:xfrm>
            <a:off x="9443817" y="6315323"/>
            <a:ext cx="2653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더 있긴 하지만 마이너함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0508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클래스 마무리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B92D97-5639-A776-77CC-FAA47D5A454F}"/>
              </a:ext>
            </a:extLst>
          </p:cNvPr>
          <p:cNvSpPr txBox="1"/>
          <p:nvPr/>
        </p:nvSpPr>
        <p:spPr>
          <a:xfrm>
            <a:off x="3221679" y="4746110"/>
            <a:ext cx="5748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해당 이벤트는 실제 이런 형태로 서버에 전달됨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B884D1-9D0E-BC4E-1B2B-DEAE6B5E34A0}"/>
              </a:ext>
            </a:extLst>
          </p:cNvPr>
          <p:cNvSpPr txBox="1"/>
          <p:nvPr/>
        </p:nvSpPr>
        <p:spPr>
          <a:xfrm>
            <a:off x="3708928" y="2088739"/>
            <a:ext cx="4774143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"evt"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"join"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"nickname"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"woolyung"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"color"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"FF0000"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39507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클래스 마무리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B6D3C94-606F-B8E2-0919-AA0220BB3D52}"/>
              </a:ext>
            </a:extLst>
          </p:cNvPr>
          <p:cNvSpPr txBox="1"/>
          <p:nvPr/>
        </p:nvSpPr>
        <p:spPr>
          <a:xfrm>
            <a:off x="1880657" y="1496073"/>
            <a:ext cx="8430684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EmitEvent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EmitEvent_Join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92D97-5639-A776-77CC-FAA47D5A454F}"/>
              </a:ext>
            </a:extLst>
          </p:cNvPr>
          <p:cNvSpPr txBox="1"/>
          <p:nvPr/>
        </p:nvSpPr>
        <p:spPr>
          <a:xfrm>
            <a:off x="2995643" y="5552044"/>
            <a:ext cx="62007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Join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은 간단하게 수정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기존에 데이터를 받는 것은 다음에 부분에서 처리함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40914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클래스 마무리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54280D-1295-0734-AA86-67DD3FDB6D65}"/>
              </a:ext>
            </a:extLst>
          </p:cNvPr>
          <p:cNvSpPr/>
          <p:nvPr/>
        </p:nvSpPr>
        <p:spPr>
          <a:xfrm>
            <a:off x="3094566" y="2222500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311BE2-E5A5-8E26-0A8D-68E56F53EEA7}"/>
              </a:ext>
            </a:extLst>
          </p:cNvPr>
          <p:cNvSpPr/>
          <p:nvPr/>
        </p:nvSpPr>
        <p:spPr>
          <a:xfrm>
            <a:off x="7734300" y="2222500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65988AB-C733-0DAA-1302-049B59A31D13}"/>
              </a:ext>
            </a:extLst>
          </p:cNvPr>
          <p:cNvCxnSpPr/>
          <p:nvPr/>
        </p:nvCxnSpPr>
        <p:spPr>
          <a:xfrm>
            <a:off x="5558366" y="2442634"/>
            <a:ext cx="21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D615995-CD58-8503-3CEF-7166F329AFCE}"/>
              </a:ext>
            </a:extLst>
          </p:cNvPr>
          <p:cNvCxnSpPr>
            <a:cxnSpLocks/>
          </p:cNvCxnSpPr>
          <p:nvPr/>
        </p:nvCxnSpPr>
        <p:spPr>
          <a:xfrm flipH="1">
            <a:off x="5558366" y="2707217"/>
            <a:ext cx="21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A2FF862-8B80-A319-106C-700694605FD0}"/>
              </a:ext>
            </a:extLst>
          </p:cNvPr>
          <p:cNvCxnSpPr/>
          <p:nvPr/>
        </p:nvCxnSpPr>
        <p:spPr>
          <a:xfrm>
            <a:off x="5558366" y="2967567"/>
            <a:ext cx="21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76B748A-B0DC-5BC8-18D5-AB85DBA04ABC}"/>
              </a:ext>
            </a:extLst>
          </p:cNvPr>
          <p:cNvCxnSpPr>
            <a:cxnSpLocks/>
          </p:cNvCxnSpPr>
          <p:nvPr/>
        </p:nvCxnSpPr>
        <p:spPr>
          <a:xfrm flipH="1">
            <a:off x="5558366" y="3240617"/>
            <a:ext cx="21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3C1347A-AE8B-97F2-4740-2B00436ADE55}"/>
              </a:ext>
            </a:extLst>
          </p:cNvPr>
          <p:cNvSpPr txBox="1"/>
          <p:nvPr/>
        </p:nvSpPr>
        <p:spPr>
          <a:xfrm>
            <a:off x="6047451" y="2169585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연결 시도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2E6960-5C0C-6298-FDD3-CF8F31A3C02B}"/>
              </a:ext>
            </a:extLst>
          </p:cNvPr>
          <p:cNvSpPr txBox="1"/>
          <p:nvPr/>
        </p:nvSpPr>
        <p:spPr>
          <a:xfrm>
            <a:off x="6025008" y="2441577"/>
            <a:ext cx="1242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연결 성공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318E5A-6097-8D46-C9AE-526A05282ECD}"/>
              </a:ext>
            </a:extLst>
          </p:cNvPr>
          <p:cNvSpPr txBox="1"/>
          <p:nvPr/>
        </p:nvSpPr>
        <p:spPr>
          <a:xfrm>
            <a:off x="6025011" y="2697496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게임 접속 요청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573872-38B8-9D47-E936-09ADBB22A39B}"/>
              </a:ext>
            </a:extLst>
          </p:cNvPr>
          <p:cNvSpPr txBox="1"/>
          <p:nvPr/>
        </p:nvSpPr>
        <p:spPr>
          <a:xfrm>
            <a:off x="6025009" y="2967567"/>
            <a:ext cx="1242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게임 접속 성공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B7EA2D-8ACC-AB88-1A44-5BDA89F8D517}"/>
              </a:ext>
            </a:extLst>
          </p:cNvPr>
          <p:cNvSpPr/>
          <p:nvPr/>
        </p:nvSpPr>
        <p:spPr>
          <a:xfrm>
            <a:off x="3094566" y="3425371"/>
            <a:ext cx="2463800" cy="681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 Thread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02B2DBEA-E38B-5119-9E2D-C639B837CE7C}"/>
              </a:ext>
            </a:extLst>
          </p:cNvPr>
          <p:cNvCxnSpPr>
            <a:stCxn id="3" idx="2"/>
            <a:endCxn id="16" idx="3"/>
          </p:cNvCxnSpPr>
          <p:nvPr/>
        </p:nvCxnSpPr>
        <p:spPr>
          <a:xfrm rot="5400000">
            <a:off x="7093706" y="1893660"/>
            <a:ext cx="337155" cy="340783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53E9139-F959-6A02-CC43-D81B4303CB1B}"/>
              </a:ext>
            </a:extLst>
          </p:cNvPr>
          <p:cNvSpPr txBox="1"/>
          <p:nvPr/>
        </p:nvSpPr>
        <p:spPr>
          <a:xfrm>
            <a:off x="6390969" y="3811320"/>
            <a:ext cx="2021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각종 이벤트들을 전달함 </a:t>
            </a:r>
            <a:r>
              <a:rPr lang="en-US" altLang="ko-KR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…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51A54A8-9F24-F929-08BF-800BF799DE59}"/>
              </a:ext>
            </a:extLst>
          </p:cNvPr>
          <p:cNvSpPr/>
          <p:nvPr/>
        </p:nvSpPr>
        <p:spPr>
          <a:xfrm>
            <a:off x="2438400" y="2222501"/>
            <a:ext cx="649512" cy="1884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E.Q.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00E76AA-4A3F-33F7-1EB2-804B8DF0E611}"/>
              </a:ext>
            </a:extLst>
          </p:cNvPr>
          <p:cNvCxnSpPr>
            <a:stCxn id="16" idx="2"/>
            <a:endCxn id="19" idx="2"/>
          </p:cNvCxnSpPr>
          <p:nvPr/>
        </p:nvCxnSpPr>
        <p:spPr>
          <a:xfrm rot="5400000" flipH="1">
            <a:off x="3544810" y="3325283"/>
            <a:ext cx="1" cy="1563310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E28E4C5-789F-B8FD-7450-AF43CD9145BA}"/>
              </a:ext>
            </a:extLst>
          </p:cNvPr>
          <p:cNvSpPr txBox="1"/>
          <p:nvPr/>
        </p:nvSpPr>
        <p:spPr>
          <a:xfrm>
            <a:off x="2769598" y="4372597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큐에 이벤트를 넣음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D991E326-E08B-6B85-5CEB-60CD8D71DDB4}"/>
              </a:ext>
            </a:extLst>
          </p:cNvPr>
          <p:cNvCxnSpPr>
            <a:cxnSpLocks/>
            <a:stCxn id="19" idx="0"/>
            <a:endCxn id="2" idx="0"/>
          </p:cNvCxnSpPr>
          <p:nvPr/>
        </p:nvCxnSpPr>
        <p:spPr>
          <a:xfrm rot="5400000" flipH="1" flipV="1">
            <a:off x="3544811" y="1440846"/>
            <a:ext cx="1" cy="1563310"/>
          </a:xfrm>
          <a:prstGeom prst="bentConnector3">
            <a:avLst>
              <a:gd name="adj1" fmla="val 228601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A75E15-F74D-2193-37AA-CF4A88DE1B19}"/>
              </a:ext>
            </a:extLst>
          </p:cNvPr>
          <p:cNvSpPr txBox="1"/>
          <p:nvPr/>
        </p:nvSpPr>
        <p:spPr>
          <a:xfrm>
            <a:off x="2622157" y="1668458"/>
            <a:ext cx="18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이벤트를 꺼내서 처리함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60D2B3E2-0B96-9E9C-48F6-0F2AB815977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64740" y="-98424"/>
            <a:ext cx="12700" cy="463973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D30B80-4077-FF7E-6CF4-4862C6A80389}"/>
              </a:ext>
            </a:extLst>
          </p:cNvPr>
          <p:cNvSpPr txBox="1"/>
          <p:nvPr/>
        </p:nvSpPr>
        <p:spPr>
          <a:xfrm>
            <a:off x="6237816" y="1685166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이벤트를 전달함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35B9AA-3766-8588-3374-046BF11F5E69}"/>
              </a:ext>
            </a:extLst>
          </p:cNvPr>
          <p:cNvSpPr txBox="1"/>
          <p:nvPr/>
        </p:nvSpPr>
        <p:spPr>
          <a:xfrm>
            <a:off x="2428186" y="5159779"/>
            <a:ext cx="7335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지난 시간과 이번 시간까지 만들었던 클라이언트 소켓의 구조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17871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647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커뮤니케이터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84B0A0-747E-E770-8CA1-F3843BB6D41A}"/>
              </a:ext>
            </a:extLst>
          </p:cNvPr>
          <p:cNvSpPr/>
          <p:nvPr/>
        </p:nvSpPr>
        <p:spPr>
          <a:xfrm>
            <a:off x="2679699" y="2019300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EntryScene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9AF154-C8A4-FC43-8ACE-F7004D88958E}"/>
              </a:ext>
            </a:extLst>
          </p:cNvPr>
          <p:cNvSpPr/>
          <p:nvPr/>
        </p:nvSpPr>
        <p:spPr>
          <a:xfrm>
            <a:off x="7048503" y="2019300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GameScene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A342923-7684-4E29-B506-5524215FA54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43499" y="2622550"/>
            <a:ext cx="19050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92B7B4C-51BF-4E6A-AAA8-03F1E758C370}"/>
              </a:ext>
            </a:extLst>
          </p:cNvPr>
          <p:cNvSpPr txBox="1"/>
          <p:nvPr/>
        </p:nvSpPr>
        <p:spPr>
          <a:xfrm>
            <a:off x="1300486" y="4473979"/>
            <a:ext cx="95910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지금 개발하고 있는 게임은 크게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개의 씬으로 나뉨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EntryScene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은 게임을 시작하기 전 닉네임과 색상을 선택하고 버튼을 누르는 씬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GameScene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은 실제 게임이 이루어지는 씬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1204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커뮤니케이터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84B0A0-747E-E770-8CA1-F3843BB6D41A}"/>
              </a:ext>
            </a:extLst>
          </p:cNvPr>
          <p:cNvSpPr/>
          <p:nvPr/>
        </p:nvSpPr>
        <p:spPr>
          <a:xfrm>
            <a:off x="2679699" y="15536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EntryScene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9AF154-C8A4-FC43-8ACE-F7004D88958E}"/>
              </a:ext>
            </a:extLst>
          </p:cNvPr>
          <p:cNvSpPr/>
          <p:nvPr/>
        </p:nvSpPr>
        <p:spPr>
          <a:xfrm>
            <a:off x="7048503" y="15536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GameScene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A342923-7684-4E29-B506-5524215FA54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43499" y="2156883"/>
            <a:ext cx="19050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92B7B4C-51BF-4E6A-AAA8-03F1E758C370}"/>
              </a:ext>
            </a:extLst>
          </p:cNvPr>
          <p:cNvSpPr txBox="1"/>
          <p:nvPr/>
        </p:nvSpPr>
        <p:spPr>
          <a:xfrm>
            <a:off x="541699" y="4778779"/>
            <a:ext cx="111086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현재까지 만들어진 것은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EntryScene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 있는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Button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을 누르면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CSocket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으로 서버에 연결함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여기서 연결이 된 이후의 모든 작업은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GameScene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처리해야함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89FAFC-05BB-1886-E2BC-668091670ECF}"/>
              </a:ext>
            </a:extLst>
          </p:cNvPr>
          <p:cNvSpPr/>
          <p:nvPr/>
        </p:nvSpPr>
        <p:spPr>
          <a:xfrm>
            <a:off x="2679697" y="2760133"/>
            <a:ext cx="2463800" cy="5418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Button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E85D0C-5195-062A-7A82-F399EC67E129}"/>
              </a:ext>
            </a:extLst>
          </p:cNvPr>
          <p:cNvSpPr/>
          <p:nvPr/>
        </p:nvSpPr>
        <p:spPr>
          <a:xfrm>
            <a:off x="2679697" y="3302000"/>
            <a:ext cx="6832606" cy="5418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CSocket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40880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커뮤니케이터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84B0A0-747E-E770-8CA1-F3843BB6D41A}"/>
              </a:ext>
            </a:extLst>
          </p:cNvPr>
          <p:cNvSpPr/>
          <p:nvPr/>
        </p:nvSpPr>
        <p:spPr>
          <a:xfrm>
            <a:off x="2679699" y="15536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EntryScene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9AF154-C8A4-FC43-8ACE-F7004D88958E}"/>
              </a:ext>
            </a:extLst>
          </p:cNvPr>
          <p:cNvSpPr/>
          <p:nvPr/>
        </p:nvSpPr>
        <p:spPr>
          <a:xfrm>
            <a:off x="7048503" y="15536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GameScene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A342923-7684-4E29-B506-5524215FA54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43499" y="2156883"/>
            <a:ext cx="19050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92B7B4C-51BF-4E6A-AAA8-03F1E758C370}"/>
              </a:ext>
            </a:extLst>
          </p:cNvPr>
          <p:cNvSpPr txBox="1"/>
          <p:nvPr/>
        </p:nvSpPr>
        <p:spPr>
          <a:xfrm>
            <a:off x="1185891" y="5161659"/>
            <a:ext cx="982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버튼을 눌러서 서버에 연결 및 접속에 시도하고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성공하면 게임 씬으로 이동하게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89FAFC-05BB-1886-E2BC-668091670ECF}"/>
              </a:ext>
            </a:extLst>
          </p:cNvPr>
          <p:cNvSpPr/>
          <p:nvPr/>
        </p:nvSpPr>
        <p:spPr>
          <a:xfrm>
            <a:off x="2679697" y="2760133"/>
            <a:ext cx="2463800" cy="5418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Button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E85D0C-5195-062A-7A82-F399EC67E129}"/>
              </a:ext>
            </a:extLst>
          </p:cNvPr>
          <p:cNvSpPr/>
          <p:nvPr/>
        </p:nvSpPr>
        <p:spPr>
          <a:xfrm>
            <a:off x="2679697" y="3302000"/>
            <a:ext cx="6832606" cy="5418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CSocket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394FEB4-AA38-CC2F-F8D3-EE4767CE6645}"/>
              </a:ext>
            </a:extLst>
          </p:cNvPr>
          <p:cNvCxnSpPr>
            <a:stCxn id="2" idx="1"/>
            <a:endCxn id="3" idx="1"/>
          </p:cNvCxnSpPr>
          <p:nvPr/>
        </p:nvCxnSpPr>
        <p:spPr>
          <a:xfrm rot="10800000" flipV="1">
            <a:off x="2679697" y="3031066"/>
            <a:ext cx="12700" cy="541867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279273-81A9-DB61-0402-E77A972B3DBA}"/>
              </a:ext>
            </a:extLst>
          </p:cNvPr>
          <p:cNvSpPr txBox="1"/>
          <p:nvPr/>
        </p:nvSpPr>
        <p:spPr>
          <a:xfrm>
            <a:off x="1535394" y="3009612"/>
            <a:ext cx="942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Connect</a:t>
            </a:r>
          </a:p>
          <a:p>
            <a:pPr algn="ctr"/>
            <a:r>
              <a:rPr lang="en-US" altLang="ko-KR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Join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A9369C0-3FA6-741D-5BC1-0ADE901D6D29}"/>
              </a:ext>
            </a:extLst>
          </p:cNvPr>
          <p:cNvCxnSpPr>
            <a:cxnSpLocks/>
            <a:stCxn id="3" idx="2"/>
            <a:endCxn id="5" idx="1"/>
          </p:cNvCxnSpPr>
          <p:nvPr/>
        </p:nvCxnSpPr>
        <p:spPr>
          <a:xfrm rot="5400000" flipH="1">
            <a:off x="3544358" y="1292225"/>
            <a:ext cx="1686984" cy="3416301"/>
          </a:xfrm>
          <a:prstGeom prst="bentConnector4">
            <a:avLst>
              <a:gd name="adj1" fmla="val -13551"/>
              <a:gd name="adj2" fmla="val 15576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B8F0C9-7358-66D1-4EFD-8DCED8C9EF57}"/>
              </a:ext>
            </a:extLst>
          </p:cNvPr>
          <p:cNvSpPr txBox="1"/>
          <p:nvPr/>
        </p:nvSpPr>
        <p:spPr>
          <a:xfrm>
            <a:off x="2979932" y="4076813"/>
            <a:ext cx="931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Success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5938AD-44B4-3AEE-7AC1-EAE87BBB8AB7}"/>
              </a:ext>
            </a:extLst>
          </p:cNvPr>
          <p:cNvSpPr txBox="1"/>
          <p:nvPr/>
        </p:nvSpPr>
        <p:spPr>
          <a:xfrm>
            <a:off x="5502153" y="1785467"/>
            <a:ext cx="1187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LoadScene</a:t>
            </a:r>
          </a:p>
        </p:txBody>
      </p:sp>
    </p:spTree>
    <p:extLst>
      <p:ext uri="{BB962C8B-B14F-4D97-AF65-F5344CB8AC3E}">
        <p14:creationId xmlns:p14="http://schemas.microsoft.com/office/powerpoint/2010/main" val="18793870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커뮤니케이터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84B0A0-747E-E770-8CA1-F3843BB6D41A}"/>
              </a:ext>
            </a:extLst>
          </p:cNvPr>
          <p:cNvSpPr/>
          <p:nvPr/>
        </p:nvSpPr>
        <p:spPr>
          <a:xfrm>
            <a:off x="2679699" y="15536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EntryScene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9AF154-C8A4-FC43-8ACE-F7004D88958E}"/>
              </a:ext>
            </a:extLst>
          </p:cNvPr>
          <p:cNvSpPr/>
          <p:nvPr/>
        </p:nvSpPr>
        <p:spPr>
          <a:xfrm>
            <a:off x="7048503" y="15536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GameScene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A342923-7684-4E29-B506-5524215FA54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43499" y="2156883"/>
            <a:ext cx="19050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92B7B4C-51BF-4E6A-AAA8-03F1E758C370}"/>
              </a:ext>
            </a:extLst>
          </p:cNvPr>
          <p:cNvSpPr txBox="1"/>
          <p:nvPr/>
        </p:nvSpPr>
        <p:spPr>
          <a:xfrm>
            <a:off x="622004" y="4993524"/>
            <a:ext cx="10948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GameScene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은 실제 게임을 진행하기 위해 소켓과 지속적으로 통신해야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기존의 테스트 용도로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Button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그 역할을 수행했듯 그러한 역할을 하는 오브젝트가 필요함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여기서는 통신을 위한 오브젝트를 </a:t>
            </a:r>
            <a:r>
              <a:rPr lang="ko-KR" altLang="en-US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커뮤니케이터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라고 하겠음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89FAFC-05BB-1886-E2BC-668091670ECF}"/>
              </a:ext>
            </a:extLst>
          </p:cNvPr>
          <p:cNvSpPr/>
          <p:nvPr/>
        </p:nvSpPr>
        <p:spPr>
          <a:xfrm>
            <a:off x="2679697" y="2760133"/>
            <a:ext cx="2463800" cy="5418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Button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E85D0C-5195-062A-7A82-F399EC67E129}"/>
              </a:ext>
            </a:extLst>
          </p:cNvPr>
          <p:cNvSpPr/>
          <p:nvPr/>
        </p:nvSpPr>
        <p:spPr>
          <a:xfrm>
            <a:off x="2679697" y="3302000"/>
            <a:ext cx="6832606" cy="5418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CSocket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394FEB4-AA38-CC2F-F8D3-EE4767CE6645}"/>
              </a:ext>
            </a:extLst>
          </p:cNvPr>
          <p:cNvCxnSpPr>
            <a:stCxn id="2" idx="1"/>
            <a:endCxn id="3" idx="1"/>
          </p:cNvCxnSpPr>
          <p:nvPr/>
        </p:nvCxnSpPr>
        <p:spPr>
          <a:xfrm rot="10800000" flipV="1">
            <a:off x="2679697" y="3031066"/>
            <a:ext cx="12700" cy="541867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279273-81A9-DB61-0402-E77A972B3DBA}"/>
              </a:ext>
            </a:extLst>
          </p:cNvPr>
          <p:cNvSpPr txBox="1"/>
          <p:nvPr/>
        </p:nvSpPr>
        <p:spPr>
          <a:xfrm>
            <a:off x="1535394" y="3009612"/>
            <a:ext cx="942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Connect</a:t>
            </a:r>
          </a:p>
          <a:p>
            <a:pPr algn="ctr"/>
            <a:r>
              <a:rPr lang="en-US" altLang="ko-KR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Join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A9369C0-3FA6-741D-5BC1-0ADE901D6D29}"/>
              </a:ext>
            </a:extLst>
          </p:cNvPr>
          <p:cNvCxnSpPr>
            <a:cxnSpLocks/>
            <a:stCxn id="3" idx="2"/>
            <a:endCxn id="5" idx="1"/>
          </p:cNvCxnSpPr>
          <p:nvPr/>
        </p:nvCxnSpPr>
        <p:spPr>
          <a:xfrm rot="5400000" flipH="1">
            <a:off x="3544358" y="1292225"/>
            <a:ext cx="1686984" cy="3416301"/>
          </a:xfrm>
          <a:prstGeom prst="bentConnector4">
            <a:avLst>
              <a:gd name="adj1" fmla="val -13551"/>
              <a:gd name="adj2" fmla="val 15576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B8F0C9-7358-66D1-4EFD-8DCED8C9EF57}"/>
              </a:ext>
            </a:extLst>
          </p:cNvPr>
          <p:cNvSpPr txBox="1"/>
          <p:nvPr/>
        </p:nvSpPr>
        <p:spPr>
          <a:xfrm>
            <a:off x="2979932" y="4076813"/>
            <a:ext cx="931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Success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5938AD-44B4-3AEE-7AC1-EAE87BBB8AB7}"/>
              </a:ext>
            </a:extLst>
          </p:cNvPr>
          <p:cNvSpPr txBox="1"/>
          <p:nvPr/>
        </p:nvSpPr>
        <p:spPr>
          <a:xfrm>
            <a:off x="5502153" y="1785467"/>
            <a:ext cx="1187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LoadScene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BE0BFA-41FD-2B7F-E9A7-7D83DAA9E2A9}"/>
              </a:ext>
            </a:extLst>
          </p:cNvPr>
          <p:cNvSpPr/>
          <p:nvPr/>
        </p:nvSpPr>
        <p:spPr>
          <a:xfrm>
            <a:off x="7048501" y="2760132"/>
            <a:ext cx="2463800" cy="5418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Communicator</a:t>
            </a:r>
            <a:endParaRPr lang="ko-KR" altLang="en-US" sz="2400">
              <a:solidFill>
                <a:srgbClr val="FF0000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4166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커뮤니케이터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84B0A0-747E-E770-8CA1-F3843BB6D41A}"/>
              </a:ext>
            </a:extLst>
          </p:cNvPr>
          <p:cNvSpPr/>
          <p:nvPr/>
        </p:nvSpPr>
        <p:spPr>
          <a:xfrm>
            <a:off x="2679699" y="15536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EntryScene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9AF154-C8A4-FC43-8ACE-F7004D88958E}"/>
              </a:ext>
            </a:extLst>
          </p:cNvPr>
          <p:cNvSpPr/>
          <p:nvPr/>
        </p:nvSpPr>
        <p:spPr>
          <a:xfrm>
            <a:off x="7048503" y="15536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GameScene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A342923-7684-4E29-B506-5524215FA54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43499" y="2156883"/>
            <a:ext cx="19050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92B7B4C-51BF-4E6A-AAA8-03F1E758C370}"/>
              </a:ext>
            </a:extLst>
          </p:cNvPr>
          <p:cNvSpPr txBox="1"/>
          <p:nvPr/>
        </p:nvSpPr>
        <p:spPr>
          <a:xfrm>
            <a:off x="819633" y="4921431"/>
            <a:ext cx="105528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GameScene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시작하자마자 커뮤니케이터는 소켓에게 처음에 필요한 데이터를 요청함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데이터는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EntryScene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에서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Join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을 하는 시점에 이미 준비가 된 데이터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여기에는 자신의 위치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다른 플레이어들의 정보 등이 포함됨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89FAFC-05BB-1886-E2BC-668091670ECF}"/>
              </a:ext>
            </a:extLst>
          </p:cNvPr>
          <p:cNvSpPr/>
          <p:nvPr/>
        </p:nvSpPr>
        <p:spPr>
          <a:xfrm>
            <a:off x="2679697" y="2760133"/>
            <a:ext cx="2463800" cy="5418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Button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E85D0C-5195-062A-7A82-F399EC67E129}"/>
              </a:ext>
            </a:extLst>
          </p:cNvPr>
          <p:cNvSpPr/>
          <p:nvPr/>
        </p:nvSpPr>
        <p:spPr>
          <a:xfrm>
            <a:off x="2679697" y="3302000"/>
            <a:ext cx="6832606" cy="5418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CSocket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394FEB4-AA38-CC2F-F8D3-EE4767CE6645}"/>
              </a:ext>
            </a:extLst>
          </p:cNvPr>
          <p:cNvCxnSpPr>
            <a:stCxn id="2" idx="1"/>
            <a:endCxn id="3" idx="1"/>
          </p:cNvCxnSpPr>
          <p:nvPr/>
        </p:nvCxnSpPr>
        <p:spPr>
          <a:xfrm rot="10800000" flipV="1">
            <a:off x="2679697" y="3031066"/>
            <a:ext cx="12700" cy="541867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279273-81A9-DB61-0402-E77A972B3DBA}"/>
              </a:ext>
            </a:extLst>
          </p:cNvPr>
          <p:cNvSpPr txBox="1"/>
          <p:nvPr/>
        </p:nvSpPr>
        <p:spPr>
          <a:xfrm>
            <a:off x="1535394" y="3009612"/>
            <a:ext cx="942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Connect</a:t>
            </a:r>
          </a:p>
          <a:p>
            <a:pPr algn="ctr"/>
            <a:r>
              <a:rPr lang="en-US" altLang="ko-KR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Join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A9369C0-3FA6-741D-5BC1-0ADE901D6D29}"/>
              </a:ext>
            </a:extLst>
          </p:cNvPr>
          <p:cNvCxnSpPr>
            <a:cxnSpLocks/>
            <a:stCxn id="3" idx="2"/>
            <a:endCxn id="5" idx="1"/>
          </p:cNvCxnSpPr>
          <p:nvPr/>
        </p:nvCxnSpPr>
        <p:spPr>
          <a:xfrm rot="5400000" flipH="1">
            <a:off x="3544358" y="1292225"/>
            <a:ext cx="1686984" cy="3416301"/>
          </a:xfrm>
          <a:prstGeom prst="bentConnector4">
            <a:avLst>
              <a:gd name="adj1" fmla="val -13551"/>
              <a:gd name="adj2" fmla="val 15576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B8F0C9-7358-66D1-4EFD-8DCED8C9EF57}"/>
              </a:ext>
            </a:extLst>
          </p:cNvPr>
          <p:cNvSpPr txBox="1"/>
          <p:nvPr/>
        </p:nvSpPr>
        <p:spPr>
          <a:xfrm>
            <a:off x="2979932" y="4076813"/>
            <a:ext cx="931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Success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5938AD-44B4-3AEE-7AC1-EAE87BBB8AB7}"/>
              </a:ext>
            </a:extLst>
          </p:cNvPr>
          <p:cNvSpPr txBox="1"/>
          <p:nvPr/>
        </p:nvSpPr>
        <p:spPr>
          <a:xfrm>
            <a:off x="5502153" y="1785467"/>
            <a:ext cx="1187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LoadScene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BE0BFA-41FD-2B7F-E9A7-7D83DAA9E2A9}"/>
              </a:ext>
            </a:extLst>
          </p:cNvPr>
          <p:cNvSpPr/>
          <p:nvPr/>
        </p:nvSpPr>
        <p:spPr>
          <a:xfrm>
            <a:off x="7048501" y="2760132"/>
            <a:ext cx="2463800" cy="5418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Communicator</a:t>
            </a:r>
            <a:endParaRPr lang="ko-KR" altLang="en-US" sz="2400">
              <a:solidFill>
                <a:srgbClr val="FF0000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AEA7D21-4336-0D4B-E6A8-96A2203979EA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 flipH="1">
            <a:off x="9512301" y="2156883"/>
            <a:ext cx="2" cy="874183"/>
          </a:xfrm>
          <a:prstGeom prst="bentConnector3">
            <a:avLst>
              <a:gd name="adj1" fmla="val -114300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12A264-62C4-FC4C-CE3B-FA24C9CA02A6}"/>
              </a:ext>
            </a:extLst>
          </p:cNvPr>
          <p:cNvSpPr txBox="1"/>
          <p:nvPr/>
        </p:nvSpPr>
        <p:spPr>
          <a:xfrm>
            <a:off x="9764473" y="2424697"/>
            <a:ext cx="638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Start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775E181-C86E-01BA-3D20-9AE4AAA25A0E}"/>
              </a:ext>
            </a:extLst>
          </p:cNvPr>
          <p:cNvCxnSpPr>
            <a:cxnSpLocks/>
            <a:stCxn id="8" idx="3"/>
            <a:endCxn id="3" idx="3"/>
          </p:cNvCxnSpPr>
          <p:nvPr/>
        </p:nvCxnSpPr>
        <p:spPr>
          <a:xfrm>
            <a:off x="9512301" y="3031066"/>
            <a:ext cx="2" cy="541868"/>
          </a:xfrm>
          <a:prstGeom prst="bentConnector3">
            <a:avLst>
              <a:gd name="adj1" fmla="val 114301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DBFBB2E-7A4D-9D1C-D490-46AE2268EABC}"/>
              </a:ext>
            </a:extLst>
          </p:cNvPr>
          <p:cNvSpPr txBox="1"/>
          <p:nvPr/>
        </p:nvSpPr>
        <p:spPr>
          <a:xfrm>
            <a:off x="9806153" y="3132722"/>
            <a:ext cx="925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ReadInit</a:t>
            </a:r>
          </a:p>
        </p:txBody>
      </p:sp>
    </p:spTree>
    <p:extLst>
      <p:ext uri="{BB962C8B-B14F-4D97-AF65-F5344CB8AC3E}">
        <p14:creationId xmlns:p14="http://schemas.microsoft.com/office/powerpoint/2010/main" val="6319088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커뮤니케이터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9A5F5A-0C1A-9429-AC72-43EA67331DCC}"/>
              </a:ext>
            </a:extLst>
          </p:cNvPr>
          <p:cNvSpPr txBox="1"/>
          <p:nvPr/>
        </p:nvSpPr>
        <p:spPr>
          <a:xfrm>
            <a:off x="1663700" y="1293843"/>
            <a:ext cx="8864600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StartButton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CSocket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CSocket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"FFFF00"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SceneManager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LoadScene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"GameScene"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149266-E53B-68E7-8D51-AAF2FB26132D}"/>
              </a:ext>
            </a:extLst>
          </p:cNvPr>
          <p:cNvSpPr txBox="1"/>
          <p:nvPr/>
        </p:nvSpPr>
        <p:spPr>
          <a:xfrm>
            <a:off x="1318174" y="5497164"/>
            <a:ext cx="9555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뭔가 많이 있던 버튼의 스크립트를 대부분 지우고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접속만 남기고 씬 이동을 추가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5761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TCP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통신의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E16658-42F4-482B-A04D-0459EAC6608B}"/>
              </a:ext>
            </a:extLst>
          </p:cNvPr>
          <p:cNvSpPr txBox="1"/>
          <p:nvPr/>
        </p:nvSpPr>
        <p:spPr>
          <a:xfrm>
            <a:off x="3426565" y="2291966"/>
            <a:ext cx="929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TCP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4E972A-1D89-316A-8196-F774D6463179}"/>
              </a:ext>
            </a:extLst>
          </p:cNvPr>
          <p:cNvSpPr txBox="1"/>
          <p:nvPr/>
        </p:nvSpPr>
        <p:spPr>
          <a:xfrm>
            <a:off x="7780198" y="2291966"/>
            <a:ext cx="1000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UDP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6A688-C78A-ACA5-CE06-D152F5688BD8}"/>
              </a:ext>
            </a:extLst>
          </p:cNvPr>
          <p:cNvSpPr txBox="1"/>
          <p:nvPr/>
        </p:nvSpPr>
        <p:spPr>
          <a:xfrm>
            <a:off x="2339605" y="3275968"/>
            <a:ext cx="30604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연결 기반 </a:t>
            </a:r>
            <a:r>
              <a:rPr lang="en-US" altLang="ko-KR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연결</a:t>
            </a:r>
            <a:r>
              <a:rPr lang="en-US" altLang="ko-KR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전송을 보장함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느림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 상황에 유동적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17C08C-2EA2-8151-3F94-60A092ACBDC4}"/>
              </a:ext>
            </a:extLst>
          </p:cNvPr>
          <p:cNvSpPr txBox="1"/>
          <p:nvPr/>
        </p:nvSpPr>
        <p:spPr>
          <a:xfrm>
            <a:off x="6315055" y="3275967"/>
            <a:ext cx="39308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연결을 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전송을 보장하지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빠름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 상황을 고려하지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96F958-E956-294B-28D7-1C21BD7259E6}"/>
              </a:ext>
            </a:extLst>
          </p:cNvPr>
          <p:cNvSpPr txBox="1"/>
          <p:nvPr/>
        </p:nvSpPr>
        <p:spPr>
          <a:xfrm>
            <a:off x="4426312" y="1324756"/>
            <a:ext cx="3339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OSI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4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계층의 대표적인 프로토콜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F1EA9-3C36-78C0-0264-A5675CD1A875}"/>
              </a:ext>
            </a:extLst>
          </p:cNvPr>
          <p:cNvSpPr txBox="1"/>
          <p:nvPr/>
        </p:nvSpPr>
        <p:spPr>
          <a:xfrm>
            <a:off x="3153528" y="5434787"/>
            <a:ext cx="5884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소켓을 생성해서 서버와 클라이언트 사이의 소켓이 연결되는 것을 의미함</a:t>
            </a:r>
            <a:endParaRPr lang="en-US" altLang="ko-KR" sz="1600">
              <a:solidFill>
                <a:srgbClr val="FF0000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이에 반해 </a:t>
            </a:r>
            <a:r>
              <a:rPr lang="en-US" altLang="ko-KR" sz="16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UDP</a:t>
            </a:r>
            <a:r>
              <a:rPr lang="ko-KR" altLang="en-US" sz="16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로 통신을 구현한다면 연결을 하지 않음</a:t>
            </a:r>
            <a:endParaRPr lang="en-US" altLang="ko-KR" sz="1600">
              <a:solidFill>
                <a:srgbClr val="FF0000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2995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커뮤니케이터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149266-E53B-68E7-8D51-AAF2FB26132D}"/>
              </a:ext>
            </a:extLst>
          </p:cNvPr>
          <p:cNvSpPr txBox="1"/>
          <p:nvPr/>
        </p:nvSpPr>
        <p:spPr>
          <a:xfrm>
            <a:off x="2935613" y="5712820"/>
            <a:ext cx="6320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GameScene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을 추가한 후 빌드 세팅에서 씬을 추가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1FFD75-9F13-5498-283A-2CC8680FD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842" y="1041347"/>
            <a:ext cx="6784315" cy="418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378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커뮤니케이터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47FB5B9-A630-4517-EA85-D60CB6587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481" y="780690"/>
            <a:ext cx="8055038" cy="48467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C15AB3-1BE6-50BF-26C0-AE2EEE1D9502}"/>
              </a:ext>
            </a:extLst>
          </p:cNvPr>
          <p:cNvSpPr txBox="1"/>
          <p:nvPr/>
        </p:nvSpPr>
        <p:spPr>
          <a:xfrm>
            <a:off x="2812735" y="5949887"/>
            <a:ext cx="6566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프로젝트 설정하는 겸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Run In Background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도 켜주기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50548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커뮤니케이터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442F8E-BDD6-D267-E1DD-813FBD8A7EB1}"/>
              </a:ext>
            </a:extLst>
          </p:cNvPr>
          <p:cNvSpPr txBox="1"/>
          <p:nvPr/>
        </p:nvSpPr>
        <p:spPr>
          <a:xfrm>
            <a:off x="3572933" y="203623"/>
            <a:ext cx="5046133" cy="58169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"nickname"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"color"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"FFFF00"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"hp"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"map"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:[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"default"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"default"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ko-KR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"others"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:[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"nickname"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"color"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"FFFF00"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"angle"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"hp"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altLang="ko-KR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56D35-7D54-4F19-A19B-FA48D4442712}"/>
              </a:ext>
            </a:extLst>
          </p:cNvPr>
          <p:cNvSpPr txBox="1"/>
          <p:nvPr/>
        </p:nvSpPr>
        <p:spPr>
          <a:xfrm>
            <a:off x="2953251" y="6192712"/>
            <a:ext cx="6285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접속했을 때에 제공받을 데이터의 형식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(Init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이벤트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74405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커뮤니케이터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442F8E-BDD6-D267-E1DD-813FBD8A7EB1}"/>
              </a:ext>
            </a:extLst>
          </p:cNvPr>
          <p:cNvSpPr txBox="1"/>
          <p:nvPr/>
        </p:nvSpPr>
        <p:spPr>
          <a:xfrm>
            <a:off x="2514601" y="456312"/>
            <a:ext cx="5029200" cy="60016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OnEvent_Init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</a:t>
            </a:r>
            <a:endParaRPr lang="en-US" altLang="ko-KR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endParaRPr lang="en-US" altLang="ko-KR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Other</a:t>
            </a:r>
            <a:endParaRPr lang="en-US" altLang="ko-KR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others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56D35-7D54-4F19-A19B-FA48D4442712}"/>
              </a:ext>
            </a:extLst>
          </p:cNvPr>
          <p:cNvSpPr txBox="1"/>
          <p:nvPr/>
        </p:nvSpPr>
        <p:spPr>
          <a:xfrm>
            <a:off x="7804018" y="2933469"/>
            <a:ext cx="39840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Init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이벤트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기존의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SocketResult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대신함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(SocketResult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삭제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23789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커뮤니케이터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A56D35-7D54-4F19-A19B-FA48D4442712}"/>
              </a:ext>
            </a:extLst>
          </p:cNvPr>
          <p:cNvSpPr txBox="1"/>
          <p:nvPr/>
        </p:nvSpPr>
        <p:spPr>
          <a:xfrm>
            <a:off x="1956032" y="5010247"/>
            <a:ext cx="8279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Scripts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Game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폴더를 추가한 후 커뮤니케이터 스크립트를 추가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55C4F4-99FF-D624-37B9-9896A4B5A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830" y="1616920"/>
            <a:ext cx="2678340" cy="236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206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커뮤니케이터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A56D35-7D54-4F19-A19B-FA48D4442712}"/>
              </a:ext>
            </a:extLst>
          </p:cNvPr>
          <p:cNvSpPr txBox="1"/>
          <p:nvPr/>
        </p:nvSpPr>
        <p:spPr>
          <a:xfrm>
            <a:off x="2100246" y="5010247"/>
            <a:ext cx="7991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CSocket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Init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메소드를 추가하여 첫 데이터를 받을 수 있도록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39694-2274-D204-A50C-EA379D1B84E7}"/>
              </a:ext>
            </a:extLst>
          </p:cNvPr>
          <p:cNvSpPr txBox="1"/>
          <p:nvPr/>
        </p:nvSpPr>
        <p:spPr>
          <a:xfrm>
            <a:off x="1862666" y="2424837"/>
            <a:ext cx="846666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OnEvent_Init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JsonUtility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FromJson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OnEvent_Init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42263498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커뮤니케이터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A56D35-7D54-4F19-A19B-FA48D4442712}"/>
              </a:ext>
            </a:extLst>
          </p:cNvPr>
          <p:cNvSpPr txBox="1"/>
          <p:nvPr/>
        </p:nvSpPr>
        <p:spPr>
          <a:xfrm>
            <a:off x="1626697" y="6164278"/>
            <a:ext cx="893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커뮤니케이터는 시작하자마자 첫 데이터를 받아오고 소켓 스레드를 시작함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39694-2274-D204-A50C-EA379D1B84E7}"/>
              </a:ext>
            </a:extLst>
          </p:cNvPr>
          <p:cNvSpPr txBox="1"/>
          <p:nvPr/>
        </p:nvSpPr>
        <p:spPr>
          <a:xfrm>
            <a:off x="2349500" y="456312"/>
            <a:ext cx="7493000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Communicator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OnEvent_Init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CSocket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JsonUtility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ToJson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CSocket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CSocket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Dequeue_on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JsonUtility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ToJson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22585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커뮤니케이터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A56D35-7D54-4F19-A19B-FA48D4442712}"/>
              </a:ext>
            </a:extLst>
          </p:cNvPr>
          <p:cNvSpPr txBox="1"/>
          <p:nvPr/>
        </p:nvSpPr>
        <p:spPr>
          <a:xfrm>
            <a:off x="3050973" y="5382781"/>
            <a:ext cx="6090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커뮤니케이터 오브젝트를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GameScene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 추가함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FA1075-4FC1-B3B1-687E-D0D1793B2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097" y="1414666"/>
            <a:ext cx="4187806" cy="318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480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커뮤니케이터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A56D35-7D54-4F19-A19B-FA48D4442712}"/>
              </a:ext>
            </a:extLst>
          </p:cNvPr>
          <p:cNvSpPr txBox="1"/>
          <p:nvPr/>
        </p:nvSpPr>
        <p:spPr>
          <a:xfrm>
            <a:off x="3050978" y="5289647"/>
            <a:ext cx="6090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데이터가 잘 온다면 게임을 만들 사전 준비가 끝남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B59B816-7B3C-B300-4674-987697C78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309" y="2047601"/>
            <a:ext cx="7159382" cy="207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165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25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TCP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통신의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E16658-42F4-482B-A04D-0459EAC6608B}"/>
              </a:ext>
            </a:extLst>
          </p:cNvPr>
          <p:cNvSpPr txBox="1"/>
          <p:nvPr/>
        </p:nvSpPr>
        <p:spPr>
          <a:xfrm>
            <a:off x="3426565" y="2291966"/>
            <a:ext cx="929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TCP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4E972A-1D89-316A-8196-F774D6463179}"/>
              </a:ext>
            </a:extLst>
          </p:cNvPr>
          <p:cNvSpPr txBox="1"/>
          <p:nvPr/>
        </p:nvSpPr>
        <p:spPr>
          <a:xfrm>
            <a:off x="7780198" y="2291966"/>
            <a:ext cx="1000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UDP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6A688-C78A-ACA5-CE06-D152F5688BD8}"/>
              </a:ext>
            </a:extLst>
          </p:cNvPr>
          <p:cNvSpPr txBox="1"/>
          <p:nvPr/>
        </p:nvSpPr>
        <p:spPr>
          <a:xfrm>
            <a:off x="2339605" y="3275968"/>
            <a:ext cx="30604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연결 기반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연결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전송을 보장함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느림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 상황에 유동적</a:t>
            </a:r>
            <a:endParaRPr lang="en-US" altLang="ko-KR" sz="2400">
              <a:solidFill>
                <a:srgbClr val="FF0000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17C08C-2EA2-8151-3F94-60A092ACBDC4}"/>
              </a:ext>
            </a:extLst>
          </p:cNvPr>
          <p:cNvSpPr txBox="1"/>
          <p:nvPr/>
        </p:nvSpPr>
        <p:spPr>
          <a:xfrm>
            <a:off x="6315055" y="3275967"/>
            <a:ext cx="39308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연결을 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전송을 보장하지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빠름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 상황을 고려하지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96F958-E956-294B-28D7-1C21BD7259E6}"/>
              </a:ext>
            </a:extLst>
          </p:cNvPr>
          <p:cNvSpPr txBox="1"/>
          <p:nvPr/>
        </p:nvSpPr>
        <p:spPr>
          <a:xfrm>
            <a:off x="4426312" y="1324756"/>
            <a:ext cx="3339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OSI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4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계층의 대표적인 프로토콜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F1EA9-3C36-78C0-0264-A5675CD1A875}"/>
              </a:ext>
            </a:extLst>
          </p:cNvPr>
          <p:cNvSpPr txBox="1"/>
          <p:nvPr/>
        </p:nvSpPr>
        <p:spPr>
          <a:xfrm>
            <a:off x="2701498" y="5434787"/>
            <a:ext cx="6789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TCP</a:t>
            </a:r>
            <a:r>
              <a:rPr lang="ko-KR" altLang="en-US" sz="16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네트워크 상황에 따라 주거나 받는 데이터의 양을 유동적으로 조절함</a:t>
            </a:r>
            <a:endParaRPr lang="en-US" altLang="ko-KR" sz="1600">
              <a:solidFill>
                <a:srgbClr val="FF0000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이와는 달리 </a:t>
            </a:r>
            <a:r>
              <a:rPr lang="en-US" altLang="ko-KR" sz="16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UDP</a:t>
            </a:r>
            <a:r>
              <a:rPr lang="ko-KR" altLang="en-US" sz="16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네트워크 상황에 관계 없이 데이터를 통째로 보내고 통째로 받음</a:t>
            </a:r>
            <a:endParaRPr lang="en-US" altLang="ko-KR" sz="1600">
              <a:solidFill>
                <a:srgbClr val="FF0000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2089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플레이어 이동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A56D35-7D54-4F19-A19B-FA48D4442712}"/>
              </a:ext>
            </a:extLst>
          </p:cNvPr>
          <p:cNvSpPr txBox="1"/>
          <p:nvPr/>
        </p:nvSpPr>
        <p:spPr>
          <a:xfrm>
            <a:off x="1926456" y="5901290"/>
            <a:ext cx="8339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MainManager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Player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오브젝트를 추가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스프라이트는 자유롭게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22C70B-0872-B74B-B8EB-CBDE72EB4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77" y="1290923"/>
            <a:ext cx="10392046" cy="427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194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플레이어 이동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A56D35-7D54-4F19-A19B-FA48D4442712}"/>
              </a:ext>
            </a:extLst>
          </p:cNvPr>
          <p:cNvSpPr txBox="1"/>
          <p:nvPr/>
        </p:nvSpPr>
        <p:spPr>
          <a:xfrm>
            <a:off x="3107056" y="4993314"/>
            <a:ext cx="59779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게임의 전체를 관리할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MainManager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스크립트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그리고 플레이어를 다루는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Player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스크립트 추가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044BB7D-CA16-531D-963F-DB3C4A664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99" y="1664902"/>
            <a:ext cx="4940201" cy="25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180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플레이어 이동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A56D35-7D54-4F19-A19B-FA48D4442712}"/>
              </a:ext>
            </a:extLst>
          </p:cNvPr>
          <p:cNvSpPr txBox="1"/>
          <p:nvPr/>
        </p:nvSpPr>
        <p:spPr>
          <a:xfrm>
            <a:off x="1387071" y="5904163"/>
            <a:ext cx="9417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플레이어는 처음에 아이디와 닉네임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색과 위치를 받아서 이를 저장하고 적용함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67A38B-9891-1604-7682-778E3F7A8C4F}"/>
              </a:ext>
            </a:extLst>
          </p:cNvPr>
          <p:cNvSpPr txBox="1"/>
          <p:nvPr/>
        </p:nvSpPr>
        <p:spPr>
          <a:xfrm>
            <a:off x="1849967" y="1111747"/>
            <a:ext cx="8492066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SerializeField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SpriteRenderer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sprite1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sprite2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hexColor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ColorUtility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TryParseHtmlString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hexColor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sprite1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sprite2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Vector3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9077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플레이어 이동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A56D35-7D54-4F19-A19B-FA48D4442712}"/>
              </a:ext>
            </a:extLst>
          </p:cNvPr>
          <p:cNvSpPr txBox="1"/>
          <p:nvPr/>
        </p:nvSpPr>
        <p:spPr>
          <a:xfrm>
            <a:off x="2863443" y="4989763"/>
            <a:ext cx="6465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메인 매니저는 초기화할 때에 플레이어도 초기화시킴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67A38B-9891-1604-7682-778E3F7A8C4F}"/>
              </a:ext>
            </a:extLst>
          </p:cNvPr>
          <p:cNvSpPr txBox="1"/>
          <p:nvPr/>
        </p:nvSpPr>
        <p:spPr>
          <a:xfrm>
            <a:off x="1849967" y="1730458"/>
            <a:ext cx="8492066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MainManager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SerializeField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OnEvent_Init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31442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플레이어 이동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A56D35-7D54-4F19-A19B-FA48D4442712}"/>
              </a:ext>
            </a:extLst>
          </p:cNvPr>
          <p:cNvSpPr txBox="1"/>
          <p:nvPr/>
        </p:nvSpPr>
        <p:spPr>
          <a:xfrm>
            <a:off x="2731203" y="6234363"/>
            <a:ext cx="6729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커뮤니케이터가 시작될 때에 메인 매니저를 초기화시킴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67A38B-9891-1604-7682-778E3F7A8C4F}"/>
              </a:ext>
            </a:extLst>
          </p:cNvPr>
          <p:cNvSpPr txBox="1"/>
          <p:nvPr/>
        </p:nvSpPr>
        <p:spPr>
          <a:xfrm>
            <a:off x="1849967" y="797510"/>
            <a:ext cx="8492066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Communicator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SerializeField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MainManager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OnEvent_Init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CSocket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CSocket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CSocket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Dequeue_on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JsonUtility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ToJson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03864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플레이어 이동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A56D35-7D54-4F19-A19B-FA48D4442712}"/>
              </a:ext>
            </a:extLst>
          </p:cNvPr>
          <p:cNvSpPr txBox="1"/>
          <p:nvPr/>
        </p:nvSpPr>
        <p:spPr>
          <a:xfrm>
            <a:off x="3183255" y="5801411"/>
            <a:ext cx="5825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잘 적용되면 흰색이 아닌 다른 색으로 보이게 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234593-A876-EE2C-587E-CBBFC6F8F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755" y="1056589"/>
            <a:ext cx="7172489" cy="433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404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플레이어 이동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A56D35-7D54-4F19-A19B-FA48D4442712}"/>
              </a:ext>
            </a:extLst>
          </p:cNvPr>
          <p:cNvSpPr txBox="1"/>
          <p:nvPr/>
        </p:nvSpPr>
        <p:spPr>
          <a:xfrm>
            <a:off x="2995710" y="5801411"/>
            <a:ext cx="6200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마우스를 바라보고 키보드로 입력하는 기능을 추가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D3271-A2AE-C66D-AE47-7601BF53F6FF}"/>
              </a:ext>
            </a:extLst>
          </p:cNvPr>
          <p:cNvSpPr txBox="1"/>
          <p:nvPr/>
        </p:nvSpPr>
        <p:spPr>
          <a:xfrm>
            <a:off x="897758" y="1382680"/>
            <a:ext cx="10396484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FixedUpdate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Vector3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mouse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Camera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ScreenToWorldPoint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mousePosition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Mathf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Atan2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mouse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mouse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rotation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Quaternion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Euler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Mathf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Rad2Deg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Vector3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Vector3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normalized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fixedDeltaTime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5.0f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0943703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플레이어 이동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A56D35-7D54-4F19-A19B-FA48D4442712}"/>
              </a:ext>
            </a:extLst>
          </p:cNvPr>
          <p:cNvSpPr txBox="1"/>
          <p:nvPr/>
        </p:nvSpPr>
        <p:spPr>
          <a:xfrm>
            <a:off x="2312832" y="5801411"/>
            <a:ext cx="7566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이동과 회전이 잘 된다면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이제 이 정보를 서버에게 넘겨줄 차례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BDE45B-555D-787B-7009-F1A0191F4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046" y="1052627"/>
            <a:ext cx="7691907" cy="431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576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플레이어 이동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A56D35-7D54-4F19-A19B-FA48D4442712}"/>
              </a:ext>
            </a:extLst>
          </p:cNvPr>
          <p:cNvSpPr txBox="1"/>
          <p:nvPr/>
        </p:nvSpPr>
        <p:spPr>
          <a:xfrm>
            <a:off x="1178716" y="5394078"/>
            <a:ext cx="983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메인 매니저에서 최대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0.05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초에 한 번씩 현재 위치와 각도를 보내도록 코드를 작성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272A3-B12E-0803-C0B4-5AB8791A2942}"/>
              </a:ext>
            </a:extLst>
          </p:cNvPr>
          <p:cNvSpPr txBox="1"/>
          <p:nvPr/>
        </p:nvSpPr>
        <p:spPr>
          <a:xfrm>
            <a:off x="982133" y="1771640"/>
            <a:ext cx="1022773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deltaTime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0.05f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0.05f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CSocket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EmitEvent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EmitEvent_Update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eulerAngles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0335106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419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TCP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통신의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796F958-E956-294B-28D7-1C21BD7259E6}"/>
              </a:ext>
            </a:extLst>
          </p:cNvPr>
          <p:cNvSpPr txBox="1"/>
          <p:nvPr/>
        </p:nvSpPr>
        <p:spPr>
          <a:xfrm>
            <a:off x="4276913" y="2179889"/>
            <a:ext cx="363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TCP</a:t>
            </a:r>
            <a:r>
              <a:rPr lang="ko-KR" altLang="en-US" sz="36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는 경계가 없다</a:t>
            </a:r>
            <a:endParaRPr lang="en-US" altLang="ko-KR" sz="360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712B7F-A9E7-8661-AFDB-0ED07560455C}"/>
              </a:ext>
            </a:extLst>
          </p:cNvPr>
          <p:cNvSpPr txBox="1"/>
          <p:nvPr/>
        </p:nvSpPr>
        <p:spPr>
          <a:xfrm>
            <a:off x="2215851" y="3733167"/>
            <a:ext cx="776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TCP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프로토콜로 프로그램을 만들 때에 필히 다루어야 하는 부분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93296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타 플레이어 위치 파악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A56D35-7D54-4F19-A19B-FA48D4442712}"/>
              </a:ext>
            </a:extLst>
          </p:cNvPr>
          <p:cNvSpPr txBox="1"/>
          <p:nvPr/>
        </p:nvSpPr>
        <p:spPr>
          <a:xfrm>
            <a:off x="1795084" y="6089278"/>
            <a:ext cx="8602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적을 화면에 보이게 하기 위한 간단한 프리팹을 추가함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태그는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Enemy)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FB5ED3-37D8-4054-15DB-E44226811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60" y="861856"/>
            <a:ext cx="6127679" cy="500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6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타 플레이어 위치 파악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A56D35-7D54-4F19-A19B-FA48D4442712}"/>
              </a:ext>
            </a:extLst>
          </p:cNvPr>
          <p:cNvSpPr txBox="1"/>
          <p:nvPr/>
        </p:nvSpPr>
        <p:spPr>
          <a:xfrm>
            <a:off x="2653499" y="5901910"/>
            <a:ext cx="688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매니저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: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업데이트가 발생할 때마다 오브젝트를 새로 생성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B29A0-4491-DB1E-F432-784C27DCC1E8}"/>
              </a:ext>
            </a:extLst>
          </p:cNvPr>
          <p:cNvSpPr txBox="1"/>
          <p:nvPr/>
        </p:nvSpPr>
        <p:spPr>
          <a:xfrm>
            <a:off x="385234" y="1217642"/>
            <a:ext cx="11421532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SerializeField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prefab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OnEvent_Update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FindGameObjectsWithTag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"Enemy"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enemy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Instantiate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prefab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enemy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Vector3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enemy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rotation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Quaternion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Euler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8014405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타 플레이어 위치 파악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A56D35-7D54-4F19-A19B-FA48D4442712}"/>
              </a:ext>
            </a:extLst>
          </p:cNvPr>
          <p:cNvSpPr txBox="1"/>
          <p:nvPr/>
        </p:nvSpPr>
        <p:spPr>
          <a:xfrm>
            <a:off x="1860021" y="5657478"/>
            <a:ext cx="847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커뮤니케이터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: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업데이트 이벤트가 발생한다면 매니저의 업데이트 실행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B29A0-4491-DB1E-F432-784C27DCC1E8}"/>
              </a:ext>
            </a:extLst>
          </p:cNvPr>
          <p:cNvSpPr txBox="1"/>
          <p:nvPr/>
        </p:nvSpPr>
        <p:spPr>
          <a:xfrm>
            <a:off x="385234" y="1556309"/>
            <a:ext cx="11421532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CSocket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Dequeue_on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OnEvent_Update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OnEvent_Update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2915379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타 플레이어 위치 파악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4A3BF8D-1C79-60FB-00CE-AA7A98626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16" y="1039929"/>
            <a:ext cx="8397968" cy="4625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833687-858A-54E3-3AD9-5CFC3C076043}"/>
              </a:ext>
            </a:extLst>
          </p:cNvPr>
          <p:cNvSpPr txBox="1"/>
          <p:nvPr/>
        </p:nvSpPr>
        <p:spPr>
          <a:xfrm>
            <a:off x="5436321" y="5987677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실행 결과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7003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1484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97B46B-CFC5-93ED-A492-B2C85735204B}"/>
              </a:ext>
            </a:extLst>
          </p:cNvPr>
          <p:cNvSpPr txBox="1"/>
          <p:nvPr/>
        </p:nvSpPr>
        <p:spPr>
          <a:xfrm>
            <a:off x="3384744" y="2244692"/>
            <a:ext cx="5422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2023 Unity Lecture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E6985-3FD7-FF91-5BED-CA41C2612A86}"/>
              </a:ext>
            </a:extLst>
          </p:cNvPr>
          <p:cNvSpPr txBox="1"/>
          <p:nvPr/>
        </p:nvSpPr>
        <p:spPr>
          <a:xfrm>
            <a:off x="3640038" y="3081867"/>
            <a:ext cx="491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선린인터넷고등학교 게임 심화 소수전공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C5AFA3D-0263-1715-BE70-E440D0AAE802}"/>
              </a:ext>
            </a:extLst>
          </p:cNvPr>
          <p:cNvCxnSpPr>
            <a:cxnSpLocks/>
          </p:cNvCxnSpPr>
          <p:nvPr/>
        </p:nvCxnSpPr>
        <p:spPr>
          <a:xfrm>
            <a:off x="3384744" y="3014133"/>
            <a:ext cx="5422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10A30A-7205-1C1B-5D61-74EC45D3F47A}"/>
              </a:ext>
            </a:extLst>
          </p:cNvPr>
          <p:cNvSpPr txBox="1"/>
          <p:nvPr/>
        </p:nvSpPr>
        <p:spPr>
          <a:xfrm>
            <a:off x="3384744" y="3783574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Day 2. </a:t>
            </a:r>
            <a:r>
              <a:rPr lang="ko-KR" altLang="en-US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끝</a:t>
            </a:r>
            <a:endParaRPr lang="en-US" altLang="ko-KR" sz="1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07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TCP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통신의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712B7F-A9E7-8661-AFDB-0ED07560455C}"/>
              </a:ext>
            </a:extLst>
          </p:cNvPr>
          <p:cNvSpPr txBox="1"/>
          <p:nvPr/>
        </p:nvSpPr>
        <p:spPr>
          <a:xfrm>
            <a:off x="2811286" y="4440864"/>
            <a:ext cx="6569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만약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4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개의 데이터를 순차적으로 서버로부터 받았다면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각각의 데이터는 어떻게 구분하게 될까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?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896DBC2-31B3-B44D-6779-EFA643F1A8C3}"/>
              </a:ext>
            </a:extLst>
          </p:cNvPr>
          <p:cNvGrpSpPr/>
          <p:nvPr/>
        </p:nvGrpSpPr>
        <p:grpSpPr>
          <a:xfrm>
            <a:off x="813782" y="2174743"/>
            <a:ext cx="10564436" cy="872069"/>
            <a:chOff x="1335562" y="2810931"/>
            <a:chExt cx="10564436" cy="87206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D3A39DE-1169-0D04-6AB7-02931977184A}"/>
                </a:ext>
              </a:extLst>
            </p:cNvPr>
            <p:cNvSpPr/>
            <p:nvPr/>
          </p:nvSpPr>
          <p:spPr>
            <a:xfrm>
              <a:off x="1335562" y="2810933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#1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07D78E4-DEE2-DD72-91BA-2761D203FF57}"/>
                </a:ext>
              </a:extLst>
            </p:cNvPr>
            <p:cNvSpPr/>
            <p:nvPr/>
          </p:nvSpPr>
          <p:spPr>
            <a:xfrm>
              <a:off x="3976671" y="2810933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#2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45E9E8B-3FF9-D692-E909-287BB05ED604}"/>
                </a:ext>
              </a:extLst>
            </p:cNvPr>
            <p:cNvSpPr/>
            <p:nvPr/>
          </p:nvSpPr>
          <p:spPr>
            <a:xfrm>
              <a:off x="6617780" y="2810932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#3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E485B75-1D4C-0428-695E-F78A90F9C7BB}"/>
                </a:ext>
              </a:extLst>
            </p:cNvPr>
            <p:cNvSpPr/>
            <p:nvPr/>
          </p:nvSpPr>
          <p:spPr>
            <a:xfrm>
              <a:off x="9258889" y="2810931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#4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8414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TCP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통신의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712B7F-A9E7-8661-AFDB-0ED07560455C}"/>
              </a:ext>
            </a:extLst>
          </p:cNvPr>
          <p:cNvSpPr txBox="1"/>
          <p:nvPr/>
        </p:nvSpPr>
        <p:spPr>
          <a:xfrm>
            <a:off x="1822240" y="4440864"/>
            <a:ext cx="8547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가장 편한 방법은 데이터를 읽을 때마다 하나의 데이터만을 가져오는 것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방법은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UDP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에서 가능함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896DBC2-31B3-B44D-6779-EFA643F1A8C3}"/>
              </a:ext>
            </a:extLst>
          </p:cNvPr>
          <p:cNvGrpSpPr/>
          <p:nvPr/>
        </p:nvGrpSpPr>
        <p:grpSpPr>
          <a:xfrm>
            <a:off x="813782" y="2174743"/>
            <a:ext cx="10564436" cy="872069"/>
            <a:chOff x="1335562" y="2810931"/>
            <a:chExt cx="10564436" cy="87206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D3A39DE-1169-0D04-6AB7-02931977184A}"/>
                </a:ext>
              </a:extLst>
            </p:cNvPr>
            <p:cNvSpPr/>
            <p:nvPr/>
          </p:nvSpPr>
          <p:spPr>
            <a:xfrm>
              <a:off x="1335562" y="2810933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#1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07D78E4-DEE2-DD72-91BA-2761D203FF57}"/>
                </a:ext>
              </a:extLst>
            </p:cNvPr>
            <p:cNvSpPr/>
            <p:nvPr/>
          </p:nvSpPr>
          <p:spPr>
            <a:xfrm>
              <a:off x="3976671" y="2810933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#2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45E9E8B-3FF9-D692-E909-287BB05ED604}"/>
                </a:ext>
              </a:extLst>
            </p:cNvPr>
            <p:cNvSpPr/>
            <p:nvPr/>
          </p:nvSpPr>
          <p:spPr>
            <a:xfrm>
              <a:off x="6617780" y="2810932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#3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E485B75-1D4C-0428-695E-F78A90F9C7BB}"/>
                </a:ext>
              </a:extLst>
            </p:cNvPr>
            <p:cNvSpPr/>
            <p:nvPr/>
          </p:nvSpPr>
          <p:spPr>
            <a:xfrm>
              <a:off x="9258889" y="2810931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#4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76F7D8-5274-221B-2CD9-3060CE8F1EF8}"/>
              </a:ext>
            </a:extLst>
          </p:cNvPr>
          <p:cNvSpPr/>
          <p:nvPr/>
        </p:nvSpPr>
        <p:spPr>
          <a:xfrm>
            <a:off x="813782" y="3046810"/>
            <a:ext cx="2641109" cy="263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795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3596</Words>
  <Application>Microsoft Office PowerPoint</Application>
  <PresentationFormat>와이드스크린</PresentationFormat>
  <Paragraphs>739</Paragraphs>
  <Slides>75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84" baseType="lpstr">
      <vt:lpstr>나눔스퀘어OTF ExtraBold</vt:lpstr>
      <vt:lpstr>나눔스퀘어OTF Light</vt:lpstr>
      <vt:lpstr>나눔스퀘어OTF_ac</vt:lpstr>
      <vt:lpstr>나눔스퀘어OTF_ac Bold</vt:lpstr>
      <vt:lpstr>나눔스퀘어OTF_ac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이우령</dc:creator>
  <cp:lastModifiedBy>이우령</cp:lastModifiedBy>
  <cp:revision>191</cp:revision>
  <dcterms:created xsi:type="dcterms:W3CDTF">2023-05-12T11:56:26Z</dcterms:created>
  <dcterms:modified xsi:type="dcterms:W3CDTF">2023-05-19T13:38:36Z</dcterms:modified>
</cp:coreProperties>
</file>