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74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40" r:id="rId12"/>
    <p:sldId id="541" r:id="rId13"/>
    <p:sldId id="539" r:id="rId14"/>
    <p:sldId id="542" r:id="rId15"/>
    <p:sldId id="543" r:id="rId16"/>
    <p:sldId id="544" r:id="rId17"/>
    <p:sldId id="529" r:id="rId18"/>
    <p:sldId id="547" r:id="rId19"/>
    <p:sldId id="546" r:id="rId20"/>
    <p:sldId id="548" r:id="rId21"/>
    <p:sldId id="549" r:id="rId22"/>
    <p:sldId id="550" r:id="rId23"/>
    <p:sldId id="551" r:id="rId24"/>
    <p:sldId id="552" r:id="rId25"/>
    <p:sldId id="553" r:id="rId26"/>
    <p:sldId id="554" r:id="rId27"/>
    <p:sldId id="555" r:id="rId28"/>
    <p:sldId id="556" r:id="rId29"/>
    <p:sldId id="557" r:id="rId30"/>
    <p:sldId id="558" r:id="rId31"/>
    <p:sldId id="559" r:id="rId32"/>
    <p:sldId id="560" r:id="rId33"/>
    <p:sldId id="561" r:id="rId34"/>
    <p:sldId id="562" r:id="rId35"/>
    <p:sldId id="563" r:id="rId36"/>
    <p:sldId id="545" r:id="rId37"/>
    <p:sldId id="565" r:id="rId38"/>
    <p:sldId id="566" r:id="rId39"/>
    <p:sldId id="567" r:id="rId40"/>
    <p:sldId id="568" r:id="rId41"/>
    <p:sldId id="569" r:id="rId42"/>
    <p:sldId id="564" r:id="rId43"/>
    <p:sldId id="332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EB99-FAE7-4725-BA94-3CCFFD799A43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60D8C-B690-41B9-870F-B400D75F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81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0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30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230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42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30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48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252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944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046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2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062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071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4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9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57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2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907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21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794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5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D3E5E-C793-8349-8815-C7B5358C7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C0D88D-0466-5A0A-03CF-426AC10D6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3A8B2-80CE-30B3-A098-5793B88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FCAD-E6FF-4969-F276-102F4EE6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8A231-1187-13D0-E7D8-CA689AB8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4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A6348-2A63-9673-AE81-D4D4013A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C8547-E3D7-3955-977A-09B71FEB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4E06D-FD3C-B369-CFC3-E95C515A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1D17-FF85-D3CD-D113-6AE3F5A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3F83F-187A-0A96-3884-F1503A5A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6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12DCA9-E0AF-C341-BC3A-F86AFEA99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B4C94-CF1C-EC4C-BD8C-634BFFFD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F16A3-3E0B-4CB7-A50D-2AB5DAB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A128D-6BEE-7CD8-D7D2-1C25D1E8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BB5A-F274-BF0F-C363-D6D9F47B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4E55-DAC2-0845-A637-95A1F4AB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256C3-D483-A773-C603-CDE8D6F5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7876B-8ADA-9B98-0340-D3519720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8DCC9-E837-37DE-A3B4-41D1CCDD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C5FD6-25C5-4A27-891C-887A0820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74DD4-A097-3DE6-0C59-BEE2D405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697EF-860E-07C4-4ACC-898A784E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AAFF3-5085-BCD9-199B-1A800760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4C4B9-8A7A-8F9C-7657-DCC3B4A8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7433D-1D00-FB6C-03ED-770778E9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3B6B5-F107-7D22-377E-A065202B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74A31-DB23-667F-8F5E-1441759B9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71B3B3-A5D1-B08F-F5B9-9EF56DB6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5ED6D-8BF2-8C40-CE11-F87E226C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0F612-174C-34BC-B33C-A3E9CE1F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EFD3C-CB5E-C8D4-4D1C-3B83B07D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4DE5-FC29-CE7F-507D-662AE490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677A9-3FFA-196E-5293-97066797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8DF45-05B8-5FAC-2BE9-9CFBFEA3C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6EA4F-9605-2228-C486-29A50A239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31E3F-7335-B3DA-FB5B-FFB7F7108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7741C-C15A-75C0-54F4-4BCE24A0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02FB9A-D9E1-1345-58AF-C0E8F942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C6FF90-7A58-6033-C6A6-40769799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4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A48D1-CF1B-AE38-D6F0-68E62D0A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F89583-815C-A1AE-2E3F-71827C9C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F94CF-6B7A-D063-3B5B-84330EE2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1013D-D701-AF6D-50E8-F608E66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4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F4F48-F864-E9FE-9C37-6A1A44FD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36E9D5-B65A-3906-397A-A8660A1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D13C0-F956-C81A-25BA-1D670E3F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3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C911-FADA-1A34-42BE-43711360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6EF15-512A-1D4A-C608-2F2E61A42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7A75E-FB45-8A93-E9E9-94299040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35D07-8C3A-D7CB-161D-D232533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72CC5-10B8-6A47-3463-92C57D50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C3360-1EC1-A8B0-A5E4-5CCF3349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3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03E3-CA9E-079D-2833-12C5AAFB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1C16EA-E19D-678E-A1C0-195D06540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9AE97-5398-B3FB-3505-2CAEA5757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DCC15-41B3-158F-3729-1D0D78DF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28E3E-8618-2311-EA21-1F00EE36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2816B-50E9-01D5-5361-F21BE24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AF92BF-7725-0CCA-DE11-848BDA76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CDC25-F061-6E82-D4A4-A89E0F3C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D444D-FD70-6547-76CE-85EB53F47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2017-BE66-4B4D-982F-9BB0EB8CA65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5CEDC-7D48-EC7B-41C2-50442989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2064F-4BBA-5784-C6F2-D347B8075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5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8.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 기초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0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1659054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216113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165905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165905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59B3-765F-9ADF-DEE8-C46DD35AC686}"/>
              </a:ext>
            </a:extLst>
          </p:cNvPr>
          <p:cNvSpPr txBox="1"/>
          <p:nvPr/>
        </p:nvSpPr>
        <p:spPr>
          <a:xfrm>
            <a:off x="3507698" y="275972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B9AE-E9EE-A948-8B31-0BA78325D157}"/>
              </a:ext>
            </a:extLst>
          </p:cNvPr>
          <p:cNvSpPr txBox="1"/>
          <p:nvPr/>
        </p:nvSpPr>
        <p:spPr>
          <a:xfrm>
            <a:off x="4969731" y="2754399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72F5-4E42-BB7C-04FA-342316FFCB8E}"/>
              </a:ext>
            </a:extLst>
          </p:cNvPr>
          <p:cNvSpPr txBox="1"/>
          <p:nvPr/>
        </p:nvSpPr>
        <p:spPr>
          <a:xfrm>
            <a:off x="7261314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C454D-2B96-CBA1-4B5C-D32BC972F2FC}"/>
              </a:ext>
            </a:extLst>
          </p:cNvPr>
          <p:cNvSpPr txBox="1"/>
          <p:nvPr/>
        </p:nvSpPr>
        <p:spPr>
          <a:xfrm>
            <a:off x="9793349" y="275439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EC0F4-E7B9-C748-4AE5-E2FECC91A5C1}"/>
              </a:ext>
            </a:extLst>
          </p:cNvPr>
          <p:cNvCxnSpPr/>
          <p:nvPr/>
        </p:nvCxnSpPr>
        <p:spPr>
          <a:xfrm>
            <a:off x="830317" y="3504787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252DE2-C362-42BD-A2EA-7A957B75FB81}"/>
              </a:ext>
            </a:extLst>
          </p:cNvPr>
          <p:cNvSpPr txBox="1"/>
          <p:nvPr/>
        </p:nvSpPr>
        <p:spPr>
          <a:xfrm>
            <a:off x="3659309" y="4990571"/>
            <a:ext cx="4873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최종적인 결과를 사용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대표적으로 렌더링의 결과를 모니터에 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95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1659054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216113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165905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165905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59B3-765F-9ADF-DEE8-C46DD35AC686}"/>
              </a:ext>
            </a:extLst>
          </p:cNvPr>
          <p:cNvSpPr txBox="1"/>
          <p:nvPr/>
        </p:nvSpPr>
        <p:spPr>
          <a:xfrm>
            <a:off x="3507698" y="275972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B9AE-E9EE-A948-8B31-0BA78325D157}"/>
              </a:ext>
            </a:extLst>
          </p:cNvPr>
          <p:cNvSpPr txBox="1"/>
          <p:nvPr/>
        </p:nvSpPr>
        <p:spPr>
          <a:xfrm>
            <a:off x="4969731" y="2754399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72F5-4E42-BB7C-04FA-342316FFCB8E}"/>
              </a:ext>
            </a:extLst>
          </p:cNvPr>
          <p:cNvSpPr txBox="1"/>
          <p:nvPr/>
        </p:nvSpPr>
        <p:spPr>
          <a:xfrm>
            <a:off x="7261314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C454D-2B96-CBA1-4B5C-D32BC972F2FC}"/>
              </a:ext>
            </a:extLst>
          </p:cNvPr>
          <p:cNvSpPr txBox="1"/>
          <p:nvPr/>
        </p:nvSpPr>
        <p:spPr>
          <a:xfrm>
            <a:off x="9793349" y="275439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EC0F4-E7B9-C748-4AE5-E2FECC91A5C1}"/>
              </a:ext>
            </a:extLst>
          </p:cNvPr>
          <p:cNvCxnSpPr/>
          <p:nvPr/>
        </p:nvCxnSpPr>
        <p:spPr>
          <a:xfrm>
            <a:off x="830317" y="3504787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252DE2-C362-42BD-A2EA-7A957B75FB81}"/>
              </a:ext>
            </a:extLst>
          </p:cNvPr>
          <p:cNvSpPr txBox="1"/>
          <p:nvPr/>
        </p:nvSpPr>
        <p:spPr>
          <a:xfrm>
            <a:off x="4380664" y="4990571"/>
            <a:ext cx="3430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더 세부적으로 나눌 수도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958A05-5842-9EB9-BC8D-58A810A3FAB5}"/>
              </a:ext>
            </a:extLst>
          </p:cNvPr>
          <p:cNvSpPr txBox="1"/>
          <p:nvPr/>
        </p:nvSpPr>
        <p:spPr>
          <a:xfrm>
            <a:off x="2264279" y="1217570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프리미티브 생성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D35DE2-CB5E-CE84-4DAF-E900B2E9FE93}"/>
              </a:ext>
            </a:extLst>
          </p:cNvPr>
          <p:cNvSpPr txBox="1"/>
          <p:nvPr/>
        </p:nvSpPr>
        <p:spPr>
          <a:xfrm>
            <a:off x="4332360" y="1215884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이중 선형 보간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A9E3D-E609-A5C3-79C9-422D84DAF677}"/>
              </a:ext>
            </a:extLst>
          </p:cNvPr>
          <p:cNvSpPr txBox="1"/>
          <p:nvPr/>
        </p:nvSpPr>
        <p:spPr>
          <a:xfrm>
            <a:off x="6722793" y="1223074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블렌딩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3702DD-9BEC-7955-0AB5-D818B96BA334}"/>
              </a:ext>
            </a:extLst>
          </p:cNvPr>
          <p:cNvSpPr txBox="1"/>
          <p:nvPr/>
        </p:nvSpPr>
        <p:spPr>
          <a:xfrm>
            <a:off x="8337766" y="1223074"/>
            <a:ext cx="164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텍스쳐 프로세싱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451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1659054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216113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165905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165905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59B3-765F-9ADF-DEE8-C46DD35AC686}"/>
              </a:ext>
            </a:extLst>
          </p:cNvPr>
          <p:cNvSpPr txBox="1"/>
          <p:nvPr/>
        </p:nvSpPr>
        <p:spPr>
          <a:xfrm>
            <a:off x="3507698" y="275972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B9AE-E9EE-A948-8B31-0BA78325D157}"/>
              </a:ext>
            </a:extLst>
          </p:cNvPr>
          <p:cNvSpPr txBox="1"/>
          <p:nvPr/>
        </p:nvSpPr>
        <p:spPr>
          <a:xfrm>
            <a:off x="4969731" y="2754399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72F5-4E42-BB7C-04FA-342316FFCB8E}"/>
              </a:ext>
            </a:extLst>
          </p:cNvPr>
          <p:cNvSpPr txBox="1"/>
          <p:nvPr/>
        </p:nvSpPr>
        <p:spPr>
          <a:xfrm>
            <a:off x="7261314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C454D-2B96-CBA1-4B5C-D32BC972F2FC}"/>
              </a:ext>
            </a:extLst>
          </p:cNvPr>
          <p:cNvSpPr txBox="1"/>
          <p:nvPr/>
        </p:nvSpPr>
        <p:spPr>
          <a:xfrm>
            <a:off x="9793349" y="275439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EC0F4-E7B9-C748-4AE5-E2FECC91A5C1}"/>
              </a:ext>
            </a:extLst>
          </p:cNvPr>
          <p:cNvCxnSpPr/>
          <p:nvPr/>
        </p:nvCxnSpPr>
        <p:spPr>
          <a:xfrm>
            <a:off x="830317" y="3504787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252DE2-C362-42BD-A2EA-7A957B75FB81}"/>
              </a:ext>
            </a:extLst>
          </p:cNvPr>
          <p:cNvSpPr txBox="1"/>
          <p:nvPr/>
        </p:nvSpPr>
        <p:spPr>
          <a:xfrm>
            <a:off x="4140218" y="4990571"/>
            <a:ext cx="3911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각 쉐이더에서 하는 역할도 다양함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958A05-5842-9EB9-BC8D-58A810A3FAB5}"/>
              </a:ext>
            </a:extLst>
          </p:cNvPr>
          <p:cNvSpPr txBox="1"/>
          <p:nvPr/>
        </p:nvSpPr>
        <p:spPr>
          <a:xfrm>
            <a:off x="2264279" y="1217570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프리미티브 생성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D35DE2-CB5E-CE84-4DAF-E900B2E9FE93}"/>
              </a:ext>
            </a:extLst>
          </p:cNvPr>
          <p:cNvSpPr txBox="1"/>
          <p:nvPr/>
        </p:nvSpPr>
        <p:spPr>
          <a:xfrm>
            <a:off x="4332360" y="1215884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이중 선형 보간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A9E3D-E609-A5C3-79C9-422D84DAF677}"/>
              </a:ext>
            </a:extLst>
          </p:cNvPr>
          <p:cNvSpPr txBox="1"/>
          <p:nvPr/>
        </p:nvSpPr>
        <p:spPr>
          <a:xfrm>
            <a:off x="6722793" y="1223074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블렌딩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3702DD-9BEC-7955-0AB5-D818B96BA334}"/>
              </a:ext>
            </a:extLst>
          </p:cNvPr>
          <p:cNvSpPr txBox="1"/>
          <p:nvPr/>
        </p:nvSpPr>
        <p:spPr>
          <a:xfrm>
            <a:off x="8337766" y="1223074"/>
            <a:ext cx="164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텍스쳐 프로세싱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20994E-DF42-4046-CECF-6FFC6DF15210}"/>
              </a:ext>
            </a:extLst>
          </p:cNvPr>
          <p:cNvSpPr txBox="1"/>
          <p:nvPr/>
        </p:nvSpPr>
        <p:spPr>
          <a:xfrm>
            <a:off x="3796239" y="200206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고정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BB5D72-4768-FA9E-C1BF-6F448FD03D9C}"/>
              </a:ext>
            </a:extLst>
          </p:cNvPr>
          <p:cNvSpPr txBox="1"/>
          <p:nvPr/>
        </p:nvSpPr>
        <p:spPr>
          <a:xfrm>
            <a:off x="1555677" y="175584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모델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뷰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투영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6FF50A-2C7F-E010-D505-3E71D2298D6B}"/>
              </a:ext>
            </a:extLst>
          </p:cNvPr>
          <p:cNvSpPr txBox="1"/>
          <p:nvPr/>
        </p:nvSpPr>
        <p:spPr>
          <a:xfrm>
            <a:off x="5493911" y="1738920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빛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그림자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색상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064D2C-0BDD-9AB0-D9EA-27E3829E960D}"/>
              </a:ext>
            </a:extLst>
          </p:cNvPr>
          <p:cNvSpPr txBox="1"/>
          <p:nvPr/>
        </p:nvSpPr>
        <p:spPr>
          <a:xfrm>
            <a:off x="7730191" y="1755844"/>
            <a:ext cx="761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레이어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안개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흐림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EC4840-5D86-7541-1D72-74510105C058}"/>
              </a:ext>
            </a:extLst>
          </p:cNvPr>
          <p:cNvSpPr txBox="1"/>
          <p:nvPr/>
        </p:nvSpPr>
        <p:spPr>
          <a:xfrm>
            <a:off x="9298533" y="1909316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모니터 좌표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모니터 출력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06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PU Programming: Vertex Shader and Pixel Shader (GLSL)">
            <a:extLst>
              <a:ext uri="{FF2B5EF4-FFF2-40B4-BE49-F238E27FC236}">
                <a16:creationId xmlns:a16="http://schemas.microsoft.com/office/drawing/2014/main" id="{393B68EB-18C9-6FF5-0318-50377527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720" y="1307570"/>
            <a:ext cx="8192559" cy="468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56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1659054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216113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165905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165905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59B3-765F-9ADF-DEE8-C46DD35AC686}"/>
              </a:ext>
            </a:extLst>
          </p:cNvPr>
          <p:cNvSpPr txBox="1"/>
          <p:nvPr/>
        </p:nvSpPr>
        <p:spPr>
          <a:xfrm>
            <a:off x="3507698" y="275972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B9AE-E9EE-A948-8B31-0BA78325D157}"/>
              </a:ext>
            </a:extLst>
          </p:cNvPr>
          <p:cNvSpPr txBox="1"/>
          <p:nvPr/>
        </p:nvSpPr>
        <p:spPr>
          <a:xfrm>
            <a:off x="4969731" y="2754399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72F5-4E42-BB7C-04FA-342316FFCB8E}"/>
              </a:ext>
            </a:extLst>
          </p:cNvPr>
          <p:cNvSpPr txBox="1"/>
          <p:nvPr/>
        </p:nvSpPr>
        <p:spPr>
          <a:xfrm>
            <a:off x="7261314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C454D-2B96-CBA1-4B5C-D32BC972F2FC}"/>
              </a:ext>
            </a:extLst>
          </p:cNvPr>
          <p:cNvSpPr txBox="1"/>
          <p:nvPr/>
        </p:nvSpPr>
        <p:spPr>
          <a:xfrm>
            <a:off x="9793349" y="275439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EC0F4-E7B9-C748-4AE5-E2FECC91A5C1}"/>
              </a:ext>
            </a:extLst>
          </p:cNvPr>
          <p:cNvCxnSpPr/>
          <p:nvPr/>
        </p:nvCxnSpPr>
        <p:spPr>
          <a:xfrm>
            <a:off x="830317" y="3504787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252DE2-C362-42BD-A2EA-7A957B75FB81}"/>
              </a:ext>
            </a:extLst>
          </p:cNvPr>
          <p:cNvSpPr txBox="1"/>
          <p:nvPr/>
        </p:nvSpPr>
        <p:spPr>
          <a:xfrm>
            <a:off x="1139414" y="4927013"/>
            <a:ext cx="9913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자주 사용하고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바뀔 일 없는 연산의 경우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GPU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가 그 기능을 고정시켜 제공하는 경우가 많음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대표적으로 래스터화가 있는데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래스터화에 대한 커스터마이징은 하지 않음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958A05-5842-9EB9-BC8D-58A810A3FAB5}"/>
              </a:ext>
            </a:extLst>
          </p:cNvPr>
          <p:cNvSpPr txBox="1"/>
          <p:nvPr/>
        </p:nvSpPr>
        <p:spPr>
          <a:xfrm>
            <a:off x="2264279" y="1217570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프리미티브 생성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D35DE2-CB5E-CE84-4DAF-E900B2E9FE93}"/>
              </a:ext>
            </a:extLst>
          </p:cNvPr>
          <p:cNvSpPr txBox="1"/>
          <p:nvPr/>
        </p:nvSpPr>
        <p:spPr>
          <a:xfrm>
            <a:off x="4332360" y="1215884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이중 선형 보간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A9E3D-E609-A5C3-79C9-422D84DAF677}"/>
              </a:ext>
            </a:extLst>
          </p:cNvPr>
          <p:cNvSpPr txBox="1"/>
          <p:nvPr/>
        </p:nvSpPr>
        <p:spPr>
          <a:xfrm>
            <a:off x="6722793" y="1223074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블렌딩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3702DD-9BEC-7955-0AB5-D818B96BA334}"/>
              </a:ext>
            </a:extLst>
          </p:cNvPr>
          <p:cNvSpPr txBox="1"/>
          <p:nvPr/>
        </p:nvSpPr>
        <p:spPr>
          <a:xfrm>
            <a:off x="8337766" y="1223074"/>
            <a:ext cx="164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텍스쳐 프로세싱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20994E-DF42-4046-CECF-6FFC6DF15210}"/>
              </a:ext>
            </a:extLst>
          </p:cNvPr>
          <p:cNvSpPr txBox="1"/>
          <p:nvPr/>
        </p:nvSpPr>
        <p:spPr>
          <a:xfrm>
            <a:off x="3796239" y="200206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고정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BB5D72-4768-FA9E-C1BF-6F448FD03D9C}"/>
              </a:ext>
            </a:extLst>
          </p:cNvPr>
          <p:cNvSpPr txBox="1"/>
          <p:nvPr/>
        </p:nvSpPr>
        <p:spPr>
          <a:xfrm>
            <a:off x="1555677" y="175584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모델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뷰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투영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6FF50A-2C7F-E010-D505-3E71D2298D6B}"/>
              </a:ext>
            </a:extLst>
          </p:cNvPr>
          <p:cNvSpPr txBox="1"/>
          <p:nvPr/>
        </p:nvSpPr>
        <p:spPr>
          <a:xfrm>
            <a:off x="5493911" y="1738920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빛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그림자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색상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064D2C-0BDD-9AB0-D9EA-27E3829E960D}"/>
              </a:ext>
            </a:extLst>
          </p:cNvPr>
          <p:cNvSpPr txBox="1"/>
          <p:nvPr/>
        </p:nvSpPr>
        <p:spPr>
          <a:xfrm>
            <a:off x="7730191" y="1755844"/>
            <a:ext cx="761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레이어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안개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흐림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EC4840-5D86-7541-1D72-74510105C058}"/>
              </a:ext>
            </a:extLst>
          </p:cNvPr>
          <p:cNvSpPr txBox="1"/>
          <p:nvPr/>
        </p:nvSpPr>
        <p:spPr>
          <a:xfrm>
            <a:off x="9298533" y="1909316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모니터 좌표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모니터 출력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509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1659054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216113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165905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165905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59B3-765F-9ADF-DEE8-C46DD35AC686}"/>
              </a:ext>
            </a:extLst>
          </p:cNvPr>
          <p:cNvSpPr txBox="1"/>
          <p:nvPr/>
        </p:nvSpPr>
        <p:spPr>
          <a:xfrm>
            <a:off x="3507698" y="275972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B9AE-E9EE-A948-8B31-0BA78325D157}"/>
              </a:ext>
            </a:extLst>
          </p:cNvPr>
          <p:cNvSpPr txBox="1"/>
          <p:nvPr/>
        </p:nvSpPr>
        <p:spPr>
          <a:xfrm>
            <a:off x="4969731" y="2754399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72F5-4E42-BB7C-04FA-342316FFCB8E}"/>
              </a:ext>
            </a:extLst>
          </p:cNvPr>
          <p:cNvSpPr txBox="1"/>
          <p:nvPr/>
        </p:nvSpPr>
        <p:spPr>
          <a:xfrm>
            <a:off x="7261314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C454D-2B96-CBA1-4B5C-D32BC972F2FC}"/>
              </a:ext>
            </a:extLst>
          </p:cNvPr>
          <p:cNvSpPr txBox="1"/>
          <p:nvPr/>
        </p:nvSpPr>
        <p:spPr>
          <a:xfrm>
            <a:off x="9793349" y="275439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EC0F4-E7B9-C748-4AE5-E2FECC91A5C1}"/>
              </a:ext>
            </a:extLst>
          </p:cNvPr>
          <p:cNvCxnSpPr/>
          <p:nvPr/>
        </p:nvCxnSpPr>
        <p:spPr>
          <a:xfrm>
            <a:off x="830317" y="3504787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252DE2-C362-42BD-A2EA-7A957B75FB81}"/>
              </a:ext>
            </a:extLst>
          </p:cNvPr>
          <p:cNvSpPr txBox="1"/>
          <p:nvPr/>
        </p:nvSpPr>
        <p:spPr>
          <a:xfrm>
            <a:off x="1454413" y="4927013"/>
            <a:ext cx="9283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이와는 다르게 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 단계는 프로그램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/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모델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/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상황에 따라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해야 하는 작업들이 계속해서 변화할 필요가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958A05-5842-9EB9-BC8D-58A810A3FAB5}"/>
              </a:ext>
            </a:extLst>
          </p:cNvPr>
          <p:cNvSpPr txBox="1"/>
          <p:nvPr/>
        </p:nvSpPr>
        <p:spPr>
          <a:xfrm>
            <a:off x="2264279" y="1217570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프리미티브 생성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D35DE2-CB5E-CE84-4DAF-E900B2E9FE93}"/>
              </a:ext>
            </a:extLst>
          </p:cNvPr>
          <p:cNvSpPr txBox="1"/>
          <p:nvPr/>
        </p:nvSpPr>
        <p:spPr>
          <a:xfrm>
            <a:off x="4332360" y="1215884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이중 선형 보간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A9E3D-E609-A5C3-79C9-422D84DAF677}"/>
              </a:ext>
            </a:extLst>
          </p:cNvPr>
          <p:cNvSpPr txBox="1"/>
          <p:nvPr/>
        </p:nvSpPr>
        <p:spPr>
          <a:xfrm>
            <a:off x="6722793" y="1223074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블렌딩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3702DD-9BEC-7955-0AB5-D818B96BA334}"/>
              </a:ext>
            </a:extLst>
          </p:cNvPr>
          <p:cNvSpPr txBox="1"/>
          <p:nvPr/>
        </p:nvSpPr>
        <p:spPr>
          <a:xfrm>
            <a:off x="8337766" y="1223074"/>
            <a:ext cx="164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텍스쳐 프로세싱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20994E-DF42-4046-CECF-6FFC6DF15210}"/>
              </a:ext>
            </a:extLst>
          </p:cNvPr>
          <p:cNvSpPr txBox="1"/>
          <p:nvPr/>
        </p:nvSpPr>
        <p:spPr>
          <a:xfrm>
            <a:off x="3796239" y="200206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고정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BB5D72-4768-FA9E-C1BF-6F448FD03D9C}"/>
              </a:ext>
            </a:extLst>
          </p:cNvPr>
          <p:cNvSpPr txBox="1"/>
          <p:nvPr/>
        </p:nvSpPr>
        <p:spPr>
          <a:xfrm>
            <a:off x="1555677" y="175584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모델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뷰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투영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6FF50A-2C7F-E010-D505-3E71D2298D6B}"/>
              </a:ext>
            </a:extLst>
          </p:cNvPr>
          <p:cNvSpPr txBox="1"/>
          <p:nvPr/>
        </p:nvSpPr>
        <p:spPr>
          <a:xfrm>
            <a:off x="5493911" y="1738920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빛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그림자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색상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064D2C-0BDD-9AB0-D9EA-27E3829E960D}"/>
              </a:ext>
            </a:extLst>
          </p:cNvPr>
          <p:cNvSpPr txBox="1"/>
          <p:nvPr/>
        </p:nvSpPr>
        <p:spPr>
          <a:xfrm>
            <a:off x="7730191" y="1755844"/>
            <a:ext cx="761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레이어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안개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흐림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EC4840-5D86-7541-1D72-74510105C058}"/>
              </a:ext>
            </a:extLst>
          </p:cNvPr>
          <p:cNvSpPr txBox="1"/>
          <p:nvPr/>
        </p:nvSpPr>
        <p:spPr>
          <a:xfrm>
            <a:off x="9298533" y="1909316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모니터 좌표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모니터 출력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726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1659054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216113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165905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165905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59B3-765F-9ADF-DEE8-C46DD35AC686}"/>
              </a:ext>
            </a:extLst>
          </p:cNvPr>
          <p:cNvSpPr txBox="1"/>
          <p:nvPr/>
        </p:nvSpPr>
        <p:spPr>
          <a:xfrm>
            <a:off x="3507698" y="275972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B9AE-E9EE-A948-8B31-0BA78325D157}"/>
              </a:ext>
            </a:extLst>
          </p:cNvPr>
          <p:cNvSpPr txBox="1"/>
          <p:nvPr/>
        </p:nvSpPr>
        <p:spPr>
          <a:xfrm>
            <a:off x="4969731" y="2754399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72F5-4E42-BB7C-04FA-342316FFCB8E}"/>
              </a:ext>
            </a:extLst>
          </p:cNvPr>
          <p:cNvSpPr txBox="1"/>
          <p:nvPr/>
        </p:nvSpPr>
        <p:spPr>
          <a:xfrm>
            <a:off x="7261314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C454D-2B96-CBA1-4B5C-D32BC972F2FC}"/>
              </a:ext>
            </a:extLst>
          </p:cNvPr>
          <p:cNvSpPr txBox="1"/>
          <p:nvPr/>
        </p:nvSpPr>
        <p:spPr>
          <a:xfrm>
            <a:off x="9793349" y="275439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EC0F4-E7B9-C748-4AE5-E2FECC91A5C1}"/>
              </a:ext>
            </a:extLst>
          </p:cNvPr>
          <p:cNvCxnSpPr/>
          <p:nvPr/>
        </p:nvCxnSpPr>
        <p:spPr>
          <a:xfrm>
            <a:off x="830317" y="3504787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252DE2-C362-42BD-A2EA-7A957B75FB81}"/>
              </a:ext>
            </a:extLst>
          </p:cNvPr>
          <p:cNvSpPr txBox="1"/>
          <p:nvPr/>
        </p:nvSpPr>
        <p:spPr>
          <a:xfrm>
            <a:off x="564756" y="4927013"/>
            <a:ext cx="11062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따라서 그래픽 프로그래밍을 한다는 것은 주로 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쉐이더를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다루는 것을 말함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958A05-5842-9EB9-BC8D-58A810A3FAB5}"/>
              </a:ext>
            </a:extLst>
          </p:cNvPr>
          <p:cNvSpPr txBox="1"/>
          <p:nvPr/>
        </p:nvSpPr>
        <p:spPr>
          <a:xfrm>
            <a:off x="2264279" y="1217570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프리미티브 생성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D35DE2-CB5E-CE84-4DAF-E900B2E9FE93}"/>
              </a:ext>
            </a:extLst>
          </p:cNvPr>
          <p:cNvSpPr txBox="1"/>
          <p:nvPr/>
        </p:nvSpPr>
        <p:spPr>
          <a:xfrm>
            <a:off x="4332360" y="1215884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이중 선형 보간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A9E3D-E609-A5C3-79C9-422D84DAF677}"/>
              </a:ext>
            </a:extLst>
          </p:cNvPr>
          <p:cNvSpPr txBox="1"/>
          <p:nvPr/>
        </p:nvSpPr>
        <p:spPr>
          <a:xfrm>
            <a:off x="6722793" y="1223074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블렌딩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3702DD-9BEC-7955-0AB5-D818B96BA334}"/>
              </a:ext>
            </a:extLst>
          </p:cNvPr>
          <p:cNvSpPr txBox="1"/>
          <p:nvPr/>
        </p:nvSpPr>
        <p:spPr>
          <a:xfrm>
            <a:off x="8337766" y="1223074"/>
            <a:ext cx="164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텍스쳐 프로세싱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20994E-DF42-4046-CECF-6FFC6DF15210}"/>
              </a:ext>
            </a:extLst>
          </p:cNvPr>
          <p:cNvSpPr txBox="1"/>
          <p:nvPr/>
        </p:nvSpPr>
        <p:spPr>
          <a:xfrm>
            <a:off x="3796239" y="2002066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고정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BB5D72-4768-FA9E-C1BF-6F448FD03D9C}"/>
              </a:ext>
            </a:extLst>
          </p:cNvPr>
          <p:cNvSpPr txBox="1"/>
          <p:nvPr/>
        </p:nvSpPr>
        <p:spPr>
          <a:xfrm>
            <a:off x="1555677" y="175584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모델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뷰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투영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6FF50A-2C7F-E010-D505-3E71D2298D6B}"/>
              </a:ext>
            </a:extLst>
          </p:cNvPr>
          <p:cNvSpPr txBox="1"/>
          <p:nvPr/>
        </p:nvSpPr>
        <p:spPr>
          <a:xfrm>
            <a:off x="5493911" y="1738920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빛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그림자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색상 계산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064D2C-0BDD-9AB0-D9EA-27E3829E960D}"/>
              </a:ext>
            </a:extLst>
          </p:cNvPr>
          <p:cNvSpPr txBox="1"/>
          <p:nvPr/>
        </p:nvSpPr>
        <p:spPr>
          <a:xfrm>
            <a:off x="7730191" y="1755844"/>
            <a:ext cx="761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레이어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안개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흐림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EC4840-5D86-7541-1D72-74510105C058}"/>
              </a:ext>
            </a:extLst>
          </p:cNvPr>
          <p:cNvSpPr txBox="1"/>
          <p:nvPr/>
        </p:nvSpPr>
        <p:spPr>
          <a:xfrm>
            <a:off x="9298533" y="1909316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모니터 좌표 변환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1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모니터 출력</a:t>
            </a:r>
            <a:endParaRPr lang="en-US" altLang="ko-KR" sz="16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922040-DD08-7B0F-692A-8C10D8657EB8}"/>
              </a:ext>
            </a:extLst>
          </p:cNvPr>
          <p:cNvSpPr/>
          <p:nvPr/>
        </p:nvSpPr>
        <p:spPr>
          <a:xfrm>
            <a:off x="1915811" y="3154509"/>
            <a:ext cx="291546" cy="11380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21123A-6AD0-40AA-5892-80588D84B39E}"/>
              </a:ext>
            </a:extLst>
          </p:cNvPr>
          <p:cNvSpPr/>
          <p:nvPr/>
        </p:nvSpPr>
        <p:spPr>
          <a:xfrm>
            <a:off x="5954507" y="3134446"/>
            <a:ext cx="291546" cy="11380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A84450-CCB7-1064-0FA6-8A4A7B6982B2}"/>
              </a:ext>
            </a:extLst>
          </p:cNvPr>
          <p:cNvSpPr/>
          <p:nvPr/>
        </p:nvSpPr>
        <p:spPr>
          <a:xfrm>
            <a:off x="7965291" y="3151790"/>
            <a:ext cx="291546" cy="11380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7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38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4075260" y="2995432"/>
            <a:ext cx="4041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쉐이더란 무엇인가</a:t>
            </a:r>
            <a:r>
              <a:rPr lang="en-US" altLang="ko-KR" sz="36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28877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32B4B5B-F201-F199-575E-61E2CA930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85" y="1040264"/>
            <a:ext cx="9270230" cy="53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2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8AA61-CCB5-6254-626B-9F76C542077A}"/>
              </a:ext>
            </a:extLst>
          </p:cNvPr>
          <p:cNvSpPr txBox="1"/>
          <p:nvPr/>
        </p:nvSpPr>
        <p:spPr>
          <a:xfrm>
            <a:off x="3973464" y="976349"/>
            <a:ext cx="4245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오늘은 무얼 하나요</a:t>
            </a:r>
            <a:r>
              <a:rPr lang="en-US" altLang="ko-KR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95F14-0B91-C27C-026F-38AA89A48701}"/>
              </a:ext>
            </a:extLst>
          </p:cNvPr>
          <p:cNvSpPr txBox="1"/>
          <p:nvPr/>
        </p:nvSpPr>
        <p:spPr>
          <a:xfrm>
            <a:off x="4216319" y="2521297"/>
            <a:ext cx="230383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이론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그래픽스 파이프라인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쉐이더와 머티리얼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후처리 쉐이더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실습</a:t>
            </a: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쉐이더 실습</a:t>
            </a:r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3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마인크래프트(MineCraft) 1.14.2 소닉 쉐이더 설치">
            <a:extLst>
              <a:ext uri="{FF2B5EF4-FFF2-40B4-BE49-F238E27FC236}">
                <a16:creationId xmlns:a16="http://schemas.microsoft.com/office/drawing/2014/main" id="{46070050-6C7D-5D8D-804F-F4ECF5381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40" y="1369483"/>
            <a:ext cx="10758920" cy="315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4E498D-7A96-BCB2-1A0B-A9938BF266BB}"/>
              </a:ext>
            </a:extLst>
          </p:cNvPr>
          <p:cNvSpPr txBox="1"/>
          <p:nvPr/>
        </p:nvSpPr>
        <p:spPr>
          <a:xfrm>
            <a:off x="2036325" y="5117640"/>
            <a:ext cx="8119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쉐이더를 낮은 품질의 그래픽을 더 높게 만들어주는 도구로 생각할 수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마인크래프트의 영향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8255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마인크래프트(MineCraft) 1.14.2 소닉 쉐이더 설치">
            <a:extLst>
              <a:ext uri="{FF2B5EF4-FFF2-40B4-BE49-F238E27FC236}">
                <a16:creationId xmlns:a16="http://schemas.microsoft.com/office/drawing/2014/main" id="{46070050-6C7D-5D8D-804F-F4ECF5381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40" y="1369483"/>
            <a:ext cx="10758920" cy="315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4E498D-7A96-BCB2-1A0B-A9938BF266BB}"/>
              </a:ext>
            </a:extLst>
          </p:cNvPr>
          <p:cNvSpPr txBox="1"/>
          <p:nvPr/>
        </p:nvSpPr>
        <p:spPr>
          <a:xfrm>
            <a:off x="8041848" y="4522916"/>
            <a:ext cx="145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5CB91-C3A6-9E64-239C-50C41F72762B}"/>
              </a:ext>
            </a:extLst>
          </p:cNvPr>
          <p:cNvSpPr txBox="1"/>
          <p:nvPr/>
        </p:nvSpPr>
        <p:spPr>
          <a:xfrm>
            <a:off x="2691099" y="4525433"/>
            <a:ext cx="1459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82C73-00F9-FD26-E19D-2A5ACECBEE1C}"/>
              </a:ext>
            </a:extLst>
          </p:cNvPr>
          <p:cNvSpPr txBox="1"/>
          <p:nvPr/>
        </p:nvSpPr>
        <p:spPr>
          <a:xfrm>
            <a:off x="2156561" y="5295440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그러나 흔히 할 수 있는 오해와는 다르게 왼쪽도 쉐이더가 적용되어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단지 더 간단한 쉐이더일 뿐임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843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EA244-0176-3A5D-E075-44FF9AC8566C}"/>
              </a:ext>
            </a:extLst>
          </p:cNvPr>
          <p:cNvSpPr/>
          <p:nvPr/>
        </p:nvSpPr>
        <p:spPr>
          <a:xfrm>
            <a:off x="5276995" y="2641600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B4A86-20B9-2DC1-3AB0-50BFBEE32548}"/>
              </a:ext>
            </a:extLst>
          </p:cNvPr>
          <p:cNvSpPr txBox="1"/>
          <p:nvPr/>
        </p:nvSpPr>
        <p:spPr>
          <a:xfrm>
            <a:off x="1216113" y="3736945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EA631A-83B8-90D0-7BFF-043883231451}"/>
              </a:ext>
            </a:extLst>
          </p:cNvPr>
          <p:cNvSpPr/>
          <p:nvPr/>
        </p:nvSpPr>
        <p:spPr>
          <a:xfrm>
            <a:off x="7292062" y="2641599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4FC059-27F3-7E99-6872-11041352610F}"/>
              </a:ext>
            </a:extLst>
          </p:cNvPr>
          <p:cNvSpPr/>
          <p:nvPr/>
        </p:nvSpPr>
        <p:spPr>
          <a:xfrm>
            <a:off x="3261928" y="2641598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B74BD6-24CF-FB83-BFBB-432A004B010C}"/>
              </a:ext>
            </a:extLst>
          </p:cNvPr>
          <p:cNvSpPr/>
          <p:nvPr/>
        </p:nvSpPr>
        <p:spPr>
          <a:xfrm>
            <a:off x="1246861" y="2641597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D01EA5-17F0-3A6B-EFF2-409A0C8EE485}"/>
              </a:ext>
            </a:extLst>
          </p:cNvPr>
          <p:cNvSpPr/>
          <p:nvPr/>
        </p:nvSpPr>
        <p:spPr>
          <a:xfrm>
            <a:off x="9307129" y="2641597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7E7D6B-5708-16BC-1430-2E5E072A4FFF}"/>
              </a:ext>
            </a:extLst>
          </p:cNvPr>
          <p:cNvSpPr txBox="1"/>
          <p:nvPr/>
        </p:nvSpPr>
        <p:spPr>
          <a:xfrm>
            <a:off x="3507698" y="37422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728CB-0F3C-C442-CAA8-907AA81E4C03}"/>
              </a:ext>
            </a:extLst>
          </p:cNvPr>
          <p:cNvSpPr txBox="1"/>
          <p:nvPr/>
        </p:nvSpPr>
        <p:spPr>
          <a:xfrm>
            <a:off x="4969731" y="3736945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DD072-0CE6-4DF3-3C7E-B908E6A103FA}"/>
              </a:ext>
            </a:extLst>
          </p:cNvPr>
          <p:cNvSpPr txBox="1"/>
          <p:nvPr/>
        </p:nvSpPr>
        <p:spPr>
          <a:xfrm>
            <a:off x="7261314" y="3736945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FD615-F2F6-B0B6-D368-D3D5E4C57A63}"/>
              </a:ext>
            </a:extLst>
          </p:cNvPr>
          <p:cNvSpPr txBox="1"/>
          <p:nvPr/>
        </p:nvSpPr>
        <p:spPr>
          <a:xfrm>
            <a:off x="9793349" y="3736945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8B86405-0684-0D8F-9B96-7894FFF75823}"/>
              </a:ext>
            </a:extLst>
          </p:cNvPr>
          <p:cNvCxnSpPr/>
          <p:nvPr/>
        </p:nvCxnSpPr>
        <p:spPr>
          <a:xfrm>
            <a:off x="830317" y="4487333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8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EA244-0176-3A5D-E075-44FF9AC8566C}"/>
              </a:ext>
            </a:extLst>
          </p:cNvPr>
          <p:cNvSpPr/>
          <p:nvPr/>
        </p:nvSpPr>
        <p:spPr>
          <a:xfrm>
            <a:off x="5276995" y="146473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B4A86-20B9-2DC1-3AB0-50BFBEE32548}"/>
              </a:ext>
            </a:extLst>
          </p:cNvPr>
          <p:cNvSpPr txBox="1"/>
          <p:nvPr/>
        </p:nvSpPr>
        <p:spPr>
          <a:xfrm>
            <a:off x="1216113" y="2560078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EA631A-83B8-90D0-7BFF-043883231451}"/>
              </a:ext>
            </a:extLst>
          </p:cNvPr>
          <p:cNvSpPr/>
          <p:nvPr/>
        </p:nvSpPr>
        <p:spPr>
          <a:xfrm>
            <a:off x="7292062" y="146473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4FC059-27F3-7E99-6872-11041352610F}"/>
              </a:ext>
            </a:extLst>
          </p:cNvPr>
          <p:cNvSpPr/>
          <p:nvPr/>
        </p:nvSpPr>
        <p:spPr>
          <a:xfrm>
            <a:off x="3261928" y="146473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B74BD6-24CF-FB83-BFBB-432A004B010C}"/>
              </a:ext>
            </a:extLst>
          </p:cNvPr>
          <p:cNvSpPr/>
          <p:nvPr/>
        </p:nvSpPr>
        <p:spPr>
          <a:xfrm>
            <a:off x="1246861" y="1464730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D01EA5-17F0-3A6B-EFF2-409A0C8EE485}"/>
              </a:ext>
            </a:extLst>
          </p:cNvPr>
          <p:cNvSpPr/>
          <p:nvPr/>
        </p:nvSpPr>
        <p:spPr>
          <a:xfrm>
            <a:off x="9307129" y="1464730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7E7D6B-5708-16BC-1430-2E5E072A4FFF}"/>
              </a:ext>
            </a:extLst>
          </p:cNvPr>
          <p:cNvSpPr txBox="1"/>
          <p:nvPr/>
        </p:nvSpPr>
        <p:spPr>
          <a:xfrm>
            <a:off x="3507698" y="256540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728CB-0F3C-C442-CAA8-907AA81E4C03}"/>
              </a:ext>
            </a:extLst>
          </p:cNvPr>
          <p:cNvSpPr txBox="1"/>
          <p:nvPr/>
        </p:nvSpPr>
        <p:spPr>
          <a:xfrm>
            <a:off x="4969731" y="2560078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DD072-0CE6-4DF3-3C7E-B908E6A103FA}"/>
              </a:ext>
            </a:extLst>
          </p:cNvPr>
          <p:cNvSpPr txBox="1"/>
          <p:nvPr/>
        </p:nvSpPr>
        <p:spPr>
          <a:xfrm>
            <a:off x="7261314" y="2560078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FD615-F2F6-B0B6-D368-D3D5E4C57A63}"/>
              </a:ext>
            </a:extLst>
          </p:cNvPr>
          <p:cNvSpPr txBox="1"/>
          <p:nvPr/>
        </p:nvSpPr>
        <p:spPr>
          <a:xfrm>
            <a:off x="9793349" y="2560078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8B86405-0684-0D8F-9B96-7894FFF75823}"/>
              </a:ext>
            </a:extLst>
          </p:cNvPr>
          <p:cNvCxnSpPr/>
          <p:nvPr/>
        </p:nvCxnSpPr>
        <p:spPr>
          <a:xfrm>
            <a:off x="830317" y="3310466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969FFB-EB00-2967-7B01-C1B1FFBCC8DD}"/>
              </a:ext>
            </a:extLst>
          </p:cNvPr>
          <p:cNvSpPr txBox="1"/>
          <p:nvPr/>
        </p:nvSpPr>
        <p:spPr>
          <a:xfrm>
            <a:off x="1940955" y="4271795"/>
            <a:ext cx="83102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쉐이더란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?</a:t>
            </a:r>
          </a:p>
          <a:p>
            <a:pPr algn="ctr"/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GPU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에서 실행하는 프로그램을 말함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현대의 컴퓨터는 모든 그래픽 및 렌더링 연산을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GPU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가 담당하기 때문에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모든 컴퓨터는 쉐이더가 있고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있을 수밖에 없음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없으면 렌더링이 안되므로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8575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EA244-0176-3A5D-E075-44FF9AC8566C}"/>
              </a:ext>
            </a:extLst>
          </p:cNvPr>
          <p:cNvSpPr/>
          <p:nvPr/>
        </p:nvSpPr>
        <p:spPr>
          <a:xfrm>
            <a:off x="5276995" y="146473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B4A86-20B9-2DC1-3AB0-50BFBEE32548}"/>
              </a:ext>
            </a:extLst>
          </p:cNvPr>
          <p:cNvSpPr txBox="1"/>
          <p:nvPr/>
        </p:nvSpPr>
        <p:spPr>
          <a:xfrm>
            <a:off x="1216113" y="2560078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EA631A-83B8-90D0-7BFF-043883231451}"/>
              </a:ext>
            </a:extLst>
          </p:cNvPr>
          <p:cNvSpPr/>
          <p:nvPr/>
        </p:nvSpPr>
        <p:spPr>
          <a:xfrm>
            <a:off x="7292062" y="146473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4FC059-27F3-7E99-6872-11041352610F}"/>
              </a:ext>
            </a:extLst>
          </p:cNvPr>
          <p:cNvSpPr/>
          <p:nvPr/>
        </p:nvSpPr>
        <p:spPr>
          <a:xfrm>
            <a:off x="3261928" y="146473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B74BD6-24CF-FB83-BFBB-432A004B010C}"/>
              </a:ext>
            </a:extLst>
          </p:cNvPr>
          <p:cNvSpPr/>
          <p:nvPr/>
        </p:nvSpPr>
        <p:spPr>
          <a:xfrm>
            <a:off x="1246861" y="1464730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D01EA5-17F0-3A6B-EFF2-409A0C8EE485}"/>
              </a:ext>
            </a:extLst>
          </p:cNvPr>
          <p:cNvSpPr/>
          <p:nvPr/>
        </p:nvSpPr>
        <p:spPr>
          <a:xfrm>
            <a:off x="9307129" y="1464730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7E7D6B-5708-16BC-1430-2E5E072A4FFF}"/>
              </a:ext>
            </a:extLst>
          </p:cNvPr>
          <p:cNvSpPr txBox="1"/>
          <p:nvPr/>
        </p:nvSpPr>
        <p:spPr>
          <a:xfrm>
            <a:off x="3507698" y="256540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728CB-0F3C-C442-CAA8-907AA81E4C03}"/>
              </a:ext>
            </a:extLst>
          </p:cNvPr>
          <p:cNvSpPr txBox="1"/>
          <p:nvPr/>
        </p:nvSpPr>
        <p:spPr>
          <a:xfrm>
            <a:off x="4969731" y="2560078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DD072-0CE6-4DF3-3C7E-B908E6A103FA}"/>
              </a:ext>
            </a:extLst>
          </p:cNvPr>
          <p:cNvSpPr txBox="1"/>
          <p:nvPr/>
        </p:nvSpPr>
        <p:spPr>
          <a:xfrm>
            <a:off x="7261314" y="2560078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FD615-F2F6-B0B6-D368-D3D5E4C57A63}"/>
              </a:ext>
            </a:extLst>
          </p:cNvPr>
          <p:cNvSpPr txBox="1"/>
          <p:nvPr/>
        </p:nvSpPr>
        <p:spPr>
          <a:xfrm>
            <a:off x="9793349" y="2560078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8B86405-0684-0D8F-9B96-7894FFF75823}"/>
              </a:ext>
            </a:extLst>
          </p:cNvPr>
          <p:cNvCxnSpPr/>
          <p:nvPr/>
        </p:nvCxnSpPr>
        <p:spPr>
          <a:xfrm>
            <a:off x="830317" y="3310466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969FFB-EB00-2967-7B01-C1B1FFBCC8DD}"/>
              </a:ext>
            </a:extLst>
          </p:cNvPr>
          <p:cNvSpPr txBox="1"/>
          <p:nvPr/>
        </p:nvSpPr>
        <p:spPr>
          <a:xfrm>
            <a:off x="1959398" y="3941422"/>
            <a:ext cx="82734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 프로그램을 만든다는 의미는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?</a:t>
            </a:r>
          </a:p>
          <a:p>
            <a:pPr algn="ctr"/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GPU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에서 어떤걸 계산할지에 대해서 프로그램을 만들고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이를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GPU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가 실행하게 하는 것임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GPU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가 주로 하는게 그래픽 처리와 렌더링이므로 쉐이더 프로그램은 대부분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그래픽 처리와 렌더링을 다룸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673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EA244-0176-3A5D-E075-44FF9AC8566C}"/>
              </a:ext>
            </a:extLst>
          </p:cNvPr>
          <p:cNvSpPr/>
          <p:nvPr/>
        </p:nvSpPr>
        <p:spPr>
          <a:xfrm>
            <a:off x="5276995" y="146473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B4A86-20B9-2DC1-3AB0-50BFBEE32548}"/>
              </a:ext>
            </a:extLst>
          </p:cNvPr>
          <p:cNvSpPr txBox="1"/>
          <p:nvPr/>
        </p:nvSpPr>
        <p:spPr>
          <a:xfrm>
            <a:off x="1216113" y="2560078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EA631A-83B8-90D0-7BFF-043883231451}"/>
              </a:ext>
            </a:extLst>
          </p:cNvPr>
          <p:cNvSpPr/>
          <p:nvPr/>
        </p:nvSpPr>
        <p:spPr>
          <a:xfrm>
            <a:off x="7292062" y="146473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4FC059-27F3-7E99-6872-11041352610F}"/>
              </a:ext>
            </a:extLst>
          </p:cNvPr>
          <p:cNvSpPr/>
          <p:nvPr/>
        </p:nvSpPr>
        <p:spPr>
          <a:xfrm>
            <a:off x="3261928" y="146473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B74BD6-24CF-FB83-BFBB-432A004B010C}"/>
              </a:ext>
            </a:extLst>
          </p:cNvPr>
          <p:cNvSpPr/>
          <p:nvPr/>
        </p:nvSpPr>
        <p:spPr>
          <a:xfrm>
            <a:off x="1246861" y="1464730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D01EA5-17F0-3A6B-EFF2-409A0C8EE485}"/>
              </a:ext>
            </a:extLst>
          </p:cNvPr>
          <p:cNvSpPr/>
          <p:nvPr/>
        </p:nvSpPr>
        <p:spPr>
          <a:xfrm>
            <a:off x="9307129" y="1464730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7E7D6B-5708-16BC-1430-2E5E072A4FFF}"/>
              </a:ext>
            </a:extLst>
          </p:cNvPr>
          <p:cNvSpPr txBox="1"/>
          <p:nvPr/>
        </p:nvSpPr>
        <p:spPr>
          <a:xfrm>
            <a:off x="3507698" y="256540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8728CB-0F3C-C442-CAA8-907AA81E4C03}"/>
              </a:ext>
            </a:extLst>
          </p:cNvPr>
          <p:cNvSpPr txBox="1"/>
          <p:nvPr/>
        </p:nvSpPr>
        <p:spPr>
          <a:xfrm>
            <a:off x="4969731" y="2560078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DD072-0CE6-4DF3-3C7E-B908E6A103FA}"/>
              </a:ext>
            </a:extLst>
          </p:cNvPr>
          <p:cNvSpPr txBox="1"/>
          <p:nvPr/>
        </p:nvSpPr>
        <p:spPr>
          <a:xfrm>
            <a:off x="7261314" y="2560078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FD615-F2F6-B0B6-D368-D3D5E4C57A63}"/>
              </a:ext>
            </a:extLst>
          </p:cNvPr>
          <p:cNvSpPr txBox="1"/>
          <p:nvPr/>
        </p:nvSpPr>
        <p:spPr>
          <a:xfrm>
            <a:off x="9793349" y="2560078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8B86405-0684-0D8F-9B96-7894FFF75823}"/>
              </a:ext>
            </a:extLst>
          </p:cNvPr>
          <p:cNvCxnSpPr/>
          <p:nvPr/>
        </p:nvCxnSpPr>
        <p:spPr>
          <a:xfrm>
            <a:off x="830317" y="3310466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969FFB-EB00-2967-7B01-C1B1FFBCC8DD}"/>
              </a:ext>
            </a:extLst>
          </p:cNvPr>
          <p:cNvSpPr txBox="1"/>
          <p:nvPr/>
        </p:nvSpPr>
        <p:spPr>
          <a:xfrm>
            <a:off x="3260240" y="4148669"/>
            <a:ext cx="56717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 쉐이더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: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버텍스를 다루는 프로그램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: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프래그먼트를 다루는 프로그램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: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후처리를 다루는 프로그램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389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969FFB-EB00-2967-7B01-C1B1FFBCC8DD}"/>
              </a:ext>
            </a:extLst>
          </p:cNvPr>
          <p:cNvSpPr txBox="1"/>
          <p:nvPr/>
        </p:nvSpPr>
        <p:spPr>
          <a:xfrm>
            <a:off x="3298723" y="952140"/>
            <a:ext cx="55948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 언어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(Shader Language)</a:t>
            </a:r>
          </a:p>
          <a:p>
            <a:pPr algn="ctr"/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 프로그램을 작성하기 위한 프로그래밍 언어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3074" name="Picture 2" descr="GitHub - fordhurley/atom-glsl-preview: Shader live coding for the Atom  editor">
            <a:extLst>
              <a:ext uri="{FF2B5EF4-FFF2-40B4-BE49-F238E27FC236}">
                <a16:creationId xmlns:a16="http://schemas.microsoft.com/office/drawing/2014/main" id="{032C3320-8118-90C6-00EE-362757F02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49" y="2450170"/>
            <a:ext cx="7581901" cy="391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409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969FFB-EB00-2967-7B01-C1B1FFBCC8DD}"/>
              </a:ext>
            </a:extLst>
          </p:cNvPr>
          <p:cNvSpPr txBox="1"/>
          <p:nvPr/>
        </p:nvSpPr>
        <p:spPr>
          <a:xfrm>
            <a:off x="6870338" y="2767280"/>
            <a:ext cx="43204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유니티에서 쉐이더를 다루기 위해서는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기본적으로 쉐이더 언어를 이용해야 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CG/HLSL/GLSL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등을 지원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9218" name="Picture 2" descr="UNITY] 쉐이더 1장 - 기본 이론">
            <a:extLst>
              <a:ext uri="{FF2B5EF4-FFF2-40B4-BE49-F238E27FC236}">
                <a16:creationId xmlns:a16="http://schemas.microsoft.com/office/drawing/2014/main" id="{25940856-8A2B-5242-656C-DE0276813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54" y="952140"/>
            <a:ext cx="5209937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428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969FFB-EB00-2967-7B01-C1B1FFBCC8DD}"/>
              </a:ext>
            </a:extLst>
          </p:cNvPr>
          <p:cNvSpPr txBox="1"/>
          <p:nvPr/>
        </p:nvSpPr>
        <p:spPr>
          <a:xfrm>
            <a:off x="6401463" y="2767280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개발자가 아닌 사람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주로 디자이너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들도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쉐이더를 만들 수 있도록 쉐이더 그래프도 지원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10242" name="Picture 2" descr="Shader 기본이론 _ Unity Shader와 기본 코딩 : 네이버 블로그">
            <a:extLst>
              <a:ext uri="{FF2B5EF4-FFF2-40B4-BE49-F238E27FC236}">
                <a16:creationId xmlns:a16="http://schemas.microsoft.com/office/drawing/2014/main" id="{15A22277-D2F6-035D-B257-8D82BDC48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66" y="1898778"/>
            <a:ext cx="57150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91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0ED007-FB21-4287-70BA-2F977C0B87BB}"/>
              </a:ext>
            </a:extLst>
          </p:cNvPr>
          <p:cNvSpPr/>
          <p:nvPr/>
        </p:nvSpPr>
        <p:spPr>
          <a:xfrm>
            <a:off x="5276995" y="2675466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D1B8E-C2E9-01F1-32E2-6D2DFE3166B7}"/>
              </a:ext>
            </a:extLst>
          </p:cNvPr>
          <p:cNvSpPr txBox="1"/>
          <p:nvPr/>
        </p:nvSpPr>
        <p:spPr>
          <a:xfrm>
            <a:off x="4969733" y="3770811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135921-AE34-35FA-ACD8-251B85FC500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429000" y="3179233"/>
            <a:ext cx="1847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A211F6-7B70-0314-5F2F-CD85F9C25ADE}"/>
              </a:ext>
            </a:extLst>
          </p:cNvPr>
          <p:cNvCxnSpPr>
            <a:cxnSpLocks/>
          </p:cNvCxnSpPr>
          <p:nvPr/>
        </p:nvCxnSpPr>
        <p:spPr>
          <a:xfrm>
            <a:off x="6915004" y="3166533"/>
            <a:ext cx="1847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5CCF82-57A1-A816-A9B8-E1DE8188DCE8}"/>
              </a:ext>
            </a:extLst>
          </p:cNvPr>
          <p:cNvSpPr txBox="1"/>
          <p:nvPr/>
        </p:nvSpPr>
        <p:spPr>
          <a:xfrm>
            <a:off x="310838" y="2979177"/>
            <a:ext cx="3118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각 프래그먼트에 대한 정보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B4EEE-4030-A771-51FB-E711175DB8B6}"/>
              </a:ext>
            </a:extLst>
          </p:cNvPr>
          <p:cNvSpPr txBox="1"/>
          <p:nvPr/>
        </p:nvSpPr>
        <p:spPr>
          <a:xfrm>
            <a:off x="8762999" y="2966478"/>
            <a:ext cx="2396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각 픽셀에 대한 색상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17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81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0ED007-FB21-4287-70BA-2F977C0B87BB}"/>
              </a:ext>
            </a:extLst>
          </p:cNvPr>
          <p:cNvSpPr/>
          <p:nvPr/>
        </p:nvSpPr>
        <p:spPr>
          <a:xfrm>
            <a:off x="5276995" y="1650999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D1B8E-C2E9-01F1-32E2-6D2DFE3166B7}"/>
              </a:ext>
            </a:extLst>
          </p:cNvPr>
          <p:cNvSpPr txBox="1"/>
          <p:nvPr/>
        </p:nvSpPr>
        <p:spPr>
          <a:xfrm>
            <a:off x="4969733" y="2746344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135921-AE34-35FA-ACD8-251B85FC500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429000" y="2154766"/>
            <a:ext cx="1847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A211F6-7B70-0314-5F2F-CD85F9C25ADE}"/>
              </a:ext>
            </a:extLst>
          </p:cNvPr>
          <p:cNvCxnSpPr>
            <a:cxnSpLocks/>
          </p:cNvCxnSpPr>
          <p:nvPr/>
        </p:nvCxnSpPr>
        <p:spPr>
          <a:xfrm>
            <a:off x="6915004" y="2142066"/>
            <a:ext cx="1847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5CCF82-57A1-A816-A9B8-E1DE8188DCE8}"/>
              </a:ext>
            </a:extLst>
          </p:cNvPr>
          <p:cNvSpPr txBox="1"/>
          <p:nvPr/>
        </p:nvSpPr>
        <p:spPr>
          <a:xfrm>
            <a:off x="310838" y="1954710"/>
            <a:ext cx="3118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각 프래그먼트에 대한 정보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B4EEE-4030-A771-51FB-E711175DB8B6}"/>
              </a:ext>
            </a:extLst>
          </p:cNvPr>
          <p:cNvSpPr txBox="1"/>
          <p:nvPr/>
        </p:nvSpPr>
        <p:spPr>
          <a:xfrm>
            <a:off x="8762999" y="1942011"/>
            <a:ext cx="2396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각 픽셀에 대한 색상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69E60-CF59-3FCE-59F5-A6973E372FF9}"/>
              </a:ext>
            </a:extLst>
          </p:cNvPr>
          <p:cNvSpPr txBox="1"/>
          <p:nvPr/>
        </p:nvSpPr>
        <p:spPr>
          <a:xfrm>
            <a:off x="2589272" y="4086825"/>
            <a:ext cx="701345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쉐이더는 프로그램이므로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입력에 대해서 연산을 수행해서 그 결과를 내보냄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서로 다른 연산을 해야한다면 그에 맞게 여러 쉐이더를 만들어서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필요한 쉐이더를 그때 그때 사용하면 되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052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0ED007-FB21-4287-70BA-2F977C0B87BB}"/>
              </a:ext>
            </a:extLst>
          </p:cNvPr>
          <p:cNvSpPr/>
          <p:nvPr/>
        </p:nvSpPr>
        <p:spPr>
          <a:xfrm>
            <a:off x="5276995" y="1650999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D1B8E-C2E9-01F1-32E2-6D2DFE3166B7}"/>
              </a:ext>
            </a:extLst>
          </p:cNvPr>
          <p:cNvSpPr txBox="1"/>
          <p:nvPr/>
        </p:nvSpPr>
        <p:spPr>
          <a:xfrm>
            <a:off x="4969733" y="2746344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135921-AE34-35FA-ACD8-251B85FC500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429000" y="2154766"/>
            <a:ext cx="1847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A211F6-7B70-0314-5F2F-CD85F9C25ADE}"/>
              </a:ext>
            </a:extLst>
          </p:cNvPr>
          <p:cNvCxnSpPr>
            <a:cxnSpLocks/>
          </p:cNvCxnSpPr>
          <p:nvPr/>
        </p:nvCxnSpPr>
        <p:spPr>
          <a:xfrm>
            <a:off x="6915004" y="2142066"/>
            <a:ext cx="1847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5CCF82-57A1-A816-A9B8-E1DE8188DCE8}"/>
              </a:ext>
            </a:extLst>
          </p:cNvPr>
          <p:cNvSpPr txBox="1"/>
          <p:nvPr/>
        </p:nvSpPr>
        <p:spPr>
          <a:xfrm>
            <a:off x="310838" y="1954710"/>
            <a:ext cx="3118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각 프래그먼트에 대한 정보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B4EEE-4030-A771-51FB-E711175DB8B6}"/>
              </a:ext>
            </a:extLst>
          </p:cNvPr>
          <p:cNvSpPr txBox="1"/>
          <p:nvPr/>
        </p:nvSpPr>
        <p:spPr>
          <a:xfrm>
            <a:off x="8762999" y="1942011"/>
            <a:ext cx="2396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각 픽셀에 대한 색상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69E60-CF59-3FCE-59F5-A6973E372FF9}"/>
              </a:ext>
            </a:extLst>
          </p:cNvPr>
          <p:cNvSpPr txBox="1"/>
          <p:nvPr/>
        </p:nvSpPr>
        <p:spPr>
          <a:xfrm>
            <a:off x="2312762" y="3985226"/>
            <a:ext cx="75664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그런데 만약 대부분의 연산은 동일하고 약간의 값의 차이만 있다면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?</a:t>
            </a:r>
          </a:p>
          <a:p>
            <a:pPr algn="ctr"/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Ex)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표면 색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Ex)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광도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 조금의 차이에 해당하는 쉐이더를 전부 다 따로 만드는건 비효율적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696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0ED007-FB21-4287-70BA-2F977C0B87BB}"/>
              </a:ext>
            </a:extLst>
          </p:cNvPr>
          <p:cNvSpPr/>
          <p:nvPr/>
        </p:nvSpPr>
        <p:spPr>
          <a:xfrm>
            <a:off x="5276995" y="1650999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D1B8E-C2E9-01F1-32E2-6D2DFE3166B7}"/>
              </a:ext>
            </a:extLst>
          </p:cNvPr>
          <p:cNvSpPr txBox="1"/>
          <p:nvPr/>
        </p:nvSpPr>
        <p:spPr>
          <a:xfrm>
            <a:off x="4969733" y="2746344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135921-AE34-35FA-ACD8-251B85FC500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429000" y="2154766"/>
            <a:ext cx="1847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A211F6-7B70-0314-5F2F-CD85F9C25ADE}"/>
              </a:ext>
            </a:extLst>
          </p:cNvPr>
          <p:cNvCxnSpPr>
            <a:cxnSpLocks/>
          </p:cNvCxnSpPr>
          <p:nvPr/>
        </p:nvCxnSpPr>
        <p:spPr>
          <a:xfrm>
            <a:off x="6915004" y="2142066"/>
            <a:ext cx="1847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5CCF82-57A1-A816-A9B8-E1DE8188DCE8}"/>
              </a:ext>
            </a:extLst>
          </p:cNvPr>
          <p:cNvSpPr txBox="1"/>
          <p:nvPr/>
        </p:nvSpPr>
        <p:spPr>
          <a:xfrm>
            <a:off x="310838" y="1954710"/>
            <a:ext cx="3118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각 프래그먼트에 대한 정보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B4EEE-4030-A771-51FB-E711175DB8B6}"/>
              </a:ext>
            </a:extLst>
          </p:cNvPr>
          <p:cNvSpPr txBox="1"/>
          <p:nvPr/>
        </p:nvSpPr>
        <p:spPr>
          <a:xfrm>
            <a:off x="8762999" y="1942011"/>
            <a:ext cx="2396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각 픽셀에 대한 색상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69E60-CF59-3FCE-59F5-A6973E372FF9}"/>
              </a:ext>
            </a:extLst>
          </p:cNvPr>
          <p:cNvSpPr txBox="1"/>
          <p:nvPr/>
        </p:nvSpPr>
        <p:spPr>
          <a:xfrm>
            <a:off x="1444747" y="4208102"/>
            <a:ext cx="93025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이러한 값의 차이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주로 물질 표면의 특성과 재질을 따로 분리시켜서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쉐이더는 그대로 유지한 채로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 값들만 적당히 바꿔서 적용할 수 있게 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이러한 물질의 특성과 재질을 머티리얼이라고 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40129-4A9A-8640-C04E-B5A008FDF195}"/>
              </a:ext>
            </a:extLst>
          </p:cNvPr>
          <p:cNvSpPr txBox="1"/>
          <p:nvPr/>
        </p:nvSpPr>
        <p:spPr>
          <a:xfrm>
            <a:off x="5522769" y="58063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머티리얼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F5EFC6-743D-4025-5308-409E8820FC8A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6096000" y="980745"/>
            <a:ext cx="3" cy="670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54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65213C-49D3-DA44-6B70-4874127988F1}"/>
              </a:ext>
            </a:extLst>
          </p:cNvPr>
          <p:cNvSpPr txBox="1"/>
          <p:nvPr/>
        </p:nvSpPr>
        <p:spPr>
          <a:xfrm>
            <a:off x="4332561" y="3228945"/>
            <a:ext cx="3526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유니티의 쉐이더와 머티리얼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66348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65213C-49D3-DA44-6B70-4874127988F1}"/>
              </a:ext>
            </a:extLst>
          </p:cNvPr>
          <p:cNvSpPr txBox="1"/>
          <p:nvPr/>
        </p:nvSpPr>
        <p:spPr>
          <a:xfrm>
            <a:off x="4693241" y="3228945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 종류들을 봅시다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450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쉐이더와 머티리얼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65213C-49D3-DA44-6B70-4874127988F1}"/>
              </a:ext>
            </a:extLst>
          </p:cNvPr>
          <p:cNvSpPr txBox="1"/>
          <p:nvPr/>
        </p:nvSpPr>
        <p:spPr>
          <a:xfrm>
            <a:off x="3539087" y="3228945"/>
            <a:ext cx="5113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쉐이더는 같은데 머티리얼을 다른걸 사용하면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479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821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후처리 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A39204-CEB2-A39C-F91C-9CEC52A197F5}"/>
              </a:ext>
            </a:extLst>
          </p:cNvPr>
          <p:cNvSpPr/>
          <p:nvPr/>
        </p:nvSpPr>
        <p:spPr>
          <a:xfrm>
            <a:off x="5276995" y="1659054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43942-A138-CCBE-9540-657C1826F6F1}"/>
              </a:ext>
            </a:extLst>
          </p:cNvPr>
          <p:cNvSpPr txBox="1"/>
          <p:nvPr/>
        </p:nvSpPr>
        <p:spPr>
          <a:xfrm>
            <a:off x="1216113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357C64-AA5C-D69C-D5FB-E3DF046B376F}"/>
              </a:ext>
            </a:extLst>
          </p:cNvPr>
          <p:cNvSpPr/>
          <p:nvPr/>
        </p:nvSpPr>
        <p:spPr>
          <a:xfrm>
            <a:off x="7292062" y="165905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F8C766-AF74-C2B8-1A49-CBDF12FF6B28}"/>
              </a:ext>
            </a:extLst>
          </p:cNvPr>
          <p:cNvSpPr/>
          <p:nvPr/>
        </p:nvSpPr>
        <p:spPr>
          <a:xfrm>
            <a:off x="3261928" y="165905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ED4000-61E2-DABC-BD6B-B4F3CEBAC3CA}"/>
              </a:ext>
            </a:extLst>
          </p:cNvPr>
          <p:cNvSpPr/>
          <p:nvPr/>
        </p:nvSpPr>
        <p:spPr>
          <a:xfrm>
            <a:off x="1246861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5935D9-CD10-6BCF-2391-3343A3A60FE6}"/>
              </a:ext>
            </a:extLst>
          </p:cNvPr>
          <p:cNvSpPr/>
          <p:nvPr/>
        </p:nvSpPr>
        <p:spPr>
          <a:xfrm>
            <a:off x="9307129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9D5F1-1CE6-220A-C471-B67966BBE7D2}"/>
              </a:ext>
            </a:extLst>
          </p:cNvPr>
          <p:cNvSpPr txBox="1"/>
          <p:nvPr/>
        </p:nvSpPr>
        <p:spPr>
          <a:xfrm>
            <a:off x="3507698" y="275972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A6321B-31FA-22BF-6468-4B7589891509}"/>
              </a:ext>
            </a:extLst>
          </p:cNvPr>
          <p:cNvSpPr txBox="1"/>
          <p:nvPr/>
        </p:nvSpPr>
        <p:spPr>
          <a:xfrm>
            <a:off x="4969731" y="2754399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38450-8FA2-58D7-FBA5-B8FECEBA6F86}"/>
              </a:ext>
            </a:extLst>
          </p:cNvPr>
          <p:cNvSpPr txBox="1"/>
          <p:nvPr/>
        </p:nvSpPr>
        <p:spPr>
          <a:xfrm>
            <a:off x="7261314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60DC4-59F5-B24B-C3D6-F396EA2AD256}"/>
              </a:ext>
            </a:extLst>
          </p:cNvPr>
          <p:cNvSpPr txBox="1"/>
          <p:nvPr/>
        </p:nvSpPr>
        <p:spPr>
          <a:xfrm>
            <a:off x="9793349" y="275439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456178-25FB-4368-0219-1AEAB30594D0}"/>
              </a:ext>
            </a:extLst>
          </p:cNvPr>
          <p:cNvCxnSpPr/>
          <p:nvPr/>
        </p:nvCxnSpPr>
        <p:spPr>
          <a:xfrm>
            <a:off x="830317" y="3504787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751617-B413-E064-206F-B513AF048223}"/>
              </a:ext>
            </a:extLst>
          </p:cNvPr>
          <p:cNvSpPr txBox="1"/>
          <p:nvPr/>
        </p:nvSpPr>
        <p:spPr>
          <a:xfrm>
            <a:off x="2505149" y="4683154"/>
            <a:ext cx="7181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쉐이더는 프래그먼트 쉐이더의 다음 단계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쉐이더는 이미지 그 자체를 연산의 결과로 내보내므로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쉐이더의 입력은 하나의 완전한 이미지임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368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후처리 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751617-B413-E064-206F-B513AF048223}"/>
              </a:ext>
            </a:extLst>
          </p:cNvPr>
          <p:cNvSpPr txBox="1"/>
          <p:nvPr/>
        </p:nvSpPr>
        <p:spPr>
          <a:xfrm>
            <a:off x="476562" y="5252552"/>
            <a:ext cx="11238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쉐이더의 결과로 이미지의 색상 뿐만 아니라 깊이에 대한 정보 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얼마나 멀리 있는지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도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그걸 이용하여 거리가 먼 곳은 색을 더 흐리게 하고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그렇지 않으면 선명하게 한다면</a:t>
            </a:r>
            <a:b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</a:b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게임에서 자주 보이는 안개 효과를 구현할 수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11270" name="Picture 6" descr="Cartoon Water Shader, 카테고리 머티리얼 - UE 마켓플레이스">
            <a:extLst>
              <a:ext uri="{FF2B5EF4-FFF2-40B4-BE49-F238E27FC236}">
                <a16:creationId xmlns:a16="http://schemas.microsoft.com/office/drawing/2014/main" id="{8C4791B3-9FAB-9D43-9D44-E5ED76EA9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376" y="717922"/>
            <a:ext cx="7277100" cy="409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835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후처리 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751617-B413-E064-206F-B513AF048223}"/>
              </a:ext>
            </a:extLst>
          </p:cNvPr>
          <p:cNvSpPr txBox="1"/>
          <p:nvPr/>
        </p:nvSpPr>
        <p:spPr>
          <a:xfrm>
            <a:off x="1916070" y="5328752"/>
            <a:ext cx="835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상황에 따라 적절히 블러를 이용하면 후처리 쉐이더로 이펙트를 만들 수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빠르게 이동하거나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피해를 받거나 하는 경우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20482" name="Picture 2" descr="Unity3D Shader 후처리효과 표현 - 모션 블러 : 네이버 블로그">
            <a:extLst>
              <a:ext uri="{FF2B5EF4-FFF2-40B4-BE49-F238E27FC236}">
                <a16:creationId xmlns:a16="http://schemas.microsoft.com/office/drawing/2014/main" id="{E671DF67-5309-2AED-F4FF-B24679043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08" y="1009290"/>
            <a:ext cx="6037383" cy="376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66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2133600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3743433" y="4807299"/>
            <a:ext cx="4705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그래픽스 파이프라인이란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?</a:t>
            </a: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컴퓨터가 화면을 그리기 위한 일련의 과정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2133599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2133598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2133597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2133597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01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후처리 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751617-B413-E064-206F-B513AF048223}"/>
              </a:ext>
            </a:extLst>
          </p:cNvPr>
          <p:cNvSpPr txBox="1"/>
          <p:nvPr/>
        </p:nvSpPr>
        <p:spPr>
          <a:xfrm>
            <a:off x="2913945" y="5962651"/>
            <a:ext cx="6364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연산을 잘 하면 효율적으로 효과들을 넣을 수 있음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21506" name="Picture 2" descr="유니티 포스트 프로세싱 (후처리) 이펙트 만들기 (1) : 네이버 블로그">
            <a:extLst>
              <a:ext uri="{FF2B5EF4-FFF2-40B4-BE49-F238E27FC236}">
                <a16:creationId xmlns:a16="http://schemas.microsoft.com/office/drawing/2014/main" id="{95095EE1-B13F-D3BE-BF0F-4AAA56B49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81" y="895349"/>
            <a:ext cx="7771438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980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후처리 쉐이더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751617-B413-E064-206F-B513AF048223}"/>
              </a:ext>
            </a:extLst>
          </p:cNvPr>
          <p:cNvSpPr txBox="1"/>
          <p:nvPr/>
        </p:nvSpPr>
        <p:spPr>
          <a:xfrm>
            <a:off x="4416693" y="5556251"/>
            <a:ext cx="335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모자이크 텍스쳐 효과도 가능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22530" name="Picture 2" descr="LWRP에서 커스텀 포스트 프로세싱 사용하기 : 네이버 블로그">
            <a:extLst>
              <a:ext uri="{FF2B5EF4-FFF2-40B4-BE49-F238E27FC236}">
                <a16:creationId xmlns:a16="http://schemas.microsoft.com/office/drawing/2014/main" id="{4E3DB989-BFAF-5401-8180-131FC631D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548" y="1417168"/>
            <a:ext cx="5670903" cy="340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5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245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8.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끝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07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2641600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216113" y="3736945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2641599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2641598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2641597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2641597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59B3-765F-9ADF-DEE8-C46DD35AC686}"/>
              </a:ext>
            </a:extLst>
          </p:cNvPr>
          <p:cNvSpPr txBox="1"/>
          <p:nvPr/>
        </p:nvSpPr>
        <p:spPr>
          <a:xfrm>
            <a:off x="3507698" y="37422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B9AE-E9EE-A948-8B31-0BA78325D157}"/>
              </a:ext>
            </a:extLst>
          </p:cNvPr>
          <p:cNvSpPr txBox="1"/>
          <p:nvPr/>
        </p:nvSpPr>
        <p:spPr>
          <a:xfrm>
            <a:off x="4969731" y="3736945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72F5-4E42-BB7C-04FA-342316FFCB8E}"/>
              </a:ext>
            </a:extLst>
          </p:cNvPr>
          <p:cNvSpPr txBox="1"/>
          <p:nvPr/>
        </p:nvSpPr>
        <p:spPr>
          <a:xfrm>
            <a:off x="7261314" y="3736945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C454D-2B96-CBA1-4B5C-D32BC972F2FC}"/>
              </a:ext>
            </a:extLst>
          </p:cNvPr>
          <p:cNvSpPr txBox="1"/>
          <p:nvPr/>
        </p:nvSpPr>
        <p:spPr>
          <a:xfrm>
            <a:off x="9793349" y="3736945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EC0F4-E7B9-C748-4AE5-E2FECC91A5C1}"/>
              </a:ext>
            </a:extLst>
          </p:cNvPr>
          <p:cNvCxnSpPr/>
          <p:nvPr/>
        </p:nvCxnSpPr>
        <p:spPr>
          <a:xfrm>
            <a:off x="830317" y="4487333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12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1659054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216113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165905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165905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59B3-765F-9ADF-DEE8-C46DD35AC686}"/>
              </a:ext>
            </a:extLst>
          </p:cNvPr>
          <p:cNvSpPr txBox="1"/>
          <p:nvPr/>
        </p:nvSpPr>
        <p:spPr>
          <a:xfrm>
            <a:off x="3507698" y="275972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B9AE-E9EE-A948-8B31-0BA78325D157}"/>
              </a:ext>
            </a:extLst>
          </p:cNvPr>
          <p:cNvSpPr txBox="1"/>
          <p:nvPr/>
        </p:nvSpPr>
        <p:spPr>
          <a:xfrm>
            <a:off x="4969731" y="2754399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72F5-4E42-BB7C-04FA-342316FFCB8E}"/>
              </a:ext>
            </a:extLst>
          </p:cNvPr>
          <p:cNvSpPr txBox="1"/>
          <p:nvPr/>
        </p:nvSpPr>
        <p:spPr>
          <a:xfrm>
            <a:off x="7261314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C454D-2B96-CBA1-4B5C-D32BC972F2FC}"/>
              </a:ext>
            </a:extLst>
          </p:cNvPr>
          <p:cNvSpPr txBox="1"/>
          <p:nvPr/>
        </p:nvSpPr>
        <p:spPr>
          <a:xfrm>
            <a:off x="9793349" y="275439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EC0F4-E7B9-C748-4AE5-E2FECC91A5C1}"/>
              </a:ext>
            </a:extLst>
          </p:cNvPr>
          <p:cNvCxnSpPr/>
          <p:nvPr/>
        </p:nvCxnSpPr>
        <p:spPr>
          <a:xfrm>
            <a:off x="830317" y="3504787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252DE2-C362-42BD-A2EA-7A957B75FB81}"/>
              </a:ext>
            </a:extLst>
          </p:cNvPr>
          <p:cNvSpPr txBox="1"/>
          <p:nvPr/>
        </p:nvSpPr>
        <p:spPr>
          <a:xfrm>
            <a:off x="3262532" y="4990571"/>
            <a:ext cx="5666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모델이 모니터의 어느 위치에 있는지 계산하는 과정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 단위로 이루어져서 버텍스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17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1659054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216113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165905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165905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59B3-765F-9ADF-DEE8-C46DD35AC686}"/>
              </a:ext>
            </a:extLst>
          </p:cNvPr>
          <p:cNvSpPr txBox="1"/>
          <p:nvPr/>
        </p:nvSpPr>
        <p:spPr>
          <a:xfrm>
            <a:off x="3507698" y="275972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B9AE-E9EE-A948-8B31-0BA78325D157}"/>
              </a:ext>
            </a:extLst>
          </p:cNvPr>
          <p:cNvSpPr txBox="1"/>
          <p:nvPr/>
        </p:nvSpPr>
        <p:spPr>
          <a:xfrm>
            <a:off x="4969731" y="2754399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72F5-4E42-BB7C-04FA-342316FFCB8E}"/>
              </a:ext>
            </a:extLst>
          </p:cNvPr>
          <p:cNvSpPr txBox="1"/>
          <p:nvPr/>
        </p:nvSpPr>
        <p:spPr>
          <a:xfrm>
            <a:off x="7261314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C454D-2B96-CBA1-4B5C-D32BC972F2FC}"/>
              </a:ext>
            </a:extLst>
          </p:cNvPr>
          <p:cNvSpPr txBox="1"/>
          <p:nvPr/>
        </p:nvSpPr>
        <p:spPr>
          <a:xfrm>
            <a:off x="9793349" y="275439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EC0F4-E7B9-C748-4AE5-E2FECC91A5C1}"/>
              </a:ext>
            </a:extLst>
          </p:cNvPr>
          <p:cNvCxnSpPr/>
          <p:nvPr/>
        </p:nvCxnSpPr>
        <p:spPr>
          <a:xfrm>
            <a:off x="830317" y="3504787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252DE2-C362-42BD-A2EA-7A957B75FB81}"/>
              </a:ext>
            </a:extLst>
          </p:cNvPr>
          <p:cNvSpPr txBox="1"/>
          <p:nvPr/>
        </p:nvSpPr>
        <p:spPr>
          <a:xfrm>
            <a:off x="3178386" y="4990571"/>
            <a:ext cx="5835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버텍스로 이루어진 다각형을 픽셀에 매핑시키는 과정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GPU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가 기본적으로 자동으로 수행함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52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1659054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216113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165905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165905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59B3-765F-9ADF-DEE8-C46DD35AC686}"/>
              </a:ext>
            </a:extLst>
          </p:cNvPr>
          <p:cNvSpPr txBox="1"/>
          <p:nvPr/>
        </p:nvSpPr>
        <p:spPr>
          <a:xfrm>
            <a:off x="3507698" y="275972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B9AE-E9EE-A948-8B31-0BA78325D157}"/>
              </a:ext>
            </a:extLst>
          </p:cNvPr>
          <p:cNvSpPr txBox="1"/>
          <p:nvPr/>
        </p:nvSpPr>
        <p:spPr>
          <a:xfrm>
            <a:off x="4969731" y="2754399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72F5-4E42-BB7C-04FA-342316FFCB8E}"/>
              </a:ext>
            </a:extLst>
          </p:cNvPr>
          <p:cNvSpPr txBox="1"/>
          <p:nvPr/>
        </p:nvSpPr>
        <p:spPr>
          <a:xfrm>
            <a:off x="7261314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C454D-2B96-CBA1-4B5C-D32BC972F2FC}"/>
              </a:ext>
            </a:extLst>
          </p:cNvPr>
          <p:cNvSpPr txBox="1"/>
          <p:nvPr/>
        </p:nvSpPr>
        <p:spPr>
          <a:xfrm>
            <a:off x="9793349" y="275439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EC0F4-E7B9-C748-4AE5-E2FECC91A5C1}"/>
              </a:ext>
            </a:extLst>
          </p:cNvPr>
          <p:cNvCxnSpPr/>
          <p:nvPr/>
        </p:nvCxnSpPr>
        <p:spPr>
          <a:xfrm>
            <a:off x="830317" y="3504787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252DE2-C362-42BD-A2EA-7A957B75FB81}"/>
              </a:ext>
            </a:extLst>
          </p:cNvPr>
          <p:cNvSpPr txBox="1"/>
          <p:nvPr/>
        </p:nvSpPr>
        <p:spPr>
          <a:xfrm>
            <a:off x="3566323" y="4990571"/>
            <a:ext cx="5059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픽셀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각각에 대한 계산을 수행함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그래픽스 파이프라인에서 가장 많은 연산량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14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879E9-BC22-FC92-EC4A-3351304AB937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그래픽스 파이프라인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88857-13B8-B17A-79B2-2D25AED140C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9E1F99-F58A-031B-BA37-E65A39BBE633}"/>
              </a:ext>
            </a:extLst>
          </p:cNvPr>
          <p:cNvSpPr/>
          <p:nvPr/>
        </p:nvSpPr>
        <p:spPr>
          <a:xfrm>
            <a:off x="5276995" y="1659054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D021-7593-3F30-8F0F-71F19D40D667}"/>
              </a:ext>
            </a:extLst>
          </p:cNvPr>
          <p:cNvSpPr txBox="1"/>
          <p:nvPr/>
        </p:nvSpPr>
        <p:spPr>
          <a:xfrm>
            <a:off x="1216113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버텍스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3D795-DD8A-0311-FE4B-70BD70272D7B}"/>
              </a:ext>
            </a:extLst>
          </p:cNvPr>
          <p:cNvSpPr/>
          <p:nvPr/>
        </p:nvSpPr>
        <p:spPr>
          <a:xfrm>
            <a:off x="7292062" y="1659053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0EC91-F84B-F55C-B386-04F18139DCD2}"/>
              </a:ext>
            </a:extLst>
          </p:cNvPr>
          <p:cNvSpPr/>
          <p:nvPr/>
        </p:nvSpPr>
        <p:spPr>
          <a:xfrm>
            <a:off x="3261928" y="1659052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7BC528-D3E1-47D8-AA40-58D680656135}"/>
              </a:ext>
            </a:extLst>
          </p:cNvPr>
          <p:cNvSpPr/>
          <p:nvPr/>
        </p:nvSpPr>
        <p:spPr>
          <a:xfrm>
            <a:off x="1246861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7A2CC-1276-705D-8AAE-4740C95B5D3A}"/>
              </a:ext>
            </a:extLst>
          </p:cNvPr>
          <p:cNvSpPr/>
          <p:nvPr/>
        </p:nvSpPr>
        <p:spPr>
          <a:xfrm>
            <a:off x="9307129" y="1659051"/>
            <a:ext cx="1638009" cy="100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559B3-765F-9ADF-DEE8-C46DD35AC686}"/>
              </a:ext>
            </a:extLst>
          </p:cNvPr>
          <p:cNvSpPr txBox="1"/>
          <p:nvPr/>
        </p:nvSpPr>
        <p:spPr>
          <a:xfrm>
            <a:off x="3507698" y="2759721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래스터화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AB9AE-E9EE-A948-8B31-0BA78325D157}"/>
              </a:ext>
            </a:extLst>
          </p:cNvPr>
          <p:cNvSpPr txBox="1"/>
          <p:nvPr/>
        </p:nvSpPr>
        <p:spPr>
          <a:xfrm>
            <a:off x="4969731" y="2754399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272F5-4E42-BB7C-04FA-342316FFCB8E}"/>
              </a:ext>
            </a:extLst>
          </p:cNvPr>
          <p:cNvSpPr txBox="1"/>
          <p:nvPr/>
        </p:nvSpPr>
        <p:spPr>
          <a:xfrm>
            <a:off x="7261314" y="2754399"/>
            <a:ext cx="1699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후처리 쉐이더</a:t>
            </a:r>
            <a:endParaRPr lang="en-US" altLang="ko-KR" sz="2000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C454D-2B96-CBA1-4B5C-D32BC972F2FC}"/>
              </a:ext>
            </a:extLst>
          </p:cNvPr>
          <p:cNvSpPr txBox="1"/>
          <p:nvPr/>
        </p:nvSpPr>
        <p:spPr>
          <a:xfrm>
            <a:off x="9793349" y="275439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출력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1EC0F4-E7B9-C748-4AE5-E2FECC91A5C1}"/>
              </a:ext>
            </a:extLst>
          </p:cNvPr>
          <p:cNvCxnSpPr/>
          <p:nvPr/>
        </p:nvCxnSpPr>
        <p:spPr>
          <a:xfrm>
            <a:off x="830317" y="3504787"/>
            <a:ext cx="10379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252DE2-C362-42BD-A2EA-7A957B75FB81}"/>
              </a:ext>
            </a:extLst>
          </p:cNvPr>
          <p:cNvSpPr txBox="1"/>
          <p:nvPr/>
        </p:nvSpPr>
        <p:spPr>
          <a:xfrm>
            <a:off x="3022110" y="4990571"/>
            <a:ext cx="6147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프래그먼트 쉐이더 이후 추가적인 효과를 부여하는 단계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algn="ctr"/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안개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효과</a:t>
            </a:r>
            <a:r>
              <a:rPr lang="en-US" altLang="ko-KR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sz="200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흐림 효과 등을 주로 구현함</a:t>
            </a:r>
            <a:endParaRPr lang="en-US" altLang="ko-KR" sz="200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47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911</Words>
  <Application>Microsoft Office PowerPoint</Application>
  <PresentationFormat>와이드스크린</PresentationFormat>
  <Paragraphs>310</Paragraphs>
  <Slides>43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나눔고딕OTF Light</vt:lpstr>
      <vt:lpstr>나눔스퀘어OTF ExtraBold</vt:lpstr>
      <vt:lpstr>나눔스퀘어OTF_ac</vt:lpstr>
      <vt:lpstr>나눔스퀘어OTF_ac Bold</vt:lpstr>
      <vt:lpstr>나눔스퀘어OTF_ac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507</cp:revision>
  <dcterms:created xsi:type="dcterms:W3CDTF">2023-05-12T11:56:26Z</dcterms:created>
  <dcterms:modified xsi:type="dcterms:W3CDTF">2023-07-12T16:51:55Z</dcterms:modified>
</cp:coreProperties>
</file>