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74" r:id="rId4"/>
    <p:sldId id="496" r:id="rId5"/>
    <p:sldId id="517" r:id="rId6"/>
    <p:sldId id="518" r:id="rId7"/>
    <p:sldId id="519" r:id="rId8"/>
    <p:sldId id="520" r:id="rId9"/>
    <p:sldId id="522" r:id="rId10"/>
    <p:sldId id="521" r:id="rId11"/>
    <p:sldId id="497" r:id="rId12"/>
    <p:sldId id="523" r:id="rId13"/>
    <p:sldId id="525" r:id="rId14"/>
    <p:sldId id="526" r:id="rId15"/>
    <p:sldId id="493" r:id="rId16"/>
    <p:sldId id="527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524" r:id="rId28"/>
    <p:sldId id="275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532" r:id="rId37"/>
    <p:sldId id="528" r:id="rId38"/>
    <p:sldId id="350" r:id="rId39"/>
    <p:sldId id="351" r:id="rId40"/>
    <p:sldId id="352" r:id="rId41"/>
    <p:sldId id="533" r:id="rId42"/>
    <p:sldId id="534" r:id="rId43"/>
    <p:sldId id="531" r:id="rId44"/>
    <p:sldId id="530" r:id="rId45"/>
    <p:sldId id="529" r:id="rId46"/>
    <p:sldId id="33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7EB99-FAE7-4725-BA94-3CCFFD799A43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60D8C-B690-41B9-870F-B400D75FF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62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5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52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60D8C-B690-41B9-870F-B400D75FFF7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D3E5E-C793-8349-8815-C7B5358C7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0D88D-0466-5A0A-03CF-426AC10D6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3A8B2-80CE-30B3-A098-5793B88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DFCAD-E6FF-4969-F276-102F4EE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8A231-1187-13D0-E7D8-CA689AB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6348-2A63-9673-AE81-D4D4013A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C8547-E3D7-3955-977A-09B71FE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E06D-FD3C-B369-CFC3-E95C515A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1D17-FF85-D3CD-D113-6AE3F5A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F83F-187A-0A96-3884-F1503A5A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12DCA9-E0AF-C341-BC3A-F86AFEA9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FB4C94-CF1C-EC4C-BD8C-634BFFFD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16A3-3E0B-4CB7-A50D-2AB5DAB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A128D-6BEE-7CD8-D7D2-1C25D1E8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BB5A-F274-BF0F-C363-D6D9F47B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4E55-DAC2-0845-A637-95A1F4AB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256C3-D483-A773-C603-CDE8D6F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7876B-8ADA-9B98-0340-D3519720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8DCC9-E837-37DE-A3B4-41D1CCDD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C5FD6-25C5-4A27-891C-887A0820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4DD4-A097-3DE6-0C59-BEE2D405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697EF-860E-07C4-4ACC-898A784E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AAFF3-5085-BCD9-199B-1A80076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C4B9-8A7A-8F9C-7657-DCC3B4A8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7433D-1D00-FB6C-03ED-770778E9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B6B5-F107-7D22-377E-A065202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74A31-DB23-667F-8F5E-1441759B9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1B3B3-A5D1-B08F-F5B9-9EF56DB6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5ED6D-8BF2-8C40-CE11-F87E226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0F612-174C-34BC-B33C-A3E9CE1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EFD3C-CB5E-C8D4-4D1C-3B83B07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DE5-FC29-CE7F-507D-662AE490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677A9-3FFA-196E-5293-97066797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8DF45-05B8-5FAC-2BE9-9CFBFEA3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C6EA4F-9605-2228-C486-29A50A23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31E3F-7335-B3DA-FB5B-FFB7F710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7741C-C15A-75C0-54F4-4BCE24A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02FB9A-D9E1-1345-58AF-C0E8F942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C6FF90-7A58-6033-C6A6-40769799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4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A48D1-CF1B-AE38-D6F0-68E62D0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F89583-815C-A1AE-2E3F-71827C9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F94CF-6B7A-D063-3B5B-84330EE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1013D-D701-AF6D-50E8-F608E66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F4F48-F864-E9FE-9C37-6A1A44FD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36E9D5-B65A-3906-397A-A8660A1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D13C0-F956-C81A-25BA-1D670E3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911-FADA-1A34-42BE-43711360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6EF15-512A-1D4A-C608-2F2E61A4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7A75E-FB45-8A93-E9E9-94299040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5D07-8C3A-D7CB-161D-D2325335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72CC5-10B8-6A47-3463-92C57D50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C3360-1EC1-A8B0-A5E4-5CCF3349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03E3-CA9E-079D-2833-12C5AAF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1C16EA-E19D-678E-A1C0-195D06540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9AE97-5398-B3FB-3505-2CAEA5757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DCC15-41B3-158F-3729-1D0D78D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28E3E-8618-2311-EA21-1F00EE36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816B-50E9-01D5-5361-F21BE24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AF92BF-7725-0CCA-DE11-848BDA7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CDC25-F061-6E82-D4A4-A89E0F3C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44D-FD70-6547-76CE-85EB53F4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2017-BE66-4B4D-982F-9BB0EB8CA65B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5CEDC-7D48-EC7B-41C2-50442989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2064F-4BBA-5784-C6F2-D347B8075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2314-AD0E-4CC5-A5EE-35656DAEA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6.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시스템 마무리짓기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파티클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별개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별개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데이터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94953F-8449-9264-36C3-E6EA59E41920}"/>
              </a:ext>
            </a:extLst>
          </p:cNvPr>
          <p:cNvSpPr/>
          <p:nvPr/>
        </p:nvSpPr>
        <p:spPr>
          <a:xfrm>
            <a:off x="7243433" y="4990424"/>
            <a:ext cx="2384384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선린톤</a:t>
            </a:r>
          </a:p>
        </p:txBody>
      </p:sp>
    </p:spTree>
    <p:extLst>
      <p:ext uri="{BB962C8B-B14F-4D97-AF65-F5344CB8AC3E}">
        <p14:creationId xmlns:p14="http://schemas.microsoft.com/office/powerpoint/2010/main" val="340712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99B13-4505-61AB-89C2-03C1C64CE7F7}"/>
              </a:ext>
            </a:extLst>
          </p:cNvPr>
          <p:cNvSpPr txBox="1"/>
          <p:nvPr/>
        </p:nvSpPr>
        <p:spPr>
          <a:xfrm>
            <a:off x="2319164" y="1549630"/>
            <a:ext cx="75536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팀원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- 1~3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명으로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팀을 꾸려서 기획서를 제출해도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 매칭을 원한다면 기획서 제출 이후 비슷한 기획으로 매칭도 가능함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개발자 외에 디자이너를 추가해도 됨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포함 최대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프로젝트는 멀티 플레이 게임을 기반으로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 서버는 기획에 맞게 단순한 형태로 제공될 예정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빠른 응답은 보장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X)</a:t>
            </a: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기획서 양식은 자유이고 제출은 다음주 토요일까지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구글 폼을 올릴 예정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기획에 대한 피드백을 진행한 이후 이에 맞게 프로젝트를 진행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발표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마지막 날에 프로젝트 발표를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소개 및 시연 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6DEAF-3CA7-C29F-7E5B-30D70C94CF16}"/>
              </a:ext>
            </a:extLst>
          </p:cNvPr>
          <p:cNvSpPr txBox="1"/>
          <p:nvPr/>
        </p:nvSpPr>
        <p:spPr>
          <a:xfrm>
            <a:off x="3129489" y="599389"/>
            <a:ext cx="5933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 프로젝트 </a:t>
            </a:r>
            <a:r>
              <a:rPr lang="en-US" altLang="ko-KR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기존 공지</a:t>
            </a:r>
            <a:r>
              <a:rPr lang="en-US" altLang="ko-KR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096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99B13-4505-61AB-89C2-03C1C64CE7F7}"/>
              </a:ext>
            </a:extLst>
          </p:cNvPr>
          <p:cNvSpPr txBox="1"/>
          <p:nvPr/>
        </p:nvSpPr>
        <p:spPr>
          <a:xfrm>
            <a:off x="2319164" y="1549630"/>
            <a:ext cx="71240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팀원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- 1~3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명으로 구성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팀을 꾸려서 기획서를 제출해도 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팀 매칭을 원한다면 기획서 제출 이후 비슷한 기획으로 매칭도 가능함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개발자 외에 디자이너를 추가해도 됨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포함 최대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명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프로젝트는 멀티 플레이 게임을 기반으로 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프로젝트의 규모는 작아도 상관 없음 </a:t>
            </a:r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해커톤 해도 됨</a:t>
            </a:r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기획서를 제출하지 않은 학생은 구두로 설명 </a:t>
            </a:r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피드백 시간에 진행</a:t>
            </a:r>
            <a:r>
              <a:rPr lang="en-US" altLang="ko-KR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발표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마지막 날에 프로젝트 발표를 진행함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소개 및 시연 포함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6DEAF-3CA7-C29F-7E5B-30D70C94CF16}"/>
              </a:ext>
            </a:extLst>
          </p:cNvPr>
          <p:cNvSpPr txBox="1"/>
          <p:nvPr/>
        </p:nvSpPr>
        <p:spPr>
          <a:xfrm>
            <a:off x="4476009" y="599389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 프로젝트</a:t>
            </a:r>
            <a:endParaRPr lang="en-US" altLang="ko-KR" sz="4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8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999B13-4505-61AB-89C2-03C1C64CE7F7}"/>
              </a:ext>
            </a:extLst>
          </p:cNvPr>
          <p:cNvSpPr txBox="1"/>
          <p:nvPr/>
        </p:nvSpPr>
        <p:spPr>
          <a:xfrm>
            <a:off x="2931526" y="5550725"/>
            <a:ext cx="6328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공통 제공 서버는 이와 같이 사용할 수 있게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배포합니다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  <a:b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내일 바로 사용할 수 있도록 준비할 예정입니다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6DEAF-3CA7-C29F-7E5B-30D70C94CF16}"/>
              </a:ext>
            </a:extLst>
          </p:cNvPr>
          <p:cNvSpPr txBox="1"/>
          <p:nvPr/>
        </p:nvSpPr>
        <p:spPr>
          <a:xfrm>
            <a:off x="4405479" y="599389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공통 제공 서버</a:t>
            </a:r>
            <a:endParaRPr lang="en-US" altLang="ko-KR" sz="4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3A456-F569-9917-5924-BD08EF4F7322}"/>
              </a:ext>
            </a:extLst>
          </p:cNvPr>
          <p:cNvSpPr txBox="1"/>
          <p:nvPr/>
        </p:nvSpPr>
        <p:spPr>
          <a:xfrm>
            <a:off x="3048000" y="1797784"/>
            <a:ext cx="6096000" cy="33239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GetData getData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.Read();</a:t>
            </a:r>
          </a:p>
          <a:p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.getInt();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.getFloat();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.getString();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.getIntArray();</a:t>
            </a:r>
          </a:p>
          <a:p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PostData postData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PostData();</a:t>
            </a:r>
          </a:p>
          <a:p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14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lang="en-US" altLang="ko-KR" sz="14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14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641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1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97DFA-EFE2-8170-DABB-1CA7D9D5A8D9}"/>
              </a:ext>
            </a:extLst>
          </p:cNvPr>
          <p:cNvSpPr txBox="1"/>
          <p:nvPr/>
        </p:nvSpPr>
        <p:spPr>
          <a:xfrm>
            <a:off x="3785121" y="1801654"/>
            <a:ext cx="4621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 정리 및 피드백 시간</a:t>
            </a:r>
            <a:endParaRPr lang="en-US" altLang="ko-KR" sz="3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147C-8223-837A-418C-039351DB1C61}"/>
              </a:ext>
            </a:extLst>
          </p:cNvPr>
          <p:cNvSpPr txBox="1"/>
          <p:nvPr/>
        </p:nvSpPr>
        <p:spPr>
          <a:xfrm>
            <a:off x="2037060" y="3217332"/>
            <a:ext cx="81179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호출하는 학생은 앞으로 나와주세요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기획에 대한 설명 및 피드백 뿐만 아니라 제한 없이 질문도 가능합니다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피드백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질문에 따라 시간이 꽤 소요될 수 있습니다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학생은 기획 정리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질문 정리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등 자유롭게 시간을 보내도 좋습니다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r>
              <a:rPr lang="en-US" altLang="ko-KR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게임은 원칙적으로는 금하겠으나 들키지 않는 선에서 적당히 하세요</a:t>
            </a:r>
            <a:r>
              <a:rPr lang="en-US" altLang="ko-KR" sz="12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.)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78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99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8CF44C-D22F-8D28-886A-D63C98162D12}"/>
              </a:ext>
            </a:extLst>
          </p:cNvPr>
          <p:cNvSpPr/>
          <p:nvPr/>
        </p:nvSpPr>
        <p:spPr>
          <a:xfrm>
            <a:off x="7183967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008033" y="27537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687329" y="4552577"/>
            <a:ext cx="108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싱글 플레이 게임의 경우 네트워크를 신경쓸 필요가 없기에 단일 프로그램에 대해서만 개발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멀티 플레이를 위한 클라이언트 서버 모델은 네트워크를 기반으로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각 프로그램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프로그래밍을 통해 서로 소통함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5520361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9131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40501" y="2753783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24341" y="4552577"/>
            <a:ext cx="974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네트워크를 기반으로 하는 프로그램의 로직과 시스템은 굉장히 복잡함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실제 서비스가 이루어진 프로그램부터 운영체제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물리적인 장치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등등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 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계층에 있는 모든 요소들이 필요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536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2150533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00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8E9C5D-93F6-E8AB-3F85-499BA3A8EF45}"/>
              </a:ext>
            </a:extLst>
          </p:cNvPr>
          <p:cNvSpPr/>
          <p:nvPr/>
        </p:nvSpPr>
        <p:spPr>
          <a:xfrm>
            <a:off x="2544233" y="1862666"/>
            <a:ext cx="2463800" cy="180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C1BBC3-B5AD-8E70-26D5-6EAA12DF3783}"/>
              </a:ext>
            </a:extLst>
          </p:cNvPr>
          <p:cNvCxnSpPr>
            <a:cxnSpLocks/>
          </p:cNvCxnSpPr>
          <p:nvPr/>
        </p:nvCxnSpPr>
        <p:spPr>
          <a:xfrm>
            <a:off x="6540501" y="2796116"/>
            <a:ext cx="57615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25818" y="4275666"/>
            <a:ext cx="10740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모든 것들을 다 고려하여 프로그램을 만드는 과정은 너무나도 복잡하기 때문에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과정들을 모두 생략하고 간단한 함수 호출만으로 네트워크 연결이 가능하게 해두었는데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이러한 함수들을 모은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즉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사용하면 그 아래의 복잡한 내용을 크게 생각할 필요가 없어짐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A27F-070C-F890-1BB2-6E4146158B1D}"/>
              </a:ext>
            </a:extLst>
          </p:cNvPr>
          <p:cNvSpPr txBox="1"/>
          <p:nvPr/>
        </p:nvSpPr>
        <p:spPr>
          <a:xfrm>
            <a:off x="10109294" y="239600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830C-818E-99C0-E5C9-79F9B49B7F52}"/>
              </a:ext>
            </a:extLst>
          </p:cNvPr>
          <p:cNvSpPr/>
          <p:nvPr/>
        </p:nvSpPr>
        <p:spPr>
          <a:xfrm>
            <a:off x="5008033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E30DC-079A-3704-8702-1FE798D58F3F}"/>
              </a:ext>
            </a:extLst>
          </p:cNvPr>
          <p:cNvSpPr/>
          <p:nvPr/>
        </p:nvSpPr>
        <p:spPr>
          <a:xfrm>
            <a:off x="5774267" y="1862666"/>
            <a:ext cx="766234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FCF7E6-69DC-6811-BB60-5BBAB0E0F180}"/>
              </a:ext>
            </a:extLst>
          </p:cNvPr>
          <p:cNvSpPr/>
          <p:nvPr/>
        </p:nvSpPr>
        <p:spPr>
          <a:xfrm>
            <a:off x="5008033" y="3069166"/>
            <a:ext cx="1532468" cy="603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Socket API</a:t>
            </a:r>
            <a:endParaRPr lang="ko-KR" altLang="en-US" sz="2000">
              <a:solidFill>
                <a:schemeClr val="tx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20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8AA61-CCB5-6254-626B-9F76C542077A}"/>
              </a:ext>
            </a:extLst>
          </p:cNvPr>
          <p:cNvSpPr txBox="1"/>
          <p:nvPr/>
        </p:nvSpPr>
        <p:spPr>
          <a:xfrm>
            <a:off x="3973464" y="976349"/>
            <a:ext cx="4245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오늘은 무얼 하나요</a:t>
            </a:r>
            <a:r>
              <a:rPr lang="en-US" altLang="ko-KR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5F14-0B91-C27C-026F-38AA89A48701}"/>
              </a:ext>
            </a:extLst>
          </p:cNvPr>
          <p:cNvSpPr txBox="1"/>
          <p:nvPr/>
        </p:nvSpPr>
        <p:spPr>
          <a:xfrm>
            <a:off x="4216319" y="2521297"/>
            <a:ext cx="30957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시작 전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앞으로의 계획 수립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기획 정리 및 피드백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이론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프로젝트 되짚기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실습</a:t>
            </a:r>
          </a:p>
          <a:p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못다한 부분 마무리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3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791827" y="4216399"/>
            <a:ext cx="8608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멀티 플레이 게임을 만들기 위해서 소켓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API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사용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서버에게 필요한 처리의 요청은 소켓이며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필요한 정보를 얻는 것도 소켓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이보다 더 깊은 내용의 이론은 생략합니다 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등</a:t>
            </a:r>
            <a:r>
              <a:rPr lang="en-US" altLang="ko-KR" sz="1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09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596067" y="4216399"/>
            <a:ext cx="1099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(TCP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기준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연결이 필요한 프로그램은 소켓이라는 이름의 특별한 객체가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소켓은 처음 다른 컴퓨터의 소켓과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(connect)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클라이언트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–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연결된 두 소켓은 데이터를 주고받으며 상호작용할 수 있게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9E4A5-0EAD-11E7-3A5B-2D0C5B9B1C2E}"/>
              </a:ext>
            </a:extLst>
          </p:cNvPr>
          <p:cNvSpPr/>
          <p:nvPr/>
        </p:nvSpPr>
        <p:spPr>
          <a:xfrm>
            <a:off x="8073198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893502" y="2753783"/>
            <a:ext cx="24049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29B26-532B-6413-FBE8-DA977031FC67}"/>
              </a:ext>
            </a:extLst>
          </p:cNvPr>
          <p:cNvSpPr/>
          <p:nvPr/>
        </p:nvSpPr>
        <p:spPr>
          <a:xfrm>
            <a:off x="7298498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740774" y="235367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5784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95597" y="4216399"/>
            <a:ext cx="1060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소켓은 기본적으로 표준 입출력과 비슷하게 동작함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(printf, scanf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처럼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보내는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(printf)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보내고 바로 다른 작업을 수행할 수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하지만 데이터를 받는 것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(scanf)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데이터가 필요한 시점에서 데이터가 올 때까지 기다림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166763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819652" y="4216399"/>
            <a:ext cx="10552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프로그램에 따라 달리지지만 만약 실시간 멀티 플레이 게임을 만드는 경우라면 문제가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응답을 기다리는 동안 클라이언트가 멈추어서는 안됨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서버의 응답과는 별개로 클라이언트는 문제 없이 동작해야함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753783"/>
            <a:ext cx="73831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353673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</p:spTree>
    <p:extLst>
      <p:ext uri="{BB962C8B-B14F-4D97-AF65-F5344CB8AC3E}">
        <p14:creationId xmlns:p14="http://schemas.microsoft.com/office/powerpoint/2010/main" val="400201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959926" y="4216399"/>
            <a:ext cx="10272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프로그램을 두 부분으로 나눔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스레드를 분리하는 방식 등으로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스레드에서는 클라이언트의 게임 연산을 수행함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물리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렌더링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등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…)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스레드에서는 서버의 응답을 계속 기다리고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받을 때마다 이를 알려주거나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1655002" y="21505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FF36B2-4104-78E5-BF15-C8419A9AE11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93502" y="2368550"/>
            <a:ext cx="7400098" cy="825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C1500C-47DF-5C2F-C236-EFFA13731890}"/>
              </a:ext>
            </a:extLst>
          </p:cNvPr>
          <p:cNvSpPr/>
          <p:nvPr/>
        </p:nvSpPr>
        <p:spPr>
          <a:xfrm>
            <a:off x="4118802" y="2150533"/>
            <a:ext cx="774700" cy="436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61144-8AE8-5F42-B959-10B59FC7FACA}"/>
              </a:ext>
            </a:extLst>
          </p:cNvPr>
          <p:cNvSpPr txBox="1"/>
          <p:nvPr/>
        </p:nvSpPr>
        <p:spPr>
          <a:xfrm>
            <a:off x="5828175" y="2051020"/>
            <a:ext cx="198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Wait for Data…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9E86E-0A0E-3733-BC77-1468B703BC3F}"/>
              </a:ext>
            </a:extLst>
          </p:cNvPr>
          <p:cNvSpPr/>
          <p:nvPr/>
        </p:nvSpPr>
        <p:spPr>
          <a:xfrm>
            <a:off x="4118802" y="2586566"/>
            <a:ext cx="774700" cy="770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9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777995" y="4876981"/>
            <a:ext cx="1063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필요하지 않은 모든 연산에 대해서는 클라이언트가 자체적으로 처리함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그러다가 소켓으로부터 데이터가 오면 그에 맞는 처리를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특정한 상황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데미지를 받음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죽음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발생하여 서버로부터 받는 데이터는 이벤트라고 부름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837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76424" y="2057346"/>
            <a:ext cx="143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Notify Event</a:t>
            </a:r>
          </a:p>
        </p:txBody>
      </p:sp>
    </p:spTree>
    <p:extLst>
      <p:ext uri="{BB962C8B-B14F-4D97-AF65-F5344CB8AC3E}">
        <p14:creationId xmlns:p14="http://schemas.microsoft.com/office/powerpoint/2010/main" val="219283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소켓 프로그래밍 기초 이론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3AFAC8-B4BC-2495-2E11-AA8C28E0FD4A}"/>
              </a:ext>
            </a:extLst>
          </p:cNvPr>
          <p:cNvSpPr txBox="1"/>
          <p:nvPr/>
        </p:nvSpPr>
        <p:spPr>
          <a:xfrm>
            <a:off x="1246884" y="487698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메인 스레드와 소켓 스레드는 서로 싱크가 맞지 않음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개별적으로 동작하므로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그렇기에 이벤트가 발생할 때마다 메인 스레드가 바로바로 처리해줄 수 없음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소켓이 알려준 이벤트를 저장해두는 큐가 필요하고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이벤트 큐라고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19CB1-B700-1E1D-9B43-6E37EF88F3E9}"/>
              </a:ext>
            </a:extLst>
          </p:cNvPr>
          <p:cNvSpPr/>
          <p:nvPr/>
        </p:nvSpPr>
        <p:spPr>
          <a:xfrm>
            <a:off x="2390717" y="1823126"/>
            <a:ext cx="7410566" cy="2504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Main Loop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99E25-EC39-8480-676A-D3D0A92EFF56}"/>
              </a:ext>
            </a:extLst>
          </p:cNvPr>
          <p:cNvSpPr/>
          <p:nvPr/>
        </p:nvSpPr>
        <p:spPr>
          <a:xfrm>
            <a:off x="7383818" y="1118648"/>
            <a:ext cx="2417465" cy="704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Socket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81240-0789-25D8-C22B-E4562380B7C0}"/>
              </a:ext>
            </a:extLst>
          </p:cNvPr>
          <p:cNvCxnSpPr>
            <a:cxnSpLocks/>
          </p:cNvCxnSpPr>
          <p:nvPr/>
        </p:nvCxnSpPr>
        <p:spPr>
          <a:xfrm>
            <a:off x="9801283" y="1436178"/>
            <a:ext cx="2509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1CC82B-0E20-E1CA-46EF-861EA74ED42D}"/>
              </a:ext>
            </a:extLst>
          </p:cNvPr>
          <p:cNvSpPr txBox="1"/>
          <p:nvPr/>
        </p:nvSpPr>
        <p:spPr>
          <a:xfrm>
            <a:off x="10154635" y="1066846"/>
            <a:ext cx="18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Damaged Event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E04904-789B-50C8-A01E-952FB8C327E0}"/>
              </a:ext>
            </a:extLst>
          </p:cNvPr>
          <p:cNvCxnSpPr>
            <a:cxnSpLocks/>
          </p:cNvCxnSpPr>
          <p:nvPr/>
        </p:nvCxnSpPr>
        <p:spPr>
          <a:xfrm>
            <a:off x="7813618" y="1823126"/>
            <a:ext cx="0" cy="530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E32840-DF0B-3CE5-BC2D-B9F7D035AD77}"/>
              </a:ext>
            </a:extLst>
          </p:cNvPr>
          <p:cNvSpPr txBox="1"/>
          <p:nvPr/>
        </p:nvSpPr>
        <p:spPr>
          <a:xfrm>
            <a:off x="7813617" y="1905223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Enqueue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031613-E091-C87D-E994-735C02F9745E}"/>
              </a:ext>
            </a:extLst>
          </p:cNvPr>
          <p:cNvSpPr/>
          <p:nvPr/>
        </p:nvSpPr>
        <p:spPr>
          <a:xfrm>
            <a:off x="7434175" y="2353732"/>
            <a:ext cx="758883" cy="147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Queue</a:t>
            </a:r>
            <a:endParaRPr lang="ko-KR" altLang="en-US" sz="1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5CA09C-7489-C5E4-AEB5-BFD465EABEF5}"/>
              </a:ext>
            </a:extLst>
          </p:cNvPr>
          <p:cNvCxnSpPr>
            <a:cxnSpLocks/>
          </p:cNvCxnSpPr>
          <p:nvPr/>
        </p:nvCxnSpPr>
        <p:spPr>
          <a:xfrm>
            <a:off x="7813617" y="3833307"/>
            <a:ext cx="0" cy="494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CF0919-F602-F27B-2137-036999085185}"/>
              </a:ext>
            </a:extLst>
          </p:cNvPr>
          <p:cNvSpPr txBox="1"/>
          <p:nvPr/>
        </p:nvSpPr>
        <p:spPr>
          <a:xfrm>
            <a:off x="7813616" y="3833307"/>
            <a:ext cx="179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Event Dequeue</a:t>
            </a:r>
          </a:p>
        </p:txBody>
      </p:sp>
    </p:spTree>
    <p:extLst>
      <p:ext uri="{BB962C8B-B14F-4D97-AF65-F5344CB8AC3E}">
        <p14:creationId xmlns:p14="http://schemas.microsoft.com/office/powerpoint/2010/main" val="241506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90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68549-F3FB-CEBA-A725-41A71DF3D711}"/>
              </a:ext>
            </a:extLst>
          </p:cNvPr>
          <p:cNvSpPr txBox="1"/>
          <p:nvPr/>
        </p:nvSpPr>
        <p:spPr>
          <a:xfrm>
            <a:off x="9443817" y="6315323"/>
            <a:ext cx="2653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있긴 하지만 마이너함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50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3153528" y="5434787"/>
            <a:ext cx="5884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소켓을 생성해서 서버와 클라이언트 사이의 소켓이 연결되는 것을 의미함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이에 반해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로 통신을 구현한다면 연결을 하지 않음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29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81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3426565" y="2291966"/>
            <a:ext cx="92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E972A-1D89-316A-8196-F774D6463179}"/>
              </a:ext>
            </a:extLst>
          </p:cNvPr>
          <p:cNvSpPr txBox="1"/>
          <p:nvPr/>
        </p:nvSpPr>
        <p:spPr>
          <a:xfrm>
            <a:off x="7780198" y="2291966"/>
            <a:ext cx="1000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6A688-C78A-ACA5-CE06-D152F5688BD8}"/>
              </a:ext>
            </a:extLst>
          </p:cNvPr>
          <p:cNvSpPr txBox="1"/>
          <p:nvPr/>
        </p:nvSpPr>
        <p:spPr>
          <a:xfrm>
            <a:off x="2339605" y="3275968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 기반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소켓 연결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느림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유동적</a:t>
            </a:r>
            <a:endParaRPr lang="en-US" altLang="ko-KR" sz="24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7C08C-2EA2-8151-3F94-60A092ACBDC4}"/>
              </a:ext>
            </a:extLst>
          </p:cNvPr>
          <p:cNvSpPr txBox="1"/>
          <p:nvPr/>
        </p:nvSpPr>
        <p:spPr>
          <a:xfrm>
            <a:off x="6315055" y="3275967"/>
            <a:ext cx="3930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연결을 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전송을 보장하지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빠름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상황을 고려하지 않음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426312" y="1324756"/>
            <a:ext cx="3339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OSI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계층의 대표적인 프로토콜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1EA9-3C36-78C0-0264-A5675CD1A875}"/>
              </a:ext>
            </a:extLst>
          </p:cNvPr>
          <p:cNvSpPr txBox="1"/>
          <p:nvPr/>
        </p:nvSpPr>
        <p:spPr>
          <a:xfrm>
            <a:off x="2701498" y="5434787"/>
            <a:ext cx="6789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따라 주거나 받는 데이터의 양을 유동적으로 조절함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이와는 달리 </a:t>
            </a:r>
            <a:r>
              <a:rPr lang="en-US" altLang="ko-KR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16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는 네트워크 상황에 관계 없이 데이터를 통째로 보내고 통째로 받음</a:t>
            </a:r>
            <a:endParaRPr lang="en-US" altLang="ko-KR" sz="1600">
              <a:solidFill>
                <a:srgbClr val="FF00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0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96F958-E956-294B-28D7-1C21BD7259E6}"/>
              </a:ext>
            </a:extLst>
          </p:cNvPr>
          <p:cNvSpPr txBox="1"/>
          <p:nvPr/>
        </p:nvSpPr>
        <p:spPr>
          <a:xfrm>
            <a:off x="4276913" y="2179889"/>
            <a:ext cx="363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TCP</a:t>
            </a:r>
            <a:r>
              <a:rPr lang="ko-KR" altLang="en-US" sz="36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는 경계가 없다</a:t>
            </a:r>
            <a:endParaRPr lang="en-US" altLang="ko-KR" sz="36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215851" y="3733167"/>
            <a:ext cx="776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프로토콜로 프로그램을 만들 때에 필히 다루어야 하는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32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811286" y="4440864"/>
            <a:ext cx="6569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개의 데이터를 순차적으로 서버로부터 받았다면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각각의 데이터는 어떻게 구분하게 될까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41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822240" y="4440864"/>
            <a:ext cx="8547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가장 편한 방법은 데이터를 읽을 때마다 하나의 데이터만을 가져오는 것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방법은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UDP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에서 가능함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2641109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95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554611" y="4356197"/>
            <a:ext cx="908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TCP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에는 경계가 없다는 의미는 데이터와 데이터 사이에 경계가 없다는 의미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따라서 데이터를 읽어올 때에 깔끔하게 하나의 데이터만을 읽어오지 않음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네트워크 상황에 따라 유동적으로 읽어오기 때문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5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1216321" y="4356197"/>
            <a:ext cx="9759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데이터가 나뉘지 않은 상태에서 읽게 된다면 그 데이터는 잘못된 형태를 가지게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경우 데이터 자체에는 문제가 없지만 프로그램에서 오류가 발생함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E678-E869-FDD9-93EB-9C7A16B02F4B}"/>
              </a:ext>
            </a:extLst>
          </p:cNvPr>
          <p:cNvSpPr txBox="1"/>
          <p:nvPr/>
        </p:nvSpPr>
        <p:spPr>
          <a:xfrm>
            <a:off x="1509310" y="333217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잘못된 형태의 데이터이므로 오류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773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41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TCP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통신의 특징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12B7F-A9E7-8661-AFDB-0ED07560455C}"/>
              </a:ext>
            </a:extLst>
          </p:cNvPr>
          <p:cNvSpPr txBox="1"/>
          <p:nvPr/>
        </p:nvSpPr>
        <p:spPr>
          <a:xfrm>
            <a:off x="2241452" y="4182532"/>
            <a:ext cx="77091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해결하기 위한 방법은 크게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가지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고정된 크기에 맞게 데이터를 전송 및 수신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데이터에 대한 정보를 헤더에 저장함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헤더에 크기를 포함함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  <a:p>
            <a:pPr marL="457200" indent="-457200" algn="ctr">
              <a:buAutoNum type="arabicPeriod"/>
            </a:pP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데이터와 데이터를 나누는 기호로 구분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96DBC2-31B3-B44D-6779-EFA643F1A8C3}"/>
              </a:ext>
            </a:extLst>
          </p:cNvPr>
          <p:cNvGrpSpPr/>
          <p:nvPr/>
        </p:nvGrpSpPr>
        <p:grpSpPr>
          <a:xfrm>
            <a:off x="813782" y="2174743"/>
            <a:ext cx="10564436" cy="872069"/>
            <a:chOff x="1335562" y="2810931"/>
            <a:chExt cx="10564436" cy="87206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D3A39DE-1169-0D04-6AB7-02931977184A}"/>
                </a:ext>
              </a:extLst>
            </p:cNvPr>
            <p:cNvSpPr/>
            <p:nvPr/>
          </p:nvSpPr>
          <p:spPr>
            <a:xfrm>
              <a:off x="1335562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#1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07D78E4-DEE2-DD72-91BA-2761D203FF57}"/>
                </a:ext>
              </a:extLst>
            </p:cNvPr>
            <p:cNvSpPr/>
            <p:nvPr/>
          </p:nvSpPr>
          <p:spPr>
            <a:xfrm>
              <a:off x="3976671" y="2810933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#2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45E9E8B-3FF9-D692-E909-287BB05ED604}"/>
                </a:ext>
              </a:extLst>
            </p:cNvPr>
            <p:cNvSpPr/>
            <p:nvPr/>
          </p:nvSpPr>
          <p:spPr>
            <a:xfrm>
              <a:off x="6617780" y="2810932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#3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85B75-1D4C-0428-695E-F78A90F9C7BB}"/>
                </a:ext>
              </a:extLst>
            </p:cNvPr>
            <p:cNvSpPr/>
            <p:nvPr/>
          </p:nvSpPr>
          <p:spPr>
            <a:xfrm>
              <a:off x="9258889" y="2810931"/>
              <a:ext cx="2641109" cy="872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Data</a:t>
              </a:r>
              <a:r>
                <a:rPr lang="ko-KR" altLang="en-US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 </a:t>
              </a:r>
              <a:r>
                <a:rPr lang="en-US" altLang="ko-KR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#4</a:t>
              </a:r>
              <a:endParaRPr lang="ko-KR" altLang="en-US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76F7D8-5274-221B-2CD9-3060CE8F1EF8}"/>
              </a:ext>
            </a:extLst>
          </p:cNvPr>
          <p:cNvSpPr/>
          <p:nvPr/>
        </p:nvSpPr>
        <p:spPr>
          <a:xfrm>
            <a:off x="813782" y="3046810"/>
            <a:ext cx="4531648" cy="263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1E678-E869-FDD9-93EB-9C7A16B02F4B}"/>
              </a:ext>
            </a:extLst>
          </p:cNvPr>
          <p:cNvSpPr txBox="1"/>
          <p:nvPr/>
        </p:nvSpPr>
        <p:spPr>
          <a:xfrm>
            <a:off x="1509310" y="333217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잘못된 형태의 데이터이므로 오류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543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81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90923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51248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211237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333925" y="4307045"/>
            <a:ext cx="115243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통신 규약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프로토콜 이라고 하는 것은 두 시스템 사이에 데이터를 주고 받을 때에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어떤 데이터를 언제 어떻게 무엇으로 주고 받을지를 나타내는 규칙을 의미함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현재의 네트워크 시스템은 미리 정해진 규칙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(OSI)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에 맞게 데이터를 주고받으며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이를 사용하면 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81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536700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2139950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739840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2048342" y="4180045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그런데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여기서 각 어플리케이션마다 생각해야 하는 것이 있음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바로 클라이언트와 서버 사이에 데이터의 형식을 어떻게 할 것인가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?</a:t>
            </a: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(OSI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최상위 계층인 응용 계층의 문제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5634614" y="226912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Data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기존의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카메라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UI/UX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사운드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파티클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CD364-A0BA-3CBE-A205-35A096404EC7}"/>
              </a:ext>
            </a:extLst>
          </p:cNvPr>
          <p:cNvSpPr/>
          <p:nvPr/>
        </p:nvSpPr>
        <p:spPr>
          <a:xfrm>
            <a:off x="7243433" y="4990424"/>
            <a:ext cx="2384384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선린톤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02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374AF2-84BB-BA80-BAF0-5663BBB3D928}"/>
              </a:ext>
            </a:extLst>
          </p:cNvPr>
          <p:cNvSpPr/>
          <p:nvPr/>
        </p:nvSpPr>
        <p:spPr>
          <a:xfrm>
            <a:off x="2544233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Client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BB6320-3637-5FF1-975C-33521BD50438}"/>
              </a:ext>
            </a:extLst>
          </p:cNvPr>
          <p:cNvSpPr/>
          <p:nvPr/>
        </p:nvSpPr>
        <p:spPr>
          <a:xfrm>
            <a:off x="7183967" y="1363073"/>
            <a:ext cx="2463800" cy="1206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Server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0D1C9E-2271-367E-A4AF-3B38932E758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5008033" y="1966323"/>
            <a:ext cx="217593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28FC9F-3508-1018-8C34-6830722D290F}"/>
              </a:ext>
            </a:extLst>
          </p:cNvPr>
          <p:cNvSpPr txBox="1"/>
          <p:nvPr/>
        </p:nvSpPr>
        <p:spPr>
          <a:xfrm>
            <a:off x="5520361" y="1566213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3FC3F-1D6D-27CD-7A7F-B5F46468E56B}"/>
              </a:ext>
            </a:extLst>
          </p:cNvPr>
          <p:cNvSpPr txBox="1"/>
          <p:nvPr/>
        </p:nvSpPr>
        <p:spPr>
          <a:xfrm>
            <a:off x="640920" y="4287051"/>
            <a:ext cx="109103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만약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서버가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HTML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웹 페이지를 전달했는데 클라이언트가 이를 배열로 해석하고자 한다면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당연히 오류가 발생하게 될 것임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그러므로 서버와 클라이언트 사이에 무슨 데이터를 보낼 지에 대해서 미리 정해져 있어야 함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130930-B00C-B9B0-69FC-9D58E953C7E7}"/>
              </a:ext>
            </a:extLst>
          </p:cNvPr>
          <p:cNvSpPr/>
          <p:nvPr/>
        </p:nvSpPr>
        <p:spPr>
          <a:xfrm>
            <a:off x="4872613" y="2711822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Array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44CBB4-5638-40CC-5A14-F495A047B4A3}"/>
              </a:ext>
            </a:extLst>
          </p:cNvPr>
          <p:cNvSpPr/>
          <p:nvPr/>
        </p:nvSpPr>
        <p:spPr>
          <a:xfrm>
            <a:off x="6396618" y="2720289"/>
            <a:ext cx="922771" cy="829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HTML</a:t>
            </a:r>
            <a:endParaRPr lang="ko-KR" altLang="en-US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E7FB3B-0520-FA46-583A-4A1A73063001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flipH="1" flipV="1">
            <a:off x="3776133" y="2569573"/>
            <a:ext cx="1096480" cy="55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6C5F72-AB39-8855-8E77-5DE525463CF3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5384" y="3126688"/>
            <a:ext cx="601234" cy="8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F6F96D-B10B-A95F-F03D-34FEB21496A4}"/>
              </a:ext>
            </a:extLst>
          </p:cNvPr>
          <p:cNvCxnSpPr>
            <a:cxnSpLocks/>
            <a:stCxn id="11" idx="2"/>
            <a:endCxn id="3" idx="3"/>
          </p:cNvCxnSpPr>
          <p:nvPr/>
        </p:nvCxnSpPr>
        <p:spPr>
          <a:xfrm flipH="1">
            <a:off x="7319389" y="2569573"/>
            <a:ext cx="1096478" cy="56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38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57C1FB-ED7C-7AA5-288F-C82B23907433}"/>
              </a:ext>
            </a:extLst>
          </p:cNvPr>
          <p:cNvSpPr txBox="1"/>
          <p:nvPr/>
        </p:nvSpPr>
        <p:spPr>
          <a:xfrm>
            <a:off x="319068" y="1374451"/>
            <a:ext cx="6096000" cy="467820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GetData getData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.Read();</a:t>
            </a:r>
          </a:p>
          <a:p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.getFloat();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.getString();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.getIntArray();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PostData postData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PostData();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AF7F2-F3F8-6D6D-FBA5-2B3CFA360B15}"/>
              </a:ext>
            </a:extLst>
          </p:cNvPr>
          <p:cNvSpPr txBox="1"/>
          <p:nvPr/>
        </p:nvSpPr>
        <p:spPr>
          <a:xfrm>
            <a:off x="6096000" y="1797851"/>
            <a:ext cx="5854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받는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정수형 배열을 순서대로 읽음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ECAB2-036C-6E96-BC83-19AD823B641D}"/>
              </a:ext>
            </a:extLst>
          </p:cNvPr>
          <p:cNvSpPr txBox="1"/>
          <p:nvPr/>
        </p:nvSpPr>
        <p:spPr>
          <a:xfrm>
            <a:off x="6096000" y="4283220"/>
            <a:ext cx="5589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보내는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정수형 배열을 순서대로 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430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통신 규약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57C1FB-ED7C-7AA5-288F-C82B23907433}"/>
              </a:ext>
            </a:extLst>
          </p:cNvPr>
          <p:cNvSpPr txBox="1"/>
          <p:nvPr/>
        </p:nvSpPr>
        <p:spPr>
          <a:xfrm>
            <a:off x="319068" y="1010385"/>
            <a:ext cx="6096000" cy="467820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GetData getData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.Read();</a:t>
            </a:r>
          </a:p>
          <a:p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6BA77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.getFloat();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.getString();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.getIntArray();</a:t>
            </a:r>
          </a:p>
          <a:p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PostData postData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PostData();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478E5F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228A9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[] {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61BCC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ServerAPI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lang="en-US" altLang="ko-KR" sz="2000" b="0">
                <a:solidFill>
                  <a:srgbClr val="353F49"/>
                </a:solidFill>
                <a:effectLst/>
                <a:latin typeface="Consolas" panose="020B0609020204030204" pitchFamily="49" charset="0"/>
              </a:rPr>
              <a:t>postData</a:t>
            </a:r>
            <a:r>
              <a:rPr lang="en-US" altLang="ko-KR" sz="2000" b="0">
                <a:solidFill>
                  <a:srgbClr val="46536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AF7F2-F3F8-6D6D-FBA5-2B3CFA360B15}"/>
              </a:ext>
            </a:extLst>
          </p:cNvPr>
          <p:cNvSpPr txBox="1"/>
          <p:nvPr/>
        </p:nvSpPr>
        <p:spPr>
          <a:xfrm>
            <a:off x="6096000" y="1433785"/>
            <a:ext cx="5854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</a:t>
            </a:r>
            <a:r>
              <a:rPr lang="ko-KR" altLang="en-US" sz="24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불러오는</a:t>
            </a:r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정수형 배열을 순서대로 읽음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ECAB2-036C-6E96-BC83-19AD823B641D}"/>
              </a:ext>
            </a:extLst>
          </p:cNvPr>
          <p:cNvSpPr txBox="1"/>
          <p:nvPr/>
        </p:nvSpPr>
        <p:spPr>
          <a:xfrm>
            <a:off x="6096000" y="3919154"/>
            <a:ext cx="5589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</a:t>
            </a:r>
            <a:r>
              <a:rPr lang="ko-KR" altLang="en-US" sz="24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저장하는</a:t>
            </a:r>
            <a:r>
              <a:rPr lang="ko-KR" altLang="en-US" sz="2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부분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실수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문자열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정수형 배열을 순서대로 씀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31C95-D41F-EBBF-80EE-52415A438E3D}"/>
              </a:ext>
            </a:extLst>
          </p:cNvPr>
          <p:cNvSpPr txBox="1"/>
          <p:nvPr/>
        </p:nvSpPr>
        <p:spPr>
          <a:xfrm>
            <a:off x="2336093" y="5976539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미리 정해진 형태의 데이터는 전송과 수신 뿐만 아니라 데이터 저장에서도 쓰임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데이터를 규칙에 맞게 저장하고 규칙에 맞게 불러와야 올바른 데이터를 저장하게 됨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634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72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97DFA-EFE2-8170-DABB-1CA7D9D5A8D9}"/>
              </a:ext>
            </a:extLst>
          </p:cNvPr>
          <p:cNvSpPr txBox="1"/>
          <p:nvPr/>
        </p:nvSpPr>
        <p:spPr>
          <a:xfrm>
            <a:off x="4240376" y="1801654"/>
            <a:ext cx="371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못다한 부분 마무리</a:t>
            </a:r>
            <a:endParaRPr lang="en-US" altLang="ko-KR" sz="36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A147C-8223-837A-418C-039351DB1C61}"/>
              </a:ext>
            </a:extLst>
          </p:cNvPr>
          <p:cNvSpPr txBox="1"/>
          <p:nvPr/>
        </p:nvSpPr>
        <p:spPr>
          <a:xfrm>
            <a:off x="1629910" y="3217332"/>
            <a:ext cx="8932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지금까지 수업에서 따라가지 못한 부분이 있다면 지금 마무리 하는 시간을 갖도록 합니다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내일부터는 시스템적으로 완성된 게임의 퀄리티를 높이므로 오늘 마무리는 필수적입니다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 외에 추가적인 질문이나 상담 등이 필요하다면 손을 들고 불러주세요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  <a:endParaRPr lang="en-US" altLang="ko-KR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79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383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7B46B-CFC5-93ED-A492-B2C85735204B}"/>
              </a:ext>
            </a:extLst>
          </p:cNvPr>
          <p:cNvSpPr txBox="1"/>
          <p:nvPr/>
        </p:nvSpPr>
        <p:spPr>
          <a:xfrm>
            <a:off x="3384744" y="2244692"/>
            <a:ext cx="5422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2023 Unity Lecture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E6985-3FD7-FF91-5BED-CA41C2612A86}"/>
              </a:ext>
            </a:extLst>
          </p:cNvPr>
          <p:cNvSpPr txBox="1"/>
          <p:nvPr/>
        </p:nvSpPr>
        <p:spPr>
          <a:xfrm>
            <a:off x="3640038" y="3081867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선린인터넷고등학교 게임 심화 소수전공</a:t>
            </a:r>
            <a:endParaRPr lang="en-US" altLang="ko-KR" sz="2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5AFA3D-0263-1715-BE70-E440D0AAE802}"/>
              </a:ext>
            </a:extLst>
          </p:cNvPr>
          <p:cNvCxnSpPr>
            <a:cxnSpLocks/>
          </p:cNvCxnSpPr>
          <p:nvPr/>
        </p:nvCxnSpPr>
        <p:spPr>
          <a:xfrm>
            <a:off x="3384744" y="3014133"/>
            <a:ext cx="5422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10A30A-7205-1C1B-5D61-74EC45D3F47A}"/>
              </a:ext>
            </a:extLst>
          </p:cNvPr>
          <p:cNvSpPr txBox="1"/>
          <p:nvPr/>
        </p:nvSpPr>
        <p:spPr>
          <a:xfrm>
            <a:off x="3384744" y="3783574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6. </a:t>
            </a:r>
            <a:r>
              <a:rPr lang="ko-KR" altLang="en-US" sz="14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끝</a:t>
            </a:r>
            <a:endParaRPr lang="en-US" altLang="ko-KR" sz="14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3D3FC8-BC40-E176-6418-444EC1F1C9F2}"/>
              </a:ext>
            </a:extLst>
          </p:cNvPr>
          <p:cNvSpPr/>
          <p:nvPr/>
        </p:nvSpPr>
        <p:spPr>
          <a:xfrm>
            <a:off x="7243433" y="4990424"/>
            <a:ext cx="2384384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선린톤</a:t>
            </a:r>
          </a:p>
        </p:txBody>
      </p:sp>
    </p:spTree>
    <p:extLst>
      <p:ext uri="{BB962C8B-B14F-4D97-AF65-F5344CB8AC3E}">
        <p14:creationId xmlns:p14="http://schemas.microsoft.com/office/powerpoint/2010/main" val="28752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B95121A-4A95-FBC5-F016-D5978780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8" y="1494221"/>
            <a:ext cx="8368123" cy="44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AFA79-103A-B8C6-3D3C-A6A3089CB06C}"/>
              </a:ext>
            </a:extLst>
          </p:cNvPr>
          <p:cNvGrpSpPr/>
          <p:nvPr/>
        </p:nvGrpSpPr>
        <p:grpSpPr>
          <a:xfrm>
            <a:off x="1911938" y="981024"/>
            <a:ext cx="8368123" cy="4472618"/>
            <a:chOff x="1911938" y="1494221"/>
            <a:chExt cx="8368123" cy="44726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95121A-4A95-FBC5-F016-D5978780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938" y="1494221"/>
              <a:ext cx="8368123" cy="447261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3DE524-5DD8-37A2-CF4E-682C34F30FCB}"/>
                </a:ext>
              </a:extLst>
            </p:cNvPr>
            <p:cNvSpPr/>
            <p:nvPr/>
          </p:nvSpPr>
          <p:spPr>
            <a:xfrm>
              <a:off x="4130040" y="3176693"/>
              <a:ext cx="4683760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C302F06-068A-207D-3FCC-BFBC36B88DD0}"/>
                </a:ext>
              </a:extLst>
            </p:cNvPr>
            <p:cNvSpPr/>
            <p:nvPr/>
          </p:nvSpPr>
          <p:spPr>
            <a:xfrm>
              <a:off x="4130040" y="4326656"/>
              <a:ext cx="4004310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58E9A5-3E01-3E53-9335-09747FD908BB}"/>
                </a:ext>
              </a:extLst>
            </p:cNvPr>
            <p:cNvSpPr/>
            <p:nvPr/>
          </p:nvSpPr>
          <p:spPr>
            <a:xfrm>
              <a:off x="4130040" y="3561928"/>
              <a:ext cx="3337560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F6A183-5038-A33B-7F2C-F120CDF99D8A}"/>
              </a:ext>
            </a:extLst>
          </p:cNvPr>
          <p:cNvSpPr txBox="1"/>
          <p:nvPr/>
        </p:nvSpPr>
        <p:spPr>
          <a:xfrm>
            <a:off x="2473064" y="5549625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이번 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~ 14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게임의 퀄리티를 높이기 위한</a:t>
            </a:r>
            <a:b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</a:b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쉐이더와 파티클을 중점적으로 배웁니다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54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6211A-FE78-25D1-0F3E-4359324B694B}"/>
              </a:ext>
            </a:extLst>
          </p:cNvPr>
          <p:cNvSpPr/>
          <p:nvPr/>
        </p:nvSpPr>
        <p:spPr>
          <a:xfrm>
            <a:off x="247466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9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158FE-D25E-90B9-E78D-18EC2B7B0F9A}"/>
              </a:ext>
            </a:extLst>
          </p:cNvPr>
          <p:cNvSpPr/>
          <p:nvPr/>
        </p:nvSpPr>
        <p:spPr>
          <a:xfrm>
            <a:off x="366685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8A2A7-AA84-9710-68BF-E15AB4D58979}"/>
              </a:ext>
            </a:extLst>
          </p:cNvPr>
          <p:cNvSpPr/>
          <p:nvPr/>
        </p:nvSpPr>
        <p:spPr>
          <a:xfrm>
            <a:off x="4859049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032E2-A367-E010-67CB-1C42C9CB5FC5}"/>
              </a:ext>
            </a:extLst>
          </p:cNvPr>
          <p:cNvSpPr/>
          <p:nvPr/>
        </p:nvSpPr>
        <p:spPr>
          <a:xfrm>
            <a:off x="6051241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12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85C75-9C96-A64B-6D9F-28F1DF854CEE}"/>
              </a:ext>
            </a:extLst>
          </p:cNvPr>
          <p:cNvSpPr/>
          <p:nvPr/>
        </p:nvSpPr>
        <p:spPr>
          <a:xfrm>
            <a:off x="7243433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13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1744D-21E9-AEA0-A1C2-9EFD8E27AF78}"/>
              </a:ext>
            </a:extLst>
          </p:cNvPr>
          <p:cNvSpPr/>
          <p:nvPr/>
        </p:nvSpPr>
        <p:spPr>
          <a:xfrm>
            <a:off x="8435625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14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4D025-BBB3-6910-80FE-A5A05CB33644}"/>
              </a:ext>
            </a:extLst>
          </p:cNvPr>
          <p:cNvSpPr/>
          <p:nvPr/>
        </p:nvSpPr>
        <p:spPr>
          <a:xfrm>
            <a:off x="9627817" y="1413848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15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E11A5-A14B-28CD-6D16-4241F43BCC24}"/>
              </a:ext>
            </a:extLst>
          </p:cNvPr>
          <p:cNvSpPr txBox="1"/>
          <p:nvPr/>
        </p:nvSpPr>
        <p:spPr>
          <a:xfrm>
            <a:off x="6332187" y="607958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</a:t>
            </a:r>
            <a:endParaRPr lang="en-US" altLang="ko-KR" sz="24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D7B38E-4E96-71CE-3D4C-0130142EDED5}"/>
              </a:ext>
            </a:extLst>
          </p:cNvPr>
          <p:cNvSpPr/>
          <p:nvPr/>
        </p:nvSpPr>
        <p:spPr>
          <a:xfrm>
            <a:off x="247466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298026-D0F1-8211-691D-C6507AD9FCFA}"/>
              </a:ext>
            </a:extLst>
          </p:cNvPr>
          <p:cNvSpPr/>
          <p:nvPr/>
        </p:nvSpPr>
        <p:spPr>
          <a:xfrm>
            <a:off x="366685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B5A60C-C33A-6704-5146-82447BF081E1}"/>
              </a:ext>
            </a:extLst>
          </p:cNvPr>
          <p:cNvSpPr/>
          <p:nvPr/>
        </p:nvSpPr>
        <p:spPr>
          <a:xfrm>
            <a:off x="4859049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822E4-9F4B-A890-A631-6F432930300F}"/>
              </a:ext>
            </a:extLst>
          </p:cNvPr>
          <p:cNvSpPr/>
          <p:nvPr/>
        </p:nvSpPr>
        <p:spPr>
          <a:xfrm>
            <a:off x="6051241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파티클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ADDBDD-6733-685D-19B6-AE472AE72256}"/>
              </a:ext>
            </a:extLst>
          </p:cNvPr>
          <p:cNvSpPr/>
          <p:nvPr/>
        </p:nvSpPr>
        <p:spPr>
          <a:xfrm>
            <a:off x="7243433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CA5B73-7ED7-6F9A-DE52-361CAA4649E8}"/>
              </a:ext>
            </a:extLst>
          </p:cNvPr>
          <p:cNvSpPr/>
          <p:nvPr/>
        </p:nvSpPr>
        <p:spPr>
          <a:xfrm>
            <a:off x="8435625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(</a:t>
            </a:r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슈팅 게임</a:t>
            </a:r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)</a:t>
            </a:r>
          </a:p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쉐이더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BE0B4-39F5-9237-BDDB-E2EB7EC4CDC0}"/>
              </a:ext>
            </a:extLst>
          </p:cNvPr>
          <p:cNvSpPr/>
          <p:nvPr/>
        </p:nvSpPr>
        <p:spPr>
          <a:xfrm>
            <a:off x="9627817" y="2606040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D33578-4FA9-E8C5-5CD3-84971A3F79A6}"/>
              </a:ext>
            </a:extLst>
          </p:cNvPr>
          <p:cNvSpPr/>
          <p:nvPr/>
        </p:nvSpPr>
        <p:spPr>
          <a:xfrm>
            <a:off x="247466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16</a:t>
            </a:r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A3C32D-04D0-F061-BE59-FEC231D084EC}"/>
              </a:ext>
            </a:extLst>
          </p:cNvPr>
          <p:cNvSpPr/>
          <p:nvPr/>
        </p:nvSpPr>
        <p:spPr>
          <a:xfrm>
            <a:off x="366685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17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C63D0C3-DE07-49B4-EB3B-7D8A33EC71F8}"/>
              </a:ext>
            </a:extLst>
          </p:cNvPr>
          <p:cNvSpPr/>
          <p:nvPr/>
        </p:nvSpPr>
        <p:spPr>
          <a:xfrm>
            <a:off x="4859049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18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63481B-ED3F-4796-FE5F-F8C8B722C491}"/>
              </a:ext>
            </a:extLst>
          </p:cNvPr>
          <p:cNvSpPr/>
          <p:nvPr/>
        </p:nvSpPr>
        <p:spPr>
          <a:xfrm>
            <a:off x="6051241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19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037ED-2004-1AF3-D900-D7582B85B0B2}"/>
              </a:ext>
            </a:extLst>
          </p:cNvPr>
          <p:cNvSpPr/>
          <p:nvPr/>
        </p:nvSpPr>
        <p:spPr>
          <a:xfrm>
            <a:off x="7243433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20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CF408C-DB83-F12E-97A5-2CC6B3A375C9}"/>
              </a:ext>
            </a:extLst>
          </p:cNvPr>
          <p:cNvSpPr/>
          <p:nvPr/>
        </p:nvSpPr>
        <p:spPr>
          <a:xfrm>
            <a:off x="8435625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21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C085C3-B03B-D69A-0062-E554FCB7B2F3}"/>
              </a:ext>
            </a:extLst>
          </p:cNvPr>
          <p:cNvSpPr/>
          <p:nvPr/>
        </p:nvSpPr>
        <p:spPr>
          <a:xfrm>
            <a:off x="9627817" y="3798232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0070C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22</a:t>
            </a:r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A02B8E-3FE7-E364-F0F7-385922F46704}"/>
              </a:ext>
            </a:extLst>
          </p:cNvPr>
          <p:cNvSpPr/>
          <p:nvPr/>
        </p:nvSpPr>
        <p:spPr>
          <a:xfrm>
            <a:off x="2474665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DE1FA-7E4A-6834-457F-58A27626386E}"/>
              </a:ext>
            </a:extLst>
          </p:cNvPr>
          <p:cNvSpPr/>
          <p:nvPr/>
        </p:nvSpPr>
        <p:spPr>
          <a:xfrm>
            <a:off x="366685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B1A741-BAAE-95EF-3196-366B18F068A3}"/>
              </a:ext>
            </a:extLst>
          </p:cNvPr>
          <p:cNvSpPr/>
          <p:nvPr/>
        </p:nvSpPr>
        <p:spPr>
          <a:xfrm>
            <a:off x="4859049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…</a:t>
            </a:r>
            <a:endParaRPr lang="ko-KR" altLang="en-US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11F7D-66A2-BE08-9FF5-57CB91E1972A}"/>
              </a:ext>
            </a:extLst>
          </p:cNvPr>
          <p:cNvSpPr/>
          <p:nvPr/>
        </p:nvSpPr>
        <p:spPr>
          <a:xfrm>
            <a:off x="6051241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발표</a:t>
            </a:r>
            <a:endParaRPr lang="en-US" altLang="ko-KR">
              <a:solidFill>
                <a:sysClr val="windowText" lastClr="00000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5B84AF-66C4-D5A0-9F3C-D64ED72814D1}"/>
              </a:ext>
            </a:extLst>
          </p:cNvPr>
          <p:cNvSpPr/>
          <p:nvPr/>
        </p:nvSpPr>
        <p:spPr>
          <a:xfrm>
            <a:off x="9627817" y="4990424"/>
            <a:ext cx="1192192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스퀘어라운드OTF Light" panose="020B0600000101010101" pitchFamily="34" charset="-127"/>
              <a:ea typeface="나눔스퀘어라운드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FB05AD-3A9D-E9AD-B5D5-370ECFFB4020}"/>
              </a:ext>
            </a:extLst>
          </p:cNvPr>
          <p:cNvSpPr/>
          <p:nvPr/>
        </p:nvSpPr>
        <p:spPr>
          <a:xfrm>
            <a:off x="7243433" y="4990424"/>
            <a:ext cx="2384384" cy="1192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나눔스퀘어라운드OTF Light" panose="020B0600000101010101" pitchFamily="34" charset="-127"/>
                <a:ea typeface="나눔스퀘어라운드OTF Light" panose="020B0600000101010101" pitchFamily="34" charset="-127"/>
              </a:rPr>
              <a:t>선린톤</a:t>
            </a:r>
          </a:p>
        </p:txBody>
      </p:sp>
    </p:spTree>
    <p:extLst>
      <p:ext uri="{BB962C8B-B14F-4D97-AF65-F5344CB8AC3E}">
        <p14:creationId xmlns:p14="http://schemas.microsoft.com/office/powerpoint/2010/main" val="98155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9169-4292-E333-D513-D86D93015DDA}"/>
              </a:ext>
            </a:extLst>
          </p:cNvPr>
          <p:cNvSpPr txBox="1"/>
          <p:nvPr/>
        </p:nvSpPr>
        <p:spPr>
          <a:xfrm>
            <a:off x="171888" y="194702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바꿀 계획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9CF47B7-350B-2B52-E607-A377E3235064}"/>
              </a:ext>
            </a:extLst>
          </p:cNvPr>
          <p:cNvCxnSpPr>
            <a:cxnSpLocks/>
          </p:cNvCxnSpPr>
          <p:nvPr/>
        </p:nvCxnSpPr>
        <p:spPr>
          <a:xfrm>
            <a:off x="171888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2AFA79-103A-B8C6-3D3C-A6A3089CB06C}"/>
              </a:ext>
            </a:extLst>
          </p:cNvPr>
          <p:cNvGrpSpPr/>
          <p:nvPr/>
        </p:nvGrpSpPr>
        <p:grpSpPr>
          <a:xfrm>
            <a:off x="1911938" y="981024"/>
            <a:ext cx="8368123" cy="4472618"/>
            <a:chOff x="1911938" y="1494221"/>
            <a:chExt cx="8368123" cy="44726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95121A-4A95-FBC5-F016-D5978780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1938" y="1494221"/>
              <a:ext cx="8368123" cy="447261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3DE524-5DD8-37A2-CF4E-682C34F30FCB}"/>
                </a:ext>
              </a:extLst>
            </p:cNvPr>
            <p:cNvSpPr/>
            <p:nvPr/>
          </p:nvSpPr>
          <p:spPr>
            <a:xfrm>
              <a:off x="4130040" y="4135289"/>
              <a:ext cx="4004310" cy="127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F6A183-5038-A33B-7F2C-F120CDF99D8A}"/>
              </a:ext>
            </a:extLst>
          </p:cNvPr>
          <p:cNvSpPr txBox="1"/>
          <p:nvPr/>
        </p:nvSpPr>
        <p:spPr>
          <a:xfrm>
            <a:off x="1704435" y="5549625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다음 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월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17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 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~ 18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일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 </a:t>
            </a:r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은 슈팅 게임 별개로 데이터 저장을 배웁니다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r>
              <a:rPr lang="ko-KR" altLang="en-US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데이터 저장에 대한 기초와 심화적인 부분을 다룰 예정입니다</a:t>
            </a:r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76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1855</Words>
  <Application>Microsoft Office PowerPoint</Application>
  <PresentationFormat>와이드스크린</PresentationFormat>
  <Paragraphs>431</Paragraphs>
  <Slides>46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나눔스퀘어라운드OTF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438</cp:revision>
  <dcterms:created xsi:type="dcterms:W3CDTF">2023-05-12T11:56:26Z</dcterms:created>
  <dcterms:modified xsi:type="dcterms:W3CDTF">2023-07-10T13:35:31Z</dcterms:modified>
</cp:coreProperties>
</file>