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4" r:id="rId4"/>
    <p:sldId id="275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39" r:id="rId13"/>
    <p:sldId id="447" r:id="rId14"/>
    <p:sldId id="452" r:id="rId15"/>
    <p:sldId id="449" r:id="rId16"/>
    <p:sldId id="456" r:id="rId17"/>
    <p:sldId id="455" r:id="rId18"/>
    <p:sldId id="459" r:id="rId19"/>
    <p:sldId id="465" r:id="rId20"/>
    <p:sldId id="467" r:id="rId21"/>
    <p:sldId id="466" r:id="rId22"/>
    <p:sldId id="448" r:id="rId23"/>
    <p:sldId id="451" r:id="rId24"/>
    <p:sldId id="474" r:id="rId25"/>
    <p:sldId id="475" r:id="rId26"/>
    <p:sldId id="476" r:id="rId27"/>
    <p:sldId id="477" r:id="rId28"/>
    <p:sldId id="478" r:id="rId29"/>
    <p:sldId id="482" r:id="rId30"/>
    <p:sldId id="487" r:id="rId31"/>
    <p:sldId id="486" r:id="rId32"/>
    <p:sldId id="488" r:id="rId33"/>
    <p:sldId id="489" r:id="rId34"/>
    <p:sldId id="490" r:id="rId35"/>
    <p:sldId id="450" r:id="rId36"/>
    <p:sldId id="501" r:id="rId37"/>
    <p:sldId id="500" r:id="rId38"/>
    <p:sldId id="454" r:id="rId39"/>
    <p:sldId id="457" r:id="rId40"/>
    <p:sldId id="458" r:id="rId41"/>
    <p:sldId id="460" r:id="rId42"/>
    <p:sldId id="461" r:id="rId43"/>
    <p:sldId id="462" r:id="rId44"/>
    <p:sldId id="463" r:id="rId45"/>
    <p:sldId id="464" r:id="rId46"/>
    <p:sldId id="468" r:id="rId47"/>
    <p:sldId id="469" r:id="rId48"/>
    <p:sldId id="470" r:id="rId49"/>
    <p:sldId id="471" r:id="rId50"/>
    <p:sldId id="480" r:id="rId51"/>
    <p:sldId id="473" r:id="rId52"/>
    <p:sldId id="479" r:id="rId53"/>
    <p:sldId id="481" r:id="rId54"/>
    <p:sldId id="483" r:id="rId55"/>
    <p:sldId id="484" r:id="rId56"/>
    <p:sldId id="485" r:id="rId57"/>
    <p:sldId id="472" r:id="rId58"/>
    <p:sldId id="492" r:id="rId59"/>
    <p:sldId id="494" r:id="rId60"/>
    <p:sldId id="495" r:id="rId61"/>
    <p:sldId id="496" r:id="rId62"/>
    <p:sldId id="497" r:id="rId63"/>
    <p:sldId id="498" r:id="rId64"/>
    <p:sldId id="499" r:id="rId65"/>
    <p:sldId id="491" r:id="rId66"/>
    <p:sldId id="332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4.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맵과 카메라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486191" y="5427888"/>
            <a:ext cx="11219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샌드박스 게임이지만 맵의 변화가 한정되어 있다면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한정된 변화만을 서버가 저장할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고정된 맵은 클라이언트를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변화하는 부분은 서버를 이용하여 맵을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170" name="Picture 2" descr="Satisfactory on Steam">
            <a:extLst>
              <a:ext uri="{FF2B5EF4-FFF2-40B4-BE49-F238E27FC236}">
                <a16:creationId xmlns:a16="http://schemas.microsoft.com/office/drawing/2014/main" id="{44C8F579-4D0A-E581-676F-02E06EAC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69" y="1329943"/>
            <a:ext cx="6517662" cy="37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555131" y="5427888"/>
            <a:ext cx="11081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 개발중인 게임은 대부분의 맵은 고정이지만 특정 위치에 동적 오브젝트가 생성되는 방식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동적 오브젝트의 정보는 서버로부터 받고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외는 클라이언트가 그 정보를 갖고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1B9E89-6130-833D-E4D8-FB31678E442B}"/>
              </a:ext>
            </a:extLst>
          </p:cNvPr>
          <p:cNvSpPr/>
          <p:nvPr/>
        </p:nvSpPr>
        <p:spPr>
          <a:xfrm>
            <a:off x="3809422" y="1515533"/>
            <a:ext cx="702733" cy="280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56CFA8-B025-782C-61F1-2B77A78890DC}"/>
              </a:ext>
            </a:extLst>
          </p:cNvPr>
          <p:cNvSpPr/>
          <p:nvPr/>
        </p:nvSpPr>
        <p:spPr>
          <a:xfrm>
            <a:off x="3809422" y="3794780"/>
            <a:ext cx="3073399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4A4DE-74C6-76B1-FDDD-A9B3BC3B36DE}"/>
              </a:ext>
            </a:extLst>
          </p:cNvPr>
          <p:cNvSpPr/>
          <p:nvPr/>
        </p:nvSpPr>
        <p:spPr>
          <a:xfrm>
            <a:off x="5346121" y="1523178"/>
            <a:ext cx="3073399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F11EE-28DF-70AA-C961-0200C954EDC8}"/>
              </a:ext>
            </a:extLst>
          </p:cNvPr>
          <p:cNvSpPr/>
          <p:nvPr/>
        </p:nvSpPr>
        <p:spPr>
          <a:xfrm>
            <a:off x="8068153" y="1527411"/>
            <a:ext cx="702733" cy="280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7D2AED-20B6-D2A9-7A55-1AF122D52701}"/>
              </a:ext>
            </a:extLst>
          </p:cNvPr>
          <p:cNvSpPr/>
          <p:nvPr/>
        </p:nvSpPr>
        <p:spPr>
          <a:xfrm>
            <a:off x="4520043" y="2998913"/>
            <a:ext cx="948845" cy="7958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E37B7-0837-8302-8DE5-2DF9DC54CF37}"/>
              </a:ext>
            </a:extLst>
          </p:cNvPr>
          <p:cNvSpPr/>
          <p:nvPr/>
        </p:nvSpPr>
        <p:spPr>
          <a:xfrm>
            <a:off x="7119308" y="3522133"/>
            <a:ext cx="948845" cy="7958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7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71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244433" y="5597221"/>
            <a:ext cx="97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맵이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2D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타일로 표현될 수 있을 때에 유니티에선 타일맵을 이용할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8194" name="Picture 2" descr="Unity - Optimize performance of 2D games with Unity Tilemap">
            <a:extLst>
              <a:ext uri="{FF2B5EF4-FFF2-40B4-BE49-F238E27FC236}">
                <a16:creationId xmlns:a16="http://schemas.microsoft.com/office/drawing/2014/main" id="{25AC2A27-2E27-9CEF-7769-16B34602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717922"/>
            <a:ext cx="7715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3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351311" y="5451797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타일의 모양을 선택하면 그 타일에 맞는 그리드를 만들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타일맵은 여러 설정이 있지만 설정마다 큰 차이는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09A45-C95D-0C14-2FCB-561F6519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57" y="780690"/>
            <a:ext cx="7126485" cy="42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991183" y="2617168"/>
            <a:ext cx="6200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유니티의 스프라이트는 용량과 최적화를 위하여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파일에 여러 스프라이트를 넣는 경우가 많음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(Sprite Mode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Multiple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인 케이스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타일맵을 위한 에셋은 주로 이러한 형태로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합쳐진 에셋을 잘라서 사용함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ED162-FD0A-DEB1-D019-945DFAD6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56" y="215900"/>
            <a:ext cx="2981226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459166" y="4279759"/>
            <a:ext cx="9273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유니티의 스프라이트는 크게 싱글과 멀티플로 나눌 수 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싱글은 단일 파일이 하나의 스프라이트를 나타내는 경우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멀티플은 단일 파일이 여러 스프라이트 또는 애니메이션을 나타내는 경우임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유니티 좌표계의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칸이 해당 스프라이트의 몇 픽셀에 해당하는지를 설정함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C3F43-9B55-F851-0297-43123B9A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95" y="639249"/>
            <a:ext cx="5498009" cy="31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9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52113" y="5201359"/>
            <a:ext cx="1168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멀티플 스프라이트는 그 스프라이트를 일정한 타일에 맞게 자르거나 원하는 크기에 맞게 잘라야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에셋을 다운로드 받았다면 이미 그 작업이 스프라이트에서 되어 있을 수 있고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않은 경우 직접 자르는 작업이 필요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3421F-2EFF-CEE0-B018-ABCC6E32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17" y="780690"/>
            <a:ext cx="7313365" cy="38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7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940618" y="5201359"/>
            <a:ext cx="1031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Windows/2D/Tile Palette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타일맵을 위한 팔레트를 만들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팔레트에는 멀티플 스프라이트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혹은 여러 스프라이트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넣어서 미리 팔레트를 만들고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타일맵에서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86597A-6636-F5A5-DD4D-FD71EC77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18" y="456312"/>
            <a:ext cx="6958964" cy="44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9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3353964" y="5772590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타일맵을 이용하여 그리듯 맵을 만들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4FA22-466C-FC47-ED77-3AC012EE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85" y="903783"/>
            <a:ext cx="7547629" cy="43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280665"/>
            <a:ext cx="2589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맵 생성과 동적 오브젝트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타일맵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월드 좌표계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타일맵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체력과 닉네임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479793" y="5560211"/>
            <a:ext cx="1123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유니티의 타일맵은 기본적으로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z-order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지원함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화면상에서 아래에 위치한 오브젝트는 화면에 더 가깝도록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z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값을 자동적으로 바꿔주는 기능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A2609-D4EC-B21B-CE43-60AB84AC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717922"/>
            <a:ext cx="8055838" cy="45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1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786717" y="5846477"/>
            <a:ext cx="1061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레이어를 잘 나누었다면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Tilemap Collider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이동할 수 없는 곳을 간편하게 만들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75620C-ABE4-323F-885F-41A68DB5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5" y="456312"/>
            <a:ext cx="7230489" cy="47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22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993044" y="5763038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시네머신은 유니티의 패키지 중 하나로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다양한 카메라 조작을 지원함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026" name="Picture 2" descr="파인(Pine), Twirlbound 제작">
            <a:extLst>
              <a:ext uri="{FF2B5EF4-FFF2-40B4-BE49-F238E27FC236}">
                <a16:creationId xmlns:a16="http://schemas.microsoft.com/office/drawing/2014/main" id="{2890BE6C-B26F-85E2-B7FA-260FBD10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914929"/>
            <a:ext cx="7715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5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896600" y="5449772"/>
            <a:ext cx="1039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시네머신이라는 이름 답게 시네마틱을 인게임에서 구현하기 위한 수많은 기능들이 존재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시네마틱을 사용하지 않더라도 인게임에서 사용하기 편리한 카메라 기능들도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2" name="Picture 2" descr="파인(Pine), Twirlbound 제작">
            <a:extLst>
              <a:ext uri="{FF2B5EF4-FFF2-40B4-BE49-F238E27FC236}">
                <a16:creationId xmlns:a16="http://schemas.microsoft.com/office/drawing/2014/main" id="{831DBA48-A34B-651C-A012-CA0E6595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601663"/>
            <a:ext cx="7715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1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993061" y="4730105"/>
            <a:ext cx="8206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기존의 유니티는 일반적으로 하나의 씬에 하나의 메인 카메라가 있고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메인 카메라가 바라보는 모습이 게임 화면에 표현됨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0BCB07-54C6-A6CE-045C-A72E75B9D933}"/>
              </a:ext>
            </a:extLst>
          </p:cNvPr>
          <p:cNvSpPr/>
          <p:nvPr/>
        </p:nvSpPr>
        <p:spPr>
          <a:xfrm>
            <a:off x="1418089" y="1934361"/>
            <a:ext cx="935581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Scene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EA7DA7-E78D-818F-210F-B079C851774F}"/>
              </a:ext>
            </a:extLst>
          </p:cNvPr>
          <p:cNvSpPr/>
          <p:nvPr/>
        </p:nvSpPr>
        <p:spPr>
          <a:xfrm>
            <a:off x="4326174" y="2543961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Main Camera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2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593648" y="5051838"/>
            <a:ext cx="1100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시네머신을 사용할 경우 메인 카메라에 시네머신 브레인이라고 하는 특별한 컴포넌트가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브레인이 메인 카메라를 직접 조작하는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0BCB07-54C6-A6CE-045C-A72E75B9D933}"/>
              </a:ext>
            </a:extLst>
          </p:cNvPr>
          <p:cNvSpPr/>
          <p:nvPr/>
        </p:nvSpPr>
        <p:spPr>
          <a:xfrm>
            <a:off x="1418089" y="1434828"/>
            <a:ext cx="935581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Scene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EA7DA7-E78D-818F-210F-B079C851774F}"/>
              </a:ext>
            </a:extLst>
          </p:cNvPr>
          <p:cNvSpPr/>
          <p:nvPr/>
        </p:nvSpPr>
        <p:spPr>
          <a:xfrm>
            <a:off x="4326174" y="2044428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Main Camera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14EE9D-7E43-6D13-E21E-1F55B8FF04CA}"/>
              </a:ext>
            </a:extLst>
          </p:cNvPr>
          <p:cNvSpPr/>
          <p:nvPr/>
        </p:nvSpPr>
        <p:spPr>
          <a:xfrm>
            <a:off x="4326174" y="2654027"/>
            <a:ext cx="3539645" cy="139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Cinemachine Brain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23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557863" y="5007673"/>
            <a:ext cx="907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시네머신은 실제 카메라가 아닌 여러 가상 카메라를 사용함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가상 카메라를 브레인이 조작하여 원하는 효과를 적용하여 카메라를 제어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0BCB07-54C6-A6CE-045C-A72E75B9D933}"/>
              </a:ext>
            </a:extLst>
          </p:cNvPr>
          <p:cNvSpPr/>
          <p:nvPr/>
        </p:nvSpPr>
        <p:spPr>
          <a:xfrm>
            <a:off x="1418089" y="1434828"/>
            <a:ext cx="935581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Scene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EA7DA7-E78D-818F-210F-B079C851774F}"/>
              </a:ext>
            </a:extLst>
          </p:cNvPr>
          <p:cNvSpPr/>
          <p:nvPr/>
        </p:nvSpPr>
        <p:spPr>
          <a:xfrm>
            <a:off x="4326174" y="2044428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Main Camera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14EE9D-7E43-6D13-E21E-1F55B8FF04CA}"/>
              </a:ext>
            </a:extLst>
          </p:cNvPr>
          <p:cNvSpPr/>
          <p:nvPr/>
        </p:nvSpPr>
        <p:spPr>
          <a:xfrm>
            <a:off x="4326174" y="2654027"/>
            <a:ext cx="3539645" cy="139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Cinemachine Brain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3CB76-265E-3C3E-CAE9-EF6FD697E646}"/>
              </a:ext>
            </a:extLst>
          </p:cNvPr>
          <p:cNvSpPr/>
          <p:nvPr/>
        </p:nvSpPr>
        <p:spPr>
          <a:xfrm>
            <a:off x="1418088" y="2044428"/>
            <a:ext cx="2540871" cy="830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 Camera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C9334-FDD4-696D-FBAA-8BD7112B4327}"/>
              </a:ext>
            </a:extLst>
          </p:cNvPr>
          <p:cNvSpPr/>
          <p:nvPr/>
        </p:nvSpPr>
        <p:spPr>
          <a:xfrm>
            <a:off x="8233034" y="2044428"/>
            <a:ext cx="2540871" cy="830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 Camera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65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420285" y="500767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시네머신을 사용하기 위하여 씬에 가상 카메라를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브레인이 없다면 자동으로 브레인을 메인 카메라에 붙임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6F9FC8-1FBC-8516-473B-EC9A837A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12" y="1932503"/>
            <a:ext cx="7152375" cy="14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387157" y="5287073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가상 카메라에는 굉장히 많은 옵션들이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여러 옵션들을 사용하여 카메라에 효과를 주는 것은 후반부 수업에서 다룰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CA439-3ED8-119D-FE40-98ADF63D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65" y="717922"/>
            <a:ext cx="4273870" cy="40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5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57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월드 좌표계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UI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258927" y="5405606"/>
            <a:ext cx="9674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유니티의 좌표계는 크게 둘로 나눌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오브젝트들이 돌아다니는 월드 좌표계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그려지는 스크린 좌표계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FA25DE-8BCB-1334-2941-DC4BB1AB023A}"/>
              </a:ext>
            </a:extLst>
          </p:cNvPr>
          <p:cNvSpPr/>
          <p:nvPr/>
        </p:nvSpPr>
        <p:spPr>
          <a:xfrm>
            <a:off x="2751667" y="1395256"/>
            <a:ext cx="6688666" cy="296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FBE30-0705-4DE6-6B69-325F9ECA96DB}"/>
              </a:ext>
            </a:extLst>
          </p:cNvPr>
          <p:cNvSpPr txBox="1"/>
          <p:nvPr/>
        </p:nvSpPr>
        <p:spPr>
          <a:xfrm>
            <a:off x="945637" y="2938766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1BA52-0B75-DEA6-3019-B2C4DD22BA3C}"/>
              </a:ext>
            </a:extLst>
          </p:cNvPr>
          <p:cNvSpPr txBox="1"/>
          <p:nvPr/>
        </p:nvSpPr>
        <p:spPr>
          <a:xfrm>
            <a:off x="7631055" y="139525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(1920,1080)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7CECA9-5B8F-2816-DCD8-45A79FADF95F}"/>
              </a:ext>
            </a:extLst>
          </p:cNvPr>
          <p:cNvSpPr/>
          <p:nvPr/>
        </p:nvSpPr>
        <p:spPr>
          <a:xfrm>
            <a:off x="1024466" y="2251261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A8F29-5A7E-FB3B-0A21-7C68B67AD8AC}"/>
              </a:ext>
            </a:extLst>
          </p:cNvPr>
          <p:cNvSpPr txBox="1"/>
          <p:nvPr/>
        </p:nvSpPr>
        <p:spPr>
          <a:xfrm>
            <a:off x="2751667" y="3898668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DE90A-D5D2-2118-0970-8154C734B6E5}"/>
              </a:ext>
            </a:extLst>
          </p:cNvPr>
          <p:cNvSpPr txBox="1"/>
          <p:nvPr/>
        </p:nvSpPr>
        <p:spPr>
          <a:xfrm>
            <a:off x="5550818" y="270793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(10,-1)</a:t>
            </a:r>
          </a:p>
        </p:txBody>
      </p:sp>
    </p:spTree>
    <p:extLst>
      <p:ext uri="{BB962C8B-B14F-4D97-AF65-F5344CB8AC3E}">
        <p14:creationId xmlns:p14="http://schemas.microsoft.com/office/powerpoint/2010/main" val="202686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월드 좌표계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UI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54477" y="5846477"/>
            <a:ext cx="1188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유니티의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캔버스에 그려지는데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캔버스는 기본적으로 스크린 좌표계를 사용하여 화면에 고정됨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FA25DE-8BCB-1334-2941-DC4BB1AB023A}"/>
              </a:ext>
            </a:extLst>
          </p:cNvPr>
          <p:cNvSpPr/>
          <p:nvPr/>
        </p:nvSpPr>
        <p:spPr>
          <a:xfrm>
            <a:off x="2751667" y="1395256"/>
            <a:ext cx="6688666" cy="296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FBE30-0705-4DE6-6B69-325F9ECA96DB}"/>
              </a:ext>
            </a:extLst>
          </p:cNvPr>
          <p:cNvSpPr txBox="1"/>
          <p:nvPr/>
        </p:nvSpPr>
        <p:spPr>
          <a:xfrm>
            <a:off x="945637" y="2938766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1BA52-0B75-DEA6-3019-B2C4DD22BA3C}"/>
              </a:ext>
            </a:extLst>
          </p:cNvPr>
          <p:cNvSpPr txBox="1"/>
          <p:nvPr/>
        </p:nvSpPr>
        <p:spPr>
          <a:xfrm>
            <a:off x="7631055" y="139525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(1920,1080)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7CECA9-5B8F-2816-DCD8-45A79FADF95F}"/>
              </a:ext>
            </a:extLst>
          </p:cNvPr>
          <p:cNvSpPr/>
          <p:nvPr/>
        </p:nvSpPr>
        <p:spPr>
          <a:xfrm>
            <a:off x="1024466" y="2251261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A8F29-5A7E-FB3B-0A21-7C68B67AD8AC}"/>
              </a:ext>
            </a:extLst>
          </p:cNvPr>
          <p:cNvSpPr txBox="1"/>
          <p:nvPr/>
        </p:nvSpPr>
        <p:spPr>
          <a:xfrm>
            <a:off x="2751667" y="3898668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DE90A-D5D2-2118-0970-8154C734B6E5}"/>
              </a:ext>
            </a:extLst>
          </p:cNvPr>
          <p:cNvSpPr txBox="1"/>
          <p:nvPr/>
        </p:nvSpPr>
        <p:spPr>
          <a:xfrm>
            <a:off x="5550818" y="270793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(10,-1)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B33FF8-42CF-3817-8311-CF5F9AED0ACD}"/>
              </a:ext>
            </a:extLst>
          </p:cNvPr>
          <p:cNvSpPr/>
          <p:nvPr/>
        </p:nvSpPr>
        <p:spPr>
          <a:xfrm>
            <a:off x="7661928" y="3343065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월드 좌표계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UI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09792" y="5381206"/>
            <a:ext cx="1177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텍스트나 이미지와 같은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화면에 고정되는게 아니라 오브젝트를 따라가게 하길 원한다면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캔버스를 스크린 좌표계가 아닌 월드 좌표계로 만들면 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FA25DE-8BCB-1334-2941-DC4BB1AB023A}"/>
              </a:ext>
            </a:extLst>
          </p:cNvPr>
          <p:cNvSpPr/>
          <p:nvPr/>
        </p:nvSpPr>
        <p:spPr>
          <a:xfrm>
            <a:off x="2751667" y="1395256"/>
            <a:ext cx="6688666" cy="296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FBE30-0705-4DE6-6B69-325F9ECA96DB}"/>
              </a:ext>
            </a:extLst>
          </p:cNvPr>
          <p:cNvSpPr txBox="1"/>
          <p:nvPr/>
        </p:nvSpPr>
        <p:spPr>
          <a:xfrm>
            <a:off x="945637" y="2938766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1BA52-0B75-DEA6-3019-B2C4DD22BA3C}"/>
              </a:ext>
            </a:extLst>
          </p:cNvPr>
          <p:cNvSpPr txBox="1"/>
          <p:nvPr/>
        </p:nvSpPr>
        <p:spPr>
          <a:xfrm>
            <a:off x="7631055" y="139525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(1920,1080)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7CECA9-5B8F-2816-DCD8-45A79FADF95F}"/>
              </a:ext>
            </a:extLst>
          </p:cNvPr>
          <p:cNvSpPr/>
          <p:nvPr/>
        </p:nvSpPr>
        <p:spPr>
          <a:xfrm>
            <a:off x="1024466" y="2251261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A8F29-5A7E-FB3B-0A21-7C68B67AD8AC}"/>
              </a:ext>
            </a:extLst>
          </p:cNvPr>
          <p:cNvSpPr txBox="1"/>
          <p:nvPr/>
        </p:nvSpPr>
        <p:spPr>
          <a:xfrm>
            <a:off x="2751667" y="3898668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DE90A-D5D2-2118-0970-8154C734B6E5}"/>
              </a:ext>
            </a:extLst>
          </p:cNvPr>
          <p:cNvSpPr txBox="1"/>
          <p:nvPr/>
        </p:nvSpPr>
        <p:spPr>
          <a:xfrm>
            <a:off x="5550818" y="270793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(10,-1)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B33FF8-42CF-3817-8311-CF5F9AED0ACD}"/>
              </a:ext>
            </a:extLst>
          </p:cNvPr>
          <p:cNvSpPr/>
          <p:nvPr/>
        </p:nvSpPr>
        <p:spPr>
          <a:xfrm>
            <a:off x="517759" y="1172487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월드 좌표계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UI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523463" y="5448554"/>
            <a:ext cx="9145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각각의 오브젝트에 각각의 캔버스를 만들고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캔버스에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그리게 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각각의 오브젝트마다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생성되어 그 오브젝트를 따라다니게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이는 적의 체력과 같은 것을 표현하기에 적합함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FA25DE-8BCB-1334-2941-DC4BB1AB023A}"/>
              </a:ext>
            </a:extLst>
          </p:cNvPr>
          <p:cNvSpPr/>
          <p:nvPr/>
        </p:nvSpPr>
        <p:spPr>
          <a:xfrm>
            <a:off x="2751667" y="1395256"/>
            <a:ext cx="6688666" cy="296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1BA52-0B75-DEA6-3019-B2C4DD22BA3C}"/>
              </a:ext>
            </a:extLst>
          </p:cNvPr>
          <p:cNvSpPr txBox="1"/>
          <p:nvPr/>
        </p:nvSpPr>
        <p:spPr>
          <a:xfrm>
            <a:off x="7631055" y="139525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(1920,1080)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7CECA9-5B8F-2816-DCD8-45A79FADF95F}"/>
              </a:ext>
            </a:extLst>
          </p:cNvPr>
          <p:cNvSpPr/>
          <p:nvPr/>
        </p:nvSpPr>
        <p:spPr>
          <a:xfrm>
            <a:off x="1024466" y="2251261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A8F29-5A7E-FB3B-0A21-7C68B67AD8AC}"/>
              </a:ext>
            </a:extLst>
          </p:cNvPr>
          <p:cNvSpPr txBox="1"/>
          <p:nvPr/>
        </p:nvSpPr>
        <p:spPr>
          <a:xfrm>
            <a:off x="2751667" y="3898668"/>
            <a:ext cx="78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DE90A-D5D2-2118-0970-8154C734B6E5}"/>
              </a:ext>
            </a:extLst>
          </p:cNvPr>
          <p:cNvSpPr txBox="1"/>
          <p:nvPr/>
        </p:nvSpPr>
        <p:spPr>
          <a:xfrm>
            <a:off x="5550818" y="270793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(10,-1)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B33FF8-42CF-3817-8311-CF5F9AED0ACD}"/>
              </a:ext>
            </a:extLst>
          </p:cNvPr>
          <p:cNvSpPr/>
          <p:nvPr/>
        </p:nvSpPr>
        <p:spPr>
          <a:xfrm>
            <a:off x="517759" y="1172487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0411A9-C428-7A21-90A4-6D1B695E49A7}"/>
              </a:ext>
            </a:extLst>
          </p:cNvPr>
          <p:cNvSpPr/>
          <p:nvPr/>
        </p:nvSpPr>
        <p:spPr>
          <a:xfrm>
            <a:off x="4247680" y="1453157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63F4EF-F524-3919-135E-0B2B68D1D229}"/>
              </a:ext>
            </a:extLst>
          </p:cNvPr>
          <p:cNvSpPr/>
          <p:nvPr/>
        </p:nvSpPr>
        <p:spPr>
          <a:xfrm>
            <a:off x="3740973" y="374383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0CEFAF-B4E9-CA47-EB4C-E27C248BAE40}"/>
              </a:ext>
            </a:extLst>
          </p:cNvPr>
          <p:cNvSpPr/>
          <p:nvPr/>
        </p:nvSpPr>
        <p:spPr>
          <a:xfrm>
            <a:off x="7517996" y="4645576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19C78-BCFE-EB47-BE00-871136117DF5}"/>
              </a:ext>
            </a:extLst>
          </p:cNvPr>
          <p:cNvSpPr/>
          <p:nvPr/>
        </p:nvSpPr>
        <p:spPr>
          <a:xfrm>
            <a:off x="7011289" y="3566802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282FB1-CD35-EAEE-CC36-828A39963A73}"/>
              </a:ext>
            </a:extLst>
          </p:cNvPr>
          <p:cNvSpPr/>
          <p:nvPr/>
        </p:nvSpPr>
        <p:spPr>
          <a:xfrm>
            <a:off x="10590154" y="2822084"/>
            <a:ext cx="626533" cy="6265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8330C5-3578-99E2-E519-323A3D8C94FB}"/>
              </a:ext>
            </a:extLst>
          </p:cNvPr>
          <p:cNvSpPr/>
          <p:nvPr/>
        </p:nvSpPr>
        <p:spPr>
          <a:xfrm>
            <a:off x="10083447" y="1743310"/>
            <a:ext cx="1639945" cy="9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7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실습을 시작하기 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205841" y="6106432"/>
            <a:ext cx="77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OnEvent_Update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일부 수정 필요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(hp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추가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i * 20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변경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B724-A579-BFD0-E668-32295C91A582}"/>
              </a:ext>
            </a:extLst>
          </p:cNvPr>
          <p:cNvSpPr txBox="1"/>
          <p:nvPr/>
        </p:nvSpPr>
        <p:spPr>
          <a:xfrm>
            <a:off x="1892300" y="924973"/>
            <a:ext cx="8407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2F6EC-D205-3FB7-660A-80EF25DCD8B9}"/>
              </a:ext>
            </a:extLst>
          </p:cNvPr>
          <p:cNvSpPr txBox="1"/>
          <p:nvPr/>
        </p:nvSpPr>
        <p:spPr>
          <a:xfrm>
            <a:off x="1964266" y="3876168"/>
            <a:ext cx="82634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7406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26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957253" y="5996366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게임에서 사용할 타일맵 에셋을 다운로드 후 임포트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B56DA-9E80-1003-B713-4592B7A5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3" y="293104"/>
            <a:ext cx="755207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839900" y="5615645"/>
            <a:ext cx="851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스프라이트가 멀티플이며 잘리지 않았다면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Slice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잘라주어야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3421F-2EFF-CEE0-B018-ABCC6E32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17" y="873824"/>
            <a:ext cx="7313365" cy="38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reating a Simple Camera Controller in Unity3D using C# | by Mike Young |  Medium">
            <a:extLst>
              <a:ext uri="{FF2B5EF4-FFF2-40B4-BE49-F238E27FC236}">
                <a16:creationId xmlns:a16="http://schemas.microsoft.com/office/drawing/2014/main" id="{EE16EC26-35D4-7A56-AA75-3CE2329A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09" y="854965"/>
            <a:ext cx="8370381" cy="51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3221654" y="6140078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게임에서 맵을 만드는 것은 간단함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992993" y="5368655"/>
            <a:ext cx="8206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배포된 에셋을 사용한다면 대부분의 경우 미리 슬라이싱이 되어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직접 만든 에셋을 사용하고자 하는 경우라면 슬라이싱을 해주어야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3C6B9-28C0-3C76-2135-40990C32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5" y="1489176"/>
            <a:ext cx="10924769" cy="31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9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3F7E3A-0346-94B3-2699-003B7893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82" y="1552416"/>
            <a:ext cx="4873035" cy="2718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753873" y="5023560"/>
            <a:ext cx="668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Windows/2D/Tile Palette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새로운 팔레트를 만듬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폴더는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Palettes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새로 만들어주었음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90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560458" y="5782317"/>
            <a:ext cx="7071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팔레트에 스프라이트를 끌어당기면 폴더를 선택하고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이후 멀티플 스프라이트를 잘라낸 결과를 팔레트에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8F4232-B2B7-027C-D89C-E083F767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08" y="194702"/>
            <a:ext cx="7818983" cy="53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3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1588249" y="5850411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스프라이트 크기가 서로 다르다면 팔레트에서 부자연스럽게 보일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B7E51-DE5C-E01B-516E-C1C39D78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70" y="667831"/>
            <a:ext cx="7612460" cy="47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0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117247" y="5940023"/>
            <a:ext cx="795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그럴 경우 한 멀티플 스프라이트는 하나의 팔레트로 만들어주면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895CE-B6E4-0A71-DB27-6D46B19F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456312"/>
            <a:ext cx="8436071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2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4395110" y="5772590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적당히 배치하여 맵을 만듬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4FA22-466C-FC47-ED77-3AC012EE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85" y="903783"/>
            <a:ext cx="7547629" cy="43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395244" y="4900523"/>
            <a:ext cx="7401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Mode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Individual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바꾸어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y-order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제대로 되도록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경우에 따라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z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값을 바꿀 필요도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여러 레이어를 나누어야 한다면 타일맵을 여럿 생성하면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044175-DEBE-8326-7B81-61F78F2B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52" y="860226"/>
            <a:ext cx="4778495" cy="35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163673" y="5117806"/>
            <a:ext cx="786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나무 앞에 있으면 나무보다 플레이어가 카메라에 가깝게 위치하고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반대는 카메라에 멀게 위치함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27697-C601-582D-2327-374FD94A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65" y="1324695"/>
            <a:ext cx="4021336" cy="2877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C3F295-0E64-EE4D-FFEE-8756345F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93" y="1324695"/>
            <a:ext cx="3417170" cy="29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6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2678983" y="5876563"/>
            <a:ext cx="683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Tilemap Collider 2D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벽에 해당하는 레이어에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C8477-6009-7DEB-B815-AB28FB2E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49" y="272523"/>
            <a:ext cx="7661900" cy="50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7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타일맵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1891179" y="6012750"/>
            <a:ext cx="840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플레이어에 콜라이더와 리지드바디를 추가한 다음 회전과 중력을 막음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70741-4495-E0D9-C7C3-5AE26ADB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6" y="336666"/>
            <a:ext cx="3322608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6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2155666" y="5121070"/>
            <a:ext cx="7880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플레이는 맵을 단 하나의 클라이언트만 사용하기에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클라이언트가 맵을 만들어서 그대로 사용하고 그대로 저장하면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84F3AB-F3B2-2D58-4486-1E41AE040777}"/>
              </a:ext>
            </a:extLst>
          </p:cNvPr>
          <p:cNvSpPr/>
          <p:nvPr/>
        </p:nvSpPr>
        <p:spPr>
          <a:xfrm>
            <a:off x="4326176" y="1549400"/>
            <a:ext cx="3539645" cy="187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Map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77130-90A5-A7C6-F893-A4947893E2A1}"/>
              </a:ext>
            </a:extLst>
          </p:cNvPr>
          <p:cNvSpPr/>
          <p:nvPr/>
        </p:nvSpPr>
        <p:spPr>
          <a:xfrm>
            <a:off x="4326175" y="3429000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Client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179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961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CB11A3-5E3E-C867-9697-A9B83DC23F50}"/>
              </a:ext>
            </a:extLst>
          </p:cNvPr>
          <p:cNvSpPr txBox="1"/>
          <p:nvPr/>
        </p:nvSpPr>
        <p:spPr>
          <a:xfrm>
            <a:off x="3896539" y="6012750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패키지 매니저에서 시네머신을 설치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50E35-403F-C42D-0EAF-859C949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456312"/>
            <a:ext cx="760541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2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420285" y="500767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시네머신을 사용하기 위하여 씬에 가상 카메라를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브레인이 없다면 자동으로 브레인을 메인 카메라에 붙임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6F9FC8-1FBC-8516-473B-EC9A837A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12" y="1932503"/>
            <a:ext cx="7152375" cy="14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51431" y="5406507"/>
            <a:ext cx="11689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Follow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플레이어 오브젝트를 등록하면 별 다른 설정 없이 자동으로 카메라가 플레이어를 따라옴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플레이어 위치로 카메라가 이동하는 것이 아니라 플레이어를 따라 카메라가 부드럽게 움직임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701FC-6F83-AF36-7C7F-1385A81E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80" y="780690"/>
            <a:ext cx="4185239" cy="39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1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946567" y="5632421"/>
            <a:ext cx="10299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카메라가 맵 밖으로 나가지 않게 하기 위해서는 콜라이더를 추가하면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Polygon Collider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트리거를 키고서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Rigidbody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Static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추가함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새 오브젝트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DBA35-70B9-F158-D539-79898520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47" y="394582"/>
            <a:ext cx="3194506" cy="49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5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556297" y="5000143"/>
            <a:ext cx="90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가상 카메라에서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Add Extension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Confiner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추가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(2D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아님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아까전에 만든 콜라이더를 등록하면 그 범위 안에서 카메라가 움직임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Damping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범위 밖에서 카메라가 얼마나 자연스럽게 멈출지를 나타내는 값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AD8BCF-04DA-1BCE-504A-0F2FF6C7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2" y="780690"/>
            <a:ext cx="4456576" cy="36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40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시네머신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519437" y="5426316"/>
            <a:ext cx="915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설정이 끝나면 카메라가 지정된 맵 밖으로 나가지 않고 자연스럽게 막힘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시네머신을 이용한 추가적인 효과들은 오프라인 수업에서 자세히 다룰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9A517-F3BC-5ACC-69BC-424774F7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24" y="624789"/>
            <a:ext cx="7605951" cy="43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5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90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2186295" y="5426316"/>
            <a:ext cx="781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프리팹에서 몸통 부분을 자식 오브젝트로 빼둔 다음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최상위 오브젝트인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아무것도 남지 않도록 수정함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A3DB3-C11A-A472-A7BC-D2184954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1187293"/>
            <a:ext cx="8992379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614032" y="5246313"/>
            <a:ext cx="896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플레이어를 회전하는 부분에서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스프라이트가 없는 최상위 오브젝트는 그대로 두고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Body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회전하도록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3745C-FBD9-EC71-EB1C-0D7DB652575F}"/>
              </a:ext>
            </a:extLst>
          </p:cNvPr>
          <p:cNvSpPr txBox="1"/>
          <p:nvPr/>
        </p:nvSpPr>
        <p:spPr>
          <a:xfrm>
            <a:off x="2447158" y="2993399"/>
            <a:ext cx="729768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AFE3-1E5A-D761-4258-5AA9FFA3DF97}"/>
              </a:ext>
            </a:extLst>
          </p:cNvPr>
          <p:cNvSpPr txBox="1"/>
          <p:nvPr/>
        </p:nvSpPr>
        <p:spPr>
          <a:xfrm>
            <a:off x="3048000" y="1910437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020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549468" y="5121070"/>
            <a:ext cx="11093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그러나 멀티플레이 요소가 조금이라도 들어간다면 맵을 둘 이상의 클라이언트가 공유하게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어떻게 맵을 만들지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동기화는 어떻게 할지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누가 맵을 관리할지 등의 많은 문제가 생김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84F3AB-F3B2-2D58-4486-1E41AE040777}"/>
              </a:ext>
            </a:extLst>
          </p:cNvPr>
          <p:cNvSpPr/>
          <p:nvPr/>
        </p:nvSpPr>
        <p:spPr>
          <a:xfrm>
            <a:off x="4326176" y="1549400"/>
            <a:ext cx="3539645" cy="187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Map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77130-90A5-A7C6-F893-A4947893E2A1}"/>
              </a:ext>
            </a:extLst>
          </p:cNvPr>
          <p:cNvSpPr/>
          <p:nvPr/>
        </p:nvSpPr>
        <p:spPr>
          <a:xfrm>
            <a:off x="4326175" y="3429000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Client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B7283F-B6F3-D0AC-E5BB-F58BD61BD37A}"/>
              </a:ext>
            </a:extLst>
          </p:cNvPr>
          <p:cNvSpPr/>
          <p:nvPr/>
        </p:nvSpPr>
        <p:spPr>
          <a:xfrm>
            <a:off x="7992241" y="3429000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Client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97FF2-DA19-F357-BE05-1DCADA51E61C}"/>
              </a:ext>
            </a:extLst>
          </p:cNvPr>
          <p:cNvSpPr/>
          <p:nvPr/>
        </p:nvSpPr>
        <p:spPr>
          <a:xfrm>
            <a:off x="660109" y="3429000"/>
            <a:ext cx="353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Client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611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617790" y="5835405"/>
            <a:ext cx="8956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오브젝트에 캔버스를 추가하여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World Space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Render Mode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캔버스의 크기가 굉장히 크므로 크기를 많이 줄여주어야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B3696-5D0C-062A-5A0D-CC3E72A5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95" y="291830"/>
            <a:ext cx="5985079" cy="52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6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3877484" y="6068869"/>
            <a:ext cx="4437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Slider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등을 이용하여 체력바를 표현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FE007A-B26A-9E06-3A51-D53D93AB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25" y="116732"/>
            <a:ext cx="5144549" cy="56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4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4263007" y="6068869"/>
            <a:ext cx="366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닉네임이 표시될 부분도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3E20F-FCEE-34D1-E531-159DBC48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01" y="988684"/>
            <a:ext cx="5932597" cy="48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1489018" y="6068869"/>
            <a:ext cx="921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오브젝트가 생성될 때에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업데이트가 될 때에 닉네임과 체력을 설정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94DDE-A8EE-13E1-A49B-2DAE0418AA03}"/>
              </a:ext>
            </a:extLst>
          </p:cNvPr>
          <p:cNvSpPr txBox="1"/>
          <p:nvPr/>
        </p:nvSpPr>
        <p:spPr>
          <a:xfrm>
            <a:off x="3047189" y="878469"/>
            <a:ext cx="60943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hpBar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nicknameText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0CEC-9A4B-1D9C-FD9C-CF009B5DACAA}"/>
              </a:ext>
            </a:extLst>
          </p:cNvPr>
          <p:cNvSpPr txBox="1"/>
          <p:nvPr/>
        </p:nvSpPr>
        <p:spPr>
          <a:xfrm>
            <a:off x="3045567" y="2705910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nicknameText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hpBar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1C1C7-CA0E-0F6C-2209-B9EC7DF6B951}"/>
              </a:ext>
            </a:extLst>
          </p:cNvPr>
          <p:cNvSpPr txBox="1"/>
          <p:nvPr/>
        </p:nvSpPr>
        <p:spPr>
          <a:xfrm>
            <a:off x="1957600" y="3702354"/>
            <a:ext cx="827193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hpBar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1811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적의 체력과 닉네임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4263018" y="6068869"/>
            <a:ext cx="366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체력과 닉네임이 표시됨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EEF3E-16C1-ED7D-7974-26397E0F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998009"/>
            <a:ext cx="8344623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1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01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4.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19禁 초통령 게임' 마인크래프트, 미성년자 접속제한 없앴다 | 서울신문">
            <a:extLst>
              <a:ext uri="{FF2B5EF4-FFF2-40B4-BE49-F238E27FC236}">
                <a16:creationId xmlns:a16="http://schemas.microsoft.com/office/drawing/2014/main" id="{CB91334A-E93C-DA68-FA4E-C4CB052F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077383"/>
            <a:ext cx="6286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547074" y="5365118"/>
            <a:ext cx="11097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맵의 전부를 바꿀 수 있는 게임의 경우 맵의 모든걸 서버가 관리하고 저장함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서버에 접속할 때에 필요한 맵의 모든 부분을 전달받고 이를 오브젝트로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04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913370" y="5427888"/>
            <a:ext cx="10365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맵 자체는 고정이며 그 위의 아이템이 다르다면 맵 정보를 클라이언트가 저장할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맵을 불러오는 것은 클라이언트 혼자서 진행하고 아이템 정보만 서버에게 전달받음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122" name="Picture 2" descr="배틀그라운드 | kakao 게임">
            <a:extLst>
              <a:ext uri="{FF2B5EF4-FFF2-40B4-BE49-F238E27FC236}">
                <a16:creationId xmlns:a16="http://schemas.microsoft.com/office/drawing/2014/main" id="{B8ED3E11-C28F-C9AA-A446-6CE73DDB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6790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3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맵 생성과 동적 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D37F1-AFA6-3E4D-33E9-2B32593E5442}"/>
              </a:ext>
            </a:extLst>
          </p:cNvPr>
          <p:cNvSpPr txBox="1"/>
          <p:nvPr/>
        </p:nvSpPr>
        <p:spPr>
          <a:xfrm>
            <a:off x="307447" y="5427888"/>
            <a:ext cx="1157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아이템과 같은 게임 맵의 변화 자체가 전혀 없다면 맵의 모든 부분을 클라이언트가 전담할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단지 적과 현재 플레이 중인 게임의 정보만을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6146" name="Picture 2" descr="슬로우 스타터' 발로란트, 이젠 대세 게임.. PC방 전체 3위-FPS 1위 [Oh!쎈 이슈]">
            <a:extLst>
              <a:ext uri="{FF2B5EF4-FFF2-40B4-BE49-F238E27FC236}">
                <a16:creationId xmlns:a16="http://schemas.microsoft.com/office/drawing/2014/main" id="{E06305E1-638B-29E2-8A34-56E1446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83" y="1396999"/>
            <a:ext cx="6491833" cy="36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2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1441</Words>
  <Application>Microsoft Office PowerPoint</Application>
  <PresentationFormat>와이드스크린</PresentationFormat>
  <Paragraphs>241</Paragraphs>
  <Slides>66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나눔스퀘어OTF ExtraBold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329</cp:revision>
  <dcterms:created xsi:type="dcterms:W3CDTF">2023-05-12T11:56:26Z</dcterms:created>
  <dcterms:modified xsi:type="dcterms:W3CDTF">2023-06-09T15:27:29Z</dcterms:modified>
</cp:coreProperties>
</file>