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97" r:id="rId11"/>
    <p:sldId id="299" r:id="rId12"/>
    <p:sldId id="278" r:id="rId13"/>
    <p:sldId id="279" r:id="rId14"/>
    <p:sldId id="280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6" r:id="rId28"/>
    <p:sldId id="295" r:id="rId29"/>
    <p:sldId id="298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13" r:id="rId38"/>
    <p:sldId id="307" r:id="rId39"/>
    <p:sldId id="311" r:id="rId40"/>
    <p:sldId id="312" r:id="rId41"/>
    <p:sldId id="314" r:id="rId42"/>
    <p:sldId id="315" r:id="rId43"/>
    <p:sldId id="308" r:id="rId44"/>
    <p:sldId id="310" r:id="rId45"/>
    <p:sldId id="317" r:id="rId46"/>
    <p:sldId id="319" r:id="rId47"/>
    <p:sldId id="318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9" r:id="rId56"/>
    <p:sldId id="309" r:id="rId57"/>
    <p:sldId id="328" r:id="rId58"/>
    <p:sldId id="327" r:id="rId59"/>
    <p:sldId id="330" r:id="rId60"/>
    <p:sldId id="331" r:id="rId61"/>
    <p:sldId id="33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소개와 소켓 프로그래밍 이론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322648" y="2043149"/>
            <a:ext cx="554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멀티플레이 탑뷰 슈팅 게임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166352" y="3291432"/>
            <a:ext cx="5859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멀티플레이를 위한 소켓 프로그래밍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완성도를 높이는 파티클과 사운드 시스템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쉐이더를 이용한 후처리 효과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외의 게임 개발을 위한 여러 테크닉들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3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102239" y="2043149"/>
            <a:ext cx="5987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하나의 서버</a:t>
            </a:r>
            <a:r>
              <a:rPr lang="en-US" altLang="ko-KR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여러 클라이언트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1992954" y="3291432"/>
            <a:ext cx="8206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동일한 게임을 각각의 사람의 각각의 클라이언트로 개발합니다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클라이언트들은 모두 하나의 서버를 공유합니다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서로 다른 클라이언트지만 같이 게임을 플레이할 수 있습니다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07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4617077" y="2305616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개별 프로젝트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337072" y="3553899"/>
            <a:ext cx="5517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후반부터 개별 프로젝트를 진행합니다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구체적인 계획과 방법은 추후 안내하겠습니다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5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64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1954482" y="4988630"/>
            <a:ext cx="828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컴퓨터 시스템은 그 프로그램을 위한 컴퓨터에 따라 여러 종류로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그 중 대표적인 네트워크 기반 모델임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2DD56-72B8-A9CC-200E-D642B199A8CA}"/>
              </a:ext>
            </a:extLst>
          </p:cNvPr>
          <p:cNvSpPr txBox="1"/>
          <p:nvPr/>
        </p:nvSpPr>
        <p:spPr>
          <a:xfrm>
            <a:off x="4894389" y="1431703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단일 프로그램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06A09-3F0B-D5B0-FED4-450F722684B5}"/>
              </a:ext>
            </a:extLst>
          </p:cNvPr>
          <p:cNvSpPr txBox="1"/>
          <p:nvPr/>
        </p:nvSpPr>
        <p:spPr>
          <a:xfrm>
            <a:off x="5231022" y="249556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P2P </a:t>
            </a:r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12306-3FFF-FCF5-5F51-750EDDA68004}"/>
              </a:ext>
            </a:extLst>
          </p:cNvPr>
          <p:cNvSpPr txBox="1"/>
          <p:nvPr/>
        </p:nvSpPr>
        <p:spPr>
          <a:xfrm>
            <a:off x="4262809" y="3559433"/>
            <a:ext cx="366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60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CF44C-D22F-8D28-886A-D63C98162D12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392366" y="4717696"/>
            <a:ext cx="11407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네트워크 기반 모델로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네트워크에 연결된 여러 컴퓨터가 시스템에 참여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기본적으로 클라이언트는 서비스를 요청하고 서버는 그 요청에 대한 응답을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18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CF44C-D22F-8D28-886A-D63C98162D12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687329" y="4552577"/>
            <a:ext cx="1081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 플레이 게임의 경우 네트워크를 신경쓸 필요가 없기에 단일 프로그램에 대해서만 개발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멀티 플레이를 위한 클라이언트 서버 모델은 네트워크를 기반으로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각 프로그램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프로그래밍을 통해 서로 소통함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3913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40501" y="2753783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24341" y="4552577"/>
            <a:ext cx="974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네트워크를 기반으로 하는 프로그램의 로직과 시스템은 굉장히 복잡함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실제 서비스가 이루어진 프로그램부터 운영체제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물리적인 장치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등등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 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계층에 있는 모든 요소들이 필요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00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1862666"/>
            <a:ext cx="2463800" cy="180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</p:cNvCxnSpPr>
          <p:nvPr/>
        </p:nvCxnSpPr>
        <p:spPr>
          <a:xfrm>
            <a:off x="6540501" y="2796116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25818" y="4275666"/>
            <a:ext cx="10740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모든 것들을 다 고려하여 프로그램을 만드는 과정은 너무나도 복잡하기 때문에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과정들을 모두 생략하고 간단한 함수 호출만으로 네트워크 연결이 가능하게 해두었는데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이러한 함수들을 모은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즉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사용하면 그 아래의 복잡한 내용을 크게 생각할 필요가 없어짐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96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CF7E6-69DC-6811-BB60-5BBAB0E0F180}"/>
              </a:ext>
            </a:extLst>
          </p:cNvPr>
          <p:cNvSpPr/>
          <p:nvPr/>
        </p:nvSpPr>
        <p:spPr>
          <a:xfrm>
            <a:off x="5008033" y="3069166"/>
            <a:ext cx="1532468" cy="603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Socket API</a:t>
            </a:r>
            <a:endParaRPr lang="ko-KR" altLang="en-US" sz="20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20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791827" y="4216399"/>
            <a:ext cx="86084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게임을 만들기 위해서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서버에게 필요한 처리의 요청은 소켓이며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정보를 얻는 것도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이보다 더 깊은 내용의 이론은 생략합니다 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등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09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356007"/>
            <a:ext cx="369524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강사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강의 및 프로젝트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프로그래밍 기초 이론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준비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통신과 서버 연결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스레드와 이벤트 큐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클라이언트와 데이터 주고받기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596067" y="4216399"/>
            <a:ext cx="1099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(TCP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기준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연결이 필요한 프로그램은 소켓이라는 이름의 특별한 객체가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소켓은 처음 다른 컴퓨터의 소켓과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(connect)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–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연결된 두 소켓은 데이터를 주고받으며 상호작용할 수 있게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740774" y="235367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5784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95597" y="4216399"/>
            <a:ext cx="1060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소켓은 기본적으로 표준 입출력과 비슷하게 동작함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(printf, scanf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보내는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보내고 바로 다른 작업을 수행할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데이터를 받는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(scanf)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데이터가 필요한 시점에서 데이터가 올 때까지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166763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819652" y="4216399"/>
            <a:ext cx="1055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프로그램에 따라 달리지지만 만약 실시간 멀티 플레이 게임을 만드는 경우라면 문제가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응답을 기다리는 동안 클라이언트가 멈추어서는 안됨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응답과는 별개로 클라이언트는 문제 없이 동작해야함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400201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959926" y="4216399"/>
            <a:ext cx="1027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프로그램을 두 부분으로 나눔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스레드를 분리하는 방식 등으로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스레드에서는 클라이언트의 게임 연산을 수행함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렌더링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스레드에서는 서버의 응답을 계속 기다리고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받을 때마다 이를 알려주거나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368550"/>
            <a:ext cx="7400098" cy="825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436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051020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9E86E-0A0E-3733-BC77-1468B703BC3F}"/>
              </a:ext>
            </a:extLst>
          </p:cNvPr>
          <p:cNvSpPr/>
          <p:nvPr/>
        </p:nvSpPr>
        <p:spPr>
          <a:xfrm>
            <a:off x="4118802" y="2586566"/>
            <a:ext cx="774700" cy="7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9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77995" y="4876981"/>
            <a:ext cx="1063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필요하지 않은 모든 연산에 대해서는 클라이언트가 자체적으로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그러다가 소켓으로부터 데이터가 오면 그에 맞는 처리를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상황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데미지를 받음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죽음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발생하여 서버로부터 받는 데이터는 이벤트라고 부름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837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76424" y="2057346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Notify Event</a:t>
            </a:r>
          </a:p>
        </p:txBody>
      </p:sp>
    </p:spTree>
    <p:extLst>
      <p:ext uri="{BB962C8B-B14F-4D97-AF65-F5344CB8AC3E}">
        <p14:creationId xmlns:p14="http://schemas.microsoft.com/office/powerpoint/2010/main" val="219283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46884" y="4876981"/>
            <a:ext cx="9698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스레드와 소켓 스레드는 서로 싱크가 맞지 않음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개별적으로 동작하므로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이벤트가 발생할 때마다 메인 스레드가 바로바로 처리해줄 수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소켓이 알려준 이벤트를 저장해두는 큐가 필요하고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이벤트 큐라고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31613-E091-C87D-E994-735C02F9745E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5CA09C-7489-C5E4-AEB5-BFD465EABEF5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0919-F602-F27B-2137-036999085185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</p:spTree>
    <p:extLst>
      <p:ext uri="{BB962C8B-B14F-4D97-AF65-F5344CB8AC3E}">
        <p14:creationId xmlns:p14="http://schemas.microsoft.com/office/powerpoint/2010/main" val="241506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990413" y="4876981"/>
            <a:ext cx="10211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게임의 클라이언트를 만드는 관점에서는 이제부터 두 파트를 생각해야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하나는 서버와 연결하여 지속적으로 서버로부터 데이터를 받는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이벤트 큐에서 이벤트를 체크하여 그에 대한 연산을 수행하는 메인 프로그램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273010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349526" y="903678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Catch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31613-E091-C87D-E994-735C02F9745E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5CA09C-7489-C5E4-AEB5-BFD465EABEF5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0919-F602-F27B-2137-036999085185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0D5B2-9061-652A-0F57-56CD7070C94A}"/>
              </a:ext>
            </a:extLst>
          </p:cNvPr>
          <p:cNvSpPr txBox="1"/>
          <p:nvPr/>
        </p:nvSpPr>
        <p:spPr>
          <a:xfrm>
            <a:off x="10411340" y="53325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D10BF-4A08-19E3-73D5-1FC626AF6975}"/>
              </a:ext>
            </a:extLst>
          </p:cNvPr>
          <p:cNvSpPr txBox="1"/>
          <p:nvPr/>
        </p:nvSpPr>
        <p:spPr>
          <a:xfrm>
            <a:off x="6545753" y="191317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2165-1AD3-B124-ED76-C0A7A0EB4EC2}"/>
              </a:ext>
            </a:extLst>
          </p:cNvPr>
          <p:cNvSpPr txBox="1"/>
          <p:nvPr/>
        </p:nvSpPr>
        <p:spPr>
          <a:xfrm>
            <a:off x="10339780" y="1310397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Notify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B41F7A-67D9-AD1A-791C-525C364D674F}"/>
              </a:ext>
            </a:extLst>
          </p:cNvPr>
          <p:cNvSpPr txBox="1"/>
          <p:nvPr/>
        </p:nvSpPr>
        <p:spPr>
          <a:xfrm>
            <a:off x="10411338" y="167379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EC8B5-71FC-046A-EBE5-880CB76452A2}"/>
              </a:ext>
            </a:extLst>
          </p:cNvPr>
          <p:cNvSpPr txBox="1"/>
          <p:nvPr/>
        </p:nvSpPr>
        <p:spPr>
          <a:xfrm>
            <a:off x="6529261" y="389576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94CEE-302E-A8DC-B368-91E40F10196E}"/>
              </a:ext>
            </a:extLst>
          </p:cNvPr>
          <p:cNvSpPr txBox="1"/>
          <p:nvPr/>
        </p:nvSpPr>
        <p:spPr>
          <a:xfrm>
            <a:off x="5451432" y="253513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04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49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7437B-660B-45F8-F136-71354DC83FC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BD180E-592C-E97D-4D0D-62E1DBA8C1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C243463-06E3-F88C-5FB2-7C34A36A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99" y="2104022"/>
            <a:ext cx="6843801" cy="1640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1B86A-E138-7167-B459-DD2DEF92AE08}"/>
              </a:ext>
            </a:extLst>
          </p:cNvPr>
          <p:cNvSpPr txBox="1"/>
          <p:nvPr/>
        </p:nvSpPr>
        <p:spPr>
          <a:xfrm>
            <a:off x="3963991" y="4428248"/>
            <a:ext cx="426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Unity 2021.3.6f1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버전을 기준으로 진행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버전이어도 큰 문제는 없음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7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7437B-660B-45F8-F136-71354DC83FC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BD180E-592C-E97D-4D0D-62E1DBA8C1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61B86A-E138-7167-B459-DD2DEF92AE08}"/>
              </a:ext>
            </a:extLst>
          </p:cNvPr>
          <p:cNvSpPr txBox="1"/>
          <p:nvPr/>
        </p:nvSpPr>
        <p:spPr>
          <a:xfrm>
            <a:off x="1738236" y="5624750"/>
            <a:ext cx="871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강의에서는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Unity 2D + Windows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기반으로 진행함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환경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심지어 모바일도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에서도 가능하지만 강의 내용과 조금 차이점이 생길 수 있음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정상적으로 작동이 되게 만들었다면 크로스 플랫폼 멀티 플레이 게임이 될 것임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15D9E-CF93-BA1B-94CA-353533E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96" y="717922"/>
            <a:ext cx="7134208" cy="4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39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094228" y="2635816"/>
            <a:ext cx="600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각자 프로젝트를 준비합시다</a:t>
            </a:r>
            <a:r>
              <a:rPr lang="en-US" altLang="ko-KR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741834" y="3968765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그때까지 잠시 쉬는 시간을 갖도록 하겠습니다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59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68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B38FBA-9E98-B6D6-61B8-EC1FA4BE0EC3}"/>
              </a:ext>
            </a:extLst>
          </p:cNvPr>
          <p:cNvSpPr/>
          <p:nvPr/>
        </p:nvSpPr>
        <p:spPr>
          <a:xfrm>
            <a:off x="2390717" y="2456189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E24C93-BE64-CDAA-3699-3380FBF02978}"/>
              </a:ext>
            </a:extLst>
          </p:cNvPr>
          <p:cNvSpPr/>
          <p:nvPr/>
        </p:nvSpPr>
        <p:spPr>
          <a:xfrm>
            <a:off x="7383818" y="1751711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AB6A78-5975-89E9-5473-E9BFE9C9EEA9}"/>
              </a:ext>
            </a:extLst>
          </p:cNvPr>
          <p:cNvCxnSpPr>
            <a:cxnSpLocks/>
          </p:cNvCxnSpPr>
          <p:nvPr/>
        </p:nvCxnSpPr>
        <p:spPr>
          <a:xfrm>
            <a:off x="9801283" y="1906073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923921-59B0-DFC7-38A0-AAF13E4CBE6E}"/>
              </a:ext>
            </a:extLst>
          </p:cNvPr>
          <p:cNvSpPr txBox="1"/>
          <p:nvPr/>
        </p:nvSpPr>
        <p:spPr>
          <a:xfrm>
            <a:off x="10499277" y="1536741"/>
            <a:ext cx="11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41CBF0-D455-9783-7696-E7D44E11E207}"/>
              </a:ext>
            </a:extLst>
          </p:cNvPr>
          <p:cNvCxnSpPr>
            <a:cxnSpLocks/>
          </p:cNvCxnSpPr>
          <p:nvPr/>
        </p:nvCxnSpPr>
        <p:spPr>
          <a:xfrm>
            <a:off x="7813618" y="2456189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A81A04-C4C3-C906-AC3E-DAB4DCCC48C2}"/>
              </a:ext>
            </a:extLst>
          </p:cNvPr>
          <p:cNvSpPr txBox="1"/>
          <p:nvPr/>
        </p:nvSpPr>
        <p:spPr>
          <a:xfrm>
            <a:off x="7813617" y="253828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496E3E-FC3F-8ABF-C636-2C8868B818E4}"/>
              </a:ext>
            </a:extLst>
          </p:cNvPr>
          <p:cNvSpPr/>
          <p:nvPr/>
        </p:nvSpPr>
        <p:spPr>
          <a:xfrm>
            <a:off x="7434175" y="2986795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E24C13-434D-6E80-DA60-A2C82CC3042A}"/>
              </a:ext>
            </a:extLst>
          </p:cNvPr>
          <p:cNvCxnSpPr>
            <a:cxnSpLocks/>
          </p:cNvCxnSpPr>
          <p:nvPr/>
        </p:nvCxnSpPr>
        <p:spPr>
          <a:xfrm>
            <a:off x="7813617" y="4466370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070248-A9DD-10C8-794B-7DF4B9C20D6D}"/>
              </a:ext>
            </a:extLst>
          </p:cNvPr>
          <p:cNvSpPr txBox="1"/>
          <p:nvPr/>
        </p:nvSpPr>
        <p:spPr>
          <a:xfrm>
            <a:off x="7813616" y="446637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7874A-AF78-2195-91B4-23A714B2B3EE}"/>
              </a:ext>
            </a:extLst>
          </p:cNvPr>
          <p:cNvSpPr txBox="1"/>
          <p:nvPr/>
        </p:nvSpPr>
        <p:spPr>
          <a:xfrm>
            <a:off x="10411340" y="116631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D7E5F-C526-E3F3-DF0D-9A74227E4412}"/>
              </a:ext>
            </a:extLst>
          </p:cNvPr>
          <p:cNvSpPr txBox="1"/>
          <p:nvPr/>
        </p:nvSpPr>
        <p:spPr>
          <a:xfrm>
            <a:off x="6545753" y="254624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99846-3D52-8456-C3AE-233D135BAA20}"/>
              </a:ext>
            </a:extLst>
          </p:cNvPr>
          <p:cNvSpPr txBox="1"/>
          <p:nvPr/>
        </p:nvSpPr>
        <p:spPr>
          <a:xfrm>
            <a:off x="10408709" y="194346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Emit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58C13-257C-429D-9FC5-32F85FFD1EF0}"/>
              </a:ext>
            </a:extLst>
          </p:cNvPr>
          <p:cNvSpPr txBox="1"/>
          <p:nvPr/>
        </p:nvSpPr>
        <p:spPr>
          <a:xfrm>
            <a:off x="10411338" y="230685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EFC05-9DD2-6AB0-F3F9-854A1FD1676D}"/>
              </a:ext>
            </a:extLst>
          </p:cNvPr>
          <p:cNvSpPr txBox="1"/>
          <p:nvPr/>
        </p:nvSpPr>
        <p:spPr>
          <a:xfrm>
            <a:off x="6529261" y="452882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712CC-F1D7-8856-DFEC-6C1745C3C111}"/>
              </a:ext>
            </a:extLst>
          </p:cNvPr>
          <p:cNvSpPr txBox="1"/>
          <p:nvPr/>
        </p:nvSpPr>
        <p:spPr>
          <a:xfrm>
            <a:off x="5451432" y="316820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241B8-6B28-6BF7-B3AD-D4BD75F0932B}"/>
              </a:ext>
            </a:extLst>
          </p:cNvPr>
          <p:cNvSpPr txBox="1"/>
          <p:nvPr/>
        </p:nvSpPr>
        <p:spPr>
          <a:xfrm>
            <a:off x="5265650" y="5672621"/>
            <a:ext cx="166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것들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361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9B9AA9-8AB8-87BF-D6EF-36A22DAF3B0E}"/>
              </a:ext>
            </a:extLst>
          </p:cNvPr>
          <p:cNvSpPr txBox="1"/>
          <p:nvPr/>
        </p:nvSpPr>
        <p:spPr>
          <a:xfrm>
            <a:off x="5265650" y="5672621"/>
            <a:ext cx="166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것들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0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95629E-F414-9F73-4D90-C654F8550EF3}"/>
              </a:ext>
            </a:extLst>
          </p:cNvPr>
          <p:cNvSpPr txBox="1"/>
          <p:nvPr/>
        </p:nvSpPr>
        <p:spPr>
          <a:xfrm>
            <a:off x="4092995" y="5116750"/>
            <a:ext cx="400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Scenes, Scripts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폴더를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F1686-4CEE-A4AA-C012-756C96CD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27" y="1643751"/>
            <a:ext cx="2984145" cy="22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8FD5BCA-B3E0-1288-C305-FBE833A6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92" y="1158949"/>
            <a:ext cx="7690215" cy="4252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5C12C-EE97-DAE5-B282-32FDAF4E506C}"/>
              </a:ext>
            </a:extLst>
          </p:cNvPr>
          <p:cNvSpPr txBox="1"/>
          <p:nvPr/>
        </p:nvSpPr>
        <p:spPr>
          <a:xfrm>
            <a:off x="1549913" y="5691569"/>
            <a:ext cx="909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씬에 버튼을 하나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버튼을 누르면 서버와 연결을 시도하고 성공하면 데이터를 주고받을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56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6CDEC-31AB-37A4-0E4B-E1FF5485D219}"/>
              </a:ext>
            </a:extLst>
          </p:cNvPr>
          <p:cNvSpPr txBox="1"/>
          <p:nvPr/>
        </p:nvSpPr>
        <p:spPr>
          <a:xfrm>
            <a:off x="2404178" y="4871217"/>
            <a:ext cx="738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스크립트로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CSocket, 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생성함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소켓을 연결하고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 데이터를 주고받는 역할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성공과 실패 여부만을 갖는 결과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E5F0DA-1332-EACE-BE18-708A1610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56" y="1841280"/>
            <a:ext cx="4710288" cy="23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5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6CDEC-31AB-37A4-0E4B-E1FF5485D219}"/>
              </a:ext>
            </a:extLst>
          </p:cNvPr>
          <p:cNvSpPr txBox="1"/>
          <p:nvPr/>
        </p:nvSpPr>
        <p:spPr>
          <a:xfrm>
            <a:off x="935713" y="4662005"/>
            <a:ext cx="10320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결과를 나타내는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result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변수 하나만 있음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컴포넌트가 아님에 주의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!)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Serializable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붙은 클래스는 한 번의 함수 호출로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부터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변환이 가능해짐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서버와의 주고받을 데이터는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사용할 예정이기에 앞으로 많이 등장할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748F7-2A40-F4A1-0165-37F593C536CF}"/>
              </a:ext>
            </a:extLst>
          </p:cNvPr>
          <p:cNvSpPr txBox="1"/>
          <p:nvPr/>
        </p:nvSpPr>
        <p:spPr>
          <a:xfrm>
            <a:off x="3418416" y="1595830"/>
            <a:ext cx="535516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93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2112433" y="1053964"/>
            <a:ext cx="79671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"13.124.53.124"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56164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569827" y="5637324"/>
            <a:ext cx="9052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싱글톤 패턴을 이용함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어디에서나 접근할 수 있는 유일한 객체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서버와의 연결을 위한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port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번호를 준비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339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1344083" y="1195276"/>
            <a:ext cx="9503833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AddressFamily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2147781" y="5721357"/>
            <a:ext cx="7896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 연결을 시도한 후 성공하면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true,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실패하면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false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반환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2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954503" y="2920463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pic>
        <p:nvPicPr>
          <p:cNvPr id="5" name="그림 4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C76FF84E-12F0-39C9-73A7-1BEDA358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452967" y="1169876"/>
            <a:ext cx="1128606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$"{{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}}#"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5073842" y="5087959"/>
            <a:ext cx="6481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 </a:t>
            </a:r>
            <a:r>
              <a:rPr lang="ko-KR" altLang="en-US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</a:t>
            </a:r>
            <a:endParaRPr lang="en-US" altLang="ko-KR" sz="240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연결된 서버에 게임을 참가하겠다는 메시지를 전달함</a:t>
            </a:r>
            <a:endParaRPr lang="en-US" altLang="ko-KR" sz="240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이때 게임에서 사용할 플레이어의 닉네임과 색상을 줌</a:t>
            </a:r>
            <a:endParaRPr lang="en-US" altLang="ko-KR" sz="240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52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9E359-0F49-8A31-177A-3FBDB493CCCA}"/>
              </a:ext>
            </a:extLst>
          </p:cNvPr>
          <p:cNvSpPr/>
          <p:nvPr/>
        </p:nvSpPr>
        <p:spPr>
          <a:xfrm>
            <a:off x="2544233" y="1831352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2B475-8C73-D60A-0B75-EE29416A7077}"/>
              </a:ext>
            </a:extLst>
          </p:cNvPr>
          <p:cNvSpPr/>
          <p:nvPr/>
        </p:nvSpPr>
        <p:spPr>
          <a:xfrm>
            <a:off x="7183967" y="1831352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5F32-531A-7C7D-DA0C-F1303AD0CF18}"/>
              </a:ext>
            </a:extLst>
          </p:cNvPr>
          <p:cNvSpPr txBox="1"/>
          <p:nvPr/>
        </p:nvSpPr>
        <p:spPr>
          <a:xfrm>
            <a:off x="2368071" y="3820148"/>
            <a:ext cx="7455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현재까지의 흐름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클라이언트와 서버가 소켓 연결을 시도함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연결이 되었다면 클라이언트가 서버에게 게임 접속을 알림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접속에 성공하면 그 결과를 클라이언트에게 전달함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E1CB7E-90F1-6E6B-10DC-349A366DB31E}"/>
              </a:ext>
            </a:extLst>
          </p:cNvPr>
          <p:cNvCxnSpPr/>
          <p:nvPr/>
        </p:nvCxnSpPr>
        <p:spPr>
          <a:xfrm>
            <a:off x="5008033" y="2051486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97460F-3EC0-F5E5-0112-E6BB5027E3D8}"/>
              </a:ext>
            </a:extLst>
          </p:cNvPr>
          <p:cNvCxnSpPr>
            <a:cxnSpLocks/>
          </p:cNvCxnSpPr>
          <p:nvPr/>
        </p:nvCxnSpPr>
        <p:spPr>
          <a:xfrm flipH="1">
            <a:off x="5008033" y="231606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2C02F9-5391-0691-1076-52216DBE969E}"/>
              </a:ext>
            </a:extLst>
          </p:cNvPr>
          <p:cNvCxnSpPr/>
          <p:nvPr/>
        </p:nvCxnSpPr>
        <p:spPr>
          <a:xfrm>
            <a:off x="5008033" y="257641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5D21C9-C88B-3184-11FA-3E513306939C}"/>
              </a:ext>
            </a:extLst>
          </p:cNvPr>
          <p:cNvCxnSpPr>
            <a:cxnSpLocks/>
          </p:cNvCxnSpPr>
          <p:nvPr/>
        </p:nvCxnSpPr>
        <p:spPr>
          <a:xfrm flipH="1">
            <a:off x="5008033" y="284946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B1ACC5-B9E1-945F-C0B2-5D48551A7B64}"/>
              </a:ext>
            </a:extLst>
          </p:cNvPr>
          <p:cNvSpPr txBox="1"/>
          <p:nvPr/>
        </p:nvSpPr>
        <p:spPr>
          <a:xfrm>
            <a:off x="5497118" y="177843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00DBD-A7DE-A19E-214E-A2A7CF9179DA}"/>
              </a:ext>
            </a:extLst>
          </p:cNvPr>
          <p:cNvSpPr txBox="1"/>
          <p:nvPr/>
        </p:nvSpPr>
        <p:spPr>
          <a:xfrm>
            <a:off x="5474675" y="2050429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AD93B-99C2-E58D-7DCE-CDF3DF53338F}"/>
              </a:ext>
            </a:extLst>
          </p:cNvPr>
          <p:cNvSpPr txBox="1"/>
          <p:nvPr/>
        </p:nvSpPr>
        <p:spPr>
          <a:xfrm>
            <a:off x="5474678" y="2306348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EEB6C-FFB9-E613-5F3B-10FBC2323B76}"/>
              </a:ext>
            </a:extLst>
          </p:cNvPr>
          <p:cNvSpPr txBox="1"/>
          <p:nvPr/>
        </p:nvSpPr>
        <p:spPr>
          <a:xfrm>
            <a:off x="5474676" y="2576419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5A5E8-FEC5-DD5D-4BEF-D91A8320389B}"/>
              </a:ext>
            </a:extLst>
          </p:cNvPr>
          <p:cNvSpPr txBox="1"/>
          <p:nvPr/>
        </p:nvSpPr>
        <p:spPr>
          <a:xfrm>
            <a:off x="7777704" y="3123719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서버는 접속 요청을 받으면</a:t>
            </a:r>
            <a:endParaRPr lang="en-US" altLang="ko-KR" sz="1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플레이어 리스트에 클라이언트를 추가함</a:t>
            </a:r>
            <a:endParaRPr lang="en-US" altLang="ko-KR" sz="1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56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061910-82FB-FF3F-79F4-C3518F9A7D8B}"/>
              </a:ext>
            </a:extLst>
          </p:cNvPr>
          <p:cNvSpPr/>
          <p:nvPr/>
        </p:nvSpPr>
        <p:spPr>
          <a:xfrm>
            <a:off x="2390717" y="2456189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EB718-03B2-9815-7247-F4D17EE6F4A0}"/>
              </a:ext>
            </a:extLst>
          </p:cNvPr>
          <p:cNvSpPr/>
          <p:nvPr/>
        </p:nvSpPr>
        <p:spPr>
          <a:xfrm>
            <a:off x="7383818" y="1751711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E7933A-14D2-5B72-D9BC-DB15E01AEFA1}"/>
              </a:ext>
            </a:extLst>
          </p:cNvPr>
          <p:cNvCxnSpPr>
            <a:cxnSpLocks/>
          </p:cNvCxnSpPr>
          <p:nvPr/>
        </p:nvCxnSpPr>
        <p:spPr>
          <a:xfrm>
            <a:off x="9801283" y="1906073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16B44-42E1-8034-E976-954E99AE733A}"/>
              </a:ext>
            </a:extLst>
          </p:cNvPr>
          <p:cNvSpPr txBox="1"/>
          <p:nvPr/>
        </p:nvSpPr>
        <p:spPr>
          <a:xfrm>
            <a:off x="10499277" y="1536741"/>
            <a:ext cx="11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On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9FA8A-F0C3-4874-3B72-1ACF4C0713D7}"/>
              </a:ext>
            </a:extLst>
          </p:cNvPr>
          <p:cNvCxnSpPr>
            <a:cxnSpLocks/>
          </p:cNvCxnSpPr>
          <p:nvPr/>
        </p:nvCxnSpPr>
        <p:spPr>
          <a:xfrm>
            <a:off x="7813618" y="2456189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DE945B-7C1A-61A1-E85A-DC0426C8DE54}"/>
              </a:ext>
            </a:extLst>
          </p:cNvPr>
          <p:cNvSpPr txBox="1"/>
          <p:nvPr/>
        </p:nvSpPr>
        <p:spPr>
          <a:xfrm>
            <a:off x="7813617" y="253828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F03CE-CBD4-89FF-1BE1-40B2411413F2}"/>
              </a:ext>
            </a:extLst>
          </p:cNvPr>
          <p:cNvSpPr/>
          <p:nvPr/>
        </p:nvSpPr>
        <p:spPr>
          <a:xfrm>
            <a:off x="7434175" y="2986795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5BF0AD-491E-3B31-594F-22D180D9D19A}"/>
              </a:ext>
            </a:extLst>
          </p:cNvPr>
          <p:cNvCxnSpPr>
            <a:cxnSpLocks/>
          </p:cNvCxnSpPr>
          <p:nvPr/>
        </p:nvCxnSpPr>
        <p:spPr>
          <a:xfrm>
            <a:off x="7813617" y="4466370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DF1CF-7417-CCBF-ABAC-4FF9D9005B4B}"/>
              </a:ext>
            </a:extLst>
          </p:cNvPr>
          <p:cNvSpPr txBox="1"/>
          <p:nvPr/>
        </p:nvSpPr>
        <p:spPr>
          <a:xfrm>
            <a:off x="7813616" y="446637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67B24-660D-3752-8C78-7ED358F2F217}"/>
              </a:ext>
            </a:extLst>
          </p:cNvPr>
          <p:cNvSpPr txBox="1"/>
          <p:nvPr/>
        </p:nvSpPr>
        <p:spPr>
          <a:xfrm>
            <a:off x="10408709" y="194346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50B48-CECA-511C-73A8-51EB4B46E022}"/>
              </a:ext>
            </a:extLst>
          </p:cNvPr>
          <p:cNvSpPr txBox="1"/>
          <p:nvPr/>
        </p:nvSpPr>
        <p:spPr>
          <a:xfrm>
            <a:off x="5573651" y="852274"/>
            <a:ext cx="627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소켓은 준비가 되었으니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이제 서버로부터 데이터를 주고 받아야 한다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94927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973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1339672"/>
            <a:ext cx="1071456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TryDequeue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028951" y="4464816"/>
            <a:ext cx="10134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이벤트는 두 종류로 나눌 예정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(On,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Emit)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서버로부터 받는 이벤트이고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서버에게 알릴 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받는 이벤트는 메인 스레드가 아닌 별개의 스레드에서 처리할 예정이므로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모아둘 큐와 이를 사용할 메소드를 준비함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217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1339672"/>
            <a:ext cx="1071456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TryDequeue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401659" y="4456350"/>
            <a:ext cx="9389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데이터를 받을 때에는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on_queue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순서대로 쌓음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데이터를 사용하는 곳에서는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Dequeue_on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함수를 이용하여 하나씩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ConcurrentQueue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스레드끼리의 안전한 데이터 교환을 위해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011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AEBA6-3A5C-A479-B872-B7A569CAE17A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3476F4-EA9E-D345-617D-3CD2CE945947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4332F0-33B6-B1BB-3625-7DE673C2F8C0}"/>
              </a:ext>
            </a:extLst>
          </p:cNvPr>
          <p:cNvSpPr txBox="1"/>
          <p:nvPr/>
        </p:nvSpPr>
        <p:spPr>
          <a:xfrm>
            <a:off x="457200" y="3681760"/>
            <a:ext cx="460006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1273E6-31BA-D620-1268-CF668DBB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54" y="1336430"/>
            <a:ext cx="3151625" cy="1911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5378E-A7DD-66B2-C296-A41754DAE8EF}"/>
              </a:ext>
            </a:extLst>
          </p:cNvPr>
          <p:cNvSpPr txBox="1"/>
          <p:nvPr/>
        </p:nvSpPr>
        <p:spPr>
          <a:xfrm>
            <a:off x="5638800" y="612844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49642-684B-0A7B-B7DE-4A69C0D143CE}"/>
              </a:ext>
            </a:extLst>
          </p:cNvPr>
          <p:cNvSpPr txBox="1"/>
          <p:nvPr/>
        </p:nvSpPr>
        <p:spPr>
          <a:xfrm>
            <a:off x="53607" y="4719807"/>
            <a:ext cx="5407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서버로부터 받는 이벤트들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OnEvent_Update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업데이트 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플레이어의 위치와 자신의 체력을 받음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829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1120676"/>
            <a:ext cx="10714567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ReadThread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045802" y="6016724"/>
            <a:ext cx="1010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 부분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무한히 서버로부터 데이터를 읽는 것을 반복하여 이벤트 큐에 넣음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025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2397827"/>
            <a:ext cx="1071456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ThreadStart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ReadThread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3086200" y="5339391"/>
            <a:ext cx="601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Run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메소드는 소켓 스레드를 시작하는 역할을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290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9E359-0F49-8A31-177A-3FBDB493CCCA}"/>
              </a:ext>
            </a:extLst>
          </p:cNvPr>
          <p:cNvSpPr/>
          <p:nvPr/>
        </p:nvSpPr>
        <p:spPr>
          <a:xfrm>
            <a:off x="2942166" y="1264085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2B475-8C73-D60A-0B75-EE29416A7077}"/>
              </a:ext>
            </a:extLst>
          </p:cNvPr>
          <p:cNvSpPr/>
          <p:nvPr/>
        </p:nvSpPr>
        <p:spPr>
          <a:xfrm>
            <a:off x="7581900" y="1264085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5F32-531A-7C7D-DA0C-F1303AD0CF18}"/>
              </a:ext>
            </a:extLst>
          </p:cNvPr>
          <p:cNvSpPr txBox="1"/>
          <p:nvPr/>
        </p:nvSpPr>
        <p:spPr>
          <a:xfrm>
            <a:off x="1971328" y="3838619"/>
            <a:ext cx="82493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현재까지의 흐름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클라이언트와 서버가 소켓 연결을 시도함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연결이 되었다면 클라이언트가 서버에게 게임 접속을 알림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접속에 성공하면 그 결과를 클라이언트에게 전달함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소켓 스레드를 실행시켜 서버로부터 데이터를 받음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스레드는 이벤트를 이벤트 큐에 순서대로 넣음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E1CB7E-90F1-6E6B-10DC-349A366DB31E}"/>
              </a:ext>
            </a:extLst>
          </p:cNvPr>
          <p:cNvCxnSpPr/>
          <p:nvPr/>
        </p:nvCxnSpPr>
        <p:spPr>
          <a:xfrm>
            <a:off x="5405966" y="148421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97460F-3EC0-F5E5-0112-E6BB5027E3D8}"/>
              </a:ext>
            </a:extLst>
          </p:cNvPr>
          <p:cNvCxnSpPr>
            <a:cxnSpLocks/>
          </p:cNvCxnSpPr>
          <p:nvPr/>
        </p:nvCxnSpPr>
        <p:spPr>
          <a:xfrm flipH="1">
            <a:off x="5405966" y="1748802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2C02F9-5391-0691-1076-52216DBE969E}"/>
              </a:ext>
            </a:extLst>
          </p:cNvPr>
          <p:cNvCxnSpPr/>
          <p:nvPr/>
        </p:nvCxnSpPr>
        <p:spPr>
          <a:xfrm>
            <a:off x="5405966" y="2009152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5D21C9-C88B-3184-11FA-3E513306939C}"/>
              </a:ext>
            </a:extLst>
          </p:cNvPr>
          <p:cNvCxnSpPr>
            <a:cxnSpLocks/>
          </p:cNvCxnSpPr>
          <p:nvPr/>
        </p:nvCxnSpPr>
        <p:spPr>
          <a:xfrm flipH="1">
            <a:off x="5405966" y="2282202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B1ACC5-B9E1-945F-C0B2-5D48551A7B64}"/>
              </a:ext>
            </a:extLst>
          </p:cNvPr>
          <p:cNvSpPr txBox="1"/>
          <p:nvPr/>
        </p:nvSpPr>
        <p:spPr>
          <a:xfrm>
            <a:off x="5895051" y="1211170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00DBD-A7DE-A19E-214E-A2A7CF9179DA}"/>
              </a:ext>
            </a:extLst>
          </p:cNvPr>
          <p:cNvSpPr txBox="1"/>
          <p:nvPr/>
        </p:nvSpPr>
        <p:spPr>
          <a:xfrm>
            <a:off x="5872608" y="1483162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AD93B-99C2-E58D-7DCE-CDF3DF53338F}"/>
              </a:ext>
            </a:extLst>
          </p:cNvPr>
          <p:cNvSpPr txBox="1"/>
          <p:nvPr/>
        </p:nvSpPr>
        <p:spPr>
          <a:xfrm>
            <a:off x="5872611" y="173908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EEB6C-FFB9-E613-5F3B-10FBC2323B76}"/>
              </a:ext>
            </a:extLst>
          </p:cNvPr>
          <p:cNvSpPr txBox="1"/>
          <p:nvPr/>
        </p:nvSpPr>
        <p:spPr>
          <a:xfrm>
            <a:off x="5872609" y="2009152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FD86A-EB18-3A6B-F6F1-7D88B78F36AE}"/>
              </a:ext>
            </a:extLst>
          </p:cNvPr>
          <p:cNvSpPr/>
          <p:nvPr/>
        </p:nvSpPr>
        <p:spPr>
          <a:xfrm>
            <a:off x="2942166" y="2466956"/>
            <a:ext cx="2463800" cy="68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 Thread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8313BD8-529A-628F-99E3-EA8F16B72455}"/>
              </a:ext>
            </a:extLst>
          </p:cNvPr>
          <p:cNvCxnSpPr>
            <a:stCxn id="5" idx="2"/>
            <a:endCxn id="3" idx="3"/>
          </p:cNvCxnSpPr>
          <p:nvPr/>
        </p:nvCxnSpPr>
        <p:spPr>
          <a:xfrm rot="5400000">
            <a:off x="6941306" y="935245"/>
            <a:ext cx="337155" cy="3407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8C81F-8763-6CBC-812E-3DE84B08B3F9}"/>
              </a:ext>
            </a:extLst>
          </p:cNvPr>
          <p:cNvSpPr txBox="1"/>
          <p:nvPr/>
        </p:nvSpPr>
        <p:spPr>
          <a:xfrm>
            <a:off x="6238569" y="2852905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각종 이벤트들을 전달함 </a:t>
            </a:r>
            <a:r>
              <a:rPr lang="en-US" altLang="ko-KR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8F7958-BDEB-D8FF-B6A0-04A98FBE6932}"/>
              </a:ext>
            </a:extLst>
          </p:cNvPr>
          <p:cNvSpPr/>
          <p:nvPr/>
        </p:nvSpPr>
        <p:spPr>
          <a:xfrm>
            <a:off x="2286000" y="1264086"/>
            <a:ext cx="649512" cy="1884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E.Q.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63755CB-274E-5005-11DE-F106D5C8339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3392410" y="2366868"/>
            <a:ext cx="1" cy="156331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12BF63-0EBF-4D72-43A6-CD85FE941506}"/>
              </a:ext>
            </a:extLst>
          </p:cNvPr>
          <p:cNvSpPr txBox="1"/>
          <p:nvPr/>
        </p:nvSpPr>
        <p:spPr>
          <a:xfrm>
            <a:off x="2617198" y="341418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이벤트를 넣음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6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6549036" y="2943899"/>
            <a:ext cx="4482317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</p:txBody>
      </p:sp>
      <p:pic>
        <p:nvPicPr>
          <p:cNvPr id="5" name="그림 4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C76FF84E-12F0-39C9-73A7-1BEDA358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992879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061910-82FB-FF3F-79F4-C3518F9A7D8B}"/>
              </a:ext>
            </a:extLst>
          </p:cNvPr>
          <p:cNvSpPr/>
          <p:nvPr/>
        </p:nvSpPr>
        <p:spPr>
          <a:xfrm>
            <a:off x="2390717" y="2456189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EB718-03B2-9815-7247-F4D17EE6F4A0}"/>
              </a:ext>
            </a:extLst>
          </p:cNvPr>
          <p:cNvSpPr/>
          <p:nvPr/>
        </p:nvSpPr>
        <p:spPr>
          <a:xfrm>
            <a:off x="7383818" y="1751711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E7933A-14D2-5B72-D9BC-DB15E01AEFA1}"/>
              </a:ext>
            </a:extLst>
          </p:cNvPr>
          <p:cNvCxnSpPr>
            <a:cxnSpLocks/>
          </p:cNvCxnSpPr>
          <p:nvPr/>
        </p:nvCxnSpPr>
        <p:spPr>
          <a:xfrm>
            <a:off x="9801283" y="1906073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16B44-42E1-8034-E976-954E99AE733A}"/>
              </a:ext>
            </a:extLst>
          </p:cNvPr>
          <p:cNvSpPr txBox="1"/>
          <p:nvPr/>
        </p:nvSpPr>
        <p:spPr>
          <a:xfrm>
            <a:off x="10499277" y="1536741"/>
            <a:ext cx="11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On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9FA8A-F0C3-4874-3B72-1ACF4C0713D7}"/>
              </a:ext>
            </a:extLst>
          </p:cNvPr>
          <p:cNvCxnSpPr>
            <a:cxnSpLocks/>
          </p:cNvCxnSpPr>
          <p:nvPr/>
        </p:nvCxnSpPr>
        <p:spPr>
          <a:xfrm>
            <a:off x="7813618" y="2456189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DE945B-7C1A-61A1-E85A-DC0426C8DE54}"/>
              </a:ext>
            </a:extLst>
          </p:cNvPr>
          <p:cNvSpPr txBox="1"/>
          <p:nvPr/>
        </p:nvSpPr>
        <p:spPr>
          <a:xfrm>
            <a:off x="7813617" y="253828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F03CE-CBD4-89FF-1BE1-40B2411413F2}"/>
              </a:ext>
            </a:extLst>
          </p:cNvPr>
          <p:cNvSpPr/>
          <p:nvPr/>
        </p:nvSpPr>
        <p:spPr>
          <a:xfrm>
            <a:off x="7434175" y="2986795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5BF0AD-491E-3B31-594F-22D180D9D19A}"/>
              </a:ext>
            </a:extLst>
          </p:cNvPr>
          <p:cNvCxnSpPr>
            <a:cxnSpLocks/>
          </p:cNvCxnSpPr>
          <p:nvPr/>
        </p:nvCxnSpPr>
        <p:spPr>
          <a:xfrm>
            <a:off x="7813617" y="4466370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DF1CF-7417-CCBF-ABAC-4FF9D9005B4B}"/>
              </a:ext>
            </a:extLst>
          </p:cNvPr>
          <p:cNvSpPr txBox="1"/>
          <p:nvPr/>
        </p:nvSpPr>
        <p:spPr>
          <a:xfrm>
            <a:off x="7813616" y="446637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67B24-660D-3752-8C78-7ED358F2F217}"/>
              </a:ext>
            </a:extLst>
          </p:cNvPr>
          <p:cNvSpPr txBox="1"/>
          <p:nvPr/>
        </p:nvSpPr>
        <p:spPr>
          <a:xfrm>
            <a:off x="10408709" y="194346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50B48-CECA-511C-73A8-51EB4B46E022}"/>
              </a:ext>
            </a:extLst>
          </p:cNvPr>
          <p:cNvSpPr txBox="1"/>
          <p:nvPr/>
        </p:nvSpPr>
        <p:spPr>
          <a:xfrm>
            <a:off x="5700697" y="5121884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데이터가 올 예정이니 이 큐를 이용한다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267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855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다른 클라이언트와 데이터 주고받기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1DC670-C869-CE9B-9E20-CD24DFA8DC7B}"/>
              </a:ext>
            </a:extLst>
          </p:cNvPr>
          <p:cNvSpPr txBox="1"/>
          <p:nvPr/>
        </p:nvSpPr>
        <p:spPr>
          <a:xfrm>
            <a:off x="386388" y="3244334"/>
            <a:ext cx="496993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FC96DC-F444-F5BB-6452-35438052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75" y="1296870"/>
            <a:ext cx="2672158" cy="14669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782E85-1FD8-1A1B-DC3F-E6C4ABE55B27}"/>
              </a:ext>
            </a:extLst>
          </p:cNvPr>
          <p:cNvSpPr txBox="1"/>
          <p:nvPr/>
        </p:nvSpPr>
        <p:spPr>
          <a:xfrm>
            <a:off x="5560045" y="1413063"/>
            <a:ext cx="646006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EA6FF-4C0C-6EE6-F502-A9AC9C4CAB4F}"/>
              </a:ext>
            </a:extLst>
          </p:cNvPr>
          <p:cNvSpPr txBox="1"/>
          <p:nvPr/>
        </p:nvSpPr>
        <p:spPr>
          <a:xfrm>
            <a:off x="267651" y="4259201"/>
            <a:ext cx="4992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서버로 보낼 이벤트들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EmitEvent_Update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업데이트 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자기 자신의 위치를 매 프레임마다 보냄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416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다른 클라이언트와 데이터 주고받기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76C457-8AAD-AA1D-F807-D23C9107F2FC}"/>
              </a:ext>
            </a:extLst>
          </p:cNvPr>
          <p:cNvSpPr txBox="1"/>
          <p:nvPr/>
        </p:nvSpPr>
        <p:spPr>
          <a:xfrm>
            <a:off x="1629833" y="2135138"/>
            <a:ext cx="893233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1266A-FCBC-10F6-1638-39F6F594496F}"/>
              </a:ext>
            </a:extLst>
          </p:cNvPr>
          <p:cNvSpPr txBox="1"/>
          <p:nvPr/>
        </p:nvSpPr>
        <p:spPr>
          <a:xfrm>
            <a:off x="1505620" y="4891181"/>
            <a:ext cx="9180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이벤트 하나를 받아서 서버에게 전달하는 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전달이 필요할 때마다 곧바로 보내기만 하면 되므로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보다 더 간단함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8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다른 클라이언트와 데이터 주고받기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C41967-001E-6F91-97D2-228F5EB7DA61}"/>
              </a:ext>
            </a:extLst>
          </p:cNvPr>
          <p:cNvSpPr/>
          <p:nvPr/>
        </p:nvSpPr>
        <p:spPr>
          <a:xfrm>
            <a:off x="2942166" y="14757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D51FD-94B7-30F6-B4AE-27D203F12164}"/>
              </a:ext>
            </a:extLst>
          </p:cNvPr>
          <p:cNvSpPr/>
          <p:nvPr/>
        </p:nvSpPr>
        <p:spPr>
          <a:xfrm>
            <a:off x="7581900" y="14757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35F13-FBF0-289F-C068-D8C6D044E88B}"/>
              </a:ext>
            </a:extLst>
          </p:cNvPr>
          <p:cNvSpPr txBox="1"/>
          <p:nvPr/>
        </p:nvSpPr>
        <p:spPr>
          <a:xfrm>
            <a:off x="2594094" y="3838619"/>
            <a:ext cx="7003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전체 흐름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클라이언트와 서버가 소켓 연결을 시도함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연결이 되었다면 클라이언트가 서버에게 게임 접속을 알림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접속에 성공하면 그 결과를 클라이언트에게 전달함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소켓 스레드를 실행시켜 서버로부터 데이터를 받음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스레드는 이벤트를 이벤트 큐에 순서대로 넣음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필요할 때마다 이벤트 큐에 있는 이벤트를 꺼내서 처리함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 데이터를 보낼 때에는 바로 데이터를 전달함 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45D5B8-016D-C5C8-729C-D941E0886DA3}"/>
              </a:ext>
            </a:extLst>
          </p:cNvPr>
          <p:cNvCxnSpPr/>
          <p:nvPr/>
        </p:nvCxnSpPr>
        <p:spPr>
          <a:xfrm>
            <a:off x="5405966" y="1695885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BEECE7-EF39-37BA-592B-EB4EBAA772CB}"/>
              </a:ext>
            </a:extLst>
          </p:cNvPr>
          <p:cNvCxnSpPr>
            <a:cxnSpLocks/>
          </p:cNvCxnSpPr>
          <p:nvPr/>
        </p:nvCxnSpPr>
        <p:spPr>
          <a:xfrm flipH="1">
            <a:off x="5405966" y="1960468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03A472-9FAB-FEAD-38C7-DD76320CC25A}"/>
              </a:ext>
            </a:extLst>
          </p:cNvPr>
          <p:cNvCxnSpPr/>
          <p:nvPr/>
        </p:nvCxnSpPr>
        <p:spPr>
          <a:xfrm>
            <a:off x="5405966" y="2220818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12BF94-68F2-B7EB-2A3A-3D75B9460E4F}"/>
              </a:ext>
            </a:extLst>
          </p:cNvPr>
          <p:cNvCxnSpPr>
            <a:cxnSpLocks/>
          </p:cNvCxnSpPr>
          <p:nvPr/>
        </p:nvCxnSpPr>
        <p:spPr>
          <a:xfrm flipH="1">
            <a:off x="5405966" y="2493868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4405D5-7492-944E-F344-A482E5BFA638}"/>
              </a:ext>
            </a:extLst>
          </p:cNvPr>
          <p:cNvSpPr txBox="1"/>
          <p:nvPr/>
        </p:nvSpPr>
        <p:spPr>
          <a:xfrm>
            <a:off x="5895051" y="1422836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25573-759E-BC81-D1B3-1DD8014E6066}"/>
              </a:ext>
            </a:extLst>
          </p:cNvPr>
          <p:cNvSpPr txBox="1"/>
          <p:nvPr/>
        </p:nvSpPr>
        <p:spPr>
          <a:xfrm>
            <a:off x="5872608" y="1694828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D2084-460B-E425-0897-C7EB97D547A8}"/>
              </a:ext>
            </a:extLst>
          </p:cNvPr>
          <p:cNvSpPr txBox="1"/>
          <p:nvPr/>
        </p:nvSpPr>
        <p:spPr>
          <a:xfrm>
            <a:off x="5872611" y="1950747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78F2B-0932-7730-E12C-11B79283E69A}"/>
              </a:ext>
            </a:extLst>
          </p:cNvPr>
          <p:cNvSpPr txBox="1"/>
          <p:nvPr/>
        </p:nvSpPr>
        <p:spPr>
          <a:xfrm>
            <a:off x="5872609" y="2220818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94F8DD-E9DF-F418-D7A3-8EA9E8B93C8E}"/>
              </a:ext>
            </a:extLst>
          </p:cNvPr>
          <p:cNvSpPr/>
          <p:nvPr/>
        </p:nvSpPr>
        <p:spPr>
          <a:xfrm>
            <a:off x="2942166" y="2678622"/>
            <a:ext cx="2463800" cy="68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 Thread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8AD3073-6DE4-39AE-BEFC-41E85CDBD7A9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5400000">
            <a:off x="6941306" y="1146911"/>
            <a:ext cx="337155" cy="3407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AC9E77-E0AC-1DCE-16AA-8F7D3495B50C}"/>
              </a:ext>
            </a:extLst>
          </p:cNvPr>
          <p:cNvSpPr txBox="1"/>
          <p:nvPr/>
        </p:nvSpPr>
        <p:spPr>
          <a:xfrm>
            <a:off x="6238569" y="3064571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각종 이벤트들을 전달함 </a:t>
            </a:r>
            <a:r>
              <a:rPr lang="en-US" altLang="ko-KR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E37020-641B-A09A-B3E0-B1D9CC0B5163}"/>
              </a:ext>
            </a:extLst>
          </p:cNvPr>
          <p:cNvSpPr/>
          <p:nvPr/>
        </p:nvSpPr>
        <p:spPr>
          <a:xfrm>
            <a:off x="2286000" y="1475752"/>
            <a:ext cx="649512" cy="1884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E.Q.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1E08BDD-676D-5996-357A-5CCD1709500A}"/>
              </a:ext>
            </a:extLst>
          </p:cNvPr>
          <p:cNvCxnSpPr>
            <a:stCxn id="17" idx="2"/>
            <a:endCxn id="20" idx="2"/>
          </p:cNvCxnSpPr>
          <p:nvPr/>
        </p:nvCxnSpPr>
        <p:spPr>
          <a:xfrm rot="5400000" flipH="1">
            <a:off x="3392410" y="2578534"/>
            <a:ext cx="1" cy="156331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E4A6A8-992C-8EB3-62C8-6C6F9085B160}"/>
              </a:ext>
            </a:extLst>
          </p:cNvPr>
          <p:cNvSpPr txBox="1"/>
          <p:nvPr/>
        </p:nvSpPr>
        <p:spPr>
          <a:xfrm>
            <a:off x="2617198" y="3625848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이벤트를 넣음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A02082F-82C3-56E5-D7DE-94575F6886E2}"/>
              </a:ext>
            </a:extLst>
          </p:cNvPr>
          <p:cNvCxnSpPr>
            <a:cxnSpLocks/>
            <a:stCxn id="20" idx="0"/>
            <a:endCxn id="2" idx="0"/>
          </p:cNvCxnSpPr>
          <p:nvPr/>
        </p:nvCxnSpPr>
        <p:spPr>
          <a:xfrm rot="5400000" flipH="1" flipV="1">
            <a:off x="3392411" y="694097"/>
            <a:ext cx="1" cy="1563310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099EF2-E1B3-0BC3-B904-AA0D8EE06231}"/>
              </a:ext>
            </a:extLst>
          </p:cNvPr>
          <p:cNvSpPr txBox="1"/>
          <p:nvPr/>
        </p:nvSpPr>
        <p:spPr>
          <a:xfrm>
            <a:off x="2469757" y="921709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꺼내서 처리함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1E05F15-45A3-9074-89D2-1BF8CC420C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12340" y="-845173"/>
            <a:ext cx="12700" cy="463973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A9F184-FA40-4696-615E-7988F3E8A2CC}"/>
              </a:ext>
            </a:extLst>
          </p:cNvPr>
          <p:cNvSpPr txBox="1"/>
          <p:nvPr/>
        </p:nvSpPr>
        <p:spPr>
          <a:xfrm>
            <a:off x="6085416" y="93841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전달함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397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3F45C36-74F6-F191-A745-66E511EA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83" y="1695260"/>
            <a:ext cx="3319034" cy="2355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CD9AD-60D7-96D6-08F4-91D49780B5AA}"/>
              </a:ext>
            </a:extLst>
          </p:cNvPr>
          <p:cNvSpPr txBox="1"/>
          <p:nvPr/>
        </p:nvSpPr>
        <p:spPr>
          <a:xfrm>
            <a:off x="2552419" y="4891181"/>
            <a:ext cx="7087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마지막 테스트를 위한 스크립트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버튼을 누르면 지금까지의 모든 과정을 한번에 수행할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40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1FC8A0-BDF8-867E-37AF-C4BE2EFDD2DB}"/>
              </a:ext>
            </a:extLst>
          </p:cNvPr>
          <p:cNvSpPr txBox="1"/>
          <p:nvPr/>
        </p:nvSpPr>
        <p:spPr>
          <a:xfrm>
            <a:off x="2084916" y="1141442"/>
            <a:ext cx="802216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98E41-20F2-C68D-CE62-EED7E1D7FE5F}"/>
              </a:ext>
            </a:extLst>
          </p:cNvPr>
          <p:cNvSpPr txBox="1"/>
          <p:nvPr/>
        </p:nvSpPr>
        <p:spPr>
          <a:xfrm>
            <a:off x="2218994" y="5716558"/>
            <a:ext cx="7754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버튼을 누르면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접속을 순서대로 실행한 후 스레드를 시작함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373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1FC8A0-BDF8-867E-37AF-C4BE2EFDD2DB}"/>
              </a:ext>
            </a:extLst>
          </p:cNvPr>
          <p:cNvSpPr txBox="1"/>
          <p:nvPr/>
        </p:nvSpPr>
        <p:spPr>
          <a:xfrm>
            <a:off x="1402291" y="1403909"/>
            <a:ext cx="938741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emit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on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98E41-20F2-C68D-CE62-EED7E1D7FE5F}"/>
              </a:ext>
            </a:extLst>
          </p:cNvPr>
          <p:cNvSpPr txBox="1"/>
          <p:nvPr/>
        </p:nvSpPr>
        <p:spPr>
          <a:xfrm>
            <a:off x="2031450" y="5716558"/>
            <a:ext cx="812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실행이 되었다면 매 프레임마다 이벤트를 처리하고 이벤트를 전달함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93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765697D-5B2B-B8C5-2828-CB7E1B8D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94" y="1145450"/>
            <a:ext cx="4710611" cy="3686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1FCAC9-D2EE-A559-E203-239C9062A0BA}"/>
              </a:ext>
            </a:extLst>
          </p:cNvPr>
          <p:cNvSpPr txBox="1"/>
          <p:nvPr/>
        </p:nvSpPr>
        <p:spPr>
          <a:xfrm>
            <a:off x="1814246" y="5560047"/>
            <a:ext cx="856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버튼에 컴포넌트를 추가한 다음 클릭할 때에 메소드가 호출되게 하면 끝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577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1FCAC9-D2EE-A559-E203-239C9062A0BA}"/>
              </a:ext>
            </a:extLst>
          </p:cNvPr>
          <p:cNvSpPr txBox="1"/>
          <p:nvPr/>
        </p:nvSpPr>
        <p:spPr>
          <a:xfrm>
            <a:off x="725821" y="5449980"/>
            <a:ext cx="10740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 만들어졌다면 클라이언트는 자신의 체력과 다른 클라이언트의 정보가 로그창에 뜨게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033B16-7569-5330-DA81-07CA40C8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875" y="1753360"/>
            <a:ext cx="3277167" cy="27085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B2969-4320-3EAD-6E5D-D1E3BF39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5" y="2365346"/>
            <a:ext cx="7209145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8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4836" y="2291966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이론</a:t>
            </a:r>
            <a:endParaRPr lang="en-US" altLang="ko-KR" sz="32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835501" y="2291966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실습</a:t>
            </a:r>
            <a:endParaRPr lang="en-US" altLang="ko-KR" sz="32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1772139" y="3275968"/>
            <a:ext cx="4195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프로그래밍의 이론적인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실습을 위한 기본적인 이론을 다룸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이론 이후 실습을 진행함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276581" y="3275967"/>
            <a:ext cx="400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이론을 바탕으로 한 실습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큰 프로젝트를 진행함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매 수업마다 이전 결과물이 필요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1AE67C-4BD7-719A-1A91-C5CDF3A7F63D}"/>
              </a:ext>
            </a:extLst>
          </p:cNvPr>
          <p:cNvGrpSpPr/>
          <p:nvPr/>
        </p:nvGrpSpPr>
        <p:grpSpPr>
          <a:xfrm>
            <a:off x="4092086" y="2258099"/>
            <a:ext cx="4007828" cy="2184330"/>
            <a:chOff x="3872047" y="2291966"/>
            <a:chExt cx="4007828" cy="2184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4E972A-1D89-316A-8196-F774D6463179}"/>
                </a:ext>
              </a:extLst>
            </p:cNvPr>
            <p:cNvSpPr txBox="1"/>
            <p:nvPr/>
          </p:nvSpPr>
          <p:spPr>
            <a:xfrm>
              <a:off x="5430967" y="2291966"/>
              <a:ext cx="889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실습</a:t>
              </a:r>
              <a:endPara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7C08C-2EA2-8151-3F94-60A092ACBDC4}"/>
                </a:ext>
              </a:extLst>
            </p:cNvPr>
            <p:cNvSpPr txBox="1"/>
            <p:nvPr/>
          </p:nvSpPr>
          <p:spPr>
            <a:xfrm>
              <a:off x="3872047" y="3275967"/>
              <a:ext cx="4007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이론을 바탕으로 한 실습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하나의 큰 </a:t>
              </a:r>
              <a:r>
                <a:rPr lang="ko-KR" altLang="en-US" sz="24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프로젝트</a:t>
              </a:r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를 진행함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매 수업마다 이전 결과물이 필요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C1E6A54-DFF6-486A-CBEB-7584B3CD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8" y="1494221"/>
            <a:ext cx="8368123" cy="44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2493</Words>
  <Application>Microsoft Office PowerPoint</Application>
  <PresentationFormat>와이드스크린</PresentationFormat>
  <Paragraphs>501</Paragraphs>
  <Slides>61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0" baseType="lpstr"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103</cp:revision>
  <dcterms:created xsi:type="dcterms:W3CDTF">2023-05-12T11:56:26Z</dcterms:created>
  <dcterms:modified xsi:type="dcterms:W3CDTF">2023-05-12T20:55:20Z</dcterms:modified>
</cp:coreProperties>
</file>