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CBD9-3A58-EC15-8839-7E27CF55C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A24D56-DDD7-190C-5E4F-FD7B96B4B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02903-F06E-F3F6-63F4-07AF240B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E5F24-74FB-C191-6736-157CED8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ACB88-06F8-BBBD-4F5C-68B5809E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7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9870E-A923-13DB-AD9A-F19A2E92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BA77A6-D910-7538-9D1D-8049B03BD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33E07-1AAE-4416-6395-A75549CD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27038-BED8-9C19-8F2E-8EF97930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CC804-283C-004E-483B-B9176A5C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5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A7C88C-DA31-D043-622F-6A2B135A9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941F9A-D2F9-40C4-9545-AA1C7FB1A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BEA24A-2331-F412-B187-0201B9A2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66D163-4DE2-CBC4-9298-76B22A5D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586E0-51BE-CC37-7C10-13325421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809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520CA-EF4E-309B-0DE6-9D5873FB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BA4DF1-17AA-1DE6-344E-A79B69BD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16A7C2-CB4A-DAD6-F36F-114C2602E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6CA61-001F-7DFA-FE87-5AB21CAE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CCC1A5-24B4-DE4F-DDC4-A790AC6E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35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8DF3-9CEF-DE91-8AC0-B4A1F492F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97E3A4-5FF9-61E7-435C-ACC2882EB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031F9-EAAA-0E7C-08ED-E002928D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D22D-A60F-A332-297F-90174F83C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0E47F-74E7-4E13-6642-96FC1EB3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9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8686F-DA38-030A-0411-92AE3FA06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01647-A22F-BD24-BBE0-B14D3698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8FAC4-3EFF-02E7-EADE-05711C373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3CD883-5F29-C36C-69E6-715DAD1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63FE6-12A0-7DC0-EDEB-AACDF435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50F6D9-2045-9119-7FFD-C1ABF2483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7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E47BAD-CCF7-A18C-0F47-21A236BE2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659A9-4B2A-E5BB-1016-ADEDE0A6D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ACA524-29AD-915F-A1BC-BB3842FB9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212062-8384-F8B4-8389-B914010CC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2019D3-0B13-F14C-E71E-8441E4A77E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2290BA-C2C9-2ED3-87EC-0525687FA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A43EE-56E1-2EE2-BDAF-8F90569F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DFBE06-5A2B-9D6A-783C-8F0D548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38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1A612-555A-05F9-A02D-F55337B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D3654-4258-4354-E4CE-B05F5A217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4090D3-7FC7-FD5B-4615-DBB9A52C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03E15E-EFEC-007F-7C64-EA272B92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2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3D6681-33C7-F308-F024-EC5B25BF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84D5F9-EC91-89BF-BF40-7D1EBD9C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F3746-F388-DC91-A78A-9E7FAA8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8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DFA5E-917D-D25A-2922-E38D7F5A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E71B1-0A37-64B7-45B2-2EDA20528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22FE6E-10AD-838E-A651-519452B78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B4A2B-7D6A-9C13-B16D-3AC56342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4F1711-EFA4-07B3-449F-953A1996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31DF7C-A7CE-3B7D-2CC1-C32DA1EC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324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852329-FFA3-1BFB-D68C-C7F01A26A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90B4F-BAFA-D3D6-105B-1003E7142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7BD847-4F22-9D94-649B-6671F4A1D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B30592-995B-27C9-BEE6-7915E7E5A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A186E-C1DC-0511-A0AB-45545FF0E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FF1-5CB7-6EA7-4EBC-AB0DD270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29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DCF3B5-821F-FA2A-0495-B38B93CC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4B77BC-83E7-3289-ABBF-C8745251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AA0CF-9B88-8715-8ADA-0F82030D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2137D-FCAD-4A2C-A376-D771F7F498E7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7C1AB-30CA-9B69-BCAB-A9FFEFD18C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20D1A-92ED-24B1-F111-27424AA10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8CF6C-CFEE-4B30-AF8A-88ABCBDD9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951436-4E8D-4049-557E-22A4CA0F2634}"/>
              </a:ext>
            </a:extLst>
          </p:cNvPr>
          <p:cNvSpPr txBox="1"/>
          <p:nvPr/>
        </p:nvSpPr>
        <p:spPr>
          <a:xfrm>
            <a:off x="2174318" y="2659559"/>
            <a:ext cx="78433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2024 </a:t>
            </a:r>
            <a:r>
              <a:rPr lang="en-US" altLang="ko-KR" sz="4400" err="1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ConsoleGame</a:t>
            </a:r>
            <a:r>
              <a:rPr lang="en-US" altLang="ko-KR" sz="4400">
                <a:latin typeface="나눔스퀘어OTF ExtraBold" panose="020B0600000101010101" pitchFamily="34" charset="-127"/>
                <a:ea typeface="나눔스퀘어OTF ExtraBold" panose="020B0600000101010101" pitchFamily="34" charset="-127"/>
              </a:rPr>
              <a:t> Lecture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46BE7F-B059-68A9-573E-B433915846B6}"/>
              </a:ext>
            </a:extLst>
          </p:cNvPr>
          <p:cNvSpPr txBox="1"/>
          <p:nvPr/>
        </p:nvSpPr>
        <p:spPr>
          <a:xfrm>
            <a:off x="2322563" y="3429000"/>
            <a:ext cx="321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Day 2. </a:t>
            </a:r>
            <a:r>
              <a:rPr lang="ko-KR" altLang="en-US" sz="20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파일 분할과 콘솔 제어</a:t>
            </a:r>
            <a:endParaRPr lang="en-US" altLang="ko-KR" sz="200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680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F65D99-DF5A-835D-7CE7-F3A0504C580B}"/>
              </a:ext>
            </a:extLst>
          </p:cNvPr>
          <p:cNvGrpSpPr/>
          <p:nvPr/>
        </p:nvGrpSpPr>
        <p:grpSpPr>
          <a:xfrm>
            <a:off x="3331211" y="1348509"/>
            <a:ext cx="2019762" cy="3240915"/>
            <a:chOff x="4236374" y="557333"/>
            <a:chExt cx="2019762" cy="403209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2668D13-2B9C-3D86-8AE4-D6007E8E2B23}"/>
                </a:ext>
              </a:extLst>
            </p:cNvPr>
            <p:cNvSpPr/>
            <p:nvPr/>
          </p:nvSpPr>
          <p:spPr>
            <a:xfrm>
              <a:off x="4236374" y="991651"/>
              <a:ext cx="2019762" cy="359777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소스 파일</a:t>
              </a: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4AB9CBB-1833-6046-5FAC-311F8D435661}"/>
                </a:ext>
              </a:extLst>
            </p:cNvPr>
            <p:cNvSpPr/>
            <p:nvPr/>
          </p:nvSpPr>
          <p:spPr>
            <a:xfrm>
              <a:off x="4236374" y="557333"/>
              <a:ext cx="2019762" cy="4343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>
                  <a:solidFill>
                    <a:schemeClr val="tx1"/>
                  </a:solidFill>
                  <a:latin typeface="나눔스퀘어OTF_ac Light" panose="020B0600000101010101" pitchFamily="34" charset="-127"/>
                  <a:ea typeface="나눔스퀘어OTF_ac Light" panose="020B0600000101010101" pitchFamily="34" charset="-127"/>
                </a:rPr>
                <a:t>#include</a:t>
              </a:r>
              <a:endPara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0CB5CA3-B868-8564-2E88-FDDA456507E7}"/>
              </a:ext>
            </a:extLst>
          </p:cNvPr>
          <p:cNvSpPr txBox="1"/>
          <p:nvPr/>
        </p:nvSpPr>
        <p:spPr>
          <a:xfrm>
            <a:off x="109466" y="5281574"/>
            <a:ext cx="11973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#include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그 위치에 다른 파일의 모든 내용을 붙여넣는 전처리 지시자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740B51-0677-7807-BC49-E567F7A8ECE8}"/>
              </a:ext>
            </a:extLst>
          </p:cNvPr>
          <p:cNvSpPr/>
          <p:nvPr/>
        </p:nvSpPr>
        <p:spPr>
          <a:xfrm>
            <a:off x="6841029" y="1697605"/>
            <a:ext cx="2019762" cy="289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소스 파일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DA56AD-D6AB-62D7-28A1-92A515CECEDC}"/>
              </a:ext>
            </a:extLst>
          </p:cNvPr>
          <p:cNvSpPr/>
          <p:nvPr/>
        </p:nvSpPr>
        <p:spPr>
          <a:xfrm>
            <a:off x="6841029" y="0"/>
            <a:ext cx="2019762" cy="16976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다른 파일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5135A35-0FCE-C056-372A-A9527E721F1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5350973" y="3143515"/>
            <a:ext cx="1490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00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B5CA3-B868-8564-2E88-FDDA456507E7}"/>
              </a:ext>
            </a:extLst>
          </p:cNvPr>
          <p:cNvSpPr txBox="1"/>
          <p:nvPr/>
        </p:nvSpPr>
        <p:spPr>
          <a:xfrm>
            <a:off x="250607" y="5918883"/>
            <a:ext cx="11690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#include &lt;stdio.h&gt;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stdio.h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파일을 소스 코드에 추가한다는 뜻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41DD65-F196-3A0A-AAB9-132570C7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98" y="893671"/>
            <a:ext cx="5434804" cy="47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0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174EF-3FD9-FA46-AFF7-9E21FADCF874}"/>
              </a:ext>
            </a:extLst>
          </p:cNvPr>
          <p:cNvSpPr/>
          <p:nvPr/>
        </p:nvSpPr>
        <p:spPr>
          <a:xfrm>
            <a:off x="980334" y="2738373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BF58C1-657D-7EC3-2585-C4E491162C7E}"/>
              </a:ext>
            </a:extLst>
          </p:cNvPr>
          <p:cNvSpPr/>
          <p:nvPr/>
        </p:nvSpPr>
        <p:spPr>
          <a:xfrm>
            <a:off x="3698941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F0AFF8-0B5F-8B1E-4617-E3640C0ED2FA}"/>
              </a:ext>
            </a:extLst>
          </p:cNvPr>
          <p:cNvSpPr/>
          <p:nvPr/>
        </p:nvSpPr>
        <p:spPr>
          <a:xfrm>
            <a:off x="6491440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4F3FB-A427-EBDD-AC03-D55B89A3DB94}"/>
              </a:ext>
            </a:extLst>
          </p:cNvPr>
          <p:cNvSpPr/>
          <p:nvPr/>
        </p:nvSpPr>
        <p:spPr>
          <a:xfrm>
            <a:off x="9191904" y="2738371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 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AB1B07-C7E3-F060-6542-B39878F2034C}"/>
              </a:ext>
            </a:extLst>
          </p:cNvPr>
          <p:cNvSpPr/>
          <p:nvPr/>
        </p:nvSpPr>
        <p:spPr>
          <a:xfrm>
            <a:off x="9191904" y="1487894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정적 라이브러리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686AB-C5E4-D236-5BBF-E72BA35CBA76}"/>
              </a:ext>
            </a:extLst>
          </p:cNvPr>
          <p:cNvSpPr/>
          <p:nvPr/>
        </p:nvSpPr>
        <p:spPr>
          <a:xfrm>
            <a:off x="6491440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동적 라이브러리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6A742B-B06E-1585-7731-C30C270C0D6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000096" y="3096490"/>
            <a:ext cx="6988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745846-D09B-9F89-CA34-E6C1182290B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18703" y="3096490"/>
            <a:ext cx="772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DA9EA4-967C-837D-1EC0-7CAC02E4BEA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10201785" y="3454606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E1C24C-B150-D7E8-7A04-149EAA512E3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511202" y="3096489"/>
            <a:ext cx="680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F30C2-0AAD-29D6-04EE-77CC13CB882C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201785" y="2204129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230952-62A4-8953-F663-8C65F3CBAF2D}"/>
              </a:ext>
            </a:extLst>
          </p:cNvPr>
          <p:cNvSpPr/>
          <p:nvPr/>
        </p:nvSpPr>
        <p:spPr>
          <a:xfrm>
            <a:off x="9191904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0D39ED-8046-0B10-A977-0C023F466B0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511202" y="4346966"/>
            <a:ext cx="680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B88A20-F2A7-5F5B-61F1-5DB86FF3F0CE}"/>
              </a:ext>
            </a:extLst>
          </p:cNvPr>
          <p:cNvSpPr txBox="1"/>
          <p:nvPr/>
        </p:nvSpPr>
        <p:spPr>
          <a:xfrm>
            <a:off x="2942194" y="2371471"/>
            <a:ext cx="8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3A3AB-679D-D647-2110-8A01E422B159}"/>
              </a:ext>
            </a:extLst>
          </p:cNvPr>
          <p:cNvSpPr txBox="1"/>
          <p:nvPr/>
        </p:nvSpPr>
        <p:spPr>
          <a:xfrm>
            <a:off x="5697748" y="237147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컴파일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B8AF0-AB03-FFA5-57F3-A2B2F59977E2}"/>
              </a:ext>
            </a:extLst>
          </p:cNvPr>
          <p:cNvSpPr txBox="1"/>
          <p:nvPr/>
        </p:nvSpPr>
        <p:spPr>
          <a:xfrm>
            <a:off x="8558300" y="237025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4C5CA-143A-5396-53E4-762DC49A4230}"/>
              </a:ext>
            </a:extLst>
          </p:cNvPr>
          <p:cNvSpPr txBox="1"/>
          <p:nvPr/>
        </p:nvSpPr>
        <p:spPr>
          <a:xfrm>
            <a:off x="10271646" y="22865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2C5C7-4A7A-BB68-D31F-7015DBFACAE2}"/>
              </a:ext>
            </a:extLst>
          </p:cNvPr>
          <p:cNvSpPr txBox="1"/>
          <p:nvPr/>
        </p:nvSpPr>
        <p:spPr>
          <a:xfrm>
            <a:off x="10271645" y="35370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8A3B5-C969-D7EE-FA0A-11F60DC16507}"/>
              </a:ext>
            </a:extLst>
          </p:cNvPr>
          <p:cNvSpPr txBox="1"/>
          <p:nvPr/>
        </p:nvSpPr>
        <p:spPr>
          <a:xfrm>
            <a:off x="1825500" y="5239324"/>
            <a:ext cx="85411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전처리기를 통해 전처리 지시자들을 모두 처리하면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 지시자가 없는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 파일이 생성됨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794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174EF-3FD9-FA46-AFF7-9E21FADCF874}"/>
              </a:ext>
            </a:extLst>
          </p:cNvPr>
          <p:cNvSpPr/>
          <p:nvPr/>
        </p:nvSpPr>
        <p:spPr>
          <a:xfrm>
            <a:off x="980334" y="2738373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BF58C1-657D-7EC3-2585-C4E491162C7E}"/>
              </a:ext>
            </a:extLst>
          </p:cNvPr>
          <p:cNvSpPr/>
          <p:nvPr/>
        </p:nvSpPr>
        <p:spPr>
          <a:xfrm>
            <a:off x="3698941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F0AFF8-0B5F-8B1E-4617-E3640C0ED2FA}"/>
              </a:ext>
            </a:extLst>
          </p:cNvPr>
          <p:cNvSpPr/>
          <p:nvPr/>
        </p:nvSpPr>
        <p:spPr>
          <a:xfrm>
            <a:off x="6491440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4F3FB-A427-EBDD-AC03-D55B89A3DB94}"/>
              </a:ext>
            </a:extLst>
          </p:cNvPr>
          <p:cNvSpPr/>
          <p:nvPr/>
        </p:nvSpPr>
        <p:spPr>
          <a:xfrm>
            <a:off x="9191904" y="2738371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 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AB1B07-C7E3-F060-6542-B39878F2034C}"/>
              </a:ext>
            </a:extLst>
          </p:cNvPr>
          <p:cNvSpPr/>
          <p:nvPr/>
        </p:nvSpPr>
        <p:spPr>
          <a:xfrm>
            <a:off x="9191904" y="1487894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정적 라이브러리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686AB-C5E4-D236-5BBF-E72BA35CBA76}"/>
              </a:ext>
            </a:extLst>
          </p:cNvPr>
          <p:cNvSpPr/>
          <p:nvPr/>
        </p:nvSpPr>
        <p:spPr>
          <a:xfrm>
            <a:off x="6491440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동적 라이브러리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6A742B-B06E-1585-7731-C30C270C0D6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000096" y="3096490"/>
            <a:ext cx="6988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745846-D09B-9F89-CA34-E6C1182290B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18703" y="3096490"/>
            <a:ext cx="772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DA9EA4-967C-837D-1EC0-7CAC02E4BEA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10201785" y="3454606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E1C24C-B150-D7E8-7A04-149EAA512E3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511202" y="3096489"/>
            <a:ext cx="680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F30C2-0AAD-29D6-04EE-77CC13CB882C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201785" y="2204129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230952-62A4-8953-F663-8C65F3CBAF2D}"/>
              </a:ext>
            </a:extLst>
          </p:cNvPr>
          <p:cNvSpPr/>
          <p:nvPr/>
        </p:nvSpPr>
        <p:spPr>
          <a:xfrm>
            <a:off x="9191904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0D39ED-8046-0B10-A977-0C023F466B0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511202" y="4346966"/>
            <a:ext cx="680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B88A20-F2A7-5F5B-61F1-5DB86FF3F0CE}"/>
              </a:ext>
            </a:extLst>
          </p:cNvPr>
          <p:cNvSpPr txBox="1"/>
          <p:nvPr/>
        </p:nvSpPr>
        <p:spPr>
          <a:xfrm>
            <a:off x="2942194" y="2371471"/>
            <a:ext cx="8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3A3AB-679D-D647-2110-8A01E422B159}"/>
              </a:ext>
            </a:extLst>
          </p:cNvPr>
          <p:cNvSpPr txBox="1"/>
          <p:nvPr/>
        </p:nvSpPr>
        <p:spPr>
          <a:xfrm>
            <a:off x="5697748" y="237147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컴파일</a:t>
            </a:r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B8AF0-AB03-FFA5-57F3-A2B2F59977E2}"/>
              </a:ext>
            </a:extLst>
          </p:cNvPr>
          <p:cNvSpPr txBox="1"/>
          <p:nvPr/>
        </p:nvSpPr>
        <p:spPr>
          <a:xfrm>
            <a:off x="8558300" y="237025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4C5CA-143A-5396-53E4-762DC49A4230}"/>
              </a:ext>
            </a:extLst>
          </p:cNvPr>
          <p:cNvSpPr txBox="1"/>
          <p:nvPr/>
        </p:nvSpPr>
        <p:spPr>
          <a:xfrm>
            <a:off x="10271646" y="22865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2C5C7-4A7A-BB68-D31F-7015DBFACAE2}"/>
              </a:ext>
            </a:extLst>
          </p:cNvPr>
          <p:cNvSpPr txBox="1"/>
          <p:nvPr/>
        </p:nvSpPr>
        <p:spPr>
          <a:xfrm>
            <a:off x="10271645" y="35370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8A3B5-C969-D7EE-FA0A-11F60DC16507}"/>
              </a:ext>
            </a:extLst>
          </p:cNvPr>
          <p:cNvSpPr txBox="1"/>
          <p:nvPr/>
        </p:nvSpPr>
        <p:spPr>
          <a:xfrm>
            <a:off x="239336" y="5239324"/>
            <a:ext cx="117134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전처리가 끝난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 파일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하나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컴파일하여 기계어 파일로 바뀌는데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이때 이 파일을 목적 파일이라고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0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8A3B5-C969-D7EE-FA0A-11F60DC16507}"/>
              </a:ext>
            </a:extLst>
          </p:cNvPr>
          <p:cNvSpPr txBox="1"/>
          <p:nvPr/>
        </p:nvSpPr>
        <p:spPr>
          <a:xfrm>
            <a:off x="1536175" y="5239324"/>
            <a:ext cx="911980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언어의 컴파일은 파일 단위로 이루어짐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(.c)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일부 파일에는 자신에게 필요한 함수가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43F583-88A2-052E-C7D3-5A58505D76D7}"/>
              </a:ext>
            </a:extLst>
          </p:cNvPr>
          <p:cNvSpPr/>
          <p:nvPr/>
        </p:nvSpPr>
        <p:spPr>
          <a:xfrm>
            <a:off x="3331211" y="1837513"/>
            <a:ext cx="2019762" cy="289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소스 파일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797DB2-AA37-64C6-E395-DF03A4F285FF}"/>
              </a:ext>
            </a:extLst>
          </p:cNvPr>
          <p:cNvSpPr/>
          <p:nvPr/>
        </p:nvSpPr>
        <p:spPr>
          <a:xfrm>
            <a:off x="3331211" y="1431636"/>
            <a:ext cx="2019762" cy="40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printf()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70A4C3-FC40-6611-62DF-1A3765E30132}"/>
              </a:ext>
            </a:extLst>
          </p:cNvPr>
          <p:cNvSpPr/>
          <p:nvPr/>
        </p:nvSpPr>
        <p:spPr>
          <a:xfrm>
            <a:off x="6841029" y="1431637"/>
            <a:ext cx="2019762" cy="33089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  <a:endParaRPr lang="en-US" altLang="ko-KR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기계어</a:t>
            </a:r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3D849D-99D9-0420-F83B-45C5868B14ED}"/>
              </a:ext>
            </a:extLst>
          </p:cNvPr>
          <p:cNvCxnSpPr>
            <a:cxnSpLocks/>
          </p:cNvCxnSpPr>
          <p:nvPr/>
        </p:nvCxnSpPr>
        <p:spPr>
          <a:xfrm>
            <a:off x="5350973" y="3143515"/>
            <a:ext cx="1490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060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8A3B5-C969-D7EE-FA0A-11F60DC16507}"/>
              </a:ext>
            </a:extLst>
          </p:cNvPr>
          <p:cNvSpPr txBox="1"/>
          <p:nvPr/>
        </p:nvSpPr>
        <p:spPr>
          <a:xfrm>
            <a:off x="1633967" y="4417290"/>
            <a:ext cx="8924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코드에서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A()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구현은 현재 파일에 존재하지 않음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그러나 함수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선언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이름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반환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매개변수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은 존재함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A2812-148B-CCC3-F847-A0E1A8813249}"/>
              </a:ext>
            </a:extLst>
          </p:cNvPr>
          <p:cNvSpPr txBox="1"/>
          <p:nvPr/>
        </p:nvSpPr>
        <p:spPr>
          <a:xfrm>
            <a:off x="3048000" y="1690443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5179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8A3B5-C969-D7EE-FA0A-11F60DC16507}"/>
              </a:ext>
            </a:extLst>
          </p:cNvPr>
          <p:cNvSpPr txBox="1"/>
          <p:nvPr/>
        </p:nvSpPr>
        <p:spPr>
          <a:xfrm>
            <a:off x="364387" y="5020487"/>
            <a:ext cx="11463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구현되지 않고 선언만 있는 함수는 목적 파일에서도 그대로 만들어짐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목적 파일은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라는 함수의 구현은 존재하지 않지만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파일에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존재할 것이라고 기대하고 있는 상태임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43F583-88A2-052E-C7D3-5A58505D76D7}"/>
              </a:ext>
            </a:extLst>
          </p:cNvPr>
          <p:cNvSpPr/>
          <p:nvPr/>
        </p:nvSpPr>
        <p:spPr>
          <a:xfrm>
            <a:off x="3331211" y="1837513"/>
            <a:ext cx="2019762" cy="289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소스 파일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797DB2-AA37-64C6-E395-DF03A4F285FF}"/>
              </a:ext>
            </a:extLst>
          </p:cNvPr>
          <p:cNvSpPr/>
          <p:nvPr/>
        </p:nvSpPr>
        <p:spPr>
          <a:xfrm>
            <a:off x="3331211" y="1431636"/>
            <a:ext cx="2019762" cy="40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void A()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B70A4C3-FC40-6611-62DF-1A3765E30132}"/>
              </a:ext>
            </a:extLst>
          </p:cNvPr>
          <p:cNvSpPr/>
          <p:nvPr/>
        </p:nvSpPr>
        <p:spPr>
          <a:xfrm>
            <a:off x="6841029" y="1837513"/>
            <a:ext cx="2019762" cy="29030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  <a:endParaRPr lang="en-US" altLang="ko-KR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기계어</a:t>
            </a:r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8C3D849D-99D9-0420-F83B-45C5868B14ED}"/>
              </a:ext>
            </a:extLst>
          </p:cNvPr>
          <p:cNvCxnSpPr>
            <a:cxnSpLocks/>
          </p:cNvCxnSpPr>
          <p:nvPr/>
        </p:nvCxnSpPr>
        <p:spPr>
          <a:xfrm>
            <a:off x="5350973" y="3143515"/>
            <a:ext cx="14900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7AF504-9CBA-CDC1-5D13-A6A1B6FB198D}"/>
              </a:ext>
            </a:extLst>
          </p:cNvPr>
          <p:cNvSpPr/>
          <p:nvPr/>
        </p:nvSpPr>
        <p:spPr>
          <a:xfrm>
            <a:off x="6841029" y="1431635"/>
            <a:ext cx="2019762" cy="40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void A()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4250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8A3B5-C969-D7EE-FA0A-11F60DC16507}"/>
              </a:ext>
            </a:extLst>
          </p:cNvPr>
          <p:cNvSpPr txBox="1"/>
          <p:nvPr/>
        </p:nvSpPr>
        <p:spPr>
          <a:xfrm>
            <a:off x="803618" y="5112851"/>
            <a:ext cx="1058494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다른 파일에 구현되어 있음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당연히 없으면 오류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사용하는 목적 파일은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다른 파일에 있는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구현부와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연결</a:t>
            </a:r>
            <a:endParaRPr lang="en-US" altLang="ko-KR" sz="3200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4F037C-D355-3D4E-B737-89F1C6FA119F}"/>
              </a:ext>
            </a:extLst>
          </p:cNvPr>
          <p:cNvSpPr/>
          <p:nvPr/>
        </p:nvSpPr>
        <p:spPr>
          <a:xfrm>
            <a:off x="3331211" y="1837513"/>
            <a:ext cx="2019762" cy="289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AFADCEC-9323-0C78-AC88-06F1FA530350}"/>
              </a:ext>
            </a:extLst>
          </p:cNvPr>
          <p:cNvSpPr/>
          <p:nvPr/>
        </p:nvSpPr>
        <p:spPr>
          <a:xfrm>
            <a:off x="3331211" y="1431636"/>
            <a:ext cx="2019762" cy="4058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void A()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BE673B-386B-1DDB-1E5F-9BB2B9815D7F}"/>
              </a:ext>
            </a:extLst>
          </p:cNvPr>
          <p:cNvSpPr/>
          <p:nvPr/>
        </p:nvSpPr>
        <p:spPr>
          <a:xfrm>
            <a:off x="6841029" y="1431636"/>
            <a:ext cx="2019762" cy="33089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void A()</a:t>
            </a:r>
          </a:p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구현부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30A58B9-F3FD-874B-20FE-88E2C3D0BE5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50973" y="1634575"/>
            <a:ext cx="1490056" cy="1451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073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174EF-3FD9-FA46-AFF7-9E21FADCF874}"/>
              </a:ext>
            </a:extLst>
          </p:cNvPr>
          <p:cNvSpPr/>
          <p:nvPr/>
        </p:nvSpPr>
        <p:spPr>
          <a:xfrm>
            <a:off x="980334" y="2738373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2BF58C1-657D-7EC3-2585-C4E491162C7E}"/>
              </a:ext>
            </a:extLst>
          </p:cNvPr>
          <p:cNvSpPr/>
          <p:nvPr/>
        </p:nvSpPr>
        <p:spPr>
          <a:xfrm>
            <a:off x="3698941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F0AFF8-0B5F-8B1E-4617-E3640C0ED2FA}"/>
              </a:ext>
            </a:extLst>
          </p:cNvPr>
          <p:cNvSpPr/>
          <p:nvPr/>
        </p:nvSpPr>
        <p:spPr>
          <a:xfrm>
            <a:off x="6491440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A4F3FB-A427-EBDD-AC03-D55B89A3DB94}"/>
              </a:ext>
            </a:extLst>
          </p:cNvPr>
          <p:cNvSpPr/>
          <p:nvPr/>
        </p:nvSpPr>
        <p:spPr>
          <a:xfrm>
            <a:off x="9191904" y="2738371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 파일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2AB1B07-C7E3-F060-6542-B39878F2034C}"/>
              </a:ext>
            </a:extLst>
          </p:cNvPr>
          <p:cNvSpPr/>
          <p:nvPr/>
        </p:nvSpPr>
        <p:spPr>
          <a:xfrm>
            <a:off x="9191904" y="1487894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rgbClr val="FF0000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정적 라이브러리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4686AB-C5E4-D236-5BBF-E72BA35CBA76}"/>
              </a:ext>
            </a:extLst>
          </p:cNvPr>
          <p:cNvSpPr/>
          <p:nvPr/>
        </p:nvSpPr>
        <p:spPr>
          <a:xfrm>
            <a:off x="6491440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동적 라이브러리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66A742B-B06E-1585-7731-C30C270C0D67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3000096" y="3096490"/>
            <a:ext cx="6988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F745846-D09B-9F89-CA34-E6C1182290B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718703" y="3096490"/>
            <a:ext cx="772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8DA9EA4-967C-837D-1EC0-7CAC02E4BEA7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10201785" y="3454606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3E1C24C-B150-D7E8-7A04-149EAA512E3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511202" y="3096489"/>
            <a:ext cx="680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59F30C2-0AAD-29D6-04EE-77CC13CB882C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201785" y="2204129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5230952-62A4-8953-F663-8C65F3CBAF2D}"/>
              </a:ext>
            </a:extLst>
          </p:cNvPr>
          <p:cNvSpPr/>
          <p:nvPr/>
        </p:nvSpPr>
        <p:spPr>
          <a:xfrm>
            <a:off x="9191904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D0D39ED-8046-0B10-A977-0C023F466B02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8511202" y="4346966"/>
            <a:ext cx="680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B88A20-F2A7-5F5B-61F1-5DB86FF3F0CE}"/>
              </a:ext>
            </a:extLst>
          </p:cNvPr>
          <p:cNvSpPr txBox="1"/>
          <p:nvPr/>
        </p:nvSpPr>
        <p:spPr>
          <a:xfrm>
            <a:off x="2942194" y="2371471"/>
            <a:ext cx="8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3A3AB-679D-D647-2110-8A01E422B159}"/>
              </a:ext>
            </a:extLst>
          </p:cNvPr>
          <p:cNvSpPr txBox="1"/>
          <p:nvPr/>
        </p:nvSpPr>
        <p:spPr>
          <a:xfrm>
            <a:off x="5697748" y="237147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컴파일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B8AF0-AB03-FFA5-57F3-A2B2F59977E2}"/>
              </a:ext>
            </a:extLst>
          </p:cNvPr>
          <p:cNvSpPr txBox="1"/>
          <p:nvPr/>
        </p:nvSpPr>
        <p:spPr>
          <a:xfrm>
            <a:off x="8558300" y="237025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84C5CA-143A-5396-53E4-762DC49A4230}"/>
              </a:ext>
            </a:extLst>
          </p:cNvPr>
          <p:cNvSpPr txBox="1"/>
          <p:nvPr/>
        </p:nvSpPr>
        <p:spPr>
          <a:xfrm>
            <a:off x="10271646" y="22865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solidFill>
                <a:srgbClr val="FF0000"/>
              </a:solidFill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E2C5C7-4A7A-BB68-D31F-7015DBFACAE2}"/>
              </a:ext>
            </a:extLst>
          </p:cNvPr>
          <p:cNvSpPr txBox="1"/>
          <p:nvPr/>
        </p:nvSpPr>
        <p:spPr>
          <a:xfrm>
            <a:off x="10271645" y="35370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08A3B5-C969-D7EE-FA0A-11F60DC16507}"/>
              </a:ext>
            </a:extLst>
          </p:cNvPr>
          <p:cNvSpPr txBox="1"/>
          <p:nvPr/>
        </p:nvSpPr>
        <p:spPr>
          <a:xfrm>
            <a:off x="281825" y="5063201"/>
            <a:ext cx="116285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여러 파일에 나눠진 선언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-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구현의 관계를 연결해서 하나의 단일 파일을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만드는 과정을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라고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이때 외부 라이브러리도 함께 연결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7195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9240E-AD41-78E3-CD4B-F215FEFCC95A}"/>
              </a:ext>
            </a:extLst>
          </p:cNvPr>
          <p:cNvSpPr txBox="1"/>
          <p:nvPr/>
        </p:nvSpPr>
        <p:spPr>
          <a:xfrm>
            <a:off x="3048000" y="1690443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F6784-053B-5340-9F76-C33CF5631800}"/>
              </a:ext>
            </a:extLst>
          </p:cNvPr>
          <p:cNvSpPr txBox="1"/>
          <p:nvPr/>
        </p:nvSpPr>
        <p:spPr>
          <a:xfrm>
            <a:off x="299381" y="4136505"/>
            <a:ext cx="1159323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printf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함수는 현재 이 파일에는 존재하지 않고 다른 파일에 있음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(lib)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그러므로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printf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쓰기 위해서는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printf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의 선언부를 파일에 적어야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근데 이걸 전부 기억하기는 귀찮으니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#include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붙여넣는 것임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0391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04F13B-F8A2-E756-C7CA-3483AC7F97DD}"/>
              </a:ext>
            </a:extLst>
          </p:cNvPr>
          <p:cNvSpPr txBox="1"/>
          <p:nvPr/>
        </p:nvSpPr>
        <p:spPr>
          <a:xfrm>
            <a:off x="5562841" y="2009380"/>
            <a:ext cx="10663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목차</a:t>
            </a:r>
            <a:endParaRPr lang="en-US" altLang="ko-KR" sz="400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5F641-04D2-2647-AD61-F59F1B459C3B}"/>
              </a:ext>
            </a:extLst>
          </p:cNvPr>
          <p:cNvSpPr txBox="1"/>
          <p:nvPr/>
        </p:nvSpPr>
        <p:spPr>
          <a:xfrm>
            <a:off x="4439136" y="3055294"/>
            <a:ext cx="2592376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1. C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언어의 컴파일 과정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2.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분할 컴파일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3. windows.h </a:t>
            </a:r>
            <a:r>
              <a:rPr lang="ko-KR" altLang="en-US" sz="2000"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헤더파일</a:t>
            </a:r>
            <a:endParaRPr lang="en-US" altLang="ko-KR" sz="2000"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935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886117" y="3429000"/>
            <a:ext cx="104198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 등의 선언부만을 묶어서 만든 파일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(.h)</a:t>
            </a: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특정 함수가 필요하다면 그것이 포함된 헤더 파일을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include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807857" y="2016401"/>
            <a:ext cx="2576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헤더 파일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4190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6150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분할 컴파일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723418" y="3429000"/>
            <a:ext cx="107452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링크를 이용해 여러 파일에 프로그램을 나눠서 작성하는 방법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main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 포함된 파일을 제외하고서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보통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1:1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대응시킴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528134" y="2016401"/>
            <a:ext cx="3135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분할 컴파일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064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분할 컴파일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74949-079D-255D-1C03-726135FE3230}"/>
              </a:ext>
            </a:extLst>
          </p:cNvPr>
          <p:cNvSpPr txBox="1"/>
          <p:nvPr/>
        </p:nvSpPr>
        <p:spPr>
          <a:xfrm>
            <a:off x="4036289" y="1637820"/>
            <a:ext cx="411942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a.c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</a:t>
            </a:r>
            <a:r>
              <a:rPr lang="en-US" altLang="ko-KR" b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F824A-893C-0A6B-F0E0-733029768ED3}"/>
              </a:ext>
            </a:extLst>
          </p:cNvPr>
          <p:cNvSpPr txBox="1"/>
          <p:nvPr/>
        </p:nvSpPr>
        <p:spPr>
          <a:xfrm>
            <a:off x="3504591" y="4441305"/>
            <a:ext cx="5182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a.c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함수의 구현이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0184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분할 컴파일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74949-079D-255D-1C03-726135FE3230}"/>
              </a:ext>
            </a:extLst>
          </p:cNvPr>
          <p:cNvSpPr txBox="1"/>
          <p:nvPr/>
        </p:nvSpPr>
        <p:spPr>
          <a:xfrm>
            <a:off x="4036289" y="2416695"/>
            <a:ext cx="411942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a.h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F824A-893C-0A6B-F0E0-733029768ED3}"/>
              </a:ext>
            </a:extLst>
          </p:cNvPr>
          <p:cNvSpPr txBox="1"/>
          <p:nvPr/>
        </p:nvSpPr>
        <p:spPr>
          <a:xfrm>
            <a:off x="1328522" y="4441305"/>
            <a:ext cx="95349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a.c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있는 모든 함수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구조체 등의 선언이 포함됨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5872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분할 컴파일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74949-079D-255D-1C03-726135FE3230}"/>
              </a:ext>
            </a:extLst>
          </p:cNvPr>
          <p:cNvSpPr txBox="1"/>
          <p:nvPr/>
        </p:nvSpPr>
        <p:spPr>
          <a:xfrm>
            <a:off x="4036289" y="1628720"/>
            <a:ext cx="411942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main.c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"a.h"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F824A-893C-0A6B-F0E0-733029768ED3}"/>
              </a:ext>
            </a:extLst>
          </p:cNvPr>
          <p:cNvSpPr txBox="1"/>
          <p:nvPr/>
        </p:nvSpPr>
        <p:spPr>
          <a:xfrm>
            <a:off x="720990" y="4361322"/>
            <a:ext cx="107500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직접 추가한 헤더 파일은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#include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에서 큰 따옴표로 묶어서 사용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이렇게 하면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 있는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A()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그대로 소스 파일 상단에 추가되고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이후 링크 과정을 통해서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정상적으로 사용할 수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7835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분할 컴파일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74949-079D-255D-1C03-726135FE3230}"/>
              </a:ext>
            </a:extLst>
          </p:cNvPr>
          <p:cNvSpPr txBox="1"/>
          <p:nvPr/>
        </p:nvSpPr>
        <p:spPr>
          <a:xfrm>
            <a:off x="4036289" y="1499274"/>
            <a:ext cx="411942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6A9955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// a.c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"a.h"</a:t>
            </a:r>
            <a:endParaRPr lang="en-US" altLang="ko-KR" b="0">
              <a:solidFill>
                <a:srgbClr val="C586C0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C586C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"A</a:t>
            </a:r>
            <a:r>
              <a:rPr lang="en-US" altLang="ko-KR" b="0">
                <a:solidFill>
                  <a:srgbClr val="D7BA7D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\n</a:t>
            </a:r>
            <a:r>
              <a:rPr lang="en-US" altLang="ko-KR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F824A-893C-0A6B-F0E0-733029768ED3}"/>
              </a:ext>
            </a:extLst>
          </p:cNvPr>
          <p:cNvSpPr txBox="1"/>
          <p:nvPr/>
        </p:nvSpPr>
        <p:spPr>
          <a:xfrm>
            <a:off x="924568" y="4311995"/>
            <a:ext cx="1034289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일반적으로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a.c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에도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a.h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를 추가하는 관습이 있음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위 예제에서는 없어도 큰 상관이 없으나 특정 상황에서는 필요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(A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B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쓰고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B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함수가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A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함수를 쓰는 경우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311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2214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분할 컴파일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9F824A-893C-0A6B-F0E0-733029768ED3}"/>
              </a:ext>
            </a:extLst>
          </p:cNvPr>
          <p:cNvSpPr txBox="1"/>
          <p:nvPr/>
        </p:nvSpPr>
        <p:spPr>
          <a:xfrm>
            <a:off x="562298" y="3846947"/>
            <a:ext cx="1106745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include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가 순환되는 상황을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순환 참조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또는 </a:t>
            </a:r>
            <a:r>
              <a:rPr lang="ko-KR" altLang="en-US" sz="3200">
                <a:solidFill>
                  <a:srgbClr val="FF0000"/>
                </a:solidFill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순환 포함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이라고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보통 구조체를 사용하는 경우에 발생하는 문제인데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별도의 조치가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없다면 컴파일 오류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무한한 참조이므로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)</a:t>
            </a:r>
          </a:p>
          <a:p>
            <a:pPr algn="ctr"/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 파일과 헤더 파일을 분리하는 이유이기도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C977DC-C59F-C010-06F2-C5E54F92D7AD}"/>
              </a:ext>
            </a:extLst>
          </p:cNvPr>
          <p:cNvSpPr/>
          <p:nvPr/>
        </p:nvSpPr>
        <p:spPr>
          <a:xfrm>
            <a:off x="3275792" y="1601528"/>
            <a:ext cx="2019762" cy="1686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헤더파일 </a:t>
            </a:r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1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78B3CC-091E-83F0-4CCC-11F62B1A4C7E}"/>
              </a:ext>
            </a:extLst>
          </p:cNvPr>
          <p:cNvSpPr/>
          <p:nvPr/>
        </p:nvSpPr>
        <p:spPr>
          <a:xfrm>
            <a:off x="6896448" y="1601528"/>
            <a:ext cx="2019762" cy="16866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헤더파일 </a:t>
            </a:r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2</a:t>
            </a:r>
            <a:endParaRPr lang="ko-KR" altLang="en-US" sz="2400">
              <a:solidFill>
                <a:schemeClr val="tx1"/>
              </a:solidFill>
              <a:latin typeface="나눔스퀘어OTF_ac Light" panose="020B0600000101010101" pitchFamily="34" charset="-127"/>
              <a:ea typeface="나눔스퀘어OTF_ac Light" panose="020B0600000101010101" pitchFamily="34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FFB2741-1200-90D8-6EA0-AE604B6270FF}"/>
              </a:ext>
            </a:extLst>
          </p:cNvPr>
          <p:cNvCxnSpPr/>
          <p:nvPr/>
        </p:nvCxnSpPr>
        <p:spPr>
          <a:xfrm>
            <a:off x="5295554" y="2004291"/>
            <a:ext cx="1600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B306027-BB12-14A5-7C7E-A7933325454C}"/>
              </a:ext>
            </a:extLst>
          </p:cNvPr>
          <p:cNvCxnSpPr>
            <a:cxnSpLocks/>
          </p:cNvCxnSpPr>
          <p:nvPr/>
        </p:nvCxnSpPr>
        <p:spPr>
          <a:xfrm flipH="1" flipV="1">
            <a:off x="5295553" y="2878743"/>
            <a:ext cx="1600895" cy="30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54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61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windows.h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헤더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884528" y="3429000"/>
            <a:ext cx="10423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윈도우 운영체제에서 윈도우 창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,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콘솔 제어 등을 위해서 사용함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이름 그대로 리눅스나 맥에서는 사용할 수 없음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4529867" y="2016401"/>
            <a:ext cx="31323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windows.h</a:t>
            </a:r>
          </a:p>
        </p:txBody>
      </p:sp>
    </p:spTree>
    <p:extLst>
      <p:ext uri="{BB962C8B-B14F-4D97-AF65-F5344CB8AC3E}">
        <p14:creationId xmlns:p14="http://schemas.microsoft.com/office/powerpoint/2010/main" val="4101301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139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windows.h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헤더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1584246" y="4352637"/>
            <a:ext cx="90236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콘솔 창의 이름을 바꾸는 함수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w_char 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문자열을 받으므로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TEXT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로 변환해주어야 함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4ACF-5F58-8BF6-6182-338770818BDB}"/>
              </a:ext>
            </a:extLst>
          </p:cNvPr>
          <p:cNvSpPr txBox="1"/>
          <p:nvPr/>
        </p:nvSpPr>
        <p:spPr>
          <a:xfrm>
            <a:off x="1925780" y="2644583"/>
            <a:ext cx="834043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SetConsoleTitle</a:t>
            </a:r>
            <a:r>
              <a:rPr lang="en-US" altLang="ko-KR" sz="24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TEXT</a:t>
            </a:r>
            <a:r>
              <a:rPr lang="en-US" altLang="ko-KR" sz="24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4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"Hello, World!"</a:t>
            </a:r>
            <a:r>
              <a:rPr lang="en-US" altLang="ko-KR" sz="24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867070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windows.h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헤더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268206" y="4939838"/>
            <a:ext cx="56557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커서 숨기기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/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보이기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커서 크기도 바꿀 수 있지만 생략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4ACF-5F58-8BF6-6182-338770818BDB}"/>
              </a:ext>
            </a:extLst>
          </p:cNvPr>
          <p:cNvSpPr txBox="1"/>
          <p:nvPr/>
        </p:nvSpPr>
        <p:spPr>
          <a:xfrm>
            <a:off x="1925780" y="1702473"/>
            <a:ext cx="8340439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SetCursorVisibility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(BOOL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visible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HANDLE hOut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GetStdHandle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(STD_OUTPUT_HANDLE);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CONSOLE_CURSOR_INFO cursorInfo;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GetConsoleCursorInfo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(hOut,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cursorInfo);</a:t>
            </a:r>
          </a:p>
          <a:p>
            <a:b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cursorInfo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bVisible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visible;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SetConsoleCursorInfo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(hOut,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cursorInfo);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34665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windows.h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헤더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4593892" y="4939838"/>
            <a:ext cx="30043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커서 이동시키기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4ACF-5F58-8BF6-6182-338770818BDB}"/>
              </a:ext>
            </a:extLst>
          </p:cNvPr>
          <p:cNvSpPr txBox="1"/>
          <p:nvPr/>
        </p:nvSpPr>
        <p:spPr>
          <a:xfrm>
            <a:off x="1925780" y="2182765"/>
            <a:ext cx="8340439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SetCursorPosition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x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y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HANDLE hOut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GetStdHandle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(STD_OUTPUT_HANDLE);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COORD position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 x, y };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SetConsoleCursorPosition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(hOut, position);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3424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windows.h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헤더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5018689" y="4939838"/>
            <a:ext cx="21547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화면 클리어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4ACF-5F58-8BF6-6182-338770818BDB}"/>
              </a:ext>
            </a:extLst>
          </p:cNvPr>
          <p:cNvSpPr txBox="1"/>
          <p:nvPr/>
        </p:nvSpPr>
        <p:spPr>
          <a:xfrm>
            <a:off x="1925780" y="2663056"/>
            <a:ext cx="8340439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sz="2800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system</a:t>
            </a:r>
            <a:r>
              <a:rPr lang="en-US" altLang="ko-KR" sz="2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2800" b="0">
                <a:solidFill>
                  <a:srgbClr val="CE917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"cls"</a:t>
            </a:r>
            <a:r>
              <a:rPr lang="en-US" altLang="ko-KR" sz="2800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07721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803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3. windows.h 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헤더 파일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4117804" y="4939838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글자와 배경 색 바꾸기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04ACF-5F58-8BF6-6182-338770818BDB}"/>
              </a:ext>
            </a:extLst>
          </p:cNvPr>
          <p:cNvSpPr txBox="1"/>
          <p:nvPr/>
        </p:nvSpPr>
        <p:spPr>
          <a:xfrm>
            <a:off x="1925780" y="2182765"/>
            <a:ext cx="83404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void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SetColor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(WORD </a:t>
            </a:r>
            <a:r>
              <a:rPr lang="en-US" altLang="ko-KR" b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attributes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HANDLE hOut </a:t>
            </a:r>
            <a:r>
              <a:rPr lang="en-US" altLang="ko-KR" b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GetStdHandle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(STD_OUTPUT_HANDLE);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SetConsoleTextAttribute</a:t>
            </a:r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(hOut, attributes);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6001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75876" y="3429000"/>
            <a:ext cx="102403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프로그래밍 언어로 작성된 파일을 다른 프로그래밍 언어로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번역하는 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5164524" y="201640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컴파일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41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158092" y="5571837"/>
            <a:ext cx="7875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처음 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언어를 배우면 위와 같은 그림으로 설명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324BF-620A-23BD-D183-218D37876D6B}"/>
              </a:ext>
            </a:extLst>
          </p:cNvPr>
          <p:cNvSpPr/>
          <p:nvPr/>
        </p:nvSpPr>
        <p:spPr>
          <a:xfrm>
            <a:off x="4685838" y="1091042"/>
            <a:ext cx="2820323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3A95D6-62DE-EABB-FB7E-8887F45DCAD5}"/>
              </a:ext>
            </a:extLst>
          </p:cNvPr>
          <p:cNvSpPr/>
          <p:nvPr/>
        </p:nvSpPr>
        <p:spPr>
          <a:xfrm>
            <a:off x="4685837" y="2558184"/>
            <a:ext cx="2820323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어셈블리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A0F8C1-5FFB-44B2-1A29-5B2BDE101E9E}"/>
              </a:ext>
            </a:extLst>
          </p:cNvPr>
          <p:cNvSpPr/>
          <p:nvPr/>
        </p:nvSpPr>
        <p:spPr>
          <a:xfrm>
            <a:off x="4685837" y="4025326"/>
            <a:ext cx="2820323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 파일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1066DB-3976-7557-4DCE-049875516FAE}"/>
              </a:ext>
            </a:extLst>
          </p:cNvPr>
          <p:cNvCxnSpPr>
            <a:endCxn id="5" idx="0"/>
          </p:cNvCxnSpPr>
          <p:nvPr/>
        </p:nvCxnSpPr>
        <p:spPr>
          <a:xfrm flipH="1">
            <a:off x="6095999" y="2091167"/>
            <a:ext cx="1" cy="46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A46BAB2-CD01-A851-EC17-A4997461107A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5999" y="3558309"/>
            <a:ext cx="0" cy="4670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063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2385724" y="5571837"/>
            <a:ext cx="7420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실제로 컴파일이라는 이름이 붙는건 위 그림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전체적인 과정은 빌드라고 부름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324BF-620A-23BD-D183-218D37876D6B}"/>
              </a:ext>
            </a:extLst>
          </p:cNvPr>
          <p:cNvSpPr/>
          <p:nvPr/>
        </p:nvSpPr>
        <p:spPr>
          <a:xfrm>
            <a:off x="4685838" y="1091042"/>
            <a:ext cx="2820323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A0F8C1-5FFB-44B2-1A29-5B2BDE101E9E}"/>
              </a:ext>
            </a:extLst>
          </p:cNvPr>
          <p:cNvSpPr/>
          <p:nvPr/>
        </p:nvSpPr>
        <p:spPr>
          <a:xfrm>
            <a:off x="4685837" y="4025326"/>
            <a:ext cx="2820323" cy="10001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71066DB-3976-7557-4DCE-049875516FAE}"/>
              </a:ext>
            </a:extLst>
          </p:cNvPr>
          <p:cNvCxnSpPr>
            <a:cxnSpLocks/>
          </p:cNvCxnSpPr>
          <p:nvPr/>
        </p:nvCxnSpPr>
        <p:spPr>
          <a:xfrm>
            <a:off x="6096000" y="2091167"/>
            <a:ext cx="0" cy="1934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15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3992754" y="5571837"/>
            <a:ext cx="42066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 빌드의 전체 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8324BF-620A-23BD-D183-218D37876D6B}"/>
              </a:ext>
            </a:extLst>
          </p:cNvPr>
          <p:cNvSpPr/>
          <p:nvPr/>
        </p:nvSpPr>
        <p:spPr>
          <a:xfrm>
            <a:off x="980334" y="2738373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FE601C-3ECB-684F-AD79-804DF9DE4E38}"/>
              </a:ext>
            </a:extLst>
          </p:cNvPr>
          <p:cNvSpPr/>
          <p:nvPr/>
        </p:nvSpPr>
        <p:spPr>
          <a:xfrm>
            <a:off x="3698941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C</a:t>
            </a:r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언어 파일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E4DCB12-5BB2-E903-9AF0-04E2D43CB458}"/>
              </a:ext>
            </a:extLst>
          </p:cNvPr>
          <p:cNvSpPr/>
          <p:nvPr/>
        </p:nvSpPr>
        <p:spPr>
          <a:xfrm>
            <a:off x="6491440" y="2738372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목적 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783FF58-331B-73C9-FE87-0BDECD4E427F}"/>
              </a:ext>
            </a:extLst>
          </p:cNvPr>
          <p:cNvSpPr/>
          <p:nvPr/>
        </p:nvSpPr>
        <p:spPr>
          <a:xfrm>
            <a:off x="9191904" y="2738371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 파일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1FF9CF-AD90-8CE0-50B8-ED99686AB696}"/>
              </a:ext>
            </a:extLst>
          </p:cNvPr>
          <p:cNvSpPr/>
          <p:nvPr/>
        </p:nvSpPr>
        <p:spPr>
          <a:xfrm>
            <a:off x="9191904" y="1487894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정적 라이브러리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E2552E-A15C-87D3-F606-378DDCCBD27C}"/>
              </a:ext>
            </a:extLst>
          </p:cNvPr>
          <p:cNvSpPr/>
          <p:nvPr/>
        </p:nvSpPr>
        <p:spPr>
          <a:xfrm>
            <a:off x="6491440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동적 라이브러리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9046070-1727-0879-5DBB-903E34FE96C2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3000096" y="3096490"/>
            <a:ext cx="6988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96435AA-2FD7-B01D-5080-CA3BC886E196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718703" y="3096490"/>
            <a:ext cx="7727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03D385D-82F2-BB4B-3FDB-D09719587AEE}"/>
              </a:ext>
            </a:extLst>
          </p:cNvPr>
          <p:cNvCxnSpPr>
            <a:cxnSpLocks/>
            <a:stCxn id="8" idx="2"/>
            <a:endCxn id="28" idx="0"/>
          </p:cNvCxnSpPr>
          <p:nvPr/>
        </p:nvCxnSpPr>
        <p:spPr>
          <a:xfrm>
            <a:off x="10201785" y="3454606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C4E53ED-0876-F48C-3915-3B5325453A1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8511202" y="3096489"/>
            <a:ext cx="6807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2DEC90E-C012-1A9E-76B8-2CE6E31E89F2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10201785" y="2204129"/>
            <a:ext cx="0" cy="534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A1AB5C-F812-BB4E-8E00-9F8795A12D0F}"/>
              </a:ext>
            </a:extLst>
          </p:cNvPr>
          <p:cNvSpPr/>
          <p:nvPr/>
        </p:nvSpPr>
        <p:spPr>
          <a:xfrm>
            <a:off x="9191904" y="3988848"/>
            <a:ext cx="2019762" cy="7162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>
                <a:solidFill>
                  <a:schemeClr val="tx1"/>
                </a:solidFill>
                <a:latin typeface="나눔스퀘어OTF_ac Light" panose="020B0600000101010101" pitchFamily="34" charset="-127"/>
                <a:ea typeface="나눔스퀘어OTF_ac Light" panose="020B0600000101010101" pitchFamily="34" charset="-127"/>
              </a:rPr>
              <a:t>실행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4D96D8B-2054-4646-031F-A6D39BF632CF}"/>
              </a:ext>
            </a:extLst>
          </p:cNvPr>
          <p:cNvCxnSpPr>
            <a:cxnSpLocks/>
            <a:stCxn id="12" idx="3"/>
            <a:endCxn id="28" idx="1"/>
          </p:cNvCxnSpPr>
          <p:nvPr/>
        </p:nvCxnSpPr>
        <p:spPr>
          <a:xfrm>
            <a:off x="8511202" y="4346966"/>
            <a:ext cx="680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A52415-BA23-D0F8-CD9E-19F4714B7774}"/>
              </a:ext>
            </a:extLst>
          </p:cNvPr>
          <p:cNvSpPr txBox="1"/>
          <p:nvPr/>
        </p:nvSpPr>
        <p:spPr>
          <a:xfrm>
            <a:off x="2942194" y="2371471"/>
            <a:ext cx="81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B537D0-A34F-F46C-49F4-3A1DF227358D}"/>
              </a:ext>
            </a:extLst>
          </p:cNvPr>
          <p:cNvSpPr txBox="1"/>
          <p:nvPr/>
        </p:nvSpPr>
        <p:spPr>
          <a:xfrm>
            <a:off x="5697748" y="2371471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컴파일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D6183C-3694-6E3D-2C8E-A9D0D107D48B}"/>
              </a:ext>
            </a:extLst>
          </p:cNvPr>
          <p:cNvSpPr txBox="1"/>
          <p:nvPr/>
        </p:nvSpPr>
        <p:spPr>
          <a:xfrm>
            <a:off x="8558300" y="2370255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17434C-F27C-A328-8E99-7C2284DF3F0B}"/>
              </a:ext>
            </a:extLst>
          </p:cNvPr>
          <p:cNvSpPr txBox="1"/>
          <p:nvPr/>
        </p:nvSpPr>
        <p:spPr>
          <a:xfrm>
            <a:off x="10271646" y="228658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링크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E01F25-02C4-B515-AB67-5E4012E84DA3}"/>
              </a:ext>
            </a:extLst>
          </p:cNvPr>
          <p:cNvSpPr txBox="1"/>
          <p:nvPr/>
        </p:nvSpPr>
        <p:spPr>
          <a:xfrm>
            <a:off x="10271645" y="3537061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실행</a:t>
            </a:r>
            <a:endParaRPr lang="en-US" altLang="ko-KR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4248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55E44B-703D-418A-9EE2-CC4CA57DADAB}"/>
              </a:ext>
            </a:extLst>
          </p:cNvPr>
          <p:cNvSpPr txBox="1"/>
          <p:nvPr/>
        </p:nvSpPr>
        <p:spPr>
          <a:xfrm>
            <a:off x="924579" y="3429000"/>
            <a:ext cx="103428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한 프로그래밍 언어로 작성된 파일을 같은 프로그래밍 언어로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전처리하는 과정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A0631-9330-92C0-7A4F-848A34FD5EA9}"/>
              </a:ext>
            </a:extLst>
          </p:cNvPr>
          <p:cNvSpPr txBox="1"/>
          <p:nvPr/>
        </p:nvSpPr>
        <p:spPr>
          <a:xfrm>
            <a:off x="5164524" y="2016401"/>
            <a:ext cx="18630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전처리</a:t>
            </a:r>
            <a:endParaRPr lang="en-US" altLang="ko-KR" sz="4800">
              <a:latin typeface="나눔스퀘어OTF" panose="020B0600000101010101" pitchFamily="34" charset="-127"/>
              <a:ea typeface="나눔스퀘어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5772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F08C57-FCE6-D0B2-8D82-49288041259A}"/>
              </a:ext>
            </a:extLst>
          </p:cNvPr>
          <p:cNvSpPr txBox="1"/>
          <p:nvPr/>
        </p:nvSpPr>
        <p:spPr>
          <a:xfrm>
            <a:off x="171888" y="194702"/>
            <a:ext cx="3547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C</a:t>
            </a:r>
            <a:r>
              <a:rPr lang="ko-KR" altLang="en-US" sz="280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언어의 컴파일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9240E-AD41-78E3-CD4B-F215FEFCC95A}"/>
              </a:ext>
            </a:extLst>
          </p:cNvPr>
          <p:cNvSpPr txBox="1"/>
          <p:nvPr/>
        </p:nvSpPr>
        <p:spPr>
          <a:xfrm>
            <a:off x="3048000" y="1690443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altLang="ko-K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F6784-053B-5340-9F76-C33CF5631800}"/>
              </a:ext>
            </a:extLst>
          </p:cNvPr>
          <p:cNvSpPr txBox="1"/>
          <p:nvPr/>
        </p:nvSpPr>
        <p:spPr>
          <a:xfrm>
            <a:off x="1892800" y="4428835"/>
            <a:ext cx="8406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C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언어의 전처리는 전처리 지시자</a:t>
            </a:r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(#)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으로 이루어짐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  <a:p>
            <a:pPr algn="ctr"/>
            <a:r>
              <a:rPr lang="en-US" altLang="ko-KR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#include</a:t>
            </a:r>
            <a:r>
              <a:rPr lang="ko-KR" altLang="en-US" sz="3200">
                <a:latin typeface="나눔스퀘어OTF Light" panose="020B0600000101010101" pitchFamily="34" charset="-127"/>
                <a:ea typeface="나눔스퀘어OTF Light" panose="020B0600000101010101" pitchFamily="34" charset="-127"/>
              </a:rPr>
              <a:t>는 대표적인 전처리 지시자</a:t>
            </a:r>
            <a:endParaRPr lang="en-US" altLang="ko-KR" sz="3200">
              <a:latin typeface="나눔스퀘어OTF Light" panose="020B0600000101010101" pitchFamily="34" charset="-127"/>
              <a:ea typeface="나눔스퀘어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41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1080</Words>
  <Application>Microsoft Office PowerPoint</Application>
  <PresentationFormat>와이드스크린</PresentationFormat>
  <Paragraphs>225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나눔스퀘어OTF</vt:lpstr>
      <vt:lpstr>나눔스퀘어OTF ExtraBold</vt:lpstr>
      <vt:lpstr>나눔스퀘어OTF Light</vt:lpstr>
      <vt:lpstr>나눔스퀘어OTF_ac</vt:lpstr>
      <vt:lpstr>나눔스퀘어OTF_ac Bold</vt:lpstr>
      <vt:lpstr>나눔스퀘어OTF_ac Light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이우령</dc:creator>
  <cp:lastModifiedBy>이우령</cp:lastModifiedBy>
  <cp:revision>206</cp:revision>
  <dcterms:created xsi:type="dcterms:W3CDTF">2024-07-09T01:59:19Z</dcterms:created>
  <dcterms:modified xsi:type="dcterms:W3CDTF">2024-07-11T04:08:37Z</dcterms:modified>
</cp:coreProperties>
</file>