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93" r:id="rId2"/>
    <p:sldId id="376" r:id="rId3"/>
    <p:sldId id="416" r:id="rId4"/>
    <p:sldId id="420" r:id="rId5"/>
    <p:sldId id="422" r:id="rId6"/>
    <p:sldId id="423" r:id="rId7"/>
    <p:sldId id="425" r:id="rId8"/>
    <p:sldId id="426" r:id="rId9"/>
    <p:sldId id="427" r:id="rId10"/>
    <p:sldId id="428" r:id="rId11"/>
    <p:sldId id="443" r:id="rId12"/>
    <p:sldId id="429" r:id="rId13"/>
    <p:sldId id="430" r:id="rId14"/>
    <p:sldId id="431" r:id="rId15"/>
    <p:sldId id="432" r:id="rId16"/>
    <p:sldId id="444" r:id="rId17"/>
    <p:sldId id="448" r:id="rId18"/>
    <p:sldId id="449" r:id="rId19"/>
    <p:sldId id="450" r:id="rId20"/>
    <p:sldId id="433" r:id="rId21"/>
    <p:sldId id="434" r:id="rId22"/>
    <p:sldId id="442"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57594" autoAdjust="0"/>
  </p:normalViewPr>
  <p:slideViewPr>
    <p:cSldViewPr snapToGrid="0">
      <p:cViewPr>
        <p:scale>
          <a:sx n="33" d="100"/>
          <a:sy n="33" d="100"/>
        </p:scale>
        <p:origin x="3282" y="9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085F3-A77E-408E-9F90-D3B01E2760CC}" type="datetimeFigureOut">
              <a:rPr lang="ko-KR" altLang="en-US" smtClean="0"/>
              <a:t>2017-09-11</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91C5F-1D0F-4256-BD1C-618DF4C9178E}" type="slidenum">
              <a:rPr lang="ko-KR" altLang="en-US" smtClean="0"/>
              <a:t>‹#›</a:t>
            </a:fld>
            <a:endParaRPr lang="ko-KR" altLang="en-US"/>
          </a:p>
        </p:txBody>
      </p:sp>
    </p:spTree>
    <p:extLst>
      <p:ext uri="{BB962C8B-B14F-4D97-AF65-F5344CB8AC3E}">
        <p14:creationId xmlns:p14="http://schemas.microsoft.com/office/powerpoint/2010/main" val="18189659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Today, we’ll explore recursion and dynamic programming.</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a:t>
            </a:fld>
            <a:endParaRPr lang="ko-KR" altLang="en-US"/>
          </a:p>
        </p:txBody>
      </p:sp>
    </p:spTree>
    <p:extLst>
      <p:ext uri="{BB962C8B-B14F-4D97-AF65-F5344CB8AC3E}">
        <p14:creationId xmlns:p14="http://schemas.microsoft.com/office/powerpoint/2010/main" val="3917095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 means that it is not dividable.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Using recursion sometimes has problems.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One such problem is that it generates too many function calls.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function calls keep on occurring, it repeatedly calls the same parameters by calling the previously called functions.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can see this for ourselves in the Fibonacci example.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F(4) is called, there are two F(2)s while F(1) is repeated three times.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Also, F(0) is repeated with the same parameters twice.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a function with identical parameters is called, it will always lead to the same values.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Do we have to duplicate the same task over and over again, just to get the same values?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 we don’t.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are to calculate F(100), it will be </a:t>
            </a:r>
            <a:r>
              <a:rPr lang="en-US" altLang="ko-KR" sz="1200" kern="1200" dirty="0" err="1" smtClean="0">
                <a:solidFill>
                  <a:schemeClr val="tx1"/>
                </a:solidFill>
                <a:effectLst/>
                <a:latin typeface="+mn-lt"/>
                <a:ea typeface="+mn-ea"/>
                <a:cs typeface="+mn-cs"/>
              </a:rPr>
              <a:t>uncalculatable</a:t>
            </a:r>
            <a:r>
              <a:rPr lang="en-US" altLang="ko-KR" sz="1200" kern="1200" dirty="0" smtClean="0">
                <a:solidFill>
                  <a:schemeClr val="tx1"/>
                </a:solidFill>
                <a:effectLst/>
                <a:latin typeface="+mn-lt"/>
                <a:ea typeface="+mn-ea"/>
                <a:cs typeface="+mn-cs"/>
              </a:rPr>
              <a: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will unnecessarily exhaust too much time and memory space.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 can we do to remove too many recursions?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when we need dynamic programming to reduce the overlapping function calls.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gist of dynamic programming lies in eliminating overlapping function calls. It does this by storing the outcomes of the called functions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10</a:t>
            </a:fld>
            <a:endParaRPr lang="ko-KR" altLang="en-US"/>
          </a:p>
        </p:txBody>
      </p:sp>
    </p:spTree>
    <p:extLst>
      <p:ext uri="{BB962C8B-B14F-4D97-AF65-F5344CB8AC3E}">
        <p14:creationId xmlns:p14="http://schemas.microsoft.com/office/powerpoint/2010/main" val="2201168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figure out how to eliminate unnecessary function calls with dynamic programing.</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11</a:t>
            </a:fld>
            <a:endParaRPr lang="ko-KR" altLang="en-US"/>
          </a:p>
        </p:txBody>
      </p:sp>
    </p:spTree>
    <p:extLst>
      <p:ext uri="{BB962C8B-B14F-4D97-AF65-F5344CB8AC3E}">
        <p14:creationId xmlns:p14="http://schemas.microsoft.com/office/powerpoint/2010/main" val="323077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Dynamic programming can be defined this way.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not a specific algorithm like a merge sort algorithm. Rather, it is a general problem-solving method that encompasses recurrences with overlapping sub-instance.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some context, programming can be viewed as planning.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Industrial engineering department may regard dynamic programming as a form of dynamic scheduling or dynamic planning.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can be applied to cases when sub-instances heavily overlap.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example, the values calculated to find out the result of F(4) are overlapped like this. Dynamic programing provides a solution for this type of problems,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will see how dynamic programming is employed as a concept.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seems like it makes a large recurrence structure smaller, but it actually works the other way around.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First, let’s simply solve this small instance as a start.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solving F(4), we would start figuring out small instances related to the larger problem.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starts with F(0) and F(1). This is based on that expectation that solving F(0) and F(1) first would lead to us solving F(4).</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F(0) and F(1) will instantly obtain 0 and 1 from the escape routine.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get the values, we had to calculate them each time we received them in the local variable. Now, we don’t need to do this.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these values will be stored.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F value for n will be recorded in table form. The results from ones with a smaller size are used to calculate the values of the larger ones.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the values of F(0) and F(1) are recorded in calculating F(2), we can compute F(2) right away.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Rather than tackling a problem with a larger size directly, it approaches the larger problem by starting from the smaller problems.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12</a:t>
            </a:fld>
            <a:endParaRPr lang="ko-KR" altLang="en-US"/>
          </a:p>
        </p:txBody>
      </p:sp>
    </p:spTree>
    <p:extLst>
      <p:ext uri="{BB962C8B-B14F-4D97-AF65-F5344CB8AC3E}">
        <p14:creationId xmlns:p14="http://schemas.microsoft.com/office/powerpoint/2010/main" val="235369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we will talk a look at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is different from memorization.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pertains to the core of dynamic programming that avoids overlapping small instances. It’s about recording results.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need something to record the outcomes to reuse the existing function calls and their results.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 mentioned that we would make a table, which is called a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dynamic programming, the space allocated for storing the previous results is called a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Two contrary philosophies underpin 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and stack frame to enable a recursion.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One is a bottom-up approach</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 is based on the bottom-up approach, meaning ascending from the bottom to the top.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involves the process of calculating from the bottom, F(0) and F(1), to F(4).</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 of dynamic programming.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it is not clear when F(4) would be accomplished, it keeps on recording the past calculation results. It does this, believing that it will someday reach the larger problem F(4) by starting with solving the smaller problems. That’s the essence of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Conversely, a recursion is based on a top-down approach.</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a top-down approach, it is necessary to solve F(3) and F(2) to solve F(4). So, F(3) is pushed and F(2) is also pushed to solve F(2).</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recursion tackles the final target first. It calls sub-instances for the purpose.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seen that the recursion approach is the opposite of dynamic programming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Recursion uses a top-down approach and a stack fame, while memorization uses a bottom-up approach.</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there are countless overlapping sub-instances found in a recursion, we need to solve the problem with dynamic programming. This is the best way to remove repetitive identical function calls.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 is what we can use to store the results of function calls in this process.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13</a:t>
            </a:fld>
            <a:endParaRPr lang="ko-KR" altLang="en-US"/>
          </a:p>
        </p:txBody>
      </p:sp>
    </p:spTree>
    <p:extLst>
      <p:ext uri="{BB962C8B-B14F-4D97-AF65-F5344CB8AC3E}">
        <p14:creationId xmlns:p14="http://schemas.microsoft.com/office/powerpoint/2010/main" val="1387480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far, we’ve reviewed the concepts related to techniques: dynamic programming and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it’s time to exercise the concepts by applying them to the Fibonacci sequence.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last time we used the Fibonacci sequence, we solved the problem with a recursion, which called a function within a function.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By employing dynamic programming, however, there is nothing we can use to directly to call a function within the function.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 a space that may accumulate any solutions from small-scale problems.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other words, it is a dictionary.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dictionary assumes a form to store key-value pairs.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stores 0 in a key named 0 and 1 in a key called 1.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were to write down keys and values for the Fibonacci sequence, the default and current condition would stores0 in the key 0 and 1 in the key1.</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consider about a situation with Fibonacci(4).</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n equals 4, given that 0 and 1 are in there by default, the iteration begins with 2.</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At the end, it will be 5 as it is “n + 1”, and the iteration may go on until 4, or less than 5.</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list obtained from the range is [2, 3, 4].</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first </a:t>
            </a:r>
            <a:r>
              <a:rPr lang="en-US" altLang="ko-KR" sz="1200" kern="1200" dirty="0" err="1" smtClean="0">
                <a:solidFill>
                  <a:schemeClr val="tx1"/>
                </a:solidFill>
                <a:effectLst/>
                <a:latin typeface="+mn-lt"/>
                <a:ea typeface="+mn-ea"/>
                <a:cs typeface="+mn-cs"/>
              </a:rPr>
              <a:t>itr</a:t>
            </a:r>
            <a:r>
              <a:rPr lang="en-US" altLang="ko-KR" sz="1200" kern="1200" dirty="0" smtClean="0">
                <a:solidFill>
                  <a:schemeClr val="tx1"/>
                </a:solidFill>
                <a:effectLst/>
                <a:latin typeface="+mn-lt"/>
                <a:ea typeface="+mn-ea"/>
                <a:cs typeface="+mn-cs"/>
              </a:rPr>
              <a:t> in this situation will be 2.</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we have 2 entered here.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Given that </a:t>
            </a:r>
            <a:r>
              <a:rPr lang="en-US" altLang="ko-KR" sz="1200" kern="1200" dirty="0" err="1" smtClean="0">
                <a:solidFill>
                  <a:schemeClr val="tx1"/>
                </a:solidFill>
                <a:effectLst/>
                <a:latin typeface="+mn-lt"/>
                <a:ea typeface="+mn-ea"/>
                <a:cs typeface="+mn-cs"/>
              </a:rPr>
              <a:t>itr</a:t>
            </a:r>
            <a:r>
              <a:rPr lang="en-US" altLang="ko-KR" sz="1200" kern="1200" dirty="0" smtClean="0">
                <a:solidFill>
                  <a:schemeClr val="tx1"/>
                </a:solidFill>
                <a:effectLst/>
                <a:latin typeface="+mn-lt"/>
                <a:ea typeface="+mn-ea"/>
                <a:cs typeface="+mn-cs"/>
              </a:rPr>
              <a:t> is 2, as the values of itr-2 = 0 and itr-1 = 1 are added, it will place value 1.</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will find a “for” loop running around one sentence.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will make </a:t>
            </a:r>
            <a:r>
              <a:rPr lang="en-US" altLang="ko-KR" sz="1200" kern="1200" dirty="0" err="1" smtClean="0">
                <a:solidFill>
                  <a:schemeClr val="tx1"/>
                </a:solidFill>
                <a:effectLst/>
                <a:latin typeface="+mn-lt"/>
                <a:ea typeface="+mn-ea"/>
                <a:cs typeface="+mn-cs"/>
              </a:rPr>
              <a:t>itr</a:t>
            </a:r>
            <a:r>
              <a:rPr lang="en-US" altLang="ko-KR" sz="1200" kern="1200" dirty="0" smtClean="0">
                <a:solidFill>
                  <a:schemeClr val="tx1"/>
                </a:solidFill>
                <a:effectLst/>
                <a:latin typeface="+mn-lt"/>
                <a:ea typeface="+mn-ea"/>
                <a:cs typeface="+mn-cs"/>
              </a:rPr>
              <a:t> to be 3 for the next iteration.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it will be 3 as well as itr-2 = 1 and itr-1 = 2.</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indicates that the values 2 and 1 should be combined so that it will be 2 with the key 3.</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Finally, </a:t>
            </a:r>
            <a:r>
              <a:rPr lang="en-US" altLang="ko-KR" sz="1200" kern="1200" dirty="0" err="1" smtClean="0">
                <a:solidFill>
                  <a:schemeClr val="tx1"/>
                </a:solidFill>
                <a:effectLst/>
                <a:latin typeface="+mn-lt"/>
                <a:ea typeface="+mn-ea"/>
                <a:cs typeface="+mn-cs"/>
              </a:rPr>
              <a:t>itr</a:t>
            </a:r>
            <a:r>
              <a:rPr lang="en-US" altLang="ko-KR" sz="1200" kern="1200" dirty="0" smtClean="0">
                <a:solidFill>
                  <a:schemeClr val="tx1"/>
                </a:solidFill>
                <a:effectLst/>
                <a:latin typeface="+mn-lt"/>
                <a:ea typeface="+mn-ea"/>
                <a:cs typeface="+mn-cs"/>
              </a:rPr>
              <a:t> becomes 4.</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results in itr-2 = 2 and itr-1 = 3</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Consequently, the key named 4 will get the value 3.</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Finally, it will return </a:t>
            </a:r>
            <a:r>
              <a:rPr lang="en-US" altLang="ko-KR" sz="1200" kern="1200" dirty="0" err="1" smtClean="0">
                <a:solidFill>
                  <a:schemeClr val="tx1"/>
                </a:solidFill>
                <a:effectLst/>
                <a:latin typeface="+mn-lt"/>
                <a:ea typeface="+mn-ea"/>
                <a:cs typeface="+mn-cs"/>
              </a:rPr>
              <a:t>dicFibonacci</a:t>
            </a:r>
            <a:r>
              <a:rPr lang="en-US" altLang="ko-KR" sz="1200" kern="1200" dirty="0" smtClean="0">
                <a:solidFill>
                  <a:schemeClr val="tx1"/>
                </a:solidFill>
                <a:effectLst/>
                <a:latin typeface="+mn-lt"/>
                <a:ea typeface="+mn-ea"/>
                <a:cs typeface="+mn-cs"/>
              </a:rPr>
              <a:t>[n].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n = 4, </a:t>
            </a:r>
            <a:r>
              <a:rPr lang="en-US" altLang="ko-KR" sz="1200" kern="1200" dirty="0" err="1" smtClean="0">
                <a:solidFill>
                  <a:schemeClr val="tx1"/>
                </a:solidFill>
                <a:effectLst/>
                <a:latin typeface="+mn-lt"/>
                <a:ea typeface="+mn-ea"/>
                <a:cs typeface="+mn-cs"/>
              </a:rPr>
              <a:t>dicFibonacci</a:t>
            </a:r>
            <a:r>
              <a:rPr lang="en-US" altLang="ko-KR" sz="1200" kern="1200" dirty="0" smtClean="0">
                <a:solidFill>
                  <a:schemeClr val="tx1"/>
                </a:solidFill>
                <a:effectLst/>
                <a:latin typeface="+mn-lt"/>
                <a:ea typeface="+mn-ea"/>
                <a:cs typeface="+mn-cs"/>
              </a:rPr>
              <a:t> will return 3, the value for the key 4.</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Unlike the previous case, dynamic programming allows us to complete the process with a single “for” loop.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Instead, it will pile up from smaller values in 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Applying the dictionary collection, we were able to create 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 for dynamic programming with no trouble.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will cover the dictionary collection about 3 weeks later.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 Big-o-notation, a value to represent certain limitation.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table will have a total of N rows.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it is 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a recursion, it kept on dividing into branches as in the tree structure here.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way, we already have 2</a:t>
            </a:r>
            <a:r>
              <a:rPr lang="en-US" altLang="ko-KR" sz="1200" kern="1200" baseline="30000" dirty="0" smtClean="0">
                <a:solidFill>
                  <a:schemeClr val="tx1"/>
                </a:solidFill>
                <a:effectLst/>
                <a:latin typeface="+mn-lt"/>
                <a:ea typeface="+mn-ea"/>
                <a:cs typeface="+mn-cs"/>
              </a:rPr>
              <a:t>3</a:t>
            </a:r>
            <a:r>
              <a:rPr lang="en-US" altLang="ko-KR" sz="1200" kern="1200" dirty="0" smtClean="0">
                <a:solidFill>
                  <a:schemeClr val="tx1"/>
                </a:solidFill>
                <a:effectLst/>
                <a:latin typeface="+mn-lt"/>
                <a:ea typeface="+mn-ea"/>
                <a:cs typeface="+mn-cs"/>
              </a:rPr>
              <a:t>-1 with just three layers.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It’s uncountable.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this recursion requires innumerous function calls, we can conduct the same operation with just N </a:t>
            </a:r>
            <a:r>
              <a:rPr lang="en-US" altLang="ko-KR" sz="1200" kern="1200" dirty="0" err="1" smtClean="0">
                <a:solidFill>
                  <a:schemeClr val="tx1"/>
                </a:solidFill>
                <a:effectLst/>
                <a:latin typeface="+mn-lt"/>
                <a:ea typeface="+mn-ea"/>
                <a:cs typeface="+mn-cs"/>
              </a:rPr>
              <a:t>memoizations</a:t>
            </a:r>
            <a:r>
              <a:rPr lang="en-US" altLang="ko-KR" sz="1200" kern="1200" dirty="0" smtClean="0">
                <a:solidFill>
                  <a:schemeClr val="tx1"/>
                </a:solidFill>
                <a:effectLst/>
                <a:latin typeface="+mn-lt"/>
                <a:ea typeface="+mn-ea"/>
                <a:cs typeface="+mn-cs"/>
              </a:rPr>
              <a:t>.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14</a:t>
            </a:fld>
            <a:endParaRPr lang="ko-KR" altLang="en-US"/>
          </a:p>
        </p:txBody>
      </p:sp>
    </p:spTree>
    <p:extLst>
      <p:ext uri="{BB962C8B-B14F-4D97-AF65-F5344CB8AC3E}">
        <p14:creationId xmlns:p14="http://schemas.microsoft.com/office/powerpoint/2010/main" val="370585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let’s consider the way to apply it not to the Fibonacci sequence, but something more realistic.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Dynamic programming is indeed very useful in reality.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One of the most important examples is a production process.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an automobile left unfinished.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vehicle gets assembled piece by piece throughout the production process.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assume that the automobile should go through six robots in the production line, two lines could be in operation.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would be ideal to carry out the production process according to a schedule, but isn’t always attainable.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because various unexpected events might occur. For example, there may be a lack of parts or a malfunction with the robotic machinery.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if we thinking of one whole process as a station, each station may have different duration.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Then, the difference in time for the stations allows us to figure out how to minimize the total duration by sending newly introduced products into available lines.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the part at which the production starts, and that is where production ends.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number here represents the time consumed.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signifies the duration of time for transferring goods from one process to another or for the completion of a process.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it says it takes 4, 8, 5, 6, 4, 5, 7, and finally 2 seconds.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line requires 2, 7, 9, 3, 4, 8, 4, and 3 seconds.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With the lines set parallel to each other, each line has six stations.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this station takes a longer time because it is bottlenecked, it is possible to route some of the work out to this part.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why one way is to continue the next process: moving the work into the line next to the original one.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shows the arrow from the side, and the number is the time consumed to transfer.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Suppose that it won’t take long to move from one line to the other.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From the beginning of the assembly, we can apply dynamic programing to minimize inefficiency. We can reduce the time required for the most basic goods to be moved to a station and for continuing the assembly work by transferring work to the next line, as well as the time to produce the goods after the final process.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Dynamic programming can offer a solution for this kind of production line plan or schedule.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find out how to apply dynamic programming to this type of problem.</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15</a:t>
            </a:fld>
            <a:endParaRPr lang="ko-KR" altLang="en-US"/>
          </a:p>
        </p:txBody>
      </p:sp>
    </p:spTree>
    <p:extLst>
      <p:ext uri="{BB962C8B-B14F-4D97-AF65-F5344CB8AC3E}">
        <p14:creationId xmlns:p14="http://schemas.microsoft.com/office/powerpoint/2010/main" val="1216406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learned that the basic mechanism of dynamic program is a bottom-up approach.</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Simply put, it breaks down a larger problem into smaller chunks.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we’ve got to start from the easiest problems rather than attempting to chart the entire route right away.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take a stab at when the first station would be completed, whichever line the goods take.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Our goal is to solve the final problem by building up from the smaller problems, step by step.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examine how to store the processes of solving small problems at a higher level.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regard, we will plan out the structure of 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 like this.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First, we would call it “travel time.”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I’ll write down the shortest time to arrive at the station of each line as the travel time.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 matter what method we adopt,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station of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line takes at least 9 seconds.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minimum time required for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station of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is 12 seconds.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this is the minimum travel time, which could serve as a basic unit to be accumulated and to eventually determine which line would offer the shortest process times.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After that, we do not just write down the minimum travel time. We also write what is called a retrace table that shows which path has been taken to get here.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Later, I will show you how to recognize which path has been taken to get here with this retrace table.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It’s no problem up until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station.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scenario, there is no backward direction. We can only move in a single direction.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took 2 and 7 seconds for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line, totaling 9 seconds, while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took 4 and 8 seconds, totaling 12 seconds.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Similarly, as we only have one departure spot or “start point,” we can save the prior locations of the two lines before arriving at here as the “start point.”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makes it clear that that it unconditionally takes at least 9 seconds or 12 seconds from here to there.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that we’ve figured out this much in this small problem, we can work on this problem at a larger scale.</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16</a:t>
            </a:fld>
            <a:endParaRPr lang="ko-KR" altLang="en-US"/>
          </a:p>
        </p:txBody>
      </p:sp>
    </p:spTree>
    <p:extLst>
      <p:ext uri="{BB962C8B-B14F-4D97-AF65-F5344CB8AC3E}">
        <p14:creationId xmlns:p14="http://schemas.microsoft.com/office/powerpoint/2010/main" val="173012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Up to this point, it takes 9 seconds with no exceptions.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the minimum time.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scenario, let’s find out how long it takes to get to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station.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the problem gets more challenging.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are a total of two ways to get to the station2 of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line.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One is to pass through the line, staying in the line where it was originally located, and the other is to use the line next to the original.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choose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method, it took a minimum of 9 seconds to arrive at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station and another 9 seconds were required to handle here. This is a total of 18 seconds.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for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method, it took 12 seconds to reach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station in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and 2 seconds to move to another station, and 9 seconds in this station, totaling 23 seconds.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the fastest way to get to this location is to select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method.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takes 18 seconds.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Otherwise, we may choose to trace up from the bottom. However, this won’t be a good alternative since it would take 23 seconds.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Next, let’s consider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station of the line down below.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case, there are two ways available: one is to proceed with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as it is, and then select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line.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think about the way to get down from the top, we should add 9 seconds, 2 seconds of travel time, and an additional 5 seconds for processing. This would be a total of 16 seconds.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calculate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from the place where it is located, it will take a total of 17 seconds: that’s 8 seconds to get to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station and 5 seconds for processing.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top-down way takes less time.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case, it will take 16 seconds, which is shorter than choosing the original line, 17 seconds.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Considering all the available arrows, the time consumed to get to this point is 18 seconds. To get here, it’s  16 seconds.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use a recursion to solve this problem, it would take quite a long time. That’s because it involves multiple calculations of the travel times required to reach prior to this point.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Employing dynamic programming, however, we have the advantage of being able to augment the problem without having to repeat the calculations of the previous stages.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calculate the travel time taken up to this point, we can widen the boundary of the problem with additions for two times.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By repeating this process, we can eventually solve the final question.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that I’ve extensively explained minimum travel time to you, you can figure out the rest.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this does not hold true for a retrace table.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 formally stated that it originates from a start point.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S_1, 2 should have passed though what’s above stemming from S_1, 1.</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 means a better alternative to it was the line of the previous time.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shows that it takes the shortest time to receive a good from the first line of the station just before.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it was a better option to receive a goods from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below, we may need to write down 2. However, it was better to receive it from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line, so we write down 1 instead of 2.</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Then what’s the fundamental source of the problem?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see the two optimized routes that take 9 and 12 seconds. The difference between 9 and 12 will determine the location where god should be received.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Therefore, the retrace table helps us determine a less time-consuming route and calculate the minimum travel time based on it.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17</a:t>
            </a:fld>
            <a:endParaRPr lang="ko-KR" altLang="en-US"/>
          </a:p>
        </p:txBody>
      </p:sp>
    </p:spTree>
    <p:extLst>
      <p:ext uri="{BB962C8B-B14F-4D97-AF65-F5344CB8AC3E}">
        <p14:creationId xmlns:p14="http://schemas.microsoft.com/office/powerpoint/2010/main" val="1843549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 me recap, for those who still have some problem understanding it.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From this point on, we’ve increased the size of the problem.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the minimum travel time was 2 and 7 seconds, thus becoming 9 seconds. It’s now 12 seconds up to this point.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Consider this: we can get 18 by adding 9 to 9 and 23 by adding 12, 2, and 9.</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12 here is guaranteed to be the minimum travel time, and it’s written in 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18 becomes the minimum travel time as it is faster than 23.</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we had two options, but as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line was faster, we need to write down 1.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9 is added to 2 and 5 to make 16, and 12 is added to 5 to be 17.</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learned in the previous slide that considering travel time to transfer to another line, it was faster to use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line. It was better to obtain a good not straight from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but from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line. That’s why we write down 1.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is no other alternative travel time, but 18 and 16 also satisfy the condition for the minimum travel time.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let’s advance the problem one step further.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It’s the same method we use for identical problems.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Again, there are two ways to arrive at the 3</a:t>
            </a:r>
            <a:r>
              <a:rPr lang="en-US" altLang="ko-KR" sz="1200" kern="1200" baseline="30000" dirty="0" smtClean="0">
                <a:solidFill>
                  <a:schemeClr val="tx1"/>
                </a:solidFill>
                <a:effectLst/>
                <a:latin typeface="+mn-lt"/>
                <a:ea typeface="+mn-ea"/>
                <a:cs typeface="+mn-cs"/>
              </a:rPr>
              <a:t>rd</a:t>
            </a:r>
            <a:r>
              <a:rPr lang="en-US" altLang="ko-KR" sz="1200" kern="1200" dirty="0" smtClean="0">
                <a:solidFill>
                  <a:schemeClr val="tx1"/>
                </a:solidFill>
                <a:effectLst/>
                <a:latin typeface="+mn-lt"/>
                <a:ea typeface="+mn-ea"/>
                <a:cs typeface="+mn-cs"/>
              </a:rPr>
              <a:t> station of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line: right from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line, it will be 18 + 3 = 21. From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it will be 16 + 1 + 3 = 20.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Therefore, the minimum travel time is found in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which is 20.</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it took less time to receive a good from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than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one, we would write 2 instead.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problem is based on varying process times of different lines.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Also, there are two available ways to reach the 3</a:t>
            </a:r>
            <a:r>
              <a:rPr lang="en-US" altLang="ko-KR" sz="1200" kern="1200" baseline="30000" dirty="0" smtClean="0">
                <a:solidFill>
                  <a:schemeClr val="tx1"/>
                </a:solidFill>
                <a:effectLst/>
                <a:latin typeface="+mn-lt"/>
                <a:ea typeface="+mn-ea"/>
                <a:cs typeface="+mn-cs"/>
              </a:rPr>
              <a:t>rd</a:t>
            </a:r>
            <a:r>
              <a:rPr lang="en-US" altLang="ko-KR" sz="1200" kern="1200" dirty="0" smtClean="0">
                <a:solidFill>
                  <a:schemeClr val="tx1"/>
                </a:solidFill>
                <a:effectLst/>
                <a:latin typeface="+mn-lt"/>
                <a:ea typeface="+mn-ea"/>
                <a:cs typeface="+mn-cs"/>
              </a:rPr>
              <a:t> station in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choose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line, it will take 27 hours (time) as it is 18 + 3 + 6 = 27.</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allows us to reduce travel time so that it will be 16 + 6 = 22 hours.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it is advantageous to get the product from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for the 3</a:t>
            </a:r>
            <a:r>
              <a:rPr lang="en-US" altLang="ko-KR" sz="1200" kern="1200" baseline="30000" dirty="0" smtClean="0">
                <a:solidFill>
                  <a:schemeClr val="tx1"/>
                </a:solidFill>
                <a:effectLst/>
                <a:latin typeface="+mn-lt"/>
                <a:ea typeface="+mn-ea"/>
                <a:cs typeface="+mn-cs"/>
              </a:rPr>
              <a:t>rd</a:t>
            </a:r>
            <a:r>
              <a:rPr lang="en-US" altLang="ko-KR" sz="1200" kern="1200" dirty="0" smtClean="0">
                <a:solidFill>
                  <a:schemeClr val="tx1"/>
                </a:solidFill>
                <a:effectLst/>
                <a:latin typeface="+mn-lt"/>
                <a:ea typeface="+mn-ea"/>
                <a:cs typeface="+mn-cs"/>
              </a:rPr>
              <a:t> station in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we write down 2 in the retrace table.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figured out the larger-scale problem by applying the same method from the previous case.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It’s possible to solve the augmenting problems till the end of the process by applying the same method.</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18</a:t>
            </a:fld>
            <a:endParaRPr lang="ko-KR" altLang="en-US"/>
          </a:p>
        </p:txBody>
      </p:sp>
    </p:spTree>
    <p:extLst>
      <p:ext uri="{BB962C8B-B14F-4D97-AF65-F5344CB8AC3E}">
        <p14:creationId xmlns:p14="http://schemas.microsoft.com/office/powerpoint/2010/main" val="2495670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grown the scale of this problem to this point before, and the results of the growing problems are as below.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conclusion, it takes 35 seconds to reach station_1, 6 and 37 to get to station_2, 6.</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so, which line would be the best choice?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Considering the time to produce the final output,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line is 35 + 3 and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is 37 + 2, so it takes 39. Therefore, this one is the best option.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we’ve learned that the product reaches here through the minimum travel time, or 38.</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it is a retrace table that we utilize to generate the travel time of 38.</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said that receiving a goods from the station_1 or 6 was the better choice in the last stage.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the retrace table, station_1,6 is marked by the number 2. This implies that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provides a better option.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why we could say the it would have been better to get the goods from this direction.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case of station_2, 5, it was proved that collecting the goods right away from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still constituted the best option.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case of the station_2, 4, the best option was the first line, so we use station_1,3.</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ideal for the station_1,3 to pick up the goods from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line.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And so, the best choice for the station_2,2 was skipping one station, the station_1,3, the first line of the just prior station.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station_1,1 acquired the goods from the start.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let’s draw a line to delineate the path of travel.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travel this way, it will take total 38 hours.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sum them up, it will be: 2 + 7 + 2 + 5 + 1 + 3 + 1+ 4+ 5 + 1 + 4 + 3 = 18</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Therefore, we can compute the minimum travel time with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retrace table could be used for making a production route by storing the previous choices.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These two data structures allow us to schedule the conveyor belts for moving goods.</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19</a:t>
            </a:fld>
            <a:endParaRPr lang="ko-KR" altLang="en-US"/>
          </a:p>
        </p:txBody>
      </p:sp>
    </p:spTree>
    <p:extLst>
      <p:ext uri="{BB962C8B-B14F-4D97-AF65-F5344CB8AC3E}">
        <p14:creationId xmlns:p14="http://schemas.microsoft.com/office/powerpoint/2010/main" val="2779960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what we’ll learn this week.</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You have to understand what is recursion and dynamic programming.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Recursion is not a difficult concept, but it is new.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why we need to fully understand it.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Recursion is a function that calls itself within a function.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Korean, it is a recursive call, which means that it’s going back to itself.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Recursion can be explained through an example of repeating problems. The concept of “divide and conquer” is actually quite similar.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Anyway, this is necessary to understand and implement a recursion.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Finally, dynamic programming is a concept that reuses various outcomes of function calls from recursions.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serves to expedite the runtime.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we’re going to cover recursion and dynamic programming.</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a:t>
            </a:fld>
            <a:endParaRPr lang="ko-KR" altLang="en-US"/>
          </a:p>
        </p:txBody>
      </p:sp>
    </p:spTree>
    <p:extLst>
      <p:ext uri="{BB962C8B-B14F-4D97-AF65-F5344CB8AC3E}">
        <p14:creationId xmlns:p14="http://schemas.microsoft.com/office/powerpoint/2010/main" val="1951878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week, we’ve covered recursion and dynamic programming.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previous problem could either be solved with a recursion or dynamic programing.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I’ve constructed two codes.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 encourage you to build and implement your own code at home.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improve your skill, you need firsthand practice.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put it simply, there is a function called Scheduling.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Basically, a recursion occurs in this function.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we should check two things, and one is an escape routine.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an escape routine I built.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Then we should search for a part that has a self-calling recursive function call.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 makes a part called scheduling here.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they are all identical, it should take the shape of the diminishing problems.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part features a decreasing scheduling problem.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instance, it gets smaller with </a:t>
            </a:r>
            <a:r>
              <a:rPr lang="en-US" altLang="ko-KR" sz="1200" kern="1200" dirty="0" err="1" smtClean="0">
                <a:solidFill>
                  <a:schemeClr val="tx1"/>
                </a:solidFill>
                <a:effectLst/>
                <a:latin typeface="+mn-lt"/>
                <a:ea typeface="+mn-ea"/>
                <a:cs typeface="+mn-cs"/>
              </a:rPr>
              <a:t>idxStation</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a result, recursive calls take place.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would help you to grasp the basic recursion structure.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 recommend you to implement it.</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20</a:t>
            </a:fld>
            <a:endParaRPr lang="ko-KR" altLang="en-US"/>
          </a:p>
        </p:txBody>
      </p:sp>
    </p:spTree>
    <p:extLst>
      <p:ext uri="{BB962C8B-B14F-4D97-AF65-F5344CB8AC3E}">
        <p14:creationId xmlns:p14="http://schemas.microsoft.com/office/powerpoint/2010/main" val="3328277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 solution using dynamic programming.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may appear to have more complicated code in dynamic programing, but it’s actually simpler in terms of implementation.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Dynamic programming requires a retrace table and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let’s see how it stores these tables.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will see the definitions for </a:t>
            </a:r>
            <a:r>
              <a:rPr lang="en-US" altLang="ko-KR" sz="1200" kern="1200" dirty="0" err="1" smtClean="0">
                <a:solidFill>
                  <a:schemeClr val="tx1"/>
                </a:solidFill>
                <a:effectLst/>
                <a:latin typeface="+mn-lt"/>
                <a:ea typeface="+mn-ea"/>
                <a:cs typeface="+mn-cs"/>
              </a:rPr>
              <a:t>timeScheduling</a:t>
            </a:r>
            <a:r>
              <a:rPr lang="en-US" altLang="ko-KR" sz="1200" kern="1200" dirty="0" smtClean="0">
                <a:solidFill>
                  <a:schemeClr val="tx1"/>
                </a:solidFill>
                <a:effectLst/>
                <a:latin typeface="+mn-lt"/>
                <a:ea typeface="+mn-ea"/>
                <a:cs typeface="+mn-cs"/>
              </a:rPr>
              <a:t> and </a:t>
            </a:r>
            <a:r>
              <a:rPr lang="en-US" altLang="ko-KR" sz="1200" kern="1200" dirty="0" err="1" smtClean="0">
                <a:solidFill>
                  <a:schemeClr val="tx1"/>
                </a:solidFill>
                <a:effectLst/>
                <a:latin typeface="+mn-lt"/>
                <a:ea typeface="+mn-ea"/>
                <a:cs typeface="+mn-cs"/>
              </a:rPr>
              <a:t>stationTracing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Using the definition, we can trace it.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Then, we need to enlarge the problem into a larger version step by step.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employ a “for” loop to grow the problem.</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Through a for loop, </a:t>
            </a:r>
            <a:r>
              <a:rPr lang="en-US" altLang="ko-KR" sz="1200" kern="1200" dirty="0" err="1" smtClean="0">
                <a:solidFill>
                  <a:schemeClr val="tx1"/>
                </a:solidFill>
                <a:effectLst/>
                <a:latin typeface="+mn-lt"/>
                <a:ea typeface="+mn-ea"/>
                <a:cs typeface="+mn-cs"/>
              </a:rPr>
              <a:t>itr</a:t>
            </a:r>
            <a:r>
              <a:rPr lang="en-US" altLang="ko-KR" sz="1200" kern="1200" dirty="0" smtClean="0">
                <a:solidFill>
                  <a:schemeClr val="tx1"/>
                </a:solidFill>
                <a:effectLst/>
                <a:latin typeface="+mn-lt"/>
                <a:ea typeface="+mn-ea"/>
                <a:cs typeface="+mn-cs"/>
              </a:rPr>
              <a:t> is carried out from 1 to </a:t>
            </a:r>
            <a:r>
              <a:rPr lang="en-US" altLang="ko-KR" sz="1200" kern="1200" dirty="0" err="1" smtClean="0">
                <a:solidFill>
                  <a:schemeClr val="tx1"/>
                </a:solidFill>
                <a:effectLst/>
                <a:latin typeface="+mn-lt"/>
                <a:ea typeface="+mn-ea"/>
                <a:cs typeface="+mn-cs"/>
              </a:rPr>
              <a:t>numStaion</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a default setting, this part is used to set up the default state.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it will implement the initialization of 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 here and be the definition of the table.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After that, we’ve generated the process of increasing the problem size with dynamic programming.</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 also urge you to implement it, and see what you find.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21</a:t>
            </a:fld>
            <a:endParaRPr lang="ko-KR" altLang="en-US"/>
          </a:p>
        </p:txBody>
      </p:sp>
    </p:spTree>
    <p:extLst>
      <p:ext uri="{BB962C8B-B14F-4D97-AF65-F5344CB8AC3E}">
        <p14:creationId xmlns:p14="http://schemas.microsoft.com/office/powerpoint/2010/main" val="2481626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sz="1200" kern="1200" dirty="0" smtClean="0">
                <a:solidFill>
                  <a:schemeClr val="tx1"/>
                </a:solidFill>
                <a:effectLst/>
                <a:latin typeface="+mn-lt"/>
                <a:ea typeface="+mn-ea"/>
                <a:cs typeface="+mn-cs"/>
              </a:rPr>
              <a:t>First, we will explore what recursion is.</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3</a:t>
            </a:fld>
            <a:endParaRPr lang="ko-KR" altLang="en-US"/>
          </a:p>
        </p:txBody>
      </p:sp>
    </p:spTree>
    <p:extLst>
      <p:ext uri="{BB962C8B-B14F-4D97-AF65-F5344CB8AC3E}">
        <p14:creationId xmlns:p14="http://schemas.microsoft.com/office/powerpoint/2010/main" val="238822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Before defining recursion, we first need to understand what a repeating problem is. We need to understand how to “divide and conquer.”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say you’re a CEO managing a company.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you need KRW 6 million as the total budget of the firm, there are divisions that spend parts of this budget.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You are told what each division requires: KRW 1 million for the Sales Division, KRW 3 million for production, and KRW 2 million for the R&amp;D Division.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when you add all of that up, the total budget is set to KRW 6 million.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the Sales Division, the budget is further divided into: KRW 100,000 for the Seoul branch. Then, some will go to the Busan Branch, and some to the Daejeon branch.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You can see how such a large budget is broken down to different parts of a big overall hierarchy.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is a close similarity between the respective budget breakdowns from the perspective of CEO and of the head of the Sales Division.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only difference between the two is the amount of the total budgets.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repeating problem, in essence, divides a large single problem, which is then defined into smaller repetitive problems.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One of the conditions is to divide a problem into smaller ones.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you could understand the concept of a repeating problem, you can automatically understand “divide and conquer.”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budget structure may be difficult to understand if we consider the CEO, sales, production, and R&amp;D divisions as the one entity – a company.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And yet, how did we see that the company spends large portions of the budget in the production and R&amp;D divisions, and a relatively small portion of it in the Sales Division?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were able to see it because we were the ones who divided the budget.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manner, the process of solving a large problem by dividing it into smaller ones is called, “divide and conquer.”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Here’s another example of a repeating problem.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 is a class called a Department. Inside that, we  have [sales, </a:t>
            </a:r>
            <a:r>
              <a:rPr lang="en-US" altLang="ko-KR" sz="1200" kern="1200" dirty="0" err="1" smtClean="0">
                <a:solidFill>
                  <a:schemeClr val="tx1"/>
                </a:solidFill>
                <a:effectLst/>
                <a:latin typeface="+mn-lt"/>
                <a:ea typeface="+mn-ea"/>
                <a:cs typeface="+mn-cs"/>
              </a:rPr>
              <a:t>manu</a:t>
            </a:r>
            <a:r>
              <a:rPr lang="en-US" altLang="ko-KR" sz="1200" kern="1200" dirty="0" smtClean="0">
                <a:solidFill>
                  <a:schemeClr val="tx1"/>
                </a:solidFill>
                <a:effectLst/>
                <a:latin typeface="+mn-lt"/>
                <a:ea typeface="+mn-ea"/>
                <a:cs typeface="+mn-cs"/>
              </a:rPr>
              <a:t>, </a:t>
            </a:r>
            <a:r>
              <a:rPr lang="en-US" altLang="ko-KR" sz="1200" kern="1200" dirty="0" err="1" smtClean="0">
                <a:solidFill>
                  <a:schemeClr val="tx1"/>
                </a:solidFill>
                <a:effectLst/>
                <a:latin typeface="+mn-lt"/>
                <a:ea typeface="+mn-ea"/>
                <a:cs typeface="+mn-cs"/>
              </a:rPr>
              <a:t>randd</a:t>
            </a:r>
            <a:r>
              <a:rPr lang="en-US" altLang="ko-KR" sz="1200" kern="1200" dirty="0" smtClean="0">
                <a:solidFill>
                  <a:schemeClr val="tx1"/>
                </a:solidFill>
                <a:effectLst/>
                <a:latin typeface="+mn-lt"/>
                <a:ea typeface="+mn-ea"/>
                <a:cs typeface="+mn-cs"/>
              </a:rPr>
              <a:t>] and a function to calculate the budget, </a:t>
            </a:r>
            <a:r>
              <a:rPr lang="en-US" altLang="ko-KR" sz="1200" kern="1200" dirty="0" err="1" smtClean="0">
                <a:solidFill>
                  <a:schemeClr val="tx1"/>
                </a:solidFill>
                <a:effectLst/>
                <a:latin typeface="+mn-lt"/>
                <a:ea typeface="+mn-ea"/>
                <a:cs typeface="+mn-cs"/>
              </a:rPr>
              <a:t>calculateBudget</a:t>
            </a:r>
            <a:r>
              <a:rPr lang="en-US" altLang="ko-KR" sz="1200" kern="1200" dirty="0" smtClean="0">
                <a:solidFill>
                  <a:schemeClr val="tx1"/>
                </a:solidFill>
                <a:effectLst/>
                <a:latin typeface="+mn-lt"/>
                <a:ea typeface="+mn-ea"/>
                <a:cs typeface="+mn-cs"/>
              </a:rPr>
              <a:t>. When the budget is computed it will use the </a:t>
            </a:r>
            <a:r>
              <a:rPr lang="en-US" altLang="ko-KR" sz="1200" kern="1200" dirty="0" err="1" smtClean="0">
                <a:solidFill>
                  <a:schemeClr val="tx1"/>
                </a:solidFill>
                <a:effectLst/>
                <a:latin typeface="+mn-lt"/>
                <a:ea typeface="+mn-ea"/>
                <a:cs typeface="+mn-cs"/>
              </a:rPr>
              <a:t>calculateBudget</a:t>
            </a:r>
            <a:r>
              <a:rPr lang="en-US" altLang="ko-KR" sz="1200" kern="1200" dirty="0" smtClean="0">
                <a:solidFill>
                  <a:schemeClr val="tx1"/>
                </a:solidFill>
                <a:effectLst/>
                <a:latin typeface="+mn-lt"/>
                <a:ea typeface="+mn-ea"/>
                <a:cs typeface="+mn-cs"/>
              </a:rPr>
              <a:t> function again to calculate the budget.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Therefore, the upper level budget is eventually the sum of all the budgets at the lower level. The budgets at the lower level will be added up to get the budget of the higher level.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interesting point is that the function, </a:t>
            </a:r>
            <a:r>
              <a:rPr lang="en-US" altLang="ko-KR" sz="1200" kern="1200" dirty="0" err="1" smtClean="0">
                <a:solidFill>
                  <a:schemeClr val="tx1"/>
                </a:solidFill>
                <a:effectLst/>
                <a:latin typeface="+mn-lt"/>
                <a:ea typeface="+mn-ea"/>
                <a:cs typeface="+mn-cs"/>
              </a:rPr>
              <a:t>calculateBudget</a:t>
            </a:r>
            <a:r>
              <a:rPr lang="en-US" altLang="ko-KR" sz="1200" kern="1200" dirty="0" smtClean="0">
                <a:solidFill>
                  <a:schemeClr val="tx1"/>
                </a:solidFill>
                <a:effectLst/>
                <a:latin typeface="+mn-lt"/>
                <a:ea typeface="+mn-ea"/>
                <a:cs typeface="+mn-cs"/>
              </a:rPr>
              <a:t>, calls an identical function at the lower level.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an example of recursion. It calls an identical function for dividing smaller problems. This is the exact process of solving a repeating problem with computer programming. This very process can be referred to as “divide and conquer.”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 traditional Russian nesting doll.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doll features a peculiar structure. It’s made up of dolls of decreasing size, and the smaller dolls are all placed inside the larger ones, one after another.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five dolls are stacked inside larger dolls until they become a single larger doll.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also another example of a repeating problem.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These dolls share an identical figure, repeating themselves at smaller sizes.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we can view it as a repeating problem.</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4</a:t>
            </a:fld>
            <a:endParaRPr lang="ko-KR" altLang="en-US"/>
          </a:p>
        </p:txBody>
      </p:sp>
    </p:spTree>
    <p:extLst>
      <p:ext uri="{BB962C8B-B14F-4D97-AF65-F5344CB8AC3E}">
        <p14:creationId xmlns:p14="http://schemas.microsoft.com/office/powerpoint/2010/main" val="1152745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look at more diverse examples of repeating problems.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a factorial.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factorial is calculated as 10! = 10 x 9 x 8 x ... x 1.</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also has the structure of a repeating problem.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factorial can be defined like this.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reason why it falls into the category of a repeating problem is because after separating n, what’s below becomes a factorial again.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takes the same pattern: it’s a function within a function. The entry of the factorial function was n, which is replaced by n-1, and then it called the same function.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Another example is a great common divisor.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great common divisor is the largest integer that can divide two numbers without any remainder.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great common divisor of 32 and 24 is 8.</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One way to get the answer is by using Euclid’s algorithm.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take the example of 32 and 24</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calculate GCD(32, 24), 24 will be left behind. The remainder of 32 divided by 24, and the result of calculation, will be: GCD(32, 24) = GCD(24, 8)</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also repeated to fetch 8. 24 is divided by 8 to have a remainder of 0. This results in GCD(24, 8) = GCD(8, 0), thereby being identical with what is here.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And so, we can find the great common divisor: 8.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also has the structure of a repeating problem.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size has been reduced from 32, 24 and 24, 8 to 8, 0, while calling the same function, GCD.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this way, we can be sure that Euclid’s algorithm is also a type of repeating problem.</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 they share in common lies in the recursive function calls and decreasing parameters, characteristics that make the program use a familiar method for mathematical induction.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is an intriguing picture that illustrates recursion.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the picture, you will notice a person who looks like a nun holding a box and some tea.</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the box, you will find the nun holding something again.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this picture shows, a repeating problem can be explained in repetitive, self-copying images in smaller sizes in self-repeating pictures.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5</a:t>
            </a:fld>
            <a:endParaRPr lang="ko-KR" altLang="en-US"/>
          </a:p>
        </p:txBody>
      </p:sp>
    </p:spTree>
    <p:extLst>
      <p:ext uri="{BB962C8B-B14F-4D97-AF65-F5344CB8AC3E}">
        <p14:creationId xmlns:p14="http://schemas.microsoft.com/office/powerpoint/2010/main" val="376301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 guess that now you may have a clearer idea about what is a repeating problem or “divide and conquer.” Now, I’ll define what recursion is.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Recursion is a method of programming that handles repetitive items in a self-similar manner.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 me show you an example.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we are to express this in a single cardinal sentence, a function calls itself one or more times in its body.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look at the definition.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Although it may look like programming language, this is actually pseudo code. This code isn’t actually operable. It’s more like a sort of simple guide that you can refer to for programming.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we are defining </a:t>
            </a:r>
            <a:r>
              <a:rPr lang="en-US" altLang="ko-KR" sz="1200" kern="1200" dirty="0" err="1" smtClean="0">
                <a:solidFill>
                  <a:schemeClr val="tx1"/>
                </a:solidFill>
                <a:effectLst/>
                <a:latin typeface="+mn-lt"/>
                <a:ea typeface="+mn-ea"/>
                <a:cs typeface="+mn-cs"/>
              </a:rPr>
              <a:t>functionA</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when we need to call </a:t>
            </a:r>
            <a:r>
              <a:rPr lang="en-US" altLang="ko-KR" sz="1200" kern="1200" dirty="0" err="1" smtClean="0">
                <a:solidFill>
                  <a:schemeClr val="tx1"/>
                </a:solidFill>
                <a:effectLst/>
                <a:latin typeface="+mn-lt"/>
                <a:ea typeface="+mn-ea"/>
                <a:cs typeface="+mn-cs"/>
              </a:rPr>
              <a:t>functionA</a:t>
            </a:r>
            <a:r>
              <a:rPr lang="en-US" altLang="ko-KR" sz="1200" kern="1200" dirty="0" smtClean="0">
                <a:solidFill>
                  <a:schemeClr val="tx1"/>
                </a:solidFill>
                <a:effectLst/>
                <a:latin typeface="+mn-lt"/>
                <a:ea typeface="+mn-ea"/>
                <a:cs typeface="+mn-cs"/>
              </a:rPr>
              <a:t> inside </a:t>
            </a:r>
            <a:r>
              <a:rPr lang="en-US" altLang="ko-KR" sz="1200" kern="1200" dirty="0" err="1" smtClean="0">
                <a:solidFill>
                  <a:schemeClr val="tx1"/>
                </a:solidFill>
                <a:effectLst/>
                <a:latin typeface="+mn-lt"/>
                <a:ea typeface="+mn-ea"/>
                <a:cs typeface="+mn-cs"/>
              </a:rPr>
              <a:t>functionA</a:t>
            </a:r>
            <a:r>
              <a:rPr lang="en-US" altLang="ko-KR" sz="1200" kern="1200" dirty="0" smtClean="0">
                <a:solidFill>
                  <a:schemeClr val="tx1"/>
                </a:solidFill>
                <a:effectLst/>
                <a:latin typeface="+mn-lt"/>
                <a:ea typeface="+mn-ea"/>
                <a:cs typeface="+mn-cs"/>
              </a:rPr>
              <a:t>, we use a prime symbol (‘) attached to a parameter.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difference between target and target’ lies in their sizes.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addition, we need an escape routine.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recursion will return if it meets a specific </a:t>
            </a:r>
            <a:r>
              <a:rPr lang="en-US" altLang="ko-KR" sz="1200" kern="1200" dirty="0" err="1" smtClean="0">
                <a:solidFill>
                  <a:schemeClr val="tx1"/>
                </a:solidFill>
                <a:effectLst/>
                <a:latin typeface="+mn-lt"/>
                <a:ea typeface="+mn-ea"/>
                <a:cs typeface="+mn-cs"/>
              </a:rPr>
              <a:t>escapeCondition</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see how it is implemented in actual Python code.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are making a function with “</a:t>
            </a:r>
            <a:r>
              <a:rPr lang="en-US" altLang="ko-KR" sz="1200" kern="1200" dirty="0" err="1" smtClean="0">
                <a:solidFill>
                  <a:schemeClr val="tx1"/>
                </a:solidFill>
                <a:effectLst/>
                <a:latin typeface="+mn-lt"/>
                <a:ea typeface="+mn-ea"/>
                <a:cs typeface="+mn-cs"/>
              </a:rPr>
              <a:t>def</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also have Fibonacci(n).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Fibonacci sequence signifies a series of consecutive numbers.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0 and 1 are given to the consecutive numbers. The sum of the two will be 1 as 0 is added to 1. The result was then added to the next number, resulting in 0 1 1 2 3 5 8... This is called the Fibonacci sequence.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this function calculates the Fibonacci sequence.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a rule that the two numbers in front are set as 0 and 1.</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Therefore, only the front numbers need to follow the rule.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the rule below merits our attention. A new number is obtained by adding the preceding two numbers, or </a:t>
            </a:r>
            <a:r>
              <a:rPr lang="en-US" altLang="ko-KR" sz="1200" kern="1200" dirty="0" err="1" smtClean="0">
                <a:solidFill>
                  <a:schemeClr val="tx1"/>
                </a:solidFill>
                <a:effectLst/>
                <a:latin typeface="+mn-lt"/>
                <a:ea typeface="+mn-ea"/>
                <a:cs typeface="+mn-cs"/>
              </a:rPr>
              <a:t>intRet</a:t>
            </a:r>
            <a:r>
              <a:rPr lang="en-US" altLang="ko-KR" sz="1200" kern="1200" dirty="0" smtClean="0">
                <a:solidFill>
                  <a:schemeClr val="tx1"/>
                </a:solidFill>
                <a:effectLst/>
                <a:latin typeface="+mn-lt"/>
                <a:ea typeface="+mn-ea"/>
                <a:cs typeface="+mn-cs"/>
              </a:rPr>
              <a:t> = Fibonacci(n-1) + Fibonacci(n-2).</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do so, the parameters of the Fibonacci are reduced from n to n-1 or n-2, thereby calling the Fibonacci function once again.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will end up calling the same function twice within the specified function.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process will call the same function, which is called after becoming a parameter of a smaller number.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 you see here is the escape routine.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n is 0 or 1, it will not recur itself anymore. It will escape from the routine.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we call this function F, what would happen if we call F(4)?</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At the moment when F(4) is called, 4 will be inserted as the parameter. Since it is neither 0 nor 1, it will skip the escape routine to call F(4 -1) = F(3).</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At the moment when F(3) is called, it will once again jump the escape routine to call F(3 – 1) = F(2).</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F(4 - 2) = F(2) has not yet been executed in F(4).</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F(2) is called, it will skip the escape routine to call F(1). F(1) will no longer call the recursion due to the escape routine. Instead, it will print out 1 and ascend to F(1).</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obtained 1 as the return value of F(1) in F(2) and also called F(2 – 2) = F(0). It won’t go through any recursion to return 0 via the escape routine.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Thus, it will be 1 + 0 = 1 in F(2) and return 1. We end up getting the printed result of 1 with F(2) in the F(3) step.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addition, it will call F(3 – 2) = F(1) in the F(3) step to print out 1 through the escape routine. It then ascends to F(3), which will return 2.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see the overarching flow of the function.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F(4) is called, it will pass through the if sentence to call F(3) to call F(2). It will also call F(1) and F(0), which returns to the routine to call F(1) and move up again.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Again, F(1) and F(0) are called in F(2) and move up to finally end the function call.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flow of the process can be marked in a red color like this.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you can see, function calls occur frequently.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call Fibonacci(4), but it triggers the autonomous self-similar process in which the function with reduced parameter values is called again: this is the gist of a recursion.</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6</a:t>
            </a:fld>
            <a:endParaRPr lang="ko-KR" altLang="en-US"/>
          </a:p>
        </p:txBody>
      </p:sp>
    </p:spTree>
    <p:extLst>
      <p:ext uri="{BB962C8B-B14F-4D97-AF65-F5344CB8AC3E}">
        <p14:creationId xmlns:p14="http://schemas.microsoft.com/office/powerpoint/2010/main" val="6439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 can now understand recursion in the form of a function call. To deepen our understanding, it is necessary for us to figure out what happens in the computer.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that purpose, we’ve got to grasp a specific function, stack frame, among the many other functions of a computer.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recursion keeps on going for a function.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function is repeatedly called within the function.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 make the function call, the computer will internally increase the item in a stack frame.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stack frame I’m talking about here is what we’ve covered last time.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stack frame is a type of stack that records the history of function calls.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stack frame may carry out an operation of push and pop, which are enabled in a stack.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a function is called or invoked in a stack frame, it will give rise to a “push”. A function escapes from the function by returning, thus leading to a “pop”.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we define push and pop, we can add and remove data in the stack frame.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stack frame stores local variables and function parameters.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Local variables can only maintain their form as variables inside a function (within variable).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 function call parameter refers to a parameter assigned in the course of function call. For instance, it is 4 in F(4).</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our example, F(4) calls F(3), which calls F(2), and then calls F(1). It receives the return to call F(0), and it will also be returned.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 will illustrate the flow in a stack.</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you look here, F(4) is expressed as n equals 4. RA refers to this as a “return address”.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RA stores the function that is called in this address.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therefore assists it to return to the position where the function call is made for the next time.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this exceeds the scope of our lecture, I won’t go into detail about that for now.</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 you should remember is that the parameters of a function call will be part of the item of a stack. It will also keep the returning address.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the F function that defines n as 4 is called. As the function is invoked within it, it will be accumulated in the stack.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F(3) will also be accumulated in the stack</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Since F(3) has not yet been done, F(2) will call once again.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F(2) will then call F(1).</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What is the situation here?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situation that completed the call right here is because of the stack frame,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 at the very moment when F(1) is summoned, 1 will be returned right away.</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moment when the return occurs, a “pop” will take place.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it is popped, F(0) is called to lead to a push so that F(0) is piled up.</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0 is returned, it will go to the level of F(2) to be 1 + 0, moving up to the F(3) level.</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By the time F(4) is completed, everything will be popped to empty the stack frame and to produce return values.</a:t>
            </a:r>
            <a:endParaRPr lang="ko-KR" altLang="ko-KR" sz="1200" kern="1200" dirty="0" smtClean="0">
              <a:solidFill>
                <a:schemeClr val="tx1"/>
              </a:solidFill>
              <a:effectLst/>
              <a:latin typeface="+mn-lt"/>
              <a:ea typeface="+mn-ea"/>
              <a:cs typeface="+mn-cs"/>
            </a:endParaRPr>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7</a:t>
            </a:fld>
            <a:endParaRPr lang="ko-KR" altLang="en-US"/>
          </a:p>
        </p:txBody>
      </p:sp>
    </p:spTree>
    <p:extLst>
      <p:ext uri="{BB962C8B-B14F-4D97-AF65-F5344CB8AC3E}">
        <p14:creationId xmlns:p14="http://schemas.microsoft.com/office/powerpoint/2010/main" val="1638693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just learned about recursion by looking at the Fibonacci sequence as an example.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move on to another example.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Sorting is very important for us to know.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instance, we need to sort out people by height or consumers by their spending.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Among the range of sorting methods we can use, let’s look into merge sorting.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Merge sorting is a method that takes advantage of recursion.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Fundamentally, merge sorting involves the process of continuously splitting something into smaller pieces until each piece can no longer be broken down. Then, two numbers will be compared for incorporating into a list.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Suppose that we have an arithmetic progression: 3 8 4 2 1 6 7 5.</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we’re going to try to split it in half.</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someone calls the merge sort function, it will internally merge sort, cutting what’s already in half into another half and so on: a recursion occurs.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exactly the process we use to decompose a long list.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there is only one number, it can no longer to be divided.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Then, it will start an aggregation phase.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process is marked by incorporating two lists into one. If we have 3 and 8, the smaller number will be written in its own list first. 8 will come down since there’s nothing to compare.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4 and 2 are compared, the smaller number will be written first. If there is no number to compare the larger one will go down.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Through this process, we can see that the numbers are getting organized.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When 1 and 6 are compared, the smaller number will be first recorded. 1 will be down. Once there is nothing else to compare, 6 will also descend.</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Likewise, comparing 7 and 5, as 5 is smaller than 7, 5 will be recorded first. 7 will then get down.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Just like the example above, an aggregation will be conducted by comparing and combining the two lists.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Between the front numbers, 3 and 2, the smaller one will be written first. Then, the arrow will be set to point at 4, rather than 2. Comparing 3 and 4 will result in a descending 3 (smaller number). The arrow will then point at 8, not at 3.</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Also, after comparing 8 and 4, 4 is smaller than 8. 4 will be written first, and then it’ll hand over the arrow. As there is nothing to compare with 8, 8 goes down. Now, the sorting is done.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Likewise, there is 1, 6 and 5, 7. The arrow pointing to the front serves to compare the front number. 1 and 5 are compared, and 1 goes first. 6 and 5 are compared, and 5 is written first. After comparing 6 and 7, 6 comes first.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After that, it draws a comparison between the two lists and sorts them out again.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will notice that “merge sort” forms a pair.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After merge sorting, the two are coupled, and these two make a pair. Then, finally, those other two will become a pair.</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the connection of calls that are made in a merge sort.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After splitting in a merge sort, the return generated by the function call is out of the merge sort. The returned value is then incorporated again.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that we have a better grasp of the concept, let’s see how it works in actual implementation.</a:t>
            </a:r>
            <a:endParaRPr lang="ko-KR" altLang="ko-KR" sz="1200" kern="1200" dirty="0" smtClean="0">
              <a:solidFill>
                <a:schemeClr val="tx1"/>
              </a:solidFill>
              <a:effectLst/>
              <a:latin typeface="+mn-lt"/>
              <a:ea typeface="+mn-ea"/>
              <a:cs typeface="+mn-cs"/>
            </a:endParaRPr>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8</a:t>
            </a:fld>
            <a:endParaRPr lang="ko-KR" altLang="en-US"/>
          </a:p>
        </p:txBody>
      </p:sp>
    </p:spTree>
    <p:extLst>
      <p:ext uri="{BB962C8B-B14F-4D97-AF65-F5344CB8AC3E}">
        <p14:creationId xmlns:p14="http://schemas.microsoft.com/office/powerpoint/2010/main" val="3623138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the code that implemented the merge sort we’ve discussed in Python.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imperative for you to implement the code here in an actually executable environment.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 me briefly explain to you how to implement the merge sort.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now, let’s locate where the recursion takes place.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First, it calls </a:t>
            </a:r>
            <a:r>
              <a:rPr lang="en-US" altLang="ko-KR" sz="1200" kern="1200" dirty="0" err="1" smtClean="0">
                <a:solidFill>
                  <a:schemeClr val="tx1"/>
                </a:solidFill>
                <a:effectLst/>
                <a:latin typeface="+mn-lt"/>
                <a:ea typeface="+mn-ea"/>
                <a:cs typeface="+mn-cs"/>
              </a:rPr>
              <a:t>performMergeSort</a:t>
            </a:r>
            <a:r>
              <a:rPr lang="en-US" altLang="ko-KR" sz="1200" kern="1200" dirty="0" smtClean="0">
                <a:solidFill>
                  <a:schemeClr val="tx1"/>
                </a:solidFill>
                <a:effectLst/>
                <a:latin typeface="+mn-lt"/>
                <a:ea typeface="+mn-ea"/>
                <a:cs typeface="+mn-cs"/>
              </a:rPr>
              <a:t> and receives the target list for sorting in the form of parameters.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function is called as the parameters, which are in reduced size within the function.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the entered list is split in half, this means there are two function calls.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However, their sizes must be decreased.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in lstSubElementToSort1 and lstSubElementToSort2, they should take a reduced form in terms of size.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Because of that, we have to create a decomposed list.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very process is what handles this task.</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Here, you will find a setting to generate two empty lists. Half of the received list should be stored in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list. The rest will be appended to another list.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process will eventually generate two decomposed lists.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Now, we get the result of </a:t>
            </a:r>
            <a:r>
              <a:rPr lang="en-US" altLang="ko-KR" sz="1200" kern="1200" dirty="0" err="1" smtClean="0">
                <a:solidFill>
                  <a:schemeClr val="tx1"/>
                </a:solidFill>
                <a:effectLst/>
                <a:latin typeface="+mn-lt"/>
                <a:ea typeface="+mn-ea"/>
                <a:cs typeface="+mn-cs"/>
              </a:rPr>
              <a:t>performMergeSort</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names of these variables are the same, and their values are saved.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That’s because the function in which the parameter is assigned will be overwritten by the return values.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The return values will form sorted sub lists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is the process of combining two return values.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This part here is an aggregation part.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First, we will utilize two indexes.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the length becomes identical with </a:t>
            </a:r>
            <a:r>
              <a:rPr lang="en-US" altLang="ko-KR" sz="1200" kern="1200" dirty="0" err="1" smtClean="0">
                <a:solidFill>
                  <a:schemeClr val="tx1"/>
                </a:solidFill>
                <a:effectLst/>
                <a:latin typeface="+mn-lt"/>
                <a:ea typeface="+mn-ea"/>
                <a:cs typeface="+mn-cs"/>
              </a:rPr>
              <a:t>idxCount</a:t>
            </a:r>
            <a:r>
              <a:rPr lang="en-US" altLang="ko-KR" sz="1200" kern="1200" dirty="0" smtClean="0">
                <a:solidFill>
                  <a:schemeClr val="tx1"/>
                </a:solidFill>
                <a:effectLst/>
                <a:latin typeface="+mn-lt"/>
                <a:ea typeface="+mn-ea"/>
                <a:cs typeface="+mn-cs"/>
              </a:rPr>
              <a:t>, it will leave no room for comparison. Instead, it will use the data from a place that allows comparison.</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they both have those values, their values will be compared to use whatever the smaller value is.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In the end, it will return the combined </a:t>
            </a:r>
            <a:r>
              <a:rPr lang="en-US" altLang="ko-KR" sz="1200" kern="1200" dirty="0" err="1" smtClean="0">
                <a:solidFill>
                  <a:schemeClr val="tx1"/>
                </a:solidFill>
                <a:effectLst/>
                <a:latin typeface="+mn-lt"/>
                <a:ea typeface="+mn-ea"/>
                <a:cs typeface="+mn-cs"/>
              </a:rPr>
              <a:t>lstElementSort</a:t>
            </a:r>
            <a:r>
              <a:rPr lang="en-US" altLang="ko-KR" sz="1200" kern="1200" dirty="0" smtClean="0">
                <a:solidFill>
                  <a:schemeClr val="tx1"/>
                </a:solidFill>
                <a:effectLst/>
                <a:latin typeface="+mn-lt"/>
                <a:ea typeface="+mn-ea"/>
                <a:cs typeface="+mn-cs"/>
              </a:rPr>
              <a:t> to complete </a:t>
            </a:r>
            <a:r>
              <a:rPr lang="en-US" altLang="ko-KR" sz="1200" kern="1200" dirty="0" err="1" smtClean="0">
                <a:solidFill>
                  <a:schemeClr val="tx1"/>
                </a:solidFill>
                <a:effectLst/>
                <a:latin typeface="+mn-lt"/>
                <a:ea typeface="+mn-ea"/>
                <a:cs typeface="+mn-cs"/>
              </a:rPr>
              <a:t>performMergeSort</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After conducting the decomposition of merge sort, a recursion will take place. Then, the returned values will be applied to an aggregation process.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Where is the escape routine here?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It is right here at the starting point.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If you see this “if” sentence, it means to return if the length is a single.  </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That means that it is not dividable.</a:t>
            </a:r>
            <a:endParaRPr lang="ko-KR" altLang="ko-KR" sz="1200" kern="1200" dirty="0" smtClean="0">
              <a:solidFill>
                <a:schemeClr val="tx1"/>
              </a:solidFill>
              <a:effectLst/>
              <a:latin typeface="+mn-lt"/>
              <a:ea typeface="+mn-ea"/>
              <a:cs typeface="+mn-cs"/>
            </a:endParaRPr>
          </a:p>
          <a:p>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9</a:t>
            </a:fld>
            <a:endParaRPr lang="ko-KR" altLang="en-US"/>
          </a:p>
        </p:txBody>
      </p:sp>
    </p:spTree>
    <p:extLst>
      <p:ext uri="{BB962C8B-B14F-4D97-AF65-F5344CB8AC3E}">
        <p14:creationId xmlns:p14="http://schemas.microsoft.com/office/powerpoint/2010/main" val="2475928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1668016"/>
          </a:xfrm>
        </p:spPr>
        <p:txBody>
          <a:bodyPr anchor="b"/>
          <a:lstStyle>
            <a:lvl1pPr>
              <a:defRPr sz="4800">
                <a:ln>
                  <a:noFill/>
                </a:ln>
                <a:solidFill>
                  <a:schemeClr val="tx2"/>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914400" y="4572000"/>
            <a:ext cx="10078144"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2017-09-11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19334355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5174896E-ED42-4D61-895F-99B0D2E268F3}" type="datetime1">
              <a:rPr lang="ko-KR" altLang="en-US" smtClean="0"/>
              <a:t>2017-09-11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686377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60363" y="274638"/>
            <a:ext cx="2336800" cy="6178698"/>
          </a:xfrm>
        </p:spPr>
        <p:txBody>
          <a:bodyPr vert="eaVert" anchor="b" anchorCtr="0"/>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09600" y="274638"/>
            <a:ext cx="8558741" cy="617869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2017-09-11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81868335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2017-09-11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43807663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963085" y="5206553"/>
            <a:ext cx="10212916" cy="1168400"/>
          </a:xfrm>
        </p:spPr>
        <p:txBody>
          <a:bodyPr anchor="t"/>
          <a:lstStyle>
            <a:lvl1pPr algn="l">
              <a:defRPr sz="3600" b="0" cap="all"/>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963085" y="3573016"/>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2017-09-11</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0649870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609600" y="1536192"/>
            <a:ext cx="552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6340875" y="1536192"/>
            <a:ext cx="552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lvl1pPr algn="ctr">
              <a:defRPr/>
            </a:lvl1pPr>
          </a:lstStyle>
          <a:p>
            <a:fld id="{5174896E-ED42-4D61-895F-99B0D2E268F3}" type="datetime1">
              <a:rPr lang="ko-KR" altLang="en-US" smtClean="0"/>
              <a:t>2017-09-11</a:t>
            </a:fld>
            <a:endParaRPr lang="ko-KR" altLang="en-US"/>
          </a:p>
        </p:txBody>
      </p:sp>
      <p:sp>
        <p:nvSpPr>
          <p:cNvPr id="6" name="Footer Placeholder 5"/>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0058026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en-US"/>
          </a:p>
        </p:txBody>
      </p:sp>
      <p:sp>
        <p:nvSpPr>
          <p:cNvPr id="3" name="Text Placeholder 2"/>
          <p:cNvSpPr>
            <a:spLocks noGrp="1"/>
          </p:cNvSpPr>
          <p:nvPr>
            <p:ph type="body" idx="1"/>
          </p:nvPr>
        </p:nvSpPr>
        <p:spPr>
          <a:xfrm>
            <a:off x="609600" y="1535113"/>
            <a:ext cx="552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09600" y="2174875"/>
            <a:ext cx="552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6336640" y="1535113"/>
            <a:ext cx="552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6336640" y="2174875"/>
            <a:ext cx="552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Date Placeholder 6"/>
          <p:cNvSpPr>
            <a:spLocks noGrp="1"/>
          </p:cNvSpPr>
          <p:nvPr>
            <p:ph type="dt" sz="half" idx="10"/>
          </p:nvPr>
        </p:nvSpPr>
        <p:spPr/>
        <p:txBody>
          <a:bodyPr/>
          <a:lstStyle>
            <a:lvl1pPr algn="ctr">
              <a:defRPr/>
            </a:lvl1pPr>
          </a:lstStyle>
          <a:p>
            <a:fld id="{5174896E-ED42-4D61-895F-99B0D2E268F3}" type="datetime1">
              <a:rPr lang="ko-KR" altLang="en-US" smtClean="0"/>
              <a:t>2017-09-11</a:t>
            </a:fld>
            <a:endParaRPr lang="ko-KR" altLang="en-US"/>
          </a:p>
        </p:txBody>
      </p:sp>
      <p:sp>
        <p:nvSpPr>
          <p:cNvPr id="8" name="Footer Placeholder 7"/>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45411192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Date Placeholder 2"/>
          <p:cNvSpPr>
            <a:spLocks noGrp="1"/>
          </p:cNvSpPr>
          <p:nvPr>
            <p:ph type="dt" sz="half" idx="10"/>
          </p:nvPr>
        </p:nvSpPr>
        <p:spPr/>
        <p:txBody>
          <a:bodyPr/>
          <a:lstStyle>
            <a:lvl1pPr algn="ctr">
              <a:defRPr/>
            </a:lvl1pPr>
          </a:lstStyle>
          <a:p>
            <a:fld id="{5174896E-ED42-4D61-895F-99B0D2E268F3}" type="datetime1">
              <a:rPr lang="ko-KR" altLang="en-US" smtClean="0"/>
              <a:t>2017-09-11</a:t>
            </a:fld>
            <a:endParaRPr lang="ko-KR" altLang="en-US"/>
          </a:p>
        </p:txBody>
      </p:sp>
      <p:sp>
        <p:nvSpPr>
          <p:cNvPr id="4" name="Footer Placeholder 3"/>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4212650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ctr">
              <a:defRPr/>
            </a:lvl1pPr>
          </a:lstStyle>
          <a:p>
            <a:fld id="{5174896E-ED42-4D61-895F-99B0D2E268F3}" type="datetime1">
              <a:rPr lang="ko-KR" altLang="en-US" smtClean="0"/>
              <a:t>2017-09-11</a:t>
            </a:fld>
            <a:endParaRPr lang="ko-KR" altLang="en-US"/>
          </a:p>
        </p:txBody>
      </p:sp>
      <p:sp>
        <p:nvSpPr>
          <p:cNvPr id="3" name="Footer Placeholder 2"/>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6119816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06401" y="5301208"/>
            <a:ext cx="11258217" cy="594360"/>
          </a:xfrm>
        </p:spPr>
        <p:txBody>
          <a:bodyPr anchor="b"/>
          <a:lstStyle>
            <a:lvl1pPr algn="ctr">
              <a:defRPr sz="2200" b="1"/>
            </a:lvl1pPr>
          </a:lstStyle>
          <a:p>
            <a:r>
              <a:rPr lang="ko-KR" altLang="en-US" smtClean="0"/>
              <a:t>마스터 제목 스타일 편집</a:t>
            </a:r>
            <a:endParaRPr lang="en-US" dirty="0"/>
          </a:p>
        </p:txBody>
      </p:sp>
      <p:sp>
        <p:nvSpPr>
          <p:cNvPr id="4" name="Text Placeholder 3"/>
          <p:cNvSpPr>
            <a:spLocks noGrp="1"/>
          </p:cNvSpPr>
          <p:nvPr>
            <p:ph type="body" sz="half" idx="2"/>
          </p:nvPr>
        </p:nvSpPr>
        <p:spPr>
          <a:xfrm>
            <a:off x="406399" y="5901664"/>
            <a:ext cx="11258220"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lvl1pPr algn="ctr">
              <a:defRPr/>
            </a:lvl1pPr>
          </a:lstStyle>
          <a:p>
            <a:fld id="{5174896E-ED42-4D61-895F-99B0D2E268F3}" type="datetime1">
              <a:rPr lang="ko-KR" altLang="en-US" smtClean="0"/>
              <a:t>2017-09-11</a:t>
            </a:fld>
            <a:endParaRPr lang="ko-KR" altLang="en-US"/>
          </a:p>
        </p:txBody>
      </p:sp>
      <p:sp>
        <p:nvSpPr>
          <p:cNvPr id="6" name="Footer Placeholder 5"/>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
        <p:nvSpPr>
          <p:cNvPr id="9" name="Content Placeholder 8"/>
          <p:cNvSpPr>
            <a:spLocks noGrp="1"/>
          </p:cNvSpPr>
          <p:nvPr>
            <p:ph sz="quarter" idx="13"/>
          </p:nvPr>
        </p:nvSpPr>
        <p:spPr>
          <a:xfrm>
            <a:off x="406400" y="381000"/>
            <a:ext cx="11258219" cy="4776192"/>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Tree>
    <p:extLst>
      <p:ext uri="{BB962C8B-B14F-4D97-AF65-F5344CB8AC3E}">
        <p14:creationId xmlns:p14="http://schemas.microsoft.com/office/powerpoint/2010/main" val="20215091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0" y="5495278"/>
            <a:ext cx="12192000" cy="594626"/>
          </a:xfrm>
        </p:spPr>
        <p:txBody>
          <a:bodyPr anchor="b"/>
          <a:lstStyle>
            <a:lvl1pPr algn="ctr">
              <a:defRPr sz="2200" b="1">
                <a:ln>
                  <a:noFill/>
                </a:ln>
                <a:solidFill>
                  <a:schemeClr val="tx2"/>
                </a:solidFill>
              </a:defRPr>
            </a:lvl1pPr>
          </a:lstStyle>
          <a:p>
            <a:r>
              <a:rPr lang="ko-KR" altLang="en-US" smtClean="0"/>
              <a:t>마스터 제목 스타일 편집</a:t>
            </a:r>
            <a:endParaRPr lang="en-US" dirty="0"/>
          </a:p>
        </p:txBody>
      </p:sp>
      <p:sp>
        <p:nvSpPr>
          <p:cNvPr id="3" name="Picture Placeholder 2"/>
          <p:cNvSpPr>
            <a:spLocks noGrp="1"/>
          </p:cNvSpPr>
          <p:nvPr>
            <p:ph type="pic" idx="1"/>
          </p:nvPr>
        </p:nvSpPr>
        <p:spPr>
          <a:xfrm>
            <a:off x="0" y="0"/>
            <a:ext cx="12192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0" y="6096000"/>
            <a:ext cx="12192000" cy="5013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8" name="Date Placeholder 7"/>
          <p:cNvSpPr>
            <a:spLocks noGrp="1"/>
          </p:cNvSpPr>
          <p:nvPr>
            <p:ph type="dt" sz="half" idx="10"/>
          </p:nvPr>
        </p:nvSpPr>
        <p:spPr/>
        <p:txBody>
          <a:bodyPr/>
          <a:lstStyle>
            <a:lvl1pPr algn="ctr">
              <a:defRPr/>
            </a:lvl1pPr>
          </a:lstStyle>
          <a:p>
            <a:fld id="{5174896E-ED42-4D61-895F-99B0D2E268F3}" type="datetime1">
              <a:rPr lang="ko-KR" altLang="en-US" smtClean="0"/>
              <a:t>2017-09-11</a:t>
            </a:fld>
            <a:endParaRPr lang="ko-KR" altLang="en-US"/>
          </a:p>
        </p:txBody>
      </p:sp>
      <p:sp>
        <p:nvSpPr>
          <p:cNvPr id="9" name="Slide Number Placeholder 8"/>
          <p:cNvSpPr>
            <a:spLocks noGrp="1"/>
          </p:cNvSpPr>
          <p:nvPr>
            <p:ph type="sldNum" sz="quarter" idx="11"/>
          </p:nvPr>
        </p:nvSpPr>
        <p:spPr/>
        <p:txBody>
          <a:bodyPr/>
          <a:lstStyle/>
          <a:p>
            <a:fld id="{85CD3E9B-A789-4DCF-960C-49E4EDB7DF3D}" type="slidenum">
              <a:rPr lang="ko-KR" altLang="en-US" smtClean="0"/>
              <a:t>‹#›</a:t>
            </a:fld>
            <a:endParaRPr lang="ko-KR" altLang="en-US"/>
          </a:p>
        </p:txBody>
      </p:sp>
      <p:sp>
        <p:nvSpPr>
          <p:cNvPr id="10" name="Footer Placeholder 9"/>
          <p:cNvSpPr>
            <a:spLocks noGrp="1"/>
          </p:cNvSpPr>
          <p:nvPr>
            <p:ph type="ftr" sz="quarter" idx="12"/>
          </p:nvPr>
        </p:nvSpPr>
        <p:spPr>
          <a:xfrm>
            <a:off x="1583499" y="6597352"/>
            <a:ext cx="8160907" cy="275443"/>
          </a:xfrm>
          <a:prstGeom prst="rect">
            <a:avLst/>
          </a:prstGeom>
        </p:spPr>
        <p:txBody>
          <a:bodyPr/>
          <a:lstStyle/>
          <a:p>
            <a:endParaRPr lang="en-US" dirty="0"/>
          </a:p>
        </p:txBody>
      </p:sp>
    </p:spTree>
    <p:extLst>
      <p:ext uri="{BB962C8B-B14F-4D97-AF65-F5344CB8AC3E}">
        <p14:creationId xmlns:p14="http://schemas.microsoft.com/office/powerpoint/2010/main" val="354621122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000">
              <a:schemeClr val="bg2">
                <a:alpha val="87000"/>
              </a:schemeClr>
            </a:gs>
            <a:gs pos="100000">
              <a:schemeClr val="bg1">
                <a:shade val="100000"/>
                <a:satMod val="115000"/>
              </a:schemeClr>
            </a:gs>
            <a:gs pos="100000">
              <a:schemeClr val="bg1">
                <a:shade val="70000"/>
                <a:satMod val="130000"/>
              </a:schemeClr>
            </a:gs>
          </a:gsLst>
          <a:lin ang="13500000" scaled="1"/>
          <a:tileRect/>
        </a:gradFill>
        <a:effectLst/>
      </p:bgPr>
    </p:bg>
    <p:spTree>
      <p:nvGrpSpPr>
        <p:cNvPr id="1" name=""/>
        <p:cNvGrpSpPr/>
        <p:nvPr/>
      </p:nvGrpSpPr>
      <p:grpSpPr>
        <a:xfrm>
          <a:off x="0" y="0"/>
          <a:ext cx="0" cy="0"/>
          <a:chOff x="0" y="0"/>
          <a:chExt cx="0" cy="0"/>
        </a:xfrm>
      </p:grpSpPr>
      <p:sp>
        <p:nvSpPr>
          <p:cNvPr id="7" name="Rectangle 6"/>
          <p:cNvSpPr/>
          <p:nvPr/>
        </p:nvSpPr>
        <p:spPr>
          <a:xfrm rot="5400000">
            <a:off x="5963674" y="625211"/>
            <a:ext cx="268982" cy="122132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2" descr="ci"/>
          <p:cNvPicPr>
            <a:picLocks noChangeAspect="1" noChangeArrowheads="1"/>
          </p:cNvPicPr>
          <p:nvPr/>
        </p:nvPicPr>
        <p:blipFill>
          <a:blip r:embed="rId13"/>
          <a:srcRect/>
          <a:stretch>
            <a:fillRect/>
          </a:stretch>
        </p:blipFill>
        <p:spPr bwMode="auto">
          <a:xfrm>
            <a:off x="-10791" y="6590376"/>
            <a:ext cx="770003" cy="277200"/>
          </a:xfrm>
          <a:prstGeom prst="rect">
            <a:avLst/>
          </a:prstGeom>
          <a:noFill/>
        </p:spPr>
      </p:pic>
      <p:sp>
        <p:nvSpPr>
          <p:cNvPr id="2" name="Title Placeholder 1"/>
          <p:cNvSpPr>
            <a:spLocks noGrp="1"/>
          </p:cNvSpPr>
          <p:nvPr>
            <p:ph type="title"/>
          </p:nvPr>
        </p:nvSpPr>
        <p:spPr>
          <a:xfrm>
            <a:off x="609600" y="274638"/>
            <a:ext cx="11247040" cy="1138138"/>
          </a:xfrm>
          <a:prstGeom prst="rect">
            <a:avLst/>
          </a:prstGeom>
        </p:spPr>
        <p:txBody>
          <a:bodyPr vert="horz" lIns="91440" tIns="45720" rIns="91440" bIns="45720" rtlCol="0" anchor="ctr">
            <a:no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335360" y="1600200"/>
            <a:ext cx="11247040" cy="4925144"/>
          </a:xfrm>
          <a:prstGeom prst="rect">
            <a:avLst/>
          </a:prstGeom>
        </p:spPr>
        <p:txBody>
          <a:bodyPr vert="horz" lIns="91440" tIns="45720" rIns="91440" bIns="45720" rtlCol="0">
            <a:normAutofit/>
          </a:bodyPr>
          <a:lstStyle/>
          <a:p>
            <a:pPr lvl="0"/>
            <a:r>
              <a:rPr lang="en-US" altLang="ko-KR" dirty="0" smtClean="0"/>
              <a:t>Click to edit Master text styles </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en-US" dirty="0"/>
          </a:p>
        </p:txBody>
      </p:sp>
      <p:sp>
        <p:nvSpPr>
          <p:cNvPr id="8" name="Rectangle 7"/>
          <p:cNvSpPr/>
          <p:nvPr/>
        </p:nvSpPr>
        <p:spPr>
          <a:xfrm>
            <a:off x="11184566" y="6597351"/>
            <a:ext cx="1020233" cy="266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280577" y="6620808"/>
            <a:ext cx="828212" cy="216024"/>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85CD3E9B-A789-4DCF-960C-49E4EDB7DF3D}" type="slidenum">
              <a:rPr lang="ko-KR" altLang="en-US" smtClean="0"/>
              <a:t>‹#›</a:t>
            </a:fld>
            <a:endParaRPr lang="ko-KR" altLang="en-US"/>
          </a:p>
        </p:txBody>
      </p:sp>
      <p:sp>
        <p:nvSpPr>
          <p:cNvPr id="4" name="Date Placeholder 3"/>
          <p:cNvSpPr>
            <a:spLocks noGrp="1"/>
          </p:cNvSpPr>
          <p:nvPr>
            <p:ph type="dt" sz="half" idx="2"/>
          </p:nvPr>
        </p:nvSpPr>
        <p:spPr>
          <a:xfrm>
            <a:off x="9757570" y="6597352"/>
            <a:ext cx="1426996" cy="275443"/>
          </a:xfrm>
          <a:prstGeom prst="rect">
            <a:avLst/>
          </a:prstGeom>
        </p:spPr>
        <p:txBody>
          <a:bodyPr vert="horz" lIns="91440" tIns="45720" rIns="91440" bIns="45720" rtlCol="0" anchor="ctr"/>
          <a:lstStyle>
            <a:lvl1pPr algn="l">
              <a:defRPr sz="1200">
                <a:solidFill>
                  <a:schemeClr val="bg2"/>
                </a:solidFill>
              </a:defRPr>
            </a:lvl1pPr>
          </a:lstStyle>
          <a:p>
            <a:fld id="{5174896E-ED42-4D61-895F-99B0D2E268F3}" type="datetime1">
              <a:rPr lang="ko-KR" altLang="en-US" smtClean="0"/>
              <a:t>2017-09-11</a:t>
            </a:fld>
            <a:endParaRPr lang="ko-KR" altLang="en-US"/>
          </a:p>
        </p:txBody>
      </p:sp>
      <p:sp>
        <p:nvSpPr>
          <p:cNvPr id="10" name="TextBox 9"/>
          <p:cNvSpPr txBox="1"/>
          <p:nvPr/>
        </p:nvSpPr>
        <p:spPr>
          <a:xfrm>
            <a:off x="1199456" y="6608386"/>
            <a:ext cx="6410794" cy="276999"/>
          </a:xfrm>
          <a:prstGeom prst="rect">
            <a:avLst/>
          </a:prstGeom>
          <a:noFill/>
        </p:spPr>
        <p:txBody>
          <a:bodyPr wrap="none" rtlCol="0">
            <a:spAutoFit/>
          </a:bodyPr>
          <a:lstStyle/>
          <a:p>
            <a:r>
              <a:rPr lang="en-US" altLang="ko-KR" sz="1200" dirty="0" smtClean="0">
                <a:solidFill>
                  <a:schemeClr val="bg1"/>
                </a:solidFill>
              </a:rPr>
              <a:t>Copyright © 2017 by Il-</a:t>
            </a:r>
            <a:r>
              <a:rPr lang="en-US" altLang="ko-KR" sz="1200" dirty="0" err="1" smtClean="0">
                <a:solidFill>
                  <a:schemeClr val="bg1"/>
                </a:solidFill>
              </a:rPr>
              <a:t>Chul</a:t>
            </a:r>
            <a:r>
              <a:rPr lang="en-US" altLang="ko-KR" sz="1200" dirty="0" smtClean="0">
                <a:solidFill>
                  <a:schemeClr val="bg1"/>
                </a:solidFill>
              </a:rPr>
              <a:t> Moon, </a:t>
            </a:r>
            <a:r>
              <a:rPr lang="en-US" altLang="ko-KR" sz="1200" dirty="0" err="1" smtClean="0">
                <a:solidFill>
                  <a:schemeClr val="bg1"/>
                </a:solidFill>
              </a:rPr>
              <a:t>AAILab</a:t>
            </a:r>
            <a:r>
              <a:rPr lang="en-US" altLang="ko-KR" sz="1200" dirty="0" smtClean="0">
                <a:solidFill>
                  <a:schemeClr val="bg1"/>
                </a:solidFill>
              </a:rPr>
              <a:t>, Dept. of Industrial and Systems Engineering, KAIST</a:t>
            </a:r>
            <a:endParaRPr lang="ko-KR" altLang="en-US" sz="1200" dirty="0">
              <a:solidFill>
                <a:schemeClr val="bg1"/>
              </a:solidFill>
            </a:endParaRPr>
          </a:p>
        </p:txBody>
      </p:sp>
    </p:spTree>
    <p:extLst>
      <p:ext uri="{BB962C8B-B14F-4D97-AF65-F5344CB8AC3E}">
        <p14:creationId xmlns:p14="http://schemas.microsoft.com/office/powerpoint/2010/main" val="339064294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cmoon@kaist.ac.k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1966" y="1769540"/>
            <a:ext cx="9440034" cy="1828801"/>
          </a:xfrm>
        </p:spPr>
        <p:txBody>
          <a:bodyPr>
            <a:normAutofit/>
          </a:bodyPr>
          <a:lstStyle/>
          <a:p>
            <a:r>
              <a:rPr lang="en-US" altLang="ko-KR" b="1" dirty="0" smtClean="0"/>
              <a:t>Recursions </a:t>
            </a:r>
            <a:br>
              <a:rPr lang="en-US" altLang="ko-KR" b="1" dirty="0" smtClean="0"/>
            </a:br>
            <a:r>
              <a:rPr lang="en-US" altLang="ko-KR" b="1" dirty="0" smtClean="0"/>
              <a:t>and Dynamic Programming</a:t>
            </a:r>
            <a:endParaRPr lang="ko-KR" altLang="en-US" b="1" dirty="0"/>
          </a:p>
        </p:txBody>
      </p:sp>
      <p:sp>
        <p:nvSpPr>
          <p:cNvPr id="3" name="Subtitle 2"/>
          <p:cNvSpPr>
            <a:spLocks noGrp="1"/>
          </p:cNvSpPr>
          <p:nvPr>
            <p:ph type="subTitle" idx="1"/>
          </p:nvPr>
        </p:nvSpPr>
        <p:spPr>
          <a:xfrm>
            <a:off x="2751966" y="3598339"/>
            <a:ext cx="9440034" cy="1049867"/>
          </a:xfrm>
        </p:spPr>
        <p:txBody>
          <a:bodyPr>
            <a:normAutofit fontScale="85000" lnSpcReduction="20000"/>
          </a:bodyPr>
          <a:lstStyle/>
          <a:p>
            <a:r>
              <a:rPr lang="en-US" altLang="ko-KR" dirty="0" smtClean="0"/>
              <a:t>Il-Chul Moon</a:t>
            </a:r>
            <a:br>
              <a:rPr lang="en-US" altLang="ko-KR" dirty="0" smtClean="0"/>
            </a:br>
            <a:r>
              <a:rPr lang="en-US" altLang="ko-KR" dirty="0" smtClean="0"/>
              <a:t>Dept. of Industrial and Systems Engineering</a:t>
            </a:r>
            <a:br>
              <a:rPr lang="en-US" altLang="ko-KR" dirty="0" smtClean="0"/>
            </a:br>
            <a:r>
              <a:rPr lang="en-US" altLang="ko-KR" dirty="0" smtClean="0"/>
              <a:t>KAIST</a:t>
            </a:r>
            <a:endParaRPr lang="en-US" altLang="ko-KR" dirty="0"/>
          </a:p>
          <a:p>
            <a:r>
              <a:rPr lang="en-US" altLang="ko-KR" dirty="0" smtClean="0">
                <a:hlinkClick r:id="rId3"/>
              </a:rPr>
              <a:t>icmoon@kaist.ac.kr</a:t>
            </a:r>
            <a:endParaRPr lang="en-US" altLang="ko-KR" dirty="0" smtClean="0"/>
          </a:p>
          <a:p>
            <a:endParaRPr lang="en-US" altLang="ko-KR" dirty="0" smtClean="0"/>
          </a:p>
        </p:txBody>
      </p:sp>
      <p:sp>
        <p:nvSpPr>
          <p:cNvPr id="5" name="Slide Number Placeholder 3"/>
          <p:cNvSpPr>
            <a:spLocks noGrp="1"/>
          </p:cNvSpPr>
          <p:nvPr>
            <p:ph type="sldNum" sz="quarter" idx="12"/>
          </p:nvPr>
        </p:nvSpPr>
        <p:spPr>
          <a:xfrm>
            <a:off x="11280577" y="6620808"/>
            <a:ext cx="828212" cy="216024"/>
          </a:xfrm>
        </p:spPr>
        <p:txBody>
          <a:bodyPr/>
          <a:lstStyle/>
          <a:p>
            <a:r>
              <a:rPr lang="en-US" altLang="ko-KR" dirty="0" smtClean="0"/>
              <a:t>1</a:t>
            </a:r>
            <a:endParaRPr lang="ko-KR" altLang="en-US" dirty="0"/>
          </a:p>
        </p:txBody>
      </p:sp>
    </p:spTree>
    <p:extLst>
      <p:ext uri="{BB962C8B-B14F-4D97-AF65-F5344CB8AC3E}">
        <p14:creationId xmlns:p14="http://schemas.microsoft.com/office/powerpoint/2010/main" val="1367645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238" y="423583"/>
            <a:ext cx="10353762" cy="970450"/>
          </a:xfrm>
        </p:spPr>
        <p:txBody>
          <a:bodyPr/>
          <a:lstStyle/>
          <a:p>
            <a:r>
              <a:rPr lang="en-US" altLang="ko-KR" sz="3600" dirty="0"/>
              <a:t>Problems in Recursions of Fibonacci Sequence</a:t>
            </a:r>
            <a:endParaRPr lang="ko-KR" altLang="en-US" sz="3600" dirty="0"/>
          </a:p>
        </p:txBody>
      </p:sp>
      <p:sp>
        <p:nvSpPr>
          <p:cNvPr id="3" name="Content Placeholder 2"/>
          <p:cNvSpPr>
            <a:spLocks noGrp="1"/>
          </p:cNvSpPr>
          <p:nvPr>
            <p:ph idx="1"/>
          </p:nvPr>
        </p:nvSpPr>
        <p:spPr>
          <a:xfrm>
            <a:off x="2518391" y="1590263"/>
            <a:ext cx="9250017" cy="4598504"/>
          </a:xfrm>
        </p:spPr>
        <p:txBody>
          <a:bodyPr>
            <a:normAutofit/>
          </a:bodyPr>
          <a:lstStyle/>
          <a:p>
            <a:r>
              <a:rPr lang="en-US" altLang="ko-KR" dirty="0" smtClean="0"/>
              <a:t>Problems in recursions</a:t>
            </a:r>
          </a:p>
          <a:p>
            <a:pPr lvl="1"/>
            <a:r>
              <a:rPr lang="en-US" altLang="ko-KR" dirty="0" smtClean="0"/>
              <a:t>Excessive function calls</a:t>
            </a:r>
          </a:p>
          <a:p>
            <a:pPr lvl="2"/>
            <a:r>
              <a:rPr lang="en-US" altLang="ko-KR" dirty="0" smtClean="0"/>
              <a:t>Calling functions again and again</a:t>
            </a:r>
          </a:p>
          <a:p>
            <a:pPr lvl="2"/>
            <a:r>
              <a:rPr lang="en-US" altLang="ko-KR" dirty="0" smtClean="0"/>
              <a:t>Even though the function is executed before with the same parameters</a:t>
            </a:r>
          </a:p>
          <a:p>
            <a:r>
              <a:rPr lang="en-US" altLang="ko-KR" dirty="0" smtClean="0"/>
              <a:t>For instance, Fibonacci(4)</a:t>
            </a:r>
          </a:p>
          <a:p>
            <a:pPr lvl="1"/>
            <a:r>
              <a:rPr lang="en-US" altLang="ko-KR" dirty="0" smtClean="0"/>
              <a:t>Has two repeated calls of F(0)</a:t>
            </a:r>
          </a:p>
          <a:p>
            <a:pPr lvl="1"/>
            <a:r>
              <a:rPr lang="en-US" altLang="ko-KR" dirty="0" smtClean="0"/>
              <a:t>Has three repeated calls of F(1)</a:t>
            </a:r>
          </a:p>
          <a:p>
            <a:pPr lvl="1"/>
            <a:r>
              <a:rPr lang="en-US" altLang="ko-KR" dirty="0" smtClean="0"/>
              <a:t>Has two repeated calls of F(2)</a:t>
            </a:r>
          </a:p>
          <a:p>
            <a:r>
              <a:rPr lang="en-US" altLang="ko-KR" dirty="0" smtClean="0"/>
              <a:t>These are unnecessarily taking time</a:t>
            </a:r>
            <a:br>
              <a:rPr lang="en-US" altLang="ko-KR" dirty="0" smtClean="0"/>
            </a:br>
            <a:r>
              <a:rPr lang="en-US" altLang="ko-KR" dirty="0" smtClean="0"/>
              <a:t>and space</a:t>
            </a:r>
          </a:p>
          <a:p>
            <a:r>
              <a:rPr lang="en-US" altLang="ko-KR" dirty="0" smtClean="0"/>
              <a:t>How to solve this problem?</a:t>
            </a:r>
          </a:p>
          <a:p>
            <a:endParaRPr lang="en-US" altLang="ko-KR" dirty="0" smtClean="0"/>
          </a:p>
          <a:p>
            <a:endParaRPr lang="ko-KR" altLang="en-US" dirty="0"/>
          </a:p>
        </p:txBody>
      </p:sp>
      <p:sp>
        <p:nvSpPr>
          <p:cNvPr id="6" name="Oval 5"/>
          <p:cNvSpPr/>
          <p:nvPr/>
        </p:nvSpPr>
        <p:spPr>
          <a:xfrm>
            <a:off x="9183231" y="3681514"/>
            <a:ext cx="924388" cy="34099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F(4)</a:t>
            </a:r>
            <a:endParaRPr lang="ko-KR" altLang="en-US" dirty="0">
              <a:solidFill>
                <a:schemeClr val="tx1"/>
              </a:solidFill>
            </a:endParaRPr>
          </a:p>
        </p:txBody>
      </p:sp>
      <p:sp>
        <p:nvSpPr>
          <p:cNvPr id="7" name="Oval 6"/>
          <p:cNvSpPr/>
          <p:nvPr/>
        </p:nvSpPr>
        <p:spPr>
          <a:xfrm>
            <a:off x="8381118" y="4245337"/>
            <a:ext cx="924388" cy="34099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F(3)</a:t>
            </a:r>
            <a:endParaRPr lang="ko-KR" altLang="en-US" dirty="0">
              <a:solidFill>
                <a:schemeClr val="tx1"/>
              </a:solidFill>
            </a:endParaRPr>
          </a:p>
        </p:txBody>
      </p:sp>
      <p:sp>
        <p:nvSpPr>
          <p:cNvPr id="8" name="Oval 7"/>
          <p:cNvSpPr/>
          <p:nvPr/>
        </p:nvSpPr>
        <p:spPr>
          <a:xfrm>
            <a:off x="9992071" y="4268616"/>
            <a:ext cx="924388" cy="34099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F(2)</a:t>
            </a:r>
            <a:endParaRPr lang="ko-KR" altLang="en-US" dirty="0">
              <a:solidFill>
                <a:schemeClr val="tx1"/>
              </a:solidFill>
            </a:endParaRPr>
          </a:p>
        </p:txBody>
      </p:sp>
      <p:sp>
        <p:nvSpPr>
          <p:cNvPr id="9" name="Oval 8"/>
          <p:cNvSpPr/>
          <p:nvPr/>
        </p:nvSpPr>
        <p:spPr>
          <a:xfrm>
            <a:off x="7918924" y="4853213"/>
            <a:ext cx="924388" cy="34099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F(2)</a:t>
            </a:r>
            <a:endParaRPr lang="ko-KR" altLang="en-US" dirty="0">
              <a:solidFill>
                <a:schemeClr val="tx1"/>
              </a:solidFill>
            </a:endParaRPr>
          </a:p>
        </p:txBody>
      </p:sp>
      <p:sp>
        <p:nvSpPr>
          <p:cNvPr id="10" name="Oval 9"/>
          <p:cNvSpPr/>
          <p:nvPr/>
        </p:nvSpPr>
        <p:spPr>
          <a:xfrm>
            <a:off x="8843312" y="5314491"/>
            <a:ext cx="924388" cy="34099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11" name="Oval 10"/>
          <p:cNvSpPr/>
          <p:nvPr/>
        </p:nvSpPr>
        <p:spPr>
          <a:xfrm>
            <a:off x="7045583" y="5386492"/>
            <a:ext cx="924388" cy="34099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12" name="Oval 11"/>
          <p:cNvSpPr/>
          <p:nvPr/>
        </p:nvSpPr>
        <p:spPr>
          <a:xfrm>
            <a:off x="7854423" y="5847770"/>
            <a:ext cx="924388" cy="34099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F(0)</a:t>
            </a:r>
            <a:endParaRPr lang="ko-KR" altLang="en-US" dirty="0">
              <a:solidFill>
                <a:schemeClr val="tx1"/>
              </a:solidFill>
            </a:endParaRPr>
          </a:p>
        </p:txBody>
      </p:sp>
      <p:cxnSp>
        <p:nvCxnSpPr>
          <p:cNvPr id="13" name="Straight Arrow Connector 12"/>
          <p:cNvCxnSpPr>
            <a:stCxn id="6" idx="3"/>
            <a:endCxn id="7" idx="0"/>
          </p:cNvCxnSpPr>
          <p:nvPr/>
        </p:nvCxnSpPr>
        <p:spPr>
          <a:xfrm flipH="1">
            <a:off x="8843312" y="3972573"/>
            <a:ext cx="475292" cy="27276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9" idx="0"/>
          </p:cNvCxnSpPr>
          <p:nvPr/>
        </p:nvCxnSpPr>
        <p:spPr>
          <a:xfrm flipH="1">
            <a:off x="8381119" y="4536395"/>
            <a:ext cx="135373" cy="31681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5"/>
            <a:endCxn id="10" idx="0"/>
          </p:cNvCxnSpPr>
          <p:nvPr/>
        </p:nvCxnSpPr>
        <p:spPr>
          <a:xfrm>
            <a:off x="9170134" y="4536395"/>
            <a:ext cx="135373" cy="77809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7"/>
          </p:cNvCxnSpPr>
          <p:nvPr/>
        </p:nvCxnSpPr>
        <p:spPr>
          <a:xfrm flipH="1">
            <a:off x="7834599" y="5144272"/>
            <a:ext cx="219699" cy="2921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4"/>
            <a:endCxn id="12" idx="0"/>
          </p:cNvCxnSpPr>
          <p:nvPr/>
        </p:nvCxnSpPr>
        <p:spPr>
          <a:xfrm flipH="1">
            <a:off x="8316618" y="5194209"/>
            <a:ext cx="64501" cy="65356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5"/>
            <a:endCxn id="8" idx="1"/>
          </p:cNvCxnSpPr>
          <p:nvPr/>
        </p:nvCxnSpPr>
        <p:spPr>
          <a:xfrm>
            <a:off x="9972246" y="3972573"/>
            <a:ext cx="155198" cy="3459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9601068" y="4973495"/>
            <a:ext cx="924388" cy="34099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20" name="Oval 19"/>
          <p:cNvSpPr/>
          <p:nvPr/>
        </p:nvSpPr>
        <p:spPr>
          <a:xfrm>
            <a:off x="10409908" y="5434773"/>
            <a:ext cx="924388" cy="340996"/>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F(0)</a:t>
            </a:r>
            <a:endParaRPr lang="ko-KR" altLang="en-US" dirty="0">
              <a:solidFill>
                <a:schemeClr val="tx1"/>
              </a:solidFill>
            </a:endParaRPr>
          </a:p>
        </p:txBody>
      </p:sp>
      <p:cxnSp>
        <p:nvCxnSpPr>
          <p:cNvPr id="21" name="Straight Arrow Connector 20"/>
          <p:cNvCxnSpPr>
            <a:stCxn id="8" idx="3"/>
            <a:endCxn id="19" idx="0"/>
          </p:cNvCxnSpPr>
          <p:nvPr/>
        </p:nvCxnSpPr>
        <p:spPr>
          <a:xfrm flipH="1">
            <a:off x="10063262" y="4559674"/>
            <a:ext cx="64182" cy="41382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5"/>
            <a:endCxn id="20" idx="0"/>
          </p:cNvCxnSpPr>
          <p:nvPr/>
        </p:nvCxnSpPr>
        <p:spPr>
          <a:xfrm>
            <a:off x="10781085" y="4559674"/>
            <a:ext cx="91016" cy="8751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Slide Number Placeholder 3"/>
          <p:cNvSpPr>
            <a:spLocks noGrp="1"/>
          </p:cNvSpPr>
          <p:nvPr>
            <p:ph type="sldNum" sz="quarter" idx="12"/>
          </p:nvPr>
        </p:nvSpPr>
        <p:spPr>
          <a:xfrm>
            <a:off x="11280577" y="6620808"/>
            <a:ext cx="828212" cy="216024"/>
          </a:xfrm>
        </p:spPr>
        <p:txBody>
          <a:bodyPr/>
          <a:lstStyle/>
          <a:p>
            <a:r>
              <a:rPr lang="en-US" altLang="ko-KR" dirty="0" smtClean="0"/>
              <a:t>10</a:t>
            </a:r>
            <a:endParaRPr lang="ko-KR" altLang="en-US" dirty="0"/>
          </a:p>
        </p:txBody>
      </p:sp>
    </p:spTree>
    <p:extLst>
      <p:ext uri="{BB962C8B-B14F-4D97-AF65-F5344CB8AC3E}">
        <p14:creationId xmlns:p14="http://schemas.microsoft.com/office/powerpoint/2010/main" val="25610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Dynamic Programming</a:t>
            </a:r>
            <a:endParaRPr lang="ko-KR" altLang="en-US" dirty="0"/>
          </a:p>
        </p:txBody>
      </p:sp>
      <p:sp>
        <p:nvSpPr>
          <p:cNvPr id="3" name="Text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11</a:t>
            </a:fld>
            <a:endParaRPr lang="ko-KR" altLang="en-US"/>
          </a:p>
        </p:txBody>
      </p:sp>
    </p:spTree>
    <p:extLst>
      <p:ext uri="{BB962C8B-B14F-4D97-AF65-F5344CB8AC3E}">
        <p14:creationId xmlns:p14="http://schemas.microsoft.com/office/powerpoint/2010/main" val="244369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238" y="248913"/>
            <a:ext cx="10353762" cy="970450"/>
          </a:xfrm>
        </p:spPr>
        <p:txBody>
          <a:bodyPr/>
          <a:lstStyle/>
          <a:p>
            <a:r>
              <a:rPr lang="en-US" altLang="ko-KR" dirty="0" smtClean="0"/>
              <a:t>Dynamic Programming</a:t>
            </a:r>
            <a:endParaRPr lang="ko-KR" altLang="en-US" dirty="0"/>
          </a:p>
        </p:txBody>
      </p:sp>
      <p:sp>
        <p:nvSpPr>
          <p:cNvPr id="3" name="Content Placeholder 2"/>
          <p:cNvSpPr>
            <a:spLocks noGrp="1"/>
          </p:cNvSpPr>
          <p:nvPr>
            <p:ph idx="1"/>
          </p:nvPr>
        </p:nvSpPr>
        <p:spPr>
          <a:xfrm>
            <a:off x="2249867" y="1374423"/>
            <a:ext cx="6005380" cy="5266387"/>
          </a:xfrm>
        </p:spPr>
        <p:txBody>
          <a:bodyPr/>
          <a:lstStyle/>
          <a:p>
            <a:r>
              <a:rPr lang="en-US" altLang="ko-KR" dirty="0" smtClean="0"/>
              <a:t>Dynamic programming:</a:t>
            </a:r>
          </a:p>
          <a:p>
            <a:pPr lvl="1"/>
            <a:r>
              <a:rPr lang="en-US" altLang="ko-KR" dirty="0" smtClean="0"/>
              <a:t>A general algorithm design technique for solving problems defined by or formulated as </a:t>
            </a:r>
            <a:r>
              <a:rPr lang="en-US" altLang="ko-KR" b="1" i="1" dirty="0" smtClean="0"/>
              <a:t>recurrences with overlapping sub-instances</a:t>
            </a:r>
          </a:p>
          <a:p>
            <a:pPr lvl="1"/>
            <a:r>
              <a:rPr lang="en-US" altLang="ko-KR" dirty="0" smtClean="0"/>
              <a:t>In this context, Programming == Planning</a:t>
            </a:r>
          </a:p>
          <a:p>
            <a:r>
              <a:rPr lang="en-US" altLang="ko-KR" dirty="0" smtClean="0"/>
              <a:t>Main storyline</a:t>
            </a:r>
          </a:p>
          <a:p>
            <a:pPr lvl="1"/>
            <a:r>
              <a:rPr lang="en-US" altLang="ko-KR" dirty="0" smtClean="0"/>
              <a:t>Setting up a recurrence</a:t>
            </a:r>
          </a:p>
          <a:p>
            <a:pPr lvl="2"/>
            <a:r>
              <a:rPr lang="en-US" altLang="ko-KR" dirty="0" smtClean="0"/>
              <a:t>Relating a solution of a larger instance to solutions of some smaller instances</a:t>
            </a:r>
          </a:p>
          <a:p>
            <a:pPr lvl="2"/>
            <a:r>
              <a:rPr lang="en-US" altLang="ko-KR" dirty="0" smtClean="0"/>
              <a:t>Solve small instances once</a:t>
            </a:r>
          </a:p>
          <a:p>
            <a:pPr lvl="2"/>
            <a:r>
              <a:rPr lang="en-US" altLang="ko-KR" dirty="0" smtClean="0"/>
              <a:t>Record solutions in a table</a:t>
            </a:r>
          </a:p>
          <a:p>
            <a:pPr lvl="2"/>
            <a:r>
              <a:rPr lang="en-US" altLang="ko-KR" dirty="0" smtClean="0"/>
              <a:t>Extract a solution of a larger instance from the table</a:t>
            </a:r>
            <a:endParaRPr lang="ko-KR" altLang="en-US" dirty="0"/>
          </a:p>
        </p:txBody>
      </p:sp>
      <p:grpSp>
        <p:nvGrpSpPr>
          <p:cNvPr id="22" name="Group 21"/>
          <p:cNvGrpSpPr/>
          <p:nvPr/>
        </p:nvGrpSpPr>
        <p:grpSpPr>
          <a:xfrm>
            <a:off x="7903452" y="1485964"/>
            <a:ext cx="3479873" cy="2166256"/>
            <a:chOff x="4499992" y="3933057"/>
            <a:chExt cx="4288713" cy="2507252"/>
          </a:xfrm>
          <a:noFill/>
        </p:grpSpPr>
        <p:sp>
          <p:nvSpPr>
            <p:cNvPr id="5" name="Oval 4"/>
            <p:cNvSpPr/>
            <p:nvPr/>
          </p:nvSpPr>
          <p:spPr>
            <a:xfrm>
              <a:off x="6637640" y="3933057"/>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F(4)</a:t>
              </a:r>
              <a:endParaRPr lang="ko-KR" altLang="en-US" dirty="0">
                <a:solidFill>
                  <a:schemeClr val="tx1"/>
                </a:solidFill>
              </a:endParaRPr>
            </a:p>
          </p:txBody>
        </p:sp>
        <p:sp>
          <p:nvSpPr>
            <p:cNvPr id="6" name="Oval 5"/>
            <p:cNvSpPr/>
            <p:nvPr/>
          </p:nvSpPr>
          <p:spPr>
            <a:xfrm>
              <a:off x="5835527" y="4496880"/>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F(3)</a:t>
              </a:r>
              <a:endParaRPr lang="ko-KR" altLang="en-US" dirty="0">
                <a:solidFill>
                  <a:schemeClr val="tx1"/>
                </a:solidFill>
              </a:endParaRPr>
            </a:p>
          </p:txBody>
        </p:sp>
        <p:sp>
          <p:nvSpPr>
            <p:cNvPr id="7" name="Oval 6"/>
            <p:cNvSpPr/>
            <p:nvPr/>
          </p:nvSpPr>
          <p:spPr>
            <a:xfrm>
              <a:off x="7446480" y="4520159"/>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F(2)</a:t>
              </a:r>
              <a:endParaRPr lang="ko-KR" altLang="en-US" dirty="0">
                <a:solidFill>
                  <a:schemeClr val="tx1"/>
                </a:solidFill>
              </a:endParaRPr>
            </a:p>
          </p:txBody>
        </p:sp>
        <p:sp>
          <p:nvSpPr>
            <p:cNvPr id="8" name="Oval 7"/>
            <p:cNvSpPr/>
            <p:nvPr/>
          </p:nvSpPr>
          <p:spPr>
            <a:xfrm>
              <a:off x="5373333" y="5104756"/>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F(2)</a:t>
              </a:r>
              <a:endParaRPr lang="ko-KR" altLang="en-US" dirty="0">
                <a:solidFill>
                  <a:schemeClr val="tx1"/>
                </a:solidFill>
              </a:endParaRPr>
            </a:p>
          </p:txBody>
        </p:sp>
        <p:sp>
          <p:nvSpPr>
            <p:cNvPr id="9" name="Oval 8"/>
            <p:cNvSpPr/>
            <p:nvPr/>
          </p:nvSpPr>
          <p:spPr>
            <a:xfrm>
              <a:off x="6297721" y="5566034"/>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10" name="Oval 9"/>
            <p:cNvSpPr/>
            <p:nvPr/>
          </p:nvSpPr>
          <p:spPr>
            <a:xfrm>
              <a:off x="4499992" y="5638035"/>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11" name="Oval 10"/>
            <p:cNvSpPr/>
            <p:nvPr/>
          </p:nvSpPr>
          <p:spPr>
            <a:xfrm>
              <a:off x="5308832" y="6099313"/>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F(0)</a:t>
              </a:r>
              <a:endParaRPr lang="ko-KR" altLang="en-US" dirty="0">
                <a:solidFill>
                  <a:schemeClr val="tx1"/>
                </a:solidFill>
              </a:endParaRPr>
            </a:p>
          </p:txBody>
        </p:sp>
        <p:cxnSp>
          <p:nvCxnSpPr>
            <p:cNvPr id="12" name="Straight Arrow Connector 11"/>
            <p:cNvCxnSpPr>
              <a:stCxn id="5" idx="3"/>
              <a:endCxn id="6" idx="0"/>
            </p:cNvCxnSpPr>
            <p:nvPr/>
          </p:nvCxnSpPr>
          <p:spPr>
            <a:xfrm flipH="1">
              <a:off x="6297721" y="4224115"/>
              <a:ext cx="475292" cy="272765"/>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8" idx="0"/>
            </p:cNvCxnSpPr>
            <p:nvPr/>
          </p:nvCxnSpPr>
          <p:spPr>
            <a:xfrm flipH="1">
              <a:off x="5835527" y="4787938"/>
              <a:ext cx="135373" cy="316818"/>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5"/>
              <a:endCxn id="9" idx="0"/>
            </p:cNvCxnSpPr>
            <p:nvPr/>
          </p:nvCxnSpPr>
          <p:spPr>
            <a:xfrm>
              <a:off x="6624542" y="4787938"/>
              <a:ext cx="135373" cy="778096"/>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0" idx="7"/>
            </p:cNvCxnSpPr>
            <p:nvPr/>
          </p:nvCxnSpPr>
          <p:spPr>
            <a:xfrm flipH="1">
              <a:off x="5289007" y="5395814"/>
              <a:ext cx="219699" cy="292159"/>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a:endCxn id="11" idx="0"/>
            </p:cNvCxnSpPr>
            <p:nvPr/>
          </p:nvCxnSpPr>
          <p:spPr>
            <a:xfrm flipH="1">
              <a:off x="5771026" y="5445752"/>
              <a:ext cx="64501" cy="653562"/>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426655" y="4224115"/>
              <a:ext cx="155198" cy="345981"/>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055477" y="5225038"/>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19" name="Oval 18"/>
            <p:cNvSpPr/>
            <p:nvPr/>
          </p:nvSpPr>
          <p:spPr>
            <a:xfrm>
              <a:off x="7864317" y="5686316"/>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F(0)</a:t>
              </a:r>
              <a:endParaRPr lang="ko-KR" altLang="en-US" dirty="0">
                <a:solidFill>
                  <a:schemeClr val="tx1"/>
                </a:solidFill>
              </a:endParaRPr>
            </a:p>
          </p:txBody>
        </p:sp>
        <p:cxnSp>
          <p:nvCxnSpPr>
            <p:cNvPr id="20" name="Straight Arrow Connector 19"/>
            <p:cNvCxnSpPr>
              <a:stCxn id="7" idx="3"/>
              <a:endCxn id="18" idx="0"/>
            </p:cNvCxnSpPr>
            <p:nvPr/>
          </p:nvCxnSpPr>
          <p:spPr>
            <a:xfrm flipH="1">
              <a:off x="7517671" y="4811217"/>
              <a:ext cx="64182" cy="413822"/>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19" idx="0"/>
            </p:cNvCxnSpPr>
            <p:nvPr/>
          </p:nvCxnSpPr>
          <p:spPr>
            <a:xfrm>
              <a:off x="8235494" y="4811217"/>
              <a:ext cx="91016" cy="875100"/>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3" name="Table 22"/>
          <p:cNvGraphicFramePr>
            <a:graphicFrameLocks noGrp="1"/>
          </p:cNvGraphicFramePr>
          <p:nvPr>
            <p:extLst>
              <p:ext uri="{D42A27DB-BD31-4B8C-83A1-F6EECF244321}">
                <p14:modId xmlns:p14="http://schemas.microsoft.com/office/powerpoint/2010/main" val="1085847854"/>
              </p:ext>
            </p:extLst>
          </p:nvPr>
        </p:nvGraphicFramePr>
        <p:xfrm>
          <a:off x="8278477" y="4007617"/>
          <a:ext cx="2961464" cy="2311452"/>
        </p:xfrm>
        <a:graphic>
          <a:graphicData uri="http://schemas.openxmlformats.org/drawingml/2006/table">
            <a:tbl>
              <a:tblPr firstRow="1" bandRow="1">
                <a:tableStyleId>{5C22544A-7EE6-4342-B048-85BDC9FD1C3A}</a:tableStyleId>
              </a:tblPr>
              <a:tblGrid>
                <a:gridCol w="1480732">
                  <a:extLst>
                    <a:ext uri="{9D8B030D-6E8A-4147-A177-3AD203B41FA5}">
                      <a16:colId xmlns:a16="http://schemas.microsoft.com/office/drawing/2014/main" val="20000"/>
                    </a:ext>
                  </a:extLst>
                </a:gridCol>
                <a:gridCol w="1480732">
                  <a:extLst>
                    <a:ext uri="{9D8B030D-6E8A-4147-A177-3AD203B41FA5}">
                      <a16:colId xmlns:a16="http://schemas.microsoft.com/office/drawing/2014/main" val="20001"/>
                    </a:ext>
                  </a:extLst>
                </a:gridCol>
              </a:tblGrid>
              <a:tr h="385242">
                <a:tc>
                  <a:txBody>
                    <a:bodyPr/>
                    <a:lstStyle/>
                    <a:p>
                      <a:pPr algn="ctr" latinLnBrk="1"/>
                      <a:r>
                        <a:rPr lang="en-US" altLang="ko-KR" dirty="0" smtClean="0">
                          <a:solidFill>
                            <a:schemeClr val="tx2"/>
                          </a:solidFill>
                        </a:rPr>
                        <a:t>Instance</a:t>
                      </a:r>
                      <a:endParaRPr lang="ko-KR" altLang="en-US" dirty="0">
                        <a:solidFill>
                          <a:schemeClr val="tx2"/>
                        </a:solidFill>
                      </a:endParaRPr>
                    </a:p>
                  </a:txBody>
                  <a:tcPr anchor="ctr">
                    <a:noFill/>
                  </a:tcPr>
                </a:tc>
                <a:tc>
                  <a:txBody>
                    <a:bodyPr/>
                    <a:lstStyle/>
                    <a:p>
                      <a:pPr algn="ctr" latinLnBrk="1"/>
                      <a:r>
                        <a:rPr lang="en-US" altLang="ko-KR" dirty="0" smtClean="0">
                          <a:solidFill>
                            <a:schemeClr val="tx2"/>
                          </a:solidFill>
                        </a:rPr>
                        <a:t>Solution</a:t>
                      </a:r>
                      <a:endParaRPr lang="ko-KR" altLang="en-US" dirty="0">
                        <a:solidFill>
                          <a:schemeClr val="tx2"/>
                        </a:solidFill>
                      </a:endParaRPr>
                    </a:p>
                  </a:txBody>
                  <a:tcPr anchor="ctr">
                    <a:noFill/>
                  </a:tcPr>
                </a:tc>
                <a:extLst>
                  <a:ext uri="{0D108BD9-81ED-4DB2-BD59-A6C34878D82A}">
                    <a16:rowId xmlns:a16="http://schemas.microsoft.com/office/drawing/2014/main" val="10000"/>
                  </a:ext>
                </a:extLst>
              </a:tr>
              <a:tr h="385242">
                <a:tc>
                  <a:txBody>
                    <a:bodyPr/>
                    <a:lstStyle/>
                    <a:p>
                      <a:pPr algn="ctr" latinLnBrk="1"/>
                      <a:r>
                        <a:rPr lang="en-US" altLang="ko-KR" dirty="0" smtClean="0">
                          <a:solidFill>
                            <a:schemeClr val="tx2"/>
                          </a:solidFill>
                        </a:rPr>
                        <a:t>F(0)</a:t>
                      </a:r>
                      <a:endParaRPr lang="ko-KR" altLang="en-US" dirty="0">
                        <a:solidFill>
                          <a:schemeClr val="tx2"/>
                        </a:solidFill>
                      </a:endParaRPr>
                    </a:p>
                  </a:txBody>
                  <a:tcPr anchor="ctr">
                    <a:noFill/>
                  </a:tcPr>
                </a:tc>
                <a:tc>
                  <a:txBody>
                    <a:bodyPr/>
                    <a:lstStyle/>
                    <a:p>
                      <a:pPr algn="ctr" latinLnBrk="1"/>
                      <a:r>
                        <a:rPr lang="en-US" altLang="ko-KR" dirty="0" smtClean="0">
                          <a:solidFill>
                            <a:schemeClr val="tx2"/>
                          </a:solidFill>
                        </a:rPr>
                        <a:t>0</a:t>
                      </a:r>
                      <a:endParaRPr lang="ko-KR" altLang="en-US" dirty="0">
                        <a:solidFill>
                          <a:schemeClr val="tx2"/>
                        </a:solidFill>
                      </a:endParaRPr>
                    </a:p>
                  </a:txBody>
                  <a:tcPr anchor="ctr">
                    <a:noFill/>
                  </a:tcPr>
                </a:tc>
                <a:extLst>
                  <a:ext uri="{0D108BD9-81ED-4DB2-BD59-A6C34878D82A}">
                    <a16:rowId xmlns:a16="http://schemas.microsoft.com/office/drawing/2014/main" val="10001"/>
                  </a:ext>
                </a:extLst>
              </a:tr>
              <a:tr h="38524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2"/>
                          </a:solidFill>
                        </a:rPr>
                        <a:t>F(1)</a:t>
                      </a:r>
                      <a:endParaRPr lang="ko-KR" altLang="en-US" dirty="0">
                        <a:solidFill>
                          <a:schemeClr val="tx2"/>
                        </a:solidFill>
                      </a:endParaRPr>
                    </a:p>
                  </a:txBody>
                  <a:tcPr anchor="ctr">
                    <a:noFill/>
                  </a:tcPr>
                </a:tc>
                <a:tc>
                  <a:txBody>
                    <a:bodyPr/>
                    <a:lstStyle/>
                    <a:p>
                      <a:pPr algn="ctr" latinLnBrk="1"/>
                      <a:r>
                        <a:rPr lang="en-US" altLang="ko-KR" dirty="0" smtClean="0">
                          <a:solidFill>
                            <a:schemeClr val="tx2"/>
                          </a:solidFill>
                        </a:rPr>
                        <a:t>1</a:t>
                      </a:r>
                      <a:endParaRPr lang="ko-KR" altLang="en-US" dirty="0">
                        <a:solidFill>
                          <a:schemeClr val="tx2"/>
                        </a:solidFill>
                      </a:endParaRPr>
                    </a:p>
                  </a:txBody>
                  <a:tcPr anchor="ctr">
                    <a:noFill/>
                  </a:tcPr>
                </a:tc>
                <a:extLst>
                  <a:ext uri="{0D108BD9-81ED-4DB2-BD59-A6C34878D82A}">
                    <a16:rowId xmlns:a16="http://schemas.microsoft.com/office/drawing/2014/main" val="10002"/>
                  </a:ext>
                </a:extLst>
              </a:tr>
              <a:tr h="38524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solidFill>
                            <a:schemeClr val="tx2"/>
                          </a:solidFill>
                        </a:rPr>
                        <a:t>F(2)</a:t>
                      </a:r>
                      <a:endParaRPr lang="ko-KR" altLang="en-US" dirty="0">
                        <a:solidFill>
                          <a:schemeClr val="tx2"/>
                        </a:solidFill>
                      </a:endParaRPr>
                    </a:p>
                  </a:txBody>
                  <a:tcPr anchor="ctr">
                    <a:noFill/>
                  </a:tcPr>
                </a:tc>
                <a:tc>
                  <a:txBody>
                    <a:bodyPr/>
                    <a:lstStyle/>
                    <a:p>
                      <a:pPr algn="ctr" latinLnBrk="1"/>
                      <a:r>
                        <a:rPr lang="en-US" altLang="ko-KR" dirty="0" smtClean="0">
                          <a:solidFill>
                            <a:schemeClr val="tx2"/>
                          </a:solidFill>
                        </a:rPr>
                        <a:t>1</a:t>
                      </a:r>
                      <a:endParaRPr lang="ko-KR" altLang="en-US" dirty="0">
                        <a:solidFill>
                          <a:schemeClr val="tx2"/>
                        </a:solidFill>
                      </a:endParaRPr>
                    </a:p>
                  </a:txBody>
                  <a:tcPr anchor="ctr">
                    <a:noFill/>
                  </a:tcPr>
                </a:tc>
                <a:extLst>
                  <a:ext uri="{0D108BD9-81ED-4DB2-BD59-A6C34878D82A}">
                    <a16:rowId xmlns:a16="http://schemas.microsoft.com/office/drawing/2014/main" val="10003"/>
                  </a:ext>
                </a:extLst>
              </a:tr>
              <a:tr h="385242">
                <a:tc>
                  <a:txBody>
                    <a:bodyPr/>
                    <a:lstStyle/>
                    <a:p>
                      <a:pPr algn="ctr" latinLnBrk="1"/>
                      <a:r>
                        <a:rPr lang="en-US" altLang="ko-KR" dirty="0" smtClean="0">
                          <a:solidFill>
                            <a:schemeClr val="tx2"/>
                          </a:solidFill>
                        </a:rPr>
                        <a:t>F(3)</a:t>
                      </a:r>
                      <a:endParaRPr lang="ko-KR" altLang="en-US" dirty="0">
                        <a:solidFill>
                          <a:schemeClr val="tx2"/>
                        </a:solidFill>
                      </a:endParaRPr>
                    </a:p>
                  </a:txBody>
                  <a:tcPr anchor="ctr">
                    <a:noFill/>
                  </a:tcPr>
                </a:tc>
                <a:tc>
                  <a:txBody>
                    <a:bodyPr/>
                    <a:lstStyle/>
                    <a:p>
                      <a:pPr algn="ctr" latinLnBrk="1"/>
                      <a:r>
                        <a:rPr lang="en-US" altLang="ko-KR" dirty="0" smtClean="0">
                          <a:solidFill>
                            <a:schemeClr val="tx2"/>
                          </a:solidFill>
                        </a:rPr>
                        <a:t>2</a:t>
                      </a:r>
                      <a:endParaRPr lang="ko-KR" altLang="en-US" dirty="0">
                        <a:solidFill>
                          <a:schemeClr val="tx2"/>
                        </a:solidFill>
                      </a:endParaRPr>
                    </a:p>
                  </a:txBody>
                  <a:tcPr anchor="ctr">
                    <a:noFill/>
                  </a:tcPr>
                </a:tc>
                <a:extLst>
                  <a:ext uri="{0D108BD9-81ED-4DB2-BD59-A6C34878D82A}">
                    <a16:rowId xmlns:a16="http://schemas.microsoft.com/office/drawing/2014/main" val="10004"/>
                  </a:ext>
                </a:extLst>
              </a:tr>
              <a:tr h="385242">
                <a:tc>
                  <a:txBody>
                    <a:bodyPr/>
                    <a:lstStyle/>
                    <a:p>
                      <a:pPr algn="ctr" latinLnBrk="1"/>
                      <a:r>
                        <a:rPr lang="en-US" altLang="ko-KR" dirty="0" smtClean="0">
                          <a:solidFill>
                            <a:schemeClr val="tx2"/>
                          </a:solidFill>
                        </a:rPr>
                        <a:t>F(4)</a:t>
                      </a:r>
                      <a:endParaRPr lang="ko-KR" altLang="en-US" dirty="0">
                        <a:solidFill>
                          <a:schemeClr val="tx2"/>
                        </a:solidFill>
                      </a:endParaRPr>
                    </a:p>
                  </a:txBody>
                  <a:tcPr anchor="ctr">
                    <a:noFill/>
                  </a:tcPr>
                </a:tc>
                <a:tc>
                  <a:txBody>
                    <a:bodyPr/>
                    <a:lstStyle/>
                    <a:p>
                      <a:pPr algn="ctr" latinLnBrk="1"/>
                      <a:r>
                        <a:rPr lang="en-US" altLang="ko-KR" dirty="0" smtClean="0">
                          <a:solidFill>
                            <a:schemeClr val="tx2"/>
                          </a:solidFill>
                        </a:rPr>
                        <a:t>?</a:t>
                      </a:r>
                      <a:endParaRPr lang="ko-KR" altLang="en-US" dirty="0">
                        <a:solidFill>
                          <a:schemeClr val="tx2"/>
                        </a:solidFill>
                      </a:endParaRPr>
                    </a:p>
                  </a:txBody>
                  <a:tcPr anchor="ctr">
                    <a:noFill/>
                  </a:tcPr>
                </a:tc>
                <a:extLst>
                  <a:ext uri="{0D108BD9-81ED-4DB2-BD59-A6C34878D82A}">
                    <a16:rowId xmlns:a16="http://schemas.microsoft.com/office/drawing/2014/main" val="10005"/>
                  </a:ext>
                </a:extLst>
              </a:tr>
            </a:tbl>
          </a:graphicData>
        </a:graphic>
      </p:graphicFrame>
      <p:sp>
        <p:nvSpPr>
          <p:cNvPr id="24" name="Slide Number Placeholder 3"/>
          <p:cNvSpPr>
            <a:spLocks noGrp="1"/>
          </p:cNvSpPr>
          <p:nvPr>
            <p:ph type="sldNum" sz="quarter" idx="12"/>
          </p:nvPr>
        </p:nvSpPr>
        <p:spPr>
          <a:xfrm>
            <a:off x="11280577" y="6620808"/>
            <a:ext cx="828212" cy="216024"/>
          </a:xfrm>
        </p:spPr>
        <p:txBody>
          <a:bodyPr/>
          <a:lstStyle/>
          <a:p>
            <a:r>
              <a:rPr lang="en-US" altLang="ko-KR" dirty="0" smtClean="0"/>
              <a:t>12</a:t>
            </a:r>
            <a:endParaRPr lang="ko-KR" altLang="en-US" dirty="0"/>
          </a:p>
        </p:txBody>
      </p:sp>
    </p:spTree>
    <p:extLst>
      <p:ext uri="{BB962C8B-B14F-4D97-AF65-F5344CB8AC3E}">
        <p14:creationId xmlns:p14="http://schemas.microsoft.com/office/powerpoint/2010/main" val="1058068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840" y="183259"/>
            <a:ext cx="10353762" cy="692603"/>
          </a:xfrm>
        </p:spPr>
        <p:txBody>
          <a:bodyPr>
            <a:normAutofit fontScale="90000"/>
          </a:bodyPr>
          <a:lstStyle/>
          <a:p>
            <a:r>
              <a:rPr lang="en-US" altLang="ko-KR" dirty="0" err="1" smtClean="0"/>
              <a:t>Memoization</a:t>
            </a:r>
            <a:endParaRPr lang="ko-KR" altLang="en-US" dirty="0"/>
          </a:p>
        </p:txBody>
      </p:sp>
      <p:sp>
        <p:nvSpPr>
          <p:cNvPr id="3" name="Content Placeholder 2"/>
          <p:cNvSpPr>
            <a:spLocks noGrp="1"/>
          </p:cNvSpPr>
          <p:nvPr>
            <p:ph idx="1"/>
          </p:nvPr>
        </p:nvSpPr>
        <p:spPr>
          <a:xfrm>
            <a:off x="2227316" y="875862"/>
            <a:ext cx="8978348" cy="2927649"/>
          </a:xfrm>
        </p:spPr>
        <p:txBody>
          <a:bodyPr>
            <a:normAutofit/>
          </a:bodyPr>
          <a:lstStyle/>
          <a:p>
            <a:r>
              <a:rPr lang="en-US" altLang="ko-KR" dirty="0" smtClean="0"/>
              <a:t>Key technique of dynamic programming</a:t>
            </a:r>
          </a:p>
          <a:p>
            <a:pPr lvl="1"/>
            <a:r>
              <a:rPr lang="en-US" altLang="ko-KR" dirty="0" smtClean="0"/>
              <a:t>Simply put</a:t>
            </a:r>
          </a:p>
          <a:p>
            <a:pPr lvl="2"/>
            <a:r>
              <a:rPr lang="en-US" altLang="ko-KR" dirty="0" smtClean="0"/>
              <a:t>Storing the results of previous function calls to reuse the results again in the future</a:t>
            </a:r>
          </a:p>
          <a:p>
            <a:pPr lvl="1"/>
            <a:r>
              <a:rPr lang="en-US" altLang="ko-KR" dirty="0" smtClean="0"/>
              <a:t>More philosophical sense</a:t>
            </a:r>
          </a:p>
          <a:p>
            <a:pPr lvl="2"/>
            <a:r>
              <a:rPr lang="en-US" altLang="ko-KR" dirty="0" smtClean="0"/>
              <a:t>Bottom-up approach for problem-solving</a:t>
            </a:r>
          </a:p>
          <a:p>
            <a:pPr lvl="3"/>
            <a:r>
              <a:rPr lang="en-US" altLang="ko-KR" dirty="0" smtClean="0"/>
              <a:t>Recursion: Top-down of divide and conquer</a:t>
            </a:r>
          </a:p>
          <a:p>
            <a:pPr lvl="3"/>
            <a:r>
              <a:rPr lang="en-US" altLang="ko-KR" dirty="0" smtClean="0"/>
              <a:t>Dynamic programming: Bottom-up of storing and building</a:t>
            </a:r>
          </a:p>
          <a:p>
            <a:pPr lvl="2"/>
            <a:endParaRPr lang="ko-KR" altLang="en-US" dirty="0"/>
          </a:p>
        </p:txBody>
      </p:sp>
      <p:grpSp>
        <p:nvGrpSpPr>
          <p:cNvPr id="5" name="Group 4"/>
          <p:cNvGrpSpPr/>
          <p:nvPr/>
        </p:nvGrpSpPr>
        <p:grpSpPr>
          <a:xfrm>
            <a:off x="5169551" y="4060185"/>
            <a:ext cx="3479873" cy="2166256"/>
            <a:chOff x="4499992" y="3933057"/>
            <a:chExt cx="4288713" cy="2507252"/>
          </a:xfrm>
          <a:noFill/>
        </p:grpSpPr>
        <p:sp>
          <p:nvSpPr>
            <p:cNvPr id="6" name="Oval 5"/>
            <p:cNvSpPr/>
            <p:nvPr/>
          </p:nvSpPr>
          <p:spPr>
            <a:xfrm>
              <a:off x="6637640" y="3933057"/>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F(4)</a:t>
              </a:r>
              <a:endParaRPr lang="ko-KR" altLang="en-US" dirty="0">
                <a:solidFill>
                  <a:schemeClr val="tx1"/>
                </a:solidFill>
              </a:endParaRPr>
            </a:p>
          </p:txBody>
        </p:sp>
        <p:sp>
          <p:nvSpPr>
            <p:cNvPr id="7" name="Oval 6"/>
            <p:cNvSpPr/>
            <p:nvPr/>
          </p:nvSpPr>
          <p:spPr>
            <a:xfrm>
              <a:off x="5835527" y="4496880"/>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F(3)</a:t>
              </a:r>
              <a:endParaRPr lang="ko-KR" altLang="en-US" dirty="0">
                <a:solidFill>
                  <a:schemeClr val="tx1"/>
                </a:solidFill>
              </a:endParaRPr>
            </a:p>
          </p:txBody>
        </p:sp>
        <p:sp>
          <p:nvSpPr>
            <p:cNvPr id="8" name="Oval 7"/>
            <p:cNvSpPr/>
            <p:nvPr/>
          </p:nvSpPr>
          <p:spPr>
            <a:xfrm>
              <a:off x="7446480" y="4520159"/>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F(2)</a:t>
              </a:r>
              <a:endParaRPr lang="ko-KR" altLang="en-US" dirty="0">
                <a:solidFill>
                  <a:schemeClr val="tx1"/>
                </a:solidFill>
              </a:endParaRPr>
            </a:p>
          </p:txBody>
        </p:sp>
        <p:sp>
          <p:nvSpPr>
            <p:cNvPr id="9" name="Oval 8"/>
            <p:cNvSpPr/>
            <p:nvPr/>
          </p:nvSpPr>
          <p:spPr>
            <a:xfrm>
              <a:off x="5373333" y="5104756"/>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F(2)</a:t>
              </a:r>
              <a:endParaRPr lang="ko-KR" altLang="en-US" dirty="0">
                <a:solidFill>
                  <a:schemeClr val="tx1"/>
                </a:solidFill>
              </a:endParaRPr>
            </a:p>
          </p:txBody>
        </p:sp>
        <p:sp>
          <p:nvSpPr>
            <p:cNvPr id="10" name="Oval 9"/>
            <p:cNvSpPr/>
            <p:nvPr/>
          </p:nvSpPr>
          <p:spPr>
            <a:xfrm>
              <a:off x="6297721" y="5566034"/>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11" name="Oval 10"/>
            <p:cNvSpPr/>
            <p:nvPr/>
          </p:nvSpPr>
          <p:spPr>
            <a:xfrm>
              <a:off x="4499992" y="5638035"/>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12" name="Oval 11"/>
            <p:cNvSpPr/>
            <p:nvPr/>
          </p:nvSpPr>
          <p:spPr>
            <a:xfrm>
              <a:off x="5308832" y="6099313"/>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F(0)</a:t>
              </a:r>
              <a:endParaRPr lang="ko-KR" altLang="en-US" dirty="0">
                <a:solidFill>
                  <a:schemeClr val="tx1"/>
                </a:solidFill>
              </a:endParaRPr>
            </a:p>
          </p:txBody>
        </p:sp>
        <p:cxnSp>
          <p:nvCxnSpPr>
            <p:cNvPr id="13" name="Straight Arrow Connector 12"/>
            <p:cNvCxnSpPr>
              <a:stCxn id="6" idx="3"/>
              <a:endCxn id="7" idx="0"/>
            </p:cNvCxnSpPr>
            <p:nvPr/>
          </p:nvCxnSpPr>
          <p:spPr>
            <a:xfrm flipH="1">
              <a:off x="6297721" y="4224115"/>
              <a:ext cx="475292" cy="272765"/>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9" idx="0"/>
            </p:cNvCxnSpPr>
            <p:nvPr/>
          </p:nvCxnSpPr>
          <p:spPr>
            <a:xfrm flipH="1">
              <a:off x="5835527" y="4787938"/>
              <a:ext cx="135373" cy="316818"/>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5"/>
              <a:endCxn id="10" idx="0"/>
            </p:cNvCxnSpPr>
            <p:nvPr/>
          </p:nvCxnSpPr>
          <p:spPr>
            <a:xfrm>
              <a:off x="6624542" y="4787938"/>
              <a:ext cx="135373" cy="778096"/>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7"/>
            </p:cNvCxnSpPr>
            <p:nvPr/>
          </p:nvCxnSpPr>
          <p:spPr>
            <a:xfrm flipH="1">
              <a:off x="5289007" y="5395814"/>
              <a:ext cx="219699" cy="292159"/>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4"/>
              <a:endCxn id="12" idx="0"/>
            </p:cNvCxnSpPr>
            <p:nvPr/>
          </p:nvCxnSpPr>
          <p:spPr>
            <a:xfrm flipH="1">
              <a:off x="5771026" y="5445752"/>
              <a:ext cx="64501" cy="653562"/>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5"/>
              <a:endCxn id="8" idx="1"/>
            </p:cNvCxnSpPr>
            <p:nvPr/>
          </p:nvCxnSpPr>
          <p:spPr>
            <a:xfrm>
              <a:off x="7426655" y="4224115"/>
              <a:ext cx="155198" cy="345981"/>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7055477" y="5225038"/>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20" name="Oval 19"/>
            <p:cNvSpPr/>
            <p:nvPr/>
          </p:nvSpPr>
          <p:spPr>
            <a:xfrm>
              <a:off x="7864317" y="5686316"/>
              <a:ext cx="924388" cy="340996"/>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F(0)</a:t>
              </a:r>
              <a:endParaRPr lang="ko-KR" altLang="en-US" dirty="0">
                <a:solidFill>
                  <a:schemeClr val="tx1"/>
                </a:solidFill>
              </a:endParaRPr>
            </a:p>
          </p:txBody>
        </p:sp>
        <p:cxnSp>
          <p:nvCxnSpPr>
            <p:cNvPr id="21" name="Straight Arrow Connector 20"/>
            <p:cNvCxnSpPr>
              <a:stCxn id="8" idx="3"/>
              <a:endCxn id="19" idx="0"/>
            </p:cNvCxnSpPr>
            <p:nvPr/>
          </p:nvCxnSpPr>
          <p:spPr>
            <a:xfrm flipH="1">
              <a:off x="7517671" y="4811217"/>
              <a:ext cx="64182" cy="413822"/>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5"/>
              <a:endCxn id="20" idx="0"/>
            </p:cNvCxnSpPr>
            <p:nvPr/>
          </p:nvCxnSpPr>
          <p:spPr>
            <a:xfrm>
              <a:off x="8235494" y="4811217"/>
              <a:ext cx="91016" cy="875100"/>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Down Arrow 22"/>
          <p:cNvSpPr/>
          <p:nvPr/>
        </p:nvSpPr>
        <p:spPr>
          <a:xfrm>
            <a:off x="4359356" y="4060185"/>
            <a:ext cx="962208" cy="2376264"/>
          </a:xfrm>
          <a:prstGeom prst="down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Up Arrow 23"/>
          <p:cNvSpPr/>
          <p:nvPr/>
        </p:nvSpPr>
        <p:spPr>
          <a:xfrm>
            <a:off x="8535820" y="3988177"/>
            <a:ext cx="936104" cy="2448272"/>
          </a:xfrm>
          <a:prstGeom prst="up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5" name="Group 22"/>
          <p:cNvGrpSpPr>
            <a:grpSpLocks/>
          </p:cNvGrpSpPr>
          <p:nvPr/>
        </p:nvGrpSpPr>
        <p:grpSpPr bwMode="auto">
          <a:xfrm>
            <a:off x="2846176" y="3988177"/>
            <a:ext cx="1295400" cy="2619624"/>
            <a:chOff x="912" y="1344"/>
            <a:chExt cx="816" cy="1920"/>
          </a:xfrm>
          <a:noFill/>
        </p:grpSpPr>
        <p:sp>
          <p:nvSpPr>
            <p:cNvPr id="26" name="Line 19"/>
            <p:cNvSpPr>
              <a:spLocks noChangeShapeType="1"/>
            </p:cNvSpPr>
            <p:nvPr/>
          </p:nvSpPr>
          <p:spPr bwMode="auto">
            <a:xfrm>
              <a:off x="912" y="1344"/>
              <a:ext cx="0" cy="192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Line 20"/>
            <p:cNvSpPr>
              <a:spLocks noChangeShapeType="1"/>
            </p:cNvSpPr>
            <p:nvPr/>
          </p:nvSpPr>
          <p:spPr bwMode="auto">
            <a:xfrm>
              <a:off x="1728" y="1344"/>
              <a:ext cx="0" cy="192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Line 21"/>
            <p:cNvSpPr>
              <a:spLocks noChangeShapeType="1"/>
            </p:cNvSpPr>
            <p:nvPr/>
          </p:nvSpPr>
          <p:spPr bwMode="auto">
            <a:xfrm>
              <a:off x="912" y="3264"/>
              <a:ext cx="816" cy="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29" name="Group 28"/>
          <p:cNvGrpSpPr/>
          <p:nvPr/>
        </p:nvGrpSpPr>
        <p:grpSpPr>
          <a:xfrm>
            <a:off x="2922376" y="6067554"/>
            <a:ext cx="1143000" cy="463550"/>
            <a:chOff x="615752" y="5937250"/>
            <a:chExt cx="1143000" cy="463550"/>
          </a:xfrm>
          <a:noFill/>
        </p:grpSpPr>
        <p:sp>
          <p:nvSpPr>
            <p:cNvPr id="30"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31"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32"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4</a:t>
              </a:r>
            </a:p>
          </p:txBody>
        </p:sp>
      </p:grpSp>
      <p:grpSp>
        <p:nvGrpSpPr>
          <p:cNvPr id="33" name="Group 32"/>
          <p:cNvGrpSpPr/>
          <p:nvPr/>
        </p:nvGrpSpPr>
        <p:grpSpPr>
          <a:xfrm>
            <a:off x="2922376" y="5500345"/>
            <a:ext cx="1143000" cy="463550"/>
            <a:chOff x="615752" y="5937250"/>
            <a:chExt cx="1143000" cy="463550"/>
          </a:xfrm>
          <a:noFill/>
        </p:grpSpPr>
        <p:sp>
          <p:nvSpPr>
            <p:cNvPr id="34"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35"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36"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3</a:t>
              </a:r>
            </a:p>
          </p:txBody>
        </p:sp>
      </p:grpSp>
      <p:grpSp>
        <p:nvGrpSpPr>
          <p:cNvPr id="37" name="Group 36"/>
          <p:cNvGrpSpPr/>
          <p:nvPr/>
        </p:nvGrpSpPr>
        <p:grpSpPr>
          <a:xfrm>
            <a:off x="2937125" y="4924281"/>
            <a:ext cx="1143000" cy="463550"/>
            <a:chOff x="615752" y="5937250"/>
            <a:chExt cx="1143000" cy="463550"/>
          </a:xfrm>
          <a:noFill/>
        </p:grpSpPr>
        <p:sp>
          <p:nvSpPr>
            <p:cNvPr id="38"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39"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40"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2</a:t>
              </a:r>
            </a:p>
          </p:txBody>
        </p:sp>
      </p:grpSp>
      <p:graphicFrame>
        <p:nvGraphicFramePr>
          <p:cNvPr id="41" name="Table 40"/>
          <p:cNvGraphicFramePr>
            <a:graphicFrameLocks noGrp="1"/>
          </p:cNvGraphicFramePr>
          <p:nvPr>
            <p:extLst>
              <p:ext uri="{D42A27DB-BD31-4B8C-83A1-F6EECF244321}">
                <p14:modId xmlns:p14="http://schemas.microsoft.com/office/powerpoint/2010/main" val="238213767"/>
              </p:ext>
            </p:extLst>
          </p:nvPr>
        </p:nvGraphicFramePr>
        <p:xfrm>
          <a:off x="9676452" y="4238506"/>
          <a:ext cx="1955540" cy="2311452"/>
        </p:xfrm>
        <a:graphic>
          <a:graphicData uri="http://schemas.openxmlformats.org/drawingml/2006/table">
            <a:tbl>
              <a:tblPr firstRow="1" bandRow="1">
                <a:tableStyleId>{5C22544A-7EE6-4342-B048-85BDC9FD1C3A}</a:tableStyleId>
              </a:tblPr>
              <a:tblGrid>
                <a:gridCol w="977770">
                  <a:extLst>
                    <a:ext uri="{9D8B030D-6E8A-4147-A177-3AD203B41FA5}">
                      <a16:colId xmlns:a16="http://schemas.microsoft.com/office/drawing/2014/main" val="20000"/>
                    </a:ext>
                  </a:extLst>
                </a:gridCol>
                <a:gridCol w="977770">
                  <a:extLst>
                    <a:ext uri="{9D8B030D-6E8A-4147-A177-3AD203B41FA5}">
                      <a16:colId xmlns:a16="http://schemas.microsoft.com/office/drawing/2014/main" val="20001"/>
                    </a:ext>
                  </a:extLst>
                </a:gridCol>
              </a:tblGrid>
              <a:tr h="385242">
                <a:tc>
                  <a:txBody>
                    <a:bodyPr/>
                    <a:lstStyle/>
                    <a:p>
                      <a:pPr algn="ctr" latinLnBrk="1"/>
                      <a:r>
                        <a:rPr lang="en-US" altLang="ko-KR" sz="1400" dirty="0" smtClean="0">
                          <a:solidFill>
                            <a:schemeClr val="tx2"/>
                          </a:solidFill>
                        </a:rPr>
                        <a:t>Instance</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Solution</a:t>
                      </a:r>
                      <a:endParaRPr lang="ko-KR" altLang="en-US" sz="1400" dirty="0">
                        <a:solidFill>
                          <a:schemeClr val="tx2"/>
                        </a:solidFill>
                      </a:endParaRPr>
                    </a:p>
                  </a:txBody>
                  <a:tcPr anchor="ctr">
                    <a:noFill/>
                  </a:tcPr>
                </a:tc>
                <a:extLst>
                  <a:ext uri="{0D108BD9-81ED-4DB2-BD59-A6C34878D82A}">
                    <a16:rowId xmlns:a16="http://schemas.microsoft.com/office/drawing/2014/main" val="10000"/>
                  </a:ext>
                </a:extLst>
              </a:tr>
              <a:tr h="385242">
                <a:tc>
                  <a:txBody>
                    <a:bodyPr/>
                    <a:lstStyle/>
                    <a:p>
                      <a:pPr algn="ctr" latinLnBrk="1"/>
                      <a:r>
                        <a:rPr lang="en-US" altLang="ko-KR" sz="1400" dirty="0" smtClean="0">
                          <a:solidFill>
                            <a:schemeClr val="tx2"/>
                          </a:solidFill>
                        </a:rPr>
                        <a:t>F(0)</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0</a:t>
                      </a:r>
                      <a:endParaRPr lang="ko-KR" altLang="en-US" sz="1400" dirty="0">
                        <a:solidFill>
                          <a:schemeClr val="tx2"/>
                        </a:solidFill>
                      </a:endParaRPr>
                    </a:p>
                  </a:txBody>
                  <a:tcPr anchor="ctr">
                    <a:noFill/>
                  </a:tcPr>
                </a:tc>
                <a:extLst>
                  <a:ext uri="{0D108BD9-81ED-4DB2-BD59-A6C34878D82A}">
                    <a16:rowId xmlns:a16="http://schemas.microsoft.com/office/drawing/2014/main" val="10001"/>
                  </a:ext>
                </a:extLst>
              </a:tr>
              <a:tr h="38524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tx2"/>
                          </a:solidFill>
                        </a:rPr>
                        <a:t>F(1)</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1</a:t>
                      </a:r>
                      <a:endParaRPr lang="ko-KR" altLang="en-US" sz="1400" dirty="0">
                        <a:solidFill>
                          <a:schemeClr val="tx2"/>
                        </a:solidFill>
                      </a:endParaRPr>
                    </a:p>
                  </a:txBody>
                  <a:tcPr anchor="ctr">
                    <a:noFill/>
                  </a:tcPr>
                </a:tc>
                <a:extLst>
                  <a:ext uri="{0D108BD9-81ED-4DB2-BD59-A6C34878D82A}">
                    <a16:rowId xmlns:a16="http://schemas.microsoft.com/office/drawing/2014/main" val="10002"/>
                  </a:ext>
                </a:extLst>
              </a:tr>
              <a:tr h="38524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tx2"/>
                          </a:solidFill>
                        </a:rPr>
                        <a:t>F(2)</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1</a:t>
                      </a:r>
                      <a:endParaRPr lang="ko-KR" altLang="en-US" sz="1400" dirty="0">
                        <a:solidFill>
                          <a:schemeClr val="tx2"/>
                        </a:solidFill>
                      </a:endParaRPr>
                    </a:p>
                  </a:txBody>
                  <a:tcPr anchor="ctr">
                    <a:noFill/>
                  </a:tcPr>
                </a:tc>
                <a:extLst>
                  <a:ext uri="{0D108BD9-81ED-4DB2-BD59-A6C34878D82A}">
                    <a16:rowId xmlns:a16="http://schemas.microsoft.com/office/drawing/2014/main" val="10003"/>
                  </a:ext>
                </a:extLst>
              </a:tr>
              <a:tr h="385242">
                <a:tc>
                  <a:txBody>
                    <a:bodyPr/>
                    <a:lstStyle/>
                    <a:p>
                      <a:pPr algn="ctr" latinLnBrk="1"/>
                      <a:r>
                        <a:rPr lang="en-US" altLang="ko-KR" sz="1400" dirty="0" smtClean="0">
                          <a:solidFill>
                            <a:schemeClr val="tx2"/>
                          </a:solidFill>
                        </a:rPr>
                        <a:t>F(3)</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2</a:t>
                      </a:r>
                      <a:endParaRPr lang="ko-KR" altLang="en-US" sz="1400" dirty="0">
                        <a:solidFill>
                          <a:schemeClr val="tx2"/>
                        </a:solidFill>
                      </a:endParaRPr>
                    </a:p>
                  </a:txBody>
                  <a:tcPr anchor="ctr">
                    <a:noFill/>
                  </a:tcPr>
                </a:tc>
                <a:extLst>
                  <a:ext uri="{0D108BD9-81ED-4DB2-BD59-A6C34878D82A}">
                    <a16:rowId xmlns:a16="http://schemas.microsoft.com/office/drawing/2014/main" val="10004"/>
                  </a:ext>
                </a:extLst>
              </a:tr>
              <a:tr h="385242">
                <a:tc>
                  <a:txBody>
                    <a:bodyPr/>
                    <a:lstStyle/>
                    <a:p>
                      <a:pPr algn="ctr" latinLnBrk="1"/>
                      <a:r>
                        <a:rPr lang="en-US" altLang="ko-KR" sz="1400" dirty="0" smtClean="0">
                          <a:solidFill>
                            <a:schemeClr val="tx2"/>
                          </a:solidFill>
                        </a:rPr>
                        <a:t>F(4)</a:t>
                      </a:r>
                      <a:endParaRPr lang="ko-KR" altLang="en-US" sz="1400" dirty="0">
                        <a:solidFill>
                          <a:schemeClr val="tx2"/>
                        </a:solidFill>
                      </a:endParaRPr>
                    </a:p>
                  </a:txBody>
                  <a:tcPr anchor="ctr">
                    <a:noFill/>
                  </a:tcPr>
                </a:tc>
                <a:tc>
                  <a:txBody>
                    <a:bodyPr/>
                    <a:lstStyle/>
                    <a:p>
                      <a:pPr algn="ctr" latinLnBrk="1"/>
                      <a:r>
                        <a:rPr lang="en-US" altLang="ko-KR" sz="1400" dirty="0" smtClean="0">
                          <a:solidFill>
                            <a:schemeClr val="tx2"/>
                          </a:solidFill>
                        </a:rPr>
                        <a:t>3</a:t>
                      </a:r>
                      <a:endParaRPr lang="ko-KR" altLang="en-US" sz="1400" dirty="0">
                        <a:solidFill>
                          <a:schemeClr val="tx2"/>
                        </a:solidFill>
                      </a:endParaRPr>
                    </a:p>
                  </a:txBody>
                  <a:tcPr anchor="ctr">
                    <a:noFill/>
                  </a:tcPr>
                </a:tc>
                <a:extLst>
                  <a:ext uri="{0D108BD9-81ED-4DB2-BD59-A6C34878D82A}">
                    <a16:rowId xmlns:a16="http://schemas.microsoft.com/office/drawing/2014/main" val="10005"/>
                  </a:ext>
                </a:extLst>
              </a:tr>
            </a:tbl>
          </a:graphicData>
        </a:graphic>
      </p:graphicFrame>
      <p:sp>
        <p:nvSpPr>
          <p:cNvPr id="42" name="TextBox 41"/>
          <p:cNvSpPr txBox="1"/>
          <p:nvPr/>
        </p:nvSpPr>
        <p:spPr>
          <a:xfrm>
            <a:off x="9950033" y="3851487"/>
            <a:ext cx="1572866" cy="369332"/>
          </a:xfrm>
          <a:prstGeom prst="rect">
            <a:avLst/>
          </a:prstGeom>
          <a:noFill/>
          <a:ln>
            <a:noFill/>
          </a:ln>
        </p:spPr>
        <p:txBody>
          <a:bodyPr wrap="none" rtlCol="0">
            <a:spAutoFit/>
          </a:bodyPr>
          <a:lstStyle/>
          <a:p>
            <a:r>
              <a:rPr lang="en-US" altLang="ko-KR" b="1" dirty="0" err="1"/>
              <a:t>Memoization</a:t>
            </a:r>
            <a:endParaRPr lang="ko-KR" altLang="en-US" b="1" dirty="0"/>
          </a:p>
        </p:txBody>
      </p:sp>
      <p:sp>
        <p:nvSpPr>
          <p:cNvPr id="43" name="TextBox 42"/>
          <p:cNvSpPr txBox="1"/>
          <p:nvPr/>
        </p:nvSpPr>
        <p:spPr>
          <a:xfrm>
            <a:off x="2810932" y="3803511"/>
            <a:ext cx="1321196" cy="369332"/>
          </a:xfrm>
          <a:prstGeom prst="rect">
            <a:avLst/>
          </a:prstGeom>
          <a:noFill/>
          <a:ln>
            <a:noFill/>
          </a:ln>
        </p:spPr>
        <p:txBody>
          <a:bodyPr wrap="none" rtlCol="0">
            <a:spAutoFit/>
          </a:bodyPr>
          <a:lstStyle/>
          <a:p>
            <a:r>
              <a:rPr lang="en-US" altLang="ko-KR" b="1" dirty="0" err="1"/>
              <a:t>Stackframe</a:t>
            </a:r>
            <a:endParaRPr lang="ko-KR" altLang="en-US" b="1" dirty="0"/>
          </a:p>
        </p:txBody>
      </p:sp>
      <p:sp>
        <p:nvSpPr>
          <p:cNvPr id="44" name="TextBox 43"/>
          <p:cNvSpPr txBox="1"/>
          <p:nvPr/>
        </p:nvSpPr>
        <p:spPr>
          <a:xfrm>
            <a:off x="4211149" y="4362660"/>
            <a:ext cx="1199303" cy="369332"/>
          </a:xfrm>
          <a:prstGeom prst="rect">
            <a:avLst/>
          </a:prstGeom>
          <a:noFill/>
          <a:ln>
            <a:noFill/>
          </a:ln>
        </p:spPr>
        <p:txBody>
          <a:bodyPr wrap="none" rtlCol="0">
            <a:spAutoFit/>
          </a:bodyPr>
          <a:lstStyle/>
          <a:p>
            <a:r>
              <a:rPr lang="en-US" altLang="ko-KR" b="1" dirty="0"/>
              <a:t>Recursion</a:t>
            </a:r>
            <a:endParaRPr lang="ko-KR" altLang="en-US" b="1" dirty="0"/>
          </a:p>
        </p:txBody>
      </p:sp>
      <p:sp>
        <p:nvSpPr>
          <p:cNvPr id="45" name="TextBox 44"/>
          <p:cNvSpPr txBox="1"/>
          <p:nvPr/>
        </p:nvSpPr>
        <p:spPr>
          <a:xfrm>
            <a:off x="8251795" y="4731993"/>
            <a:ext cx="1574725" cy="646331"/>
          </a:xfrm>
          <a:prstGeom prst="rect">
            <a:avLst/>
          </a:prstGeom>
          <a:noFill/>
          <a:ln>
            <a:noFill/>
          </a:ln>
        </p:spPr>
        <p:txBody>
          <a:bodyPr wrap="none" rtlCol="0">
            <a:spAutoFit/>
          </a:bodyPr>
          <a:lstStyle/>
          <a:p>
            <a:pPr algn="ctr"/>
            <a:r>
              <a:rPr lang="en-US" altLang="ko-KR" b="1" dirty="0"/>
              <a:t>Dynamic</a:t>
            </a:r>
            <a:br>
              <a:rPr lang="en-US" altLang="ko-KR" b="1" dirty="0"/>
            </a:br>
            <a:r>
              <a:rPr lang="en-US" altLang="ko-KR" b="1" dirty="0"/>
              <a:t>Programming</a:t>
            </a:r>
            <a:endParaRPr lang="ko-KR" altLang="en-US" b="1" dirty="0"/>
          </a:p>
        </p:txBody>
      </p:sp>
      <p:sp>
        <p:nvSpPr>
          <p:cNvPr id="46" name="Slide Number Placeholder 3"/>
          <p:cNvSpPr>
            <a:spLocks noGrp="1"/>
          </p:cNvSpPr>
          <p:nvPr>
            <p:ph type="sldNum" sz="quarter" idx="12"/>
          </p:nvPr>
        </p:nvSpPr>
        <p:spPr>
          <a:xfrm>
            <a:off x="11280577" y="6620808"/>
            <a:ext cx="828212" cy="216024"/>
          </a:xfrm>
        </p:spPr>
        <p:txBody>
          <a:bodyPr/>
          <a:lstStyle/>
          <a:p>
            <a:r>
              <a:rPr lang="en-US" altLang="ko-KR" dirty="0" smtClean="0"/>
              <a:t>13</a:t>
            </a:r>
            <a:endParaRPr lang="ko-KR" altLang="en-US" dirty="0"/>
          </a:p>
        </p:txBody>
      </p:sp>
    </p:spTree>
    <p:extLst>
      <p:ext uri="{BB962C8B-B14F-4D97-AF65-F5344CB8AC3E}">
        <p14:creationId xmlns:p14="http://schemas.microsoft.com/office/powerpoint/2010/main" val="428814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42" grpId="0"/>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068" y="364802"/>
            <a:ext cx="10353762" cy="970450"/>
          </a:xfrm>
        </p:spPr>
        <p:txBody>
          <a:bodyPr>
            <a:normAutofit fontScale="90000"/>
          </a:bodyPr>
          <a:lstStyle/>
          <a:p>
            <a:r>
              <a:rPr lang="en-US" altLang="ko-KR" dirty="0"/>
              <a:t>Implementation Example:</a:t>
            </a:r>
            <a:br>
              <a:rPr lang="en-US" altLang="ko-KR" dirty="0"/>
            </a:br>
            <a:r>
              <a:rPr lang="en-US" altLang="ko-KR" dirty="0"/>
              <a:t>Fibonacci Sequence in DP</a:t>
            </a:r>
            <a:endParaRPr lang="ko-KR" altLang="en-US" dirty="0"/>
          </a:p>
        </p:txBody>
      </p:sp>
      <p:sp>
        <p:nvSpPr>
          <p:cNvPr id="3" name="Content Placeholder 2"/>
          <p:cNvSpPr>
            <a:spLocks noGrp="1"/>
          </p:cNvSpPr>
          <p:nvPr>
            <p:ph idx="1"/>
          </p:nvPr>
        </p:nvSpPr>
        <p:spPr>
          <a:xfrm>
            <a:off x="3477490" y="4100758"/>
            <a:ext cx="8435280" cy="2232248"/>
          </a:xfrm>
        </p:spPr>
        <p:txBody>
          <a:bodyPr>
            <a:normAutofit lnSpcReduction="10000"/>
          </a:bodyPr>
          <a:lstStyle/>
          <a:p>
            <a:r>
              <a:rPr lang="en-US" altLang="ko-KR" dirty="0" smtClean="0"/>
              <a:t>Use a dictionary collection variable type for </a:t>
            </a:r>
            <a:r>
              <a:rPr lang="en-US" altLang="ko-KR" dirty="0" err="1" smtClean="0"/>
              <a:t>memoization</a:t>
            </a:r>
            <a:endParaRPr lang="en-US" altLang="ko-KR" dirty="0" smtClean="0"/>
          </a:p>
          <a:p>
            <a:pPr lvl="1"/>
            <a:r>
              <a:rPr lang="en-US" altLang="ko-KR" dirty="0" err="1" smtClean="0"/>
              <a:t>Memoization</a:t>
            </a:r>
            <a:endParaRPr lang="en-US" altLang="ko-KR" dirty="0" smtClean="0"/>
          </a:p>
          <a:p>
            <a:pPr lvl="2"/>
            <a:r>
              <a:rPr lang="en-US" altLang="ko-KR" dirty="0" smtClean="0"/>
              <a:t>Storing a </a:t>
            </a:r>
            <a:r>
              <a:rPr lang="en-US" altLang="ko-KR" dirty="0" err="1" smtClean="0"/>
              <a:t>fibonacci</a:t>
            </a:r>
            <a:r>
              <a:rPr lang="en-US" altLang="ko-KR" dirty="0" smtClean="0"/>
              <a:t> number for a particular index</a:t>
            </a:r>
          </a:p>
          <a:p>
            <a:r>
              <a:rPr lang="en-US" altLang="ko-KR" dirty="0" smtClean="0"/>
              <a:t>Now,</a:t>
            </a:r>
          </a:p>
          <a:p>
            <a:pPr lvl="1"/>
            <a:r>
              <a:rPr lang="en-US" altLang="ko-KR" dirty="0" smtClean="0"/>
              <a:t>We have a new space requirement, the dictionary or the table, of O(N)</a:t>
            </a:r>
          </a:p>
          <a:p>
            <a:pPr lvl="1"/>
            <a:r>
              <a:rPr lang="en-US" altLang="ko-KR" dirty="0" smtClean="0"/>
              <a:t>We have reduced execution time from O(2</a:t>
            </a:r>
            <a:r>
              <a:rPr lang="en-US" altLang="ko-KR" baseline="30000" dirty="0" smtClean="0"/>
              <a:t>n</a:t>
            </a:r>
            <a:r>
              <a:rPr lang="en-US" altLang="ko-KR" dirty="0" smtClean="0"/>
              <a:t>) to O(N)</a:t>
            </a:r>
          </a:p>
          <a:p>
            <a:pPr lvl="1"/>
            <a:endParaRPr lang="ko-KR" altLang="en-US" dirty="0"/>
          </a:p>
        </p:txBody>
      </p:sp>
      <p:grpSp>
        <p:nvGrpSpPr>
          <p:cNvPr id="12" name="Group 11"/>
          <p:cNvGrpSpPr/>
          <p:nvPr/>
        </p:nvGrpSpPr>
        <p:grpSpPr>
          <a:xfrm>
            <a:off x="2759825" y="1589962"/>
            <a:ext cx="8772953" cy="2200641"/>
            <a:chOff x="1965182" y="1909778"/>
            <a:chExt cx="8287436" cy="2019300"/>
          </a:xfrm>
        </p:grpSpPr>
        <p:pic>
          <p:nvPicPr>
            <p:cNvPr id="9" name="Picture 8"/>
            <p:cNvPicPr>
              <a:picLocks noChangeAspect="1"/>
            </p:cNvPicPr>
            <p:nvPr/>
          </p:nvPicPr>
          <p:blipFill>
            <a:blip r:embed="rId3"/>
            <a:stretch>
              <a:fillRect/>
            </a:stretch>
          </p:blipFill>
          <p:spPr>
            <a:xfrm>
              <a:off x="1965182" y="1909778"/>
              <a:ext cx="5943600" cy="2019300"/>
            </a:xfrm>
            <a:prstGeom prst="rect">
              <a:avLst/>
            </a:prstGeom>
          </p:spPr>
        </p:pic>
        <p:sp>
          <p:nvSpPr>
            <p:cNvPr id="5" name="Right Brace 4"/>
            <p:cNvSpPr/>
            <p:nvPr/>
          </p:nvSpPr>
          <p:spPr>
            <a:xfrm>
              <a:off x="4439816" y="2276872"/>
              <a:ext cx="72008" cy="432048"/>
            </a:xfrm>
            <a:prstGeom prst="rightBrace">
              <a:avLst/>
            </a:prstGeom>
            <a:solidFill>
              <a:schemeClr val="bg1"/>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bg1"/>
                </a:solidFill>
              </a:endParaRPr>
            </a:p>
          </p:txBody>
        </p:sp>
        <p:sp>
          <p:nvSpPr>
            <p:cNvPr id="7" name="Right Brace 6"/>
            <p:cNvSpPr/>
            <p:nvPr/>
          </p:nvSpPr>
          <p:spPr>
            <a:xfrm>
              <a:off x="4439816" y="3458490"/>
              <a:ext cx="72008" cy="432048"/>
            </a:xfrm>
            <a:prstGeom prst="rightBrace">
              <a:avLst/>
            </a:prstGeom>
            <a:solidFill>
              <a:schemeClr val="bg1"/>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 name="Right Brace 7"/>
            <p:cNvSpPr/>
            <p:nvPr/>
          </p:nvSpPr>
          <p:spPr>
            <a:xfrm>
              <a:off x="7922728" y="2780928"/>
              <a:ext cx="72008" cy="43204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 name="TextBox 5"/>
            <p:cNvSpPr txBox="1"/>
            <p:nvPr/>
          </p:nvSpPr>
          <p:spPr>
            <a:xfrm>
              <a:off x="4583832" y="3489848"/>
              <a:ext cx="1635372" cy="338898"/>
            </a:xfrm>
            <a:prstGeom prst="rect">
              <a:avLst/>
            </a:prstGeom>
            <a:noFill/>
          </p:spPr>
          <p:txBody>
            <a:bodyPr wrap="none" rtlCol="0">
              <a:spAutoFit/>
            </a:bodyPr>
            <a:lstStyle/>
            <a:p>
              <a:r>
                <a:rPr lang="en-US" altLang="ko-KR" b="1" dirty="0">
                  <a:solidFill>
                    <a:schemeClr val="bg1"/>
                  </a:solidFill>
                </a:rPr>
                <a:t>Execution Part</a:t>
              </a:r>
              <a:endParaRPr lang="ko-KR" altLang="en-US" b="1" dirty="0">
                <a:solidFill>
                  <a:schemeClr val="bg1"/>
                </a:solidFill>
              </a:endParaRPr>
            </a:p>
          </p:txBody>
        </p:sp>
        <p:sp>
          <p:nvSpPr>
            <p:cNvPr id="10" name="TextBox 9"/>
            <p:cNvSpPr txBox="1"/>
            <p:nvPr/>
          </p:nvSpPr>
          <p:spPr>
            <a:xfrm>
              <a:off x="8040217" y="2673787"/>
              <a:ext cx="2212401" cy="646331"/>
            </a:xfrm>
            <a:prstGeom prst="rect">
              <a:avLst/>
            </a:prstGeom>
            <a:noFill/>
          </p:spPr>
          <p:txBody>
            <a:bodyPr wrap="none" rtlCol="0">
              <a:spAutoFit/>
            </a:bodyPr>
            <a:lstStyle/>
            <a:p>
              <a:r>
                <a:rPr lang="en-US" altLang="ko-KR" b="1" dirty="0"/>
                <a:t>Building up a bigger</a:t>
              </a:r>
              <a:br>
                <a:rPr lang="en-US" altLang="ko-KR" b="1" dirty="0"/>
              </a:br>
              <a:r>
                <a:rPr lang="en-US" altLang="ko-KR" b="1" dirty="0"/>
                <a:t>solutions</a:t>
              </a:r>
              <a:endParaRPr lang="ko-KR" altLang="en-US" b="1" dirty="0"/>
            </a:p>
          </p:txBody>
        </p:sp>
        <p:sp>
          <p:nvSpPr>
            <p:cNvPr id="11" name="TextBox 10"/>
            <p:cNvSpPr txBox="1"/>
            <p:nvPr/>
          </p:nvSpPr>
          <p:spPr>
            <a:xfrm>
              <a:off x="4583833" y="2308230"/>
              <a:ext cx="3275771" cy="338898"/>
            </a:xfrm>
            <a:prstGeom prst="rect">
              <a:avLst/>
            </a:prstGeom>
            <a:noFill/>
          </p:spPr>
          <p:txBody>
            <a:bodyPr wrap="none" rtlCol="0">
              <a:spAutoFit/>
            </a:bodyPr>
            <a:lstStyle/>
            <a:p>
              <a:r>
                <a:rPr lang="en-US" altLang="ko-KR" b="1" dirty="0">
                  <a:solidFill>
                    <a:schemeClr val="bg1"/>
                  </a:solidFill>
                </a:rPr>
                <a:t>Setting up a </a:t>
              </a:r>
              <a:r>
                <a:rPr lang="en-US" altLang="ko-KR" b="1" dirty="0" err="1">
                  <a:solidFill>
                    <a:schemeClr val="bg1"/>
                  </a:solidFill>
                </a:rPr>
                <a:t>memoization</a:t>
              </a:r>
              <a:r>
                <a:rPr lang="en-US" altLang="ko-KR" b="1" dirty="0">
                  <a:solidFill>
                    <a:schemeClr val="bg1"/>
                  </a:solidFill>
                </a:rPr>
                <a:t> table</a:t>
              </a:r>
              <a:endParaRPr lang="ko-KR" altLang="en-US" b="1" dirty="0">
                <a:solidFill>
                  <a:schemeClr val="bg1"/>
                </a:solidFill>
              </a:endParaRPr>
            </a:p>
          </p:txBody>
        </p:sp>
      </p:grpSp>
      <p:sp>
        <p:nvSpPr>
          <p:cNvPr id="13" name="Slide Number Placeholder 3"/>
          <p:cNvSpPr>
            <a:spLocks noGrp="1"/>
          </p:cNvSpPr>
          <p:nvPr>
            <p:ph type="sldNum" sz="quarter" idx="12"/>
          </p:nvPr>
        </p:nvSpPr>
        <p:spPr>
          <a:xfrm>
            <a:off x="11280577" y="6620808"/>
            <a:ext cx="828212" cy="216024"/>
          </a:xfrm>
        </p:spPr>
        <p:txBody>
          <a:bodyPr/>
          <a:lstStyle/>
          <a:p>
            <a:r>
              <a:rPr lang="en-US" altLang="ko-KR" dirty="0" smtClean="0"/>
              <a:t>14</a:t>
            </a:r>
            <a:endParaRPr lang="ko-KR" altLang="en-US" dirty="0"/>
          </a:p>
        </p:txBody>
      </p:sp>
    </p:spTree>
    <p:extLst>
      <p:ext uri="{BB962C8B-B14F-4D97-AF65-F5344CB8AC3E}">
        <p14:creationId xmlns:p14="http://schemas.microsoft.com/office/powerpoint/2010/main" val="3152355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055015" y="4243220"/>
            <a:ext cx="7581834"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9"/>
          <p:cNvSpPr/>
          <p:nvPr/>
        </p:nvSpPr>
        <p:spPr>
          <a:xfrm>
            <a:off x="2962749" y="1578924"/>
            <a:ext cx="7581834"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itle 1"/>
          <p:cNvSpPr>
            <a:spLocks noGrp="1"/>
          </p:cNvSpPr>
          <p:nvPr>
            <p:ph type="title"/>
          </p:nvPr>
        </p:nvSpPr>
        <p:spPr>
          <a:xfrm>
            <a:off x="1495183" y="218555"/>
            <a:ext cx="10353762" cy="970450"/>
          </a:xfrm>
        </p:spPr>
        <p:txBody>
          <a:bodyPr/>
          <a:lstStyle/>
          <a:p>
            <a:r>
              <a:rPr lang="en-US" altLang="ko-KR" dirty="0" smtClean="0"/>
              <a:t>Assembly Line Scheduling </a:t>
            </a:r>
            <a:endParaRPr lang="ko-KR" altLang="en-US" dirty="0"/>
          </a:p>
        </p:txBody>
      </p:sp>
      <p:sp>
        <p:nvSpPr>
          <p:cNvPr id="6" name="Oval 5"/>
          <p:cNvSpPr/>
          <p:nvPr/>
        </p:nvSpPr>
        <p:spPr>
          <a:xfrm>
            <a:off x="3472054" y="2082980"/>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7</a:t>
            </a:r>
            <a:endParaRPr lang="ko-KR" altLang="en-US" dirty="0">
              <a:solidFill>
                <a:schemeClr val="tx1"/>
              </a:solidFill>
            </a:endParaRPr>
          </a:p>
        </p:txBody>
      </p:sp>
      <p:sp>
        <p:nvSpPr>
          <p:cNvPr id="7" name="Oval 6"/>
          <p:cNvSpPr/>
          <p:nvPr/>
        </p:nvSpPr>
        <p:spPr>
          <a:xfrm>
            <a:off x="3544062" y="44592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8</a:t>
            </a:r>
            <a:endParaRPr lang="ko-KR" altLang="en-US" dirty="0">
              <a:solidFill>
                <a:schemeClr val="tx1"/>
              </a:solidFill>
            </a:endParaRPr>
          </a:p>
        </p:txBody>
      </p:sp>
      <p:sp>
        <p:nvSpPr>
          <p:cNvPr id="8" name="TextBox 7"/>
          <p:cNvSpPr txBox="1"/>
          <p:nvPr/>
        </p:nvSpPr>
        <p:spPr>
          <a:xfrm>
            <a:off x="3106766" y="1706313"/>
            <a:ext cx="1234633" cy="369332"/>
          </a:xfrm>
          <a:prstGeom prst="rect">
            <a:avLst/>
          </a:prstGeom>
          <a:noFill/>
        </p:spPr>
        <p:txBody>
          <a:bodyPr wrap="none" rtlCol="0">
            <a:spAutoFit/>
          </a:bodyPr>
          <a:lstStyle/>
          <a:p>
            <a:r>
              <a:rPr lang="en-US" altLang="ko-KR" dirty="0"/>
              <a:t>station S</a:t>
            </a:r>
            <a:r>
              <a:rPr lang="en-US" altLang="ko-KR" baseline="-25000" dirty="0"/>
              <a:t>1,1</a:t>
            </a:r>
            <a:endParaRPr lang="ko-KR" altLang="en-US" baseline="-25000" dirty="0"/>
          </a:p>
        </p:txBody>
      </p:sp>
      <p:sp>
        <p:nvSpPr>
          <p:cNvPr id="9" name="TextBox 8"/>
          <p:cNvSpPr txBox="1"/>
          <p:nvPr/>
        </p:nvSpPr>
        <p:spPr>
          <a:xfrm>
            <a:off x="3178774" y="4990190"/>
            <a:ext cx="1234633" cy="369332"/>
          </a:xfrm>
          <a:prstGeom prst="rect">
            <a:avLst/>
          </a:prstGeom>
          <a:noFill/>
        </p:spPr>
        <p:txBody>
          <a:bodyPr wrap="none" rtlCol="0">
            <a:spAutoFit/>
          </a:bodyPr>
          <a:lstStyle/>
          <a:p>
            <a:r>
              <a:rPr lang="en-US" altLang="ko-KR" dirty="0"/>
              <a:t>station S</a:t>
            </a:r>
            <a:r>
              <a:rPr lang="en-US" altLang="ko-KR" baseline="-25000" dirty="0"/>
              <a:t>2,1</a:t>
            </a:r>
            <a:endParaRPr lang="ko-KR" altLang="en-US" baseline="-25000" dirty="0"/>
          </a:p>
        </p:txBody>
      </p:sp>
      <p:sp>
        <p:nvSpPr>
          <p:cNvPr id="10" name="Oval 9"/>
          <p:cNvSpPr/>
          <p:nvPr/>
        </p:nvSpPr>
        <p:spPr>
          <a:xfrm>
            <a:off x="4768198" y="2081021"/>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9</a:t>
            </a:r>
            <a:endParaRPr lang="ko-KR" altLang="en-US" dirty="0">
              <a:solidFill>
                <a:schemeClr val="tx1"/>
              </a:solidFill>
            </a:endParaRPr>
          </a:p>
        </p:txBody>
      </p:sp>
      <p:sp>
        <p:nvSpPr>
          <p:cNvPr id="11" name="Oval 10"/>
          <p:cNvSpPr/>
          <p:nvPr/>
        </p:nvSpPr>
        <p:spPr>
          <a:xfrm>
            <a:off x="4840206" y="4457285"/>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a:t>
            </a:r>
            <a:endParaRPr lang="ko-KR" altLang="en-US" dirty="0">
              <a:solidFill>
                <a:schemeClr val="tx1"/>
              </a:solidFill>
            </a:endParaRPr>
          </a:p>
        </p:txBody>
      </p:sp>
      <p:sp>
        <p:nvSpPr>
          <p:cNvPr id="12" name="TextBox 11"/>
          <p:cNvSpPr txBox="1"/>
          <p:nvPr/>
        </p:nvSpPr>
        <p:spPr>
          <a:xfrm>
            <a:off x="4402910" y="1704354"/>
            <a:ext cx="1234633" cy="369332"/>
          </a:xfrm>
          <a:prstGeom prst="rect">
            <a:avLst/>
          </a:prstGeom>
          <a:noFill/>
        </p:spPr>
        <p:txBody>
          <a:bodyPr wrap="none" rtlCol="0">
            <a:spAutoFit/>
          </a:bodyPr>
          <a:lstStyle/>
          <a:p>
            <a:r>
              <a:rPr lang="en-US" altLang="ko-KR" dirty="0"/>
              <a:t>station S</a:t>
            </a:r>
            <a:r>
              <a:rPr lang="en-US" altLang="ko-KR" baseline="-25000" dirty="0"/>
              <a:t>1,2</a:t>
            </a:r>
            <a:endParaRPr lang="ko-KR" altLang="en-US" baseline="-25000" dirty="0"/>
          </a:p>
        </p:txBody>
      </p:sp>
      <p:sp>
        <p:nvSpPr>
          <p:cNvPr id="13" name="TextBox 12"/>
          <p:cNvSpPr txBox="1"/>
          <p:nvPr/>
        </p:nvSpPr>
        <p:spPr>
          <a:xfrm>
            <a:off x="4474918" y="4988231"/>
            <a:ext cx="1234633" cy="369332"/>
          </a:xfrm>
          <a:prstGeom prst="rect">
            <a:avLst/>
          </a:prstGeom>
          <a:noFill/>
        </p:spPr>
        <p:txBody>
          <a:bodyPr wrap="none" rtlCol="0">
            <a:spAutoFit/>
          </a:bodyPr>
          <a:lstStyle/>
          <a:p>
            <a:r>
              <a:rPr lang="en-US" altLang="ko-KR" dirty="0"/>
              <a:t>station S</a:t>
            </a:r>
            <a:r>
              <a:rPr lang="en-US" altLang="ko-KR" baseline="-25000" dirty="0"/>
              <a:t>2,2</a:t>
            </a:r>
            <a:endParaRPr lang="ko-KR" altLang="en-US" baseline="-25000" dirty="0"/>
          </a:p>
        </p:txBody>
      </p:sp>
      <p:sp>
        <p:nvSpPr>
          <p:cNvPr id="14" name="Oval 13"/>
          <p:cNvSpPr/>
          <p:nvPr/>
        </p:nvSpPr>
        <p:spPr>
          <a:xfrm>
            <a:off x="5997582" y="2086452"/>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5" name="Oval 14"/>
          <p:cNvSpPr/>
          <p:nvPr/>
        </p:nvSpPr>
        <p:spPr>
          <a:xfrm>
            <a:off x="6069590" y="4462716"/>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6</a:t>
            </a:r>
            <a:endParaRPr lang="ko-KR" altLang="en-US" dirty="0">
              <a:solidFill>
                <a:schemeClr val="tx1"/>
              </a:solidFill>
            </a:endParaRPr>
          </a:p>
        </p:txBody>
      </p:sp>
      <p:sp>
        <p:nvSpPr>
          <p:cNvPr id="16" name="TextBox 15"/>
          <p:cNvSpPr txBox="1"/>
          <p:nvPr/>
        </p:nvSpPr>
        <p:spPr>
          <a:xfrm>
            <a:off x="5632294" y="1709785"/>
            <a:ext cx="1234633" cy="369332"/>
          </a:xfrm>
          <a:prstGeom prst="rect">
            <a:avLst/>
          </a:prstGeom>
          <a:noFill/>
        </p:spPr>
        <p:txBody>
          <a:bodyPr wrap="none" rtlCol="0">
            <a:spAutoFit/>
          </a:bodyPr>
          <a:lstStyle/>
          <a:p>
            <a:r>
              <a:rPr lang="en-US" altLang="ko-KR" dirty="0"/>
              <a:t>station S</a:t>
            </a:r>
            <a:r>
              <a:rPr lang="en-US" altLang="ko-KR" baseline="-25000" dirty="0"/>
              <a:t>1,3</a:t>
            </a:r>
            <a:endParaRPr lang="ko-KR" altLang="en-US" baseline="-25000" dirty="0"/>
          </a:p>
        </p:txBody>
      </p:sp>
      <p:sp>
        <p:nvSpPr>
          <p:cNvPr id="17" name="TextBox 16"/>
          <p:cNvSpPr txBox="1"/>
          <p:nvPr/>
        </p:nvSpPr>
        <p:spPr>
          <a:xfrm>
            <a:off x="5704302" y="4993662"/>
            <a:ext cx="1234633" cy="369332"/>
          </a:xfrm>
          <a:prstGeom prst="rect">
            <a:avLst/>
          </a:prstGeom>
          <a:noFill/>
        </p:spPr>
        <p:txBody>
          <a:bodyPr wrap="none" rtlCol="0">
            <a:spAutoFit/>
          </a:bodyPr>
          <a:lstStyle/>
          <a:p>
            <a:r>
              <a:rPr lang="en-US" altLang="ko-KR" dirty="0"/>
              <a:t>station S</a:t>
            </a:r>
            <a:r>
              <a:rPr lang="en-US" altLang="ko-KR" baseline="-25000" dirty="0"/>
              <a:t>2,3</a:t>
            </a:r>
            <a:endParaRPr lang="ko-KR" altLang="en-US" baseline="-25000" dirty="0"/>
          </a:p>
        </p:txBody>
      </p:sp>
      <p:sp>
        <p:nvSpPr>
          <p:cNvPr id="18" name="Oval 17"/>
          <p:cNvSpPr/>
          <p:nvPr/>
        </p:nvSpPr>
        <p:spPr>
          <a:xfrm>
            <a:off x="7211221" y="2084493"/>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9" name="Oval 18"/>
          <p:cNvSpPr/>
          <p:nvPr/>
        </p:nvSpPr>
        <p:spPr>
          <a:xfrm>
            <a:off x="7283229" y="446075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20" name="TextBox 19"/>
          <p:cNvSpPr txBox="1"/>
          <p:nvPr/>
        </p:nvSpPr>
        <p:spPr>
          <a:xfrm>
            <a:off x="6845933" y="1707826"/>
            <a:ext cx="1234633" cy="369332"/>
          </a:xfrm>
          <a:prstGeom prst="rect">
            <a:avLst/>
          </a:prstGeom>
          <a:noFill/>
        </p:spPr>
        <p:txBody>
          <a:bodyPr wrap="none" rtlCol="0">
            <a:spAutoFit/>
          </a:bodyPr>
          <a:lstStyle/>
          <a:p>
            <a:r>
              <a:rPr lang="en-US" altLang="ko-KR" dirty="0"/>
              <a:t>station S</a:t>
            </a:r>
            <a:r>
              <a:rPr lang="en-US" altLang="ko-KR" baseline="-25000" dirty="0"/>
              <a:t>1,4</a:t>
            </a:r>
            <a:endParaRPr lang="ko-KR" altLang="en-US" baseline="-25000" dirty="0"/>
          </a:p>
        </p:txBody>
      </p:sp>
      <p:sp>
        <p:nvSpPr>
          <p:cNvPr id="21" name="TextBox 20"/>
          <p:cNvSpPr txBox="1"/>
          <p:nvPr/>
        </p:nvSpPr>
        <p:spPr>
          <a:xfrm>
            <a:off x="6917941" y="4991703"/>
            <a:ext cx="1234633" cy="369332"/>
          </a:xfrm>
          <a:prstGeom prst="rect">
            <a:avLst/>
          </a:prstGeom>
          <a:noFill/>
        </p:spPr>
        <p:txBody>
          <a:bodyPr wrap="none" rtlCol="0">
            <a:spAutoFit/>
          </a:bodyPr>
          <a:lstStyle/>
          <a:p>
            <a:r>
              <a:rPr lang="en-US" altLang="ko-KR" dirty="0"/>
              <a:t>station S</a:t>
            </a:r>
            <a:r>
              <a:rPr lang="en-US" altLang="ko-KR" baseline="-25000" dirty="0"/>
              <a:t>2,4</a:t>
            </a:r>
            <a:endParaRPr lang="ko-KR" altLang="en-US" baseline="-25000" dirty="0"/>
          </a:p>
        </p:txBody>
      </p:sp>
      <p:sp>
        <p:nvSpPr>
          <p:cNvPr id="22" name="Oval 21"/>
          <p:cNvSpPr/>
          <p:nvPr/>
        </p:nvSpPr>
        <p:spPr>
          <a:xfrm>
            <a:off x="8445854" y="2086452"/>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8</a:t>
            </a:r>
            <a:endParaRPr lang="ko-KR" altLang="en-US" dirty="0">
              <a:solidFill>
                <a:schemeClr val="tx1"/>
              </a:solidFill>
            </a:endParaRPr>
          </a:p>
        </p:txBody>
      </p:sp>
      <p:sp>
        <p:nvSpPr>
          <p:cNvPr id="23" name="Oval 22"/>
          <p:cNvSpPr/>
          <p:nvPr/>
        </p:nvSpPr>
        <p:spPr>
          <a:xfrm>
            <a:off x="8517862" y="4462716"/>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a:t>
            </a:r>
            <a:endParaRPr lang="ko-KR" altLang="en-US" dirty="0">
              <a:solidFill>
                <a:schemeClr val="tx1"/>
              </a:solidFill>
            </a:endParaRPr>
          </a:p>
        </p:txBody>
      </p:sp>
      <p:sp>
        <p:nvSpPr>
          <p:cNvPr id="24" name="TextBox 23"/>
          <p:cNvSpPr txBox="1"/>
          <p:nvPr/>
        </p:nvSpPr>
        <p:spPr>
          <a:xfrm>
            <a:off x="8080566" y="1709785"/>
            <a:ext cx="1234633" cy="369332"/>
          </a:xfrm>
          <a:prstGeom prst="rect">
            <a:avLst/>
          </a:prstGeom>
          <a:noFill/>
        </p:spPr>
        <p:txBody>
          <a:bodyPr wrap="none" rtlCol="0">
            <a:spAutoFit/>
          </a:bodyPr>
          <a:lstStyle/>
          <a:p>
            <a:r>
              <a:rPr lang="en-US" altLang="ko-KR" dirty="0"/>
              <a:t>station S</a:t>
            </a:r>
            <a:r>
              <a:rPr lang="en-US" altLang="ko-KR" baseline="-25000" dirty="0"/>
              <a:t>1,5</a:t>
            </a:r>
            <a:endParaRPr lang="ko-KR" altLang="en-US" baseline="-25000" dirty="0"/>
          </a:p>
        </p:txBody>
      </p:sp>
      <p:sp>
        <p:nvSpPr>
          <p:cNvPr id="25" name="TextBox 24"/>
          <p:cNvSpPr txBox="1"/>
          <p:nvPr/>
        </p:nvSpPr>
        <p:spPr>
          <a:xfrm>
            <a:off x="8152574" y="4993662"/>
            <a:ext cx="1234633" cy="369332"/>
          </a:xfrm>
          <a:prstGeom prst="rect">
            <a:avLst/>
          </a:prstGeom>
          <a:noFill/>
        </p:spPr>
        <p:txBody>
          <a:bodyPr wrap="none" rtlCol="0">
            <a:spAutoFit/>
          </a:bodyPr>
          <a:lstStyle/>
          <a:p>
            <a:r>
              <a:rPr lang="en-US" altLang="ko-KR" dirty="0"/>
              <a:t>station S</a:t>
            </a:r>
            <a:r>
              <a:rPr lang="en-US" altLang="ko-KR" baseline="-25000" dirty="0"/>
              <a:t>2,5</a:t>
            </a:r>
            <a:endParaRPr lang="ko-KR" altLang="en-US" baseline="-25000" dirty="0"/>
          </a:p>
        </p:txBody>
      </p:sp>
      <p:sp>
        <p:nvSpPr>
          <p:cNvPr id="26" name="Oval 25"/>
          <p:cNvSpPr/>
          <p:nvPr/>
        </p:nvSpPr>
        <p:spPr>
          <a:xfrm>
            <a:off x="9603231" y="2084493"/>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27" name="Oval 26"/>
          <p:cNvSpPr/>
          <p:nvPr/>
        </p:nvSpPr>
        <p:spPr>
          <a:xfrm>
            <a:off x="9675239" y="446075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7</a:t>
            </a:r>
            <a:endParaRPr lang="ko-KR" altLang="en-US" dirty="0">
              <a:solidFill>
                <a:schemeClr val="tx1"/>
              </a:solidFill>
            </a:endParaRPr>
          </a:p>
        </p:txBody>
      </p:sp>
      <p:sp>
        <p:nvSpPr>
          <p:cNvPr id="28" name="TextBox 27"/>
          <p:cNvSpPr txBox="1"/>
          <p:nvPr/>
        </p:nvSpPr>
        <p:spPr>
          <a:xfrm>
            <a:off x="9237943" y="1707826"/>
            <a:ext cx="1234633" cy="369332"/>
          </a:xfrm>
          <a:prstGeom prst="rect">
            <a:avLst/>
          </a:prstGeom>
          <a:noFill/>
        </p:spPr>
        <p:txBody>
          <a:bodyPr wrap="none" rtlCol="0">
            <a:spAutoFit/>
          </a:bodyPr>
          <a:lstStyle/>
          <a:p>
            <a:r>
              <a:rPr lang="en-US" altLang="ko-KR" dirty="0"/>
              <a:t>station S</a:t>
            </a:r>
            <a:r>
              <a:rPr lang="en-US" altLang="ko-KR" baseline="-25000" dirty="0"/>
              <a:t>1,6</a:t>
            </a:r>
            <a:endParaRPr lang="ko-KR" altLang="en-US" baseline="-25000" dirty="0"/>
          </a:p>
        </p:txBody>
      </p:sp>
      <p:sp>
        <p:nvSpPr>
          <p:cNvPr id="29" name="TextBox 28"/>
          <p:cNvSpPr txBox="1"/>
          <p:nvPr/>
        </p:nvSpPr>
        <p:spPr>
          <a:xfrm>
            <a:off x="9309951" y="4991703"/>
            <a:ext cx="1234633" cy="369332"/>
          </a:xfrm>
          <a:prstGeom prst="rect">
            <a:avLst/>
          </a:prstGeom>
          <a:noFill/>
        </p:spPr>
        <p:txBody>
          <a:bodyPr wrap="none" rtlCol="0">
            <a:spAutoFit/>
          </a:bodyPr>
          <a:lstStyle/>
          <a:p>
            <a:r>
              <a:rPr lang="en-US" altLang="ko-KR" dirty="0"/>
              <a:t>station S</a:t>
            </a:r>
            <a:r>
              <a:rPr lang="en-US" altLang="ko-KR" baseline="-25000" dirty="0"/>
              <a:t>2,6</a:t>
            </a:r>
            <a:endParaRPr lang="ko-KR" altLang="en-US" baseline="-25000" dirty="0"/>
          </a:p>
        </p:txBody>
      </p:sp>
      <p:sp>
        <p:nvSpPr>
          <p:cNvPr id="32" name="TextBox 31"/>
          <p:cNvSpPr txBox="1"/>
          <p:nvPr/>
        </p:nvSpPr>
        <p:spPr>
          <a:xfrm>
            <a:off x="5919231" y="1330370"/>
            <a:ext cx="1895391" cy="369332"/>
          </a:xfrm>
          <a:prstGeom prst="rect">
            <a:avLst/>
          </a:prstGeom>
          <a:noFill/>
        </p:spPr>
        <p:txBody>
          <a:bodyPr wrap="none" rtlCol="0">
            <a:spAutoFit/>
          </a:bodyPr>
          <a:lstStyle/>
          <a:p>
            <a:r>
              <a:rPr lang="en-US" altLang="ko-KR" b="1" dirty="0"/>
              <a:t>Assembly Line 1</a:t>
            </a:r>
            <a:endParaRPr lang="ko-KR" altLang="en-US" b="1" dirty="0"/>
          </a:p>
        </p:txBody>
      </p:sp>
      <p:sp>
        <p:nvSpPr>
          <p:cNvPr id="33" name="TextBox 32"/>
          <p:cNvSpPr txBox="1"/>
          <p:nvPr/>
        </p:nvSpPr>
        <p:spPr>
          <a:xfrm>
            <a:off x="6059094" y="5357563"/>
            <a:ext cx="1895391" cy="369332"/>
          </a:xfrm>
          <a:prstGeom prst="rect">
            <a:avLst/>
          </a:prstGeom>
          <a:noFill/>
        </p:spPr>
        <p:txBody>
          <a:bodyPr wrap="none" rtlCol="0">
            <a:spAutoFit/>
          </a:bodyPr>
          <a:lstStyle/>
          <a:p>
            <a:r>
              <a:rPr lang="en-US" altLang="ko-KR" b="1" dirty="0"/>
              <a:t>Assembly Line 2</a:t>
            </a:r>
            <a:endParaRPr lang="ko-KR" altLang="en-US" b="1" dirty="0"/>
          </a:p>
        </p:txBody>
      </p:sp>
      <p:sp>
        <p:nvSpPr>
          <p:cNvPr id="34" name="Oval 33"/>
          <p:cNvSpPr/>
          <p:nvPr/>
        </p:nvSpPr>
        <p:spPr>
          <a:xfrm>
            <a:off x="2602709" y="263454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35" name="Oval 34"/>
          <p:cNvSpPr/>
          <p:nvPr/>
        </p:nvSpPr>
        <p:spPr>
          <a:xfrm>
            <a:off x="2602709" y="3883180"/>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36" name="Oval 35"/>
          <p:cNvSpPr/>
          <p:nvPr/>
        </p:nvSpPr>
        <p:spPr>
          <a:xfrm>
            <a:off x="3977998" y="2794593"/>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37" name="Oval 36"/>
          <p:cNvSpPr/>
          <p:nvPr/>
        </p:nvSpPr>
        <p:spPr>
          <a:xfrm>
            <a:off x="3977998" y="373916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39" name="Straight Arrow Connector 38"/>
          <p:cNvCxnSpPr>
            <a:stCxn id="6" idx="5"/>
            <a:endCxn id="36" idx="1"/>
          </p:cNvCxnSpPr>
          <p:nvPr/>
        </p:nvCxnSpPr>
        <p:spPr>
          <a:xfrm>
            <a:off x="3902293" y="2513220"/>
            <a:ext cx="149522" cy="3551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5"/>
            <a:endCxn id="11" idx="0"/>
          </p:cNvCxnSpPr>
          <p:nvPr/>
        </p:nvCxnSpPr>
        <p:spPr>
          <a:xfrm>
            <a:off x="4408238" y="3224833"/>
            <a:ext cx="683997" cy="12324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7"/>
            <a:endCxn id="37" idx="3"/>
          </p:cNvCxnSpPr>
          <p:nvPr/>
        </p:nvCxnSpPr>
        <p:spPr>
          <a:xfrm flipV="1">
            <a:off x="3974301" y="4169403"/>
            <a:ext cx="77514" cy="36365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7" idx="7"/>
            <a:endCxn id="10" idx="3"/>
          </p:cNvCxnSpPr>
          <p:nvPr/>
        </p:nvCxnSpPr>
        <p:spPr>
          <a:xfrm flipV="1">
            <a:off x="4408237" y="2511261"/>
            <a:ext cx="433778" cy="130172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4" idx="3"/>
          </p:cNvCxnSpPr>
          <p:nvPr/>
        </p:nvCxnSpPr>
        <p:spPr>
          <a:xfrm flipV="1">
            <a:off x="2458694" y="3064786"/>
            <a:ext cx="217833" cy="2338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35" idx="1"/>
          </p:cNvCxnSpPr>
          <p:nvPr/>
        </p:nvCxnSpPr>
        <p:spPr>
          <a:xfrm>
            <a:off x="2458694" y="3739165"/>
            <a:ext cx="217833" cy="21783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4" idx="7"/>
            <a:endCxn id="6" idx="2"/>
          </p:cNvCxnSpPr>
          <p:nvPr/>
        </p:nvCxnSpPr>
        <p:spPr>
          <a:xfrm flipV="1">
            <a:off x="3032948" y="2335008"/>
            <a:ext cx="439106" cy="37335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5" idx="5"/>
            <a:endCxn id="7" idx="2"/>
          </p:cNvCxnSpPr>
          <p:nvPr/>
        </p:nvCxnSpPr>
        <p:spPr>
          <a:xfrm>
            <a:off x="3032948" y="4313420"/>
            <a:ext cx="511114" cy="3978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5272254" y="2794593"/>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66" name="Oval 65"/>
          <p:cNvSpPr/>
          <p:nvPr/>
        </p:nvSpPr>
        <p:spPr>
          <a:xfrm>
            <a:off x="5272254" y="373916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cxnSp>
        <p:nvCxnSpPr>
          <p:cNvPr id="67" name="Straight Arrow Connector 66"/>
          <p:cNvCxnSpPr>
            <a:stCxn id="10" idx="5"/>
            <a:endCxn id="65" idx="1"/>
          </p:cNvCxnSpPr>
          <p:nvPr/>
        </p:nvCxnSpPr>
        <p:spPr>
          <a:xfrm>
            <a:off x="5198437" y="2511260"/>
            <a:ext cx="147634" cy="3571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5" idx="5"/>
            <a:endCxn id="15" idx="0"/>
          </p:cNvCxnSpPr>
          <p:nvPr/>
        </p:nvCxnSpPr>
        <p:spPr>
          <a:xfrm>
            <a:off x="5702494" y="3224832"/>
            <a:ext cx="619125" cy="123788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1" idx="7"/>
            <a:endCxn id="66" idx="3"/>
          </p:cNvCxnSpPr>
          <p:nvPr/>
        </p:nvCxnSpPr>
        <p:spPr>
          <a:xfrm flipV="1">
            <a:off x="5270445" y="4169404"/>
            <a:ext cx="75626" cy="36169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6" idx="7"/>
            <a:endCxn id="14" idx="3"/>
          </p:cNvCxnSpPr>
          <p:nvPr/>
        </p:nvCxnSpPr>
        <p:spPr>
          <a:xfrm flipV="1">
            <a:off x="5702493" y="2516691"/>
            <a:ext cx="368906" cy="129629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6501638" y="276592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72" name="Oval 71"/>
          <p:cNvSpPr/>
          <p:nvPr/>
        </p:nvSpPr>
        <p:spPr>
          <a:xfrm>
            <a:off x="6501638" y="371049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73" name="Straight Arrow Connector 72"/>
          <p:cNvCxnSpPr>
            <a:stCxn id="14" idx="5"/>
            <a:endCxn id="71" idx="1"/>
          </p:cNvCxnSpPr>
          <p:nvPr/>
        </p:nvCxnSpPr>
        <p:spPr>
          <a:xfrm>
            <a:off x="6427821" y="2516692"/>
            <a:ext cx="147634" cy="3230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1" idx="5"/>
            <a:endCxn id="19" idx="1"/>
          </p:cNvCxnSpPr>
          <p:nvPr/>
        </p:nvCxnSpPr>
        <p:spPr>
          <a:xfrm>
            <a:off x="6931878" y="3196166"/>
            <a:ext cx="425169" cy="133840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5" idx="7"/>
            <a:endCxn id="72" idx="3"/>
          </p:cNvCxnSpPr>
          <p:nvPr/>
        </p:nvCxnSpPr>
        <p:spPr>
          <a:xfrm flipV="1">
            <a:off x="6499829" y="4140737"/>
            <a:ext cx="75626" cy="39579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2" idx="7"/>
            <a:endCxn id="18" idx="3"/>
          </p:cNvCxnSpPr>
          <p:nvPr/>
        </p:nvCxnSpPr>
        <p:spPr>
          <a:xfrm flipV="1">
            <a:off x="6931878" y="2514733"/>
            <a:ext cx="353161" cy="126958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7768274" y="276592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78" name="Oval 77"/>
          <p:cNvSpPr/>
          <p:nvPr/>
        </p:nvSpPr>
        <p:spPr>
          <a:xfrm>
            <a:off x="7768274" y="371049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79" name="Straight Arrow Connector 78"/>
          <p:cNvCxnSpPr>
            <a:stCxn id="18" idx="5"/>
            <a:endCxn id="77" idx="1"/>
          </p:cNvCxnSpPr>
          <p:nvPr/>
        </p:nvCxnSpPr>
        <p:spPr>
          <a:xfrm>
            <a:off x="7641461" y="2514732"/>
            <a:ext cx="200631" cy="32501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7" idx="5"/>
            <a:endCxn id="23" idx="0"/>
          </p:cNvCxnSpPr>
          <p:nvPr/>
        </p:nvCxnSpPr>
        <p:spPr>
          <a:xfrm>
            <a:off x="8198514" y="3196166"/>
            <a:ext cx="571377" cy="12665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9" idx="7"/>
            <a:endCxn id="78" idx="3"/>
          </p:cNvCxnSpPr>
          <p:nvPr/>
        </p:nvCxnSpPr>
        <p:spPr>
          <a:xfrm flipV="1">
            <a:off x="7713469" y="4140738"/>
            <a:ext cx="128623" cy="3938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8" idx="7"/>
            <a:endCxn id="22" idx="3"/>
          </p:cNvCxnSpPr>
          <p:nvPr/>
        </p:nvCxnSpPr>
        <p:spPr>
          <a:xfrm flipV="1">
            <a:off x="8198513" y="2516691"/>
            <a:ext cx="321158" cy="126762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8949910" y="276592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84" name="Oval 83"/>
          <p:cNvSpPr/>
          <p:nvPr/>
        </p:nvSpPr>
        <p:spPr>
          <a:xfrm>
            <a:off x="8949910" y="371049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cxnSp>
        <p:nvCxnSpPr>
          <p:cNvPr id="85" name="Straight Arrow Connector 84"/>
          <p:cNvCxnSpPr>
            <a:stCxn id="22" idx="5"/>
            <a:endCxn id="83" idx="1"/>
          </p:cNvCxnSpPr>
          <p:nvPr/>
        </p:nvCxnSpPr>
        <p:spPr>
          <a:xfrm>
            <a:off x="8876093" y="2516692"/>
            <a:ext cx="147634" cy="3230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3" idx="5"/>
            <a:endCxn id="27" idx="0"/>
          </p:cNvCxnSpPr>
          <p:nvPr/>
        </p:nvCxnSpPr>
        <p:spPr>
          <a:xfrm>
            <a:off x="9380149" y="3196167"/>
            <a:ext cx="547118" cy="12645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3" idx="7"/>
            <a:endCxn id="84" idx="3"/>
          </p:cNvCxnSpPr>
          <p:nvPr/>
        </p:nvCxnSpPr>
        <p:spPr>
          <a:xfrm flipV="1">
            <a:off x="8948101" y="4140737"/>
            <a:ext cx="75626" cy="39579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4" idx="7"/>
            <a:endCxn id="26" idx="4"/>
          </p:cNvCxnSpPr>
          <p:nvPr/>
        </p:nvCxnSpPr>
        <p:spPr>
          <a:xfrm flipV="1">
            <a:off x="9380149" y="2588549"/>
            <a:ext cx="475110" cy="119576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10286264" y="263454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06" name="Oval 105"/>
          <p:cNvSpPr/>
          <p:nvPr/>
        </p:nvSpPr>
        <p:spPr>
          <a:xfrm>
            <a:off x="10286264" y="3883180"/>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07" name="Straight Arrow Connector 106"/>
          <p:cNvCxnSpPr>
            <a:stCxn id="26" idx="6"/>
            <a:endCxn id="105" idx="1"/>
          </p:cNvCxnSpPr>
          <p:nvPr/>
        </p:nvCxnSpPr>
        <p:spPr>
          <a:xfrm>
            <a:off x="10107287" y="2336522"/>
            <a:ext cx="252794" cy="37184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27" idx="7"/>
            <a:endCxn id="106" idx="3"/>
          </p:cNvCxnSpPr>
          <p:nvPr/>
        </p:nvCxnSpPr>
        <p:spPr>
          <a:xfrm flipV="1">
            <a:off x="10105479" y="4313420"/>
            <a:ext cx="254603" cy="22115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05" idx="5"/>
          </p:cNvCxnSpPr>
          <p:nvPr/>
        </p:nvCxnSpPr>
        <p:spPr>
          <a:xfrm>
            <a:off x="10716503" y="3064787"/>
            <a:ext cx="167126" cy="23386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6" idx="7"/>
          </p:cNvCxnSpPr>
          <p:nvPr/>
        </p:nvCxnSpPr>
        <p:spPr>
          <a:xfrm flipV="1">
            <a:off x="10716504" y="3595149"/>
            <a:ext cx="219553" cy="36184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1134704" y="3194679"/>
            <a:ext cx="1308371" cy="646331"/>
          </a:xfrm>
          <a:prstGeom prst="rect">
            <a:avLst/>
          </a:prstGeom>
          <a:noFill/>
        </p:spPr>
        <p:txBody>
          <a:bodyPr wrap="none" rtlCol="0">
            <a:spAutoFit/>
          </a:bodyPr>
          <a:lstStyle/>
          <a:p>
            <a:pPr algn="ctr"/>
            <a:r>
              <a:rPr lang="en-US" altLang="ko-KR" b="1" dirty="0"/>
              <a:t>Production</a:t>
            </a:r>
            <a:br>
              <a:rPr lang="en-US" altLang="ko-KR" b="1" dirty="0"/>
            </a:br>
            <a:r>
              <a:rPr lang="en-US" altLang="ko-KR" b="1" dirty="0"/>
              <a:t>Start</a:t>
            </a:r>
            <a:endParaRPr lang="ko-KR" altLang="en-US" b="1" dirty="0"/>
          </a:p>
        </p:txBody>
      </p:sp>
      <p:sp>
        <p:nvSpPr>
          <p:cNvPr id="120" name="TextBox 119"/>
          <p:cNvSpPr txBox="1"/>
          <p:nvPr/>
        </p:nvSpPr>
        <p:spPr>
          <a:xfrm>
            <a:off x="10883629" y="3165910"/>
            <a:ext cx="1308371" cy="646331"/>
          </a:xfrm>
          <a:prstGeom prst="rect">
            <a:avLst/>
          </a:prstGeom>
          <a:noFill/>
        </p:spPr>
        <p:txBody>
          <a:bodyPr wrap="none" rtlCol="0">
            <a:spAutoFit/>
          </a:bodyPr>
          <a:lstStyle/>
          <a:p>
            <a:pPr algn="ctr"/>
            <a:r>
              <a:rPr lang="en-US" altLang="ko-KR" b="1" dirty="0"/>
              <a:t>Production</a:t>
            </a:r>
            <a:br>
              <a:rPr lang="en-US" altLang="ko-KR" b="1" dirty="0"/>
            </a:br>
            <a:r>
              <a:rPr lang="en-US" altLang="ko-KR" b="1" dirty="0"/>
              <a:t>End</a:t>
            </a:r>
            <a:endParaRPr lang="ko-KR" altLang="en-US" b="1" dirty="0"/>
          </a:p>
        </p:txBody>
      </p:sp>
      <p:pic>
        <p:nvPicPr>
          <p:cNvPr id="2050" name="Picture 2" descr="http://t3.gstatic.com/images?q=tbn:ANd9GcQzh5iYgtVdk1HtHfmo8jQPzMJnlHTiZ_ENn-WzlvKDDo0OqsmDy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7579" y="0"/>
            <a:ext cx="2244819" cy="1424904"/>
          </a:xfrm>
          <a:prstGeom prst="rect">
            <a:avLst/>
          </a:prstGeom>
          <a:noFill/>
          <a:extLst>
            <a:ext uri="{909E8E84-426E-40DD-AFC4-6F175D3DCCD1}">
              <a14:hiddenFill xmlns:a14="http://schemas.microsoft.com/office/drawing/2010/main">
                <a:solidFill>
                  <a:srgbClr val="FFFFFF"/>
                </a:solidFill>
              </a14:hiddenFill>
            </a:ext>
          </a:extLst>
        </p:spPr>
      </p:pic>
      <p:sp>
        <p:nvSpPr>
          <p:cNvPr id="121" name="TextBox 120"/>
          <p:cNvSpPr txBox="1"/>
          <p:nvPr/>
        </p:nvSpPr>
        <p:spPr>
          <a:xfrm>
            <a:off x="4904724" y="5982390"/>
            <a:ext cx="4612994" cy="369332"/>
          </a:xfrm>
          <a:prstGeom prst="rect">
            <a:avLst/>
          </a:prstGeom>
          <a:noFill/>
        </p:spPr>
        <p:txBody>
          <a:bodyPr wrap="none" rtlCol="0">
            <a:spAutoFit/>
          </a:bodyPr>
          <a:lstStyle/>
          <a:p>
            <a:r>
              <a:rPr lang="en-US" altLang="ko-KR" b="1" dirty="0"/>
              <a:t>Goal</a:t>
            </a:r>
            <a:r>
              <a:rPr lang="en-US" altLang="ko-KR" dirty="0"/>
              <a:t>: Computing the fastest production route</a:t>
            </a:r>
            <a:endParaRPr lang="ko-KR" altLang="en-US" dirty="0"/>
          </a:p>
        </p:txBody>
      </p:sp>
      <p:cxnSp>
        <p:nvCxnSpPr>
          <p:cNvPr id="124" name="Straight Arrow Connector 123"/>
          <p:cNvCxnSpPr>
            <a:stCxn id="7" idx="6"/>
            <a:endCxn id="11" idx="2"/>
          </p:cNvCxnSpPr>
          <p:nvPr/>
        </p:nvCxnSpPr>
        <p:spPr>
          <a:xfrm flipV="1">
            <a:off x="4048118" y="4709314"/>
            <a:ext cx="792088"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 idx="6"/>
            <a:endCxn id="15" idx="2"/>
          </p:cNvCxnSpPr>
          <p:nvPr/>
        </p:nvCxnSpPr>
        <p:spPr>
          <a:xfrm>
            <a:off x="5344262" y="4709314"/>
            <a:ext cx="725328" cy="543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5" idx="6"/>
            <a:endCxn id="19" idx="2"/>
          </p:cNvCxnSpPr>
          <p:nvPr/>
        </p:nvCxnSpPr>
        <p:spPr>
          <a:xfrm flipV="1">
            <a:off x="6573647" y="4712786"/>
            <a:ext cx="709583"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9" idx="6"/>
            <a:endCxn id="23" idx="2"/>
          </p:cNvCxnSpPr>
          <p:nvPr/>
        </p:nvCxnSpPr>
        <p:spPr>
          <a:xfrm>
            <a:off x="7787286" y="4712786"/>
            <a:ext cx="730577"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23" idx="6"/>
            <a:endCxn id="27" idx="2"/>
          </p:cNvCxnSpPr>
          <p:nvPr/>
        </p:nvCxnSpPr>
        <p:spPr>
          <a:xfrm flipV="1">
            <a:off x="9021919" y="4712786"/>
            <a:ext cx="653321"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6" idx="6"/>
            <a:endCxn id="10" idx="2"/>
          </p:cNvCxnSpPr>
          <p:nvPr/>
        </p:nvCxnSpPr>
        <p:spPr>
          <a:xfrm flipV="1">
            <a:off x="3976110" y="2333050"/>
            <a:ext cx="792088"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0" idx="6"/>
            <a:endCxn id="14" idx="2"/>
          </p:cNvCxnSpPr>
          <p:nvPr/>
        </p:nvCxnSpPr>
        <p:spPr>
          <a:xfrm>
            <a:off x="5272254" y="2333050"/>
            <a:ext cx="725328" cy="543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4" idx="6"/>
            <a:endCxn id="18" idx="2"/>
          </p:cNvCxnSpPr>
          <p:nvPr/>
        </p:nvCxnSpPr>
        <p:spPr>
          <a:xfrm flipV="1">
            <a:off x="6501639" y="2336522"/>
            <a:ext cx="709583"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8" idx="6"/>
            <a:endCxn id="22" idx="2"/>
          </p:cNvCxnSpPr>
          <p:nvPr/>
        </p:nvCxnSpPr>
        <p:spPr>
          <a:xfrm>
            <a:off x="7715278" y="2336522"/>
            <a:ext cx="730577"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22" idx="6"/>
            <a:endCxn id="26" idx="2"/>
          </p:cNvCxnSpPr>
          <p:nvPr/>
        </p:nvCxnSpPr>
        <p:spPr>
          <a:xfrm flipV="1">
            <a:off x="8949911" y="2336522"/>
            <a:ext cx="653321"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9" name="Slide Number Placeholder 3"/>
          <p:cNvSpPr>
            <a:spLocks noGrp="1"/>
          </p:cNvSpPr>
          <p:nvPr>
            <p:ph type="sldNum" sz="quarter" idx="12"/>
          </p:nvPr>
        </p:nvSpPr>
        <p:spPr>
          <a:xfrm>
            <a:off x="11280577" y="6620808"/>
            <a:ext cx="828212" cy="216024"/>
          </a:xfrm>
        </p:spPr>
        <p:txBody>
          <a:bodyPr/>
          <a:lstStyle/>
          <a:p>
            <a:r>
              <a:rPr lang="en-US" altLang="ko-KR" dirty="0" smtClean="0"/>
              <a:t>15</a:t>
            </a:r>
            <a:endParaRPr lang="ko-KR" altLang="en-US" dirty="0"/>
          </a:p>
        </p:txBody>
      </p:sp>
    </p:spTree>
    <p:extLst>
      <p:ext uri="{BB962C8B-B14F-4D97-AF65-F5344CB8AC3E}">
        <p14:creationId xmlns:p14="http://schemas.microsoft.com/office/powerpoint/2010/main" val="1849033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8774" y="242199"/>
            <a:ext cx="8435280" cy="634082"/>
          </a:xfrm>
        </p:spPr>
        <p:txBody>
          <a:bodyPr>
            <a:normAutofit fontScale="90000"/>
          </a:bodyPr>
          <a:lstStyle/>
          <a:p>
            <a:r>
              <a:rPr lang="en-US" altLang="ko-KR" sz="4400" dirty="0"/>
              <a:t>Process of Assembly Line Scheduling </a:t>
            </a:r>
            <a:endParaRPr lang="ko-KR" altLang="en-US" sz="4400" dirty="0"/>
          </a:p>
        </p:txBody>
      </p:sp>
      <p:graphicFrame>
        <p:nvGraphicFramePr>
          <p:cNvPr id="89" name="Table 88"/>
          <p:cNvGraphicFramePr>
            <a:graphicFrameLocks noGrp="1"/>
          </p:cNvGraphicFramePr>
          <p:nvPr>
            <p:extLst>
              <p:ext uri="{D42A27DB-BD31-4B8C-83A1-F6EECF244321}">
                <p14:modId xmlns:p14="http://schemas.microsoft.com/office/powerpoint/2010/main" val="2951537523"/>
              </p:ext>
            </p:extLst>
          </p:nvPr>
        </p:nvGraphicFramePr>
        <p:xfrm>
          <a:off x="3214745" y="5437058"/>
          <a:ext cx="3696701" cy="111252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480137">
                  <a:extLst>
                    <a:ext uri="{9D8B030D-6E8A-4147-A177-3AD203B41FA5}">
                      <a16:colId xmlns:a16="http://schemas.microsoft.com/office/drawing/2014/main" val="20001"/>
                    </a:ext>
                  </a:extLst>
                </a:gridCol>
                <a:gridCol w="528100">
                  <a:extLst>
                    <a:ext uri="{9D8B030D-6E8A-4147-A177-3AD203B41FA5}">
                      <a16:colId xmlns:a16="http://schemas.microsoft.com/office/drawing/2014/main" val="20002"/>
                    </a:ext>
                  </a:extLst>
                </a:gridCol>
                <a:gridCol w="528100">
                  <a:extLst>
                    <a:ext uri="{9D8B030D-6E8A-4147-A177-3AD203B41FA5}">
                      <a16:colId xmlns:a16="http://schemas.microsoft.com/office/drawing/2014/main" val="20003"/>
                    </a:ext>
                  </a:extLst>
                </a:gridCol>
                <a:gridCol w="528100">
                  <a:extLst>
                    <a:ext uri="{9D8B030D-6E8A-4147-A177-3AD203B41FA5}">
                      <a16:colId xmlns:a16="http://schemas.microsoft.com/office/drawing/2014/main" val="20004"/>
                    </a:ext>
                  </a:extLst>
                </a:gridCol>
                <a:gridCol w="528100">
                  <a:extLst>
                    <a:ext uri="{9D8B030D-6E8A-4147-A177-3AD203B41FA5}">
                      <a16:colId xmlns:a16="http://schemas.microsoft.com/office/drawing/2014/main" val="20005"/>
                    </a:ext>
                  </a:extLst>
                </a:gridCol>
                <a:gridCol w="528100">
                  <a:extLst>
                    <a:ext uri="{9D8B030D-6E8A-4147-A177-3AD203B41FA5}">
                      <a16:colId xmlns:a16="http://schemas.microsoft.com/office/drawing/2014/main" val="20006"/>
                    </a:ext>
                  </a:extLst>
                </a:gridCol>
              </a:tblGrid>
              <a:tr h="370840">
                <a:tc>
                  <a:txBody>
                    <a:bodyPr/>
                    <a:lstStyle/>
                    <a:p>
                      <a:pPr algn="ctr" latinLnBrk="1"/>
                      <a:r>
                        <a:rPr lang="en-US" altLang="ko-KR" sz="1050" dirty="0" smtClean="0">
                          <a:solidFill>
                            <a:schemeClr val="tx1"/>
                          </a:solidFill>
                        </a:rPr>
                        <a:t>Time</a:t>
                      </a:r>
                      <a:endParaRPr lang="ko-KR" altLang="en-US" sz="1050"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3</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4</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5</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6</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r h="370840">
                <a:tc>
                  <a:txBody>
                    <a:bodyPr/>
                    <a:lstStyle/>
                    <a:p>
                      <a:pPr algn="ctr" latinLnBrk="1"/>
                      <a:r>
                        <a:rPr lang="en-US" altLang="ko-KR" dirty="0" smtClean="0">
                          <a:solidFill>
                            <a:schemeClr val="tx1"/>
                          </a:solidFill>
                        </a:rPr>
                        <a:t>L1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9</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extLst>
                  <a:ext uri="{0D108BD9-81ED-4DB2-BD59-A6C34878D82A}">
                    <a16:rowId xmlns:a16="http://schemas.microsoft.com/office/drawing/2014/main" val="10001"/>
                  </a:ext>
                </a:extLst>
              </a:tr>
              <a:tr h="370840">
                <a:tc>
                  <a:txBody>
                    <a:bodyPr/>
                    <a:lstStyle/>
                    <a:p>
                      <a:pPr algn="ctr" latinLnBrk="1"/>
                      <a:r>
                        <a:rPr lang="en-US" altLang="ko-KR" dirty="0" smtClean="0">
                          <a:solidFill>
                            <a:schemeClr val="tx1"/>
                          </a:solidFill>
                        </a:rPr>
                        <a:t>L2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12</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extLst>
                  <a:ext uri="{0D108BD9-81ED-4DB2-BD59-A6C34878D82A}">
                    <a16:rowId xmlns:a16="http://schemas.microsoft.com/office/drawing/2014/main" val="10002"/>
                  </a:ext>
                </a:extLst>
              </a:tr>
            </a:tbl>
          </a:graphicData>
        </a:graphic>
      </p:graphicFrame>
      <p:graphicFrame>
        <p:nvGraphicFramePr>
          <p:cNvPr id="90" name="Table 89"/>
          <p:cNvGraphicFramePr>
            <a:graphicFrameLocks noGrp="1"/>
          </p:cNvGraphicFramePr>
          <p:nvPr>
            <p:extLst>
              <p:ext uri="{D42A27DB-BD31-4B8C-83A1-F6EECF244321}">
                <p14:modId xmlns:p14="http://schemas.microsoft.com/office/powerpoint/2010/main" val="1448572400"/>
              </p:ext>
            </p:extLst>
          </p:nvPr>
        </p:nvGraphicFramePr>
        <p:xfrm>
          <a:off x="7357047" y="5431718"/>
          <a:ext cx="3639846" cy="1112520"/>
        </p:xfrm>
        <a:graphic>
          <a:graphicData uri="http://schemas.openxmlformats.org/drawingml/2006/table">
            <a:tbl>
              <a:tblPr firstRow="1" bandRow="1">
                <a:tableStyleId>{5C22544A-7EE6-4342-B048-85BDC9FD1C3A}</a:tableStyleId>
              </a:tblPr>
              <a:tblGrid>
                <a:gridCol w="576061">
                  <a:extLst>
                    <a:ext uri="{9D8B030D-6E8A-4147-A177-3AD203B41FA5}">
                      <a16:colId xmlns:a16="http://schemas.microsoft.com/office/drawing/2014/main" val="20000"/>
                    </a:ext>
                  </a:extLst>
                </a:gridCol>
                <a:gridCol w="463895">
                  <a:extLst>
                    <a:ext uri="{9D8B030D-6E8A-4147-A177-3AD203B41FA5}">
                      <a16:colId xmlns:a16="http://schemas.microsoft.com/office/drawing/2014/main" val="20001"/>
                    </a:ext>
                  </a:extLst>
                </a:gridCol>
                <a:gridCol w="519978">
                  <a:extLst>
                    <a:ext uri="{9D8B030D-6E8A-4147-A177-3AD203B41FA5}">
                      <a16:colId xmlns:a16="http://schemas.microsoft.com/office/drawing/2014/main" val="20002"/>
                    </a:ext>
                  </a:extLst>
                </a:gridCol>
                <a:gridCol w="519978">
                  <a:extLst>
                    <a:ext uri="{9D8B030D-6E8A-4147-A177-3AD203B41FA5}">
                      <a16:colId xmlns:a16="http://schemas.microsoft.com/office/drawing/2014/main" val="20003"/>
                    </a:ext>
                  </a:extLst>
                </a:gridCol>
                <a:gridCol w="519978">
                  <a:extLst>
                    <a:ext uri="{9D8B030D-6E8A-4147-A177-3AD203B41FA5}">
                      <a16:colId xmlns:a16="http://schemas.microsoft.com/office/drawing/2014/main" val="20004"/>
                    </a:ext>
                  </a:extLst>
                </a:gridCol>
                <a:gridCol w="519978">
                  <a:extLst>
                    <a:ext uri="{9D8B030D-6E8A-4147-A177-3AD203B41FA5}">
                      <a16:colId xmlns:a16="http://schemas.microsoft.com/office/drawing/2014/main" val="20005"/>
                    </a:ext>
                  </a:extLst>
                </a:gridCol>
                <a:gridCol w="519978">
                  <a:extLst>
                    <a:ext uri="{9D8B030D-6E8A-4147-A177-3AD203B41FA5}">
                      <a16:colId xmlns:a16="http://schemas.microsoft.com/office/drawing/2014/main" val="20006"/>
                    </a:ext>
                  </a:extLst>
                </a:gridCol>
              </a:tblGrid>
              <a:tr h="370840">
                <a:tc>
                  <a:txBody>
                    <a:bodyPr/>
                    <a:lstStyle/>
                    <a:p>
                      <a:pPr algn="ctr" latinLnBrk="1"/>
                      <a:r>
                        <a:rPr lang="en-US" altLang="ko-KR" sz="1050" dirty="0" smtClean="0">
                          <a:solidFill>
                            <a:schemeClr val="tx1"/>
                          </a:solidFill>
                        </a:rPr>
                        <a:t>Trace</a:t>
                      </a:r>
                      <a:endParaRPr lang="ko-KR" altLang="en-US" sz="1050"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3</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4</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5</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6</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r h="370840">
                <a:tc>
                  <a:txBody>
                    <a:bodyPr/>
                    <a:lstStyle/>
                    <a:p>
                      <a:pPr algn="ctr" latinLnBrk="1"/>
                      <a:r>
                        <a:rPr lang="en-US" altLang="ko-KR" dirty="0" smtClean="0">
                          <a:solidFill>
                            <a:schemeClr val="tx1"/>
                          </a:solidFill>
                        </a:rPr>
                        <a:t>L1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extLst>
                  <a:ext uri="{0D108BD9-81ED-4DB2-BD59-A6C34878D82A}">
                    <a16:rowId xmlns:a16="http://schemas.microsoft.com/office/drawing/2014/main" val="10001"/>
                  </a:ext>
                </a:extLst>
              </a:tr>
              <a:tr h="370840">
                <a:tc>
                  <a:txBody>
                    <a:bodyPr/>
                    <a:lstStyle/>
                    <a:p>
                      <a:pPr algn="ctr" latinLnBrk="1"/>
                      <a:r>
                        <a:rPr lang="en-US" altLang="ko-KR" dirty="0" smtClean="0">
                          <a:solidFill>
                            <a:schemeClr val="tx1"/>
                          </a:solidFill>
                        </a:rPr>
                        <a:t>L2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extLst>
                  <a:ext uri="{0D108BD9-81ED-4DB2-BD59-A6C34878D82A}">
                    <a16:rowId xmlns:a16="http://schemas.microsoft.com/office/drawing/2014/main" val="10002"/>
                  </a:ext>
                </a:extLst>
              </a:tr>
            </a:tbl>
          </a:graphicData>
        </a:graphic>
      </p:graphicFrame>
      <p:sp>
        <p:nvSpPr>
          <p:cNvPr id="91" name="Rectangle 90"/>
          <p:cNvSpPr/>
          <p:nvPr/>
        </p:nvSpPr>
        <p:spPr>
          <a:xfrm>
            <a:off x="3055015" y="3819271"/>
            <a:ext cx="7581834"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2" name="Rectangle 91"/>
          <p:cNvSpPr/>
          <p:nvPr/>
        </p:nvSpPr>
        <p:spPr>
          <a:xfrm>
            <a:off x="2962749" y="1154975"/>
            <a:ext cx="7581834"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Oval 92"/>
          <p:cNvSpPr/>
          <p:nvPr/>
        </p:nvSpPr>
        <p:spPr>
          <a:xfrm>
            <a:off x="3472054" y="1659031"/>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7</a:t>
            </a:r>
            <a:endParaRPr lang="ko-KR" altLang="en-US" dirty="0">
              <a:solidFill>
                <a:schemeClr val="tx1"/>
              </a:solidFill>
            </a:endParaRPr>
          </a:p>
        </p:txBody>
      </p:sp>
      <p:sp>
        <p:nvSpPr>
          <p:cNvPr id="94" name="Oval 93"/>
          <p:cNvSpPr/>
          <p:nvPr/>
        </p:nvSpPr>
        <p:spPr>
          <a:xfrm>
            <a:off x="3544062" y="4035295"/>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8</a:t>
            </a:r>
            <a:endParaRPr lang="ko-KR" altLang="en-US" dirty="0">
              <a:solidFill>
                <a:schemeClr val="tx1"/>
              </a:solidFill>
            </a:endParaRPr>
          </a:p>
        </p:txBody>
      </p:sp>
      <p:sp>
        <p:nvSpPr>
          <p:cNvPr id="95" name="TextBox 94"/>
          <p:cNvSpPr txBox="1"/>
          <p:nvPr/>
        </p:nvSpPr>
        <p:spPr>
          <a:xfrm>
            <a:off x="3106766" y="1282364"/>
            <a:ext cx="1234633" cy="369332"/>
          </a:xfrm>
          <a:prstGeom prst="rect">
            <a:avLst/>
          </a:prstGeom>
          <a:noFill/>
        </p:spPr>
        <p:txBody>
          <a:bodyPr wrap="none" rtlCol="0">
            <a:spAutoFit/>
          </a:bodyPr>
          <a:lstStyle/>
          <a:p>
            <a:r>
              <a:rPr lang="en-US" altLang="ko-KR" dirty="0"/>
              <a:t>station S</a:t>
            </a:r>
            <a:r>
              <a:rPr lang="en-US" altLang="ko-KR" baseline="-25000" dirty="0"/>
              <a:t>1,1</a:t>
            </a:r>
            <a:endParaRPr lang="ko-KR" altLang="en-US" baseline="-25000" dirty="0"/>
          </a:p>
        </p:txBody>
      </p:sp>
      <p:sp>
        <p:nvSpPr>
          <p:cNvPr id="96" name="TextBox 95"/>
          <p:cNvSpPr txBox="1"/>
          <p:nvPr/>
        </p:nvSpPr>
        <p:spPr>
          <a:xfrm>
            <a:off x="3178774" y="4566241"/>
            <a:ext cx="1234633" cy="369332"/>
          </a:xfrm>
          <a:prstGeom prst="rect">
            <a:avLst/>
          </a:prstGeom>
          <a:noFill/>
        </p:spPr>
        <p:txBody>
          <a:bodyPr wrap="none" rtlCol="0">
            <a:spAutoFit/>
          </a:bodyPr>
          <a:lstStyle/>
          <a:p>
            <a:r>
              <a:rPr lang="en-US" altLang="ko-KR" dirty="0"/>
              <a:t>station S</a:t>
            </a:r>
            <a:r>
              <a:rPr lang="en-US" altLang="ko-KR" baseline="-25000" dirty="0"/>
              <a:t>2,1</a:t>
            </a:r>
            <a:endParaRPr lang="ko-KR" altLang="en-US" baseline="-25000" dirty="0"/>
          </a:p>
        </p:txBody>
      </p:sp>
      <p:sp>
        <p:nvSpPr>
          <p:cNvPr id="97" name="Oval 96"/>
          <p:cNvSpPr/>
          <p:nvPr/>
        </p:nvSpPr>
        <p:spPr>
          <a:xfrm>
            <a:off x="4768198" y="1657072"/>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9</a:t>
            </a:r>
            <a:endParaRPr lang="ko-KR" altLang="en-US" dirty="0">
              <a:solidFill>
                <a:schemeClr val="tx1"/>
              </a:solidFill>
            </a:endParaRPr>
          </a:p>
        </p:txBody>
      </p:sp>
      <p:sp>
        <p:nvSpPr>
          <p:cNvPr id="98" name="Oval 97"/>
          <p:cNvSpPr/>
          <p:nvPr/>
        </p:nvSpPr>
        <p:spPr>
          <a:xfrm>
            <a:off x="4840206" y="4033336"/>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a:t>
            </a:r>
            <a:endParaRPr lang="ko-KR" altLang="en-US" dirty="0">
              <a:solidFill>
                <a:schemeClr val="tx1"/>
              </a:solidFill>
            </a:endParaRPr>
          </a:p>
        </p:txBody>
      </p:sp>
      <p:sp>
        <p:nvSpPr>
          <p:cNvPr id="99" name="TextBox 98"/>
          <p:cNvSpPr txBox="1"/>
          <p:nvPr/>
        </p:nvSpPr>
        <p:spPr>
          <a:xfrm>
            <a:off x="4402910" y="1280405"/>
            <a:ext cx="1234633" cy="369332"/>
          </a:xfrm>
          <a:prstGeom prst="rect">
            <a:avLst/>
          </a:prstGeom>
          <a:noFill/>
        </p:spPr>
        <p:txBody>
          <a:bodyPr wrap="none" rtlCol="0">
            <a:spAutoFit/>
          </a:bodyPr>
          <a:lstStyle/>
          <a:p>
            <a:r>
              <a:rPr lang="en-US" altLang="ko-KR" dirty="0"/>
              <a:t>station S</a:t>
            </a:r>
            <a:r>
              <a:rPr lang="en-US" altLang="ko-KR" baseline="-25000" dirty="0"/>
              <a:t>1,2</a:t>
            </a:r>
            <a:endParaRPr lang="ko-KR" altLang="en-US" baseline="-25000" dirty="0"/>
          </a:p>
        </p:txBody>
      </p:sp>
      <p:sp>
        <p:nvSpPr>
          <p:cNvPr id="100" name="TextBox 99"/>
          <p:cNvSpPr txBox="1"/>
          <p:nvPr/>
        </p:nvSpPr>
        <p:spPr>
          <a:xfrm>
            <a:off x="4474918" y="4564282"/>
            <a:ext cx="1234633" cy="369332"/>
          </a:xfrm>
          <a:prstGeom prst="rect">
            <a:avLst/>
          </a:prstGeom>
          <a:noFill/>
        </p:spPr>
        <p:txBody>
          <a:bodyPr wrap="none" rtlCol="0">
            <a:spAutoFit/>
          </a:bodyPr>
          <a:lstStyle/>
          <a:p>
            <a:r>
              <a:rPr lang="en-US" altLang="ko-KR" dirty="0"/>
              <a:t>station S</a:t>
            </a:r>
            <a:r>
              <a:rPr lang="en-US" altLang="ko-KR" baseline="-25000" dirty="0"/>
              <a:t>2,2</a:t>
            </a:r>
            <a:endParaRPr lang="ko-KR" altLang="en-US" baseline="-25000" dirty="0"/>
          </a:p>
        </p:txBody>
      </p:sp>
      <p:sp>
        <p:nvSpPr>
          <p:cNvPr id="101" name="Oval 100"/>
          <p:cNvSpPr/>
          <p:nvPr/>
        </p:nvSpPr>
        <p:spPr>
          <a:xfrm>
            <a:off x="5997582" y="1662503"/>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02" name="Oval 101"/>
          <p:cNvSpPr/>
          <p:nvPr/>
        </p:nvSpPr>
        <p:spPr>
          <a:xfrm>
            <a:off x="6069590" y="403876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6</a:t>
            </a:r>
            <a:endParaRPr lang="ko-KR" altLang="en-US" dirty="0">
              <a:solidFill>
                <a:schemeClr val="tx1"/>
              </a:solidFill>
            </a:endParaRPr>
          </a:p>
        </p:txBody>
      </p:sp>
      <p:sp>
        <p:nvSpPr>
          <p:cNvPr id="103" name="TextBox 102"/>
          <p:cNvSpPr txBox="1"/>
          <p:nvPr/>
        </p:nvSpPr>
        <p:spPr>
          <a:xfrm>
            <a:off x="5632294" y="1285836"/>
            <a:ext cx="1234633" cy="369332"/>
          </a:xfrm>
          <a:prstGeom prst="rect">
            <a:avLst/>
          </a:prstGeom>
          <a:noFill/>
        </p:spPr>
        <p:txBody>
          <a:bodyPr wrap="none" rtlCol="0">
            <a:spAutoFit/>
          </a:bodyPr>
          <a:lstStyle/>
          <a:p>
            <a:r>
              <a:rPr lang="en-US" altLang="ko-KR" dirty="0"/>
              <a:t>station S</a:t>
            </a:r>
            <a:r>
              <a:rPr lang="en-US" altLang="ko-KR" baseline="-25000" dirty="0"/>
              <a:t>1,3</a:t>
            </a:r>
            <a:endParaRPr lang="ko-KR" altLang="en-US" baseline="-25000" dirty="0"/>
          </a:p>
        </p:txBody>
      </p:sp>
      <p:sp>
        <p:nvSpPr>
          <p:cNvPr id="104" name="TextBox 103"/>
          <p:cNvSpPr txBox="1"/>
          <p:nvPr/>
        </p:nvSpPr>
        <p:spPr>
          <a:xfrm>
            <a:off x="5704302" y="4569713"/>
            <a:ext cx="1234633" cy="369332"/>
          </a:xfrm>
          <a:prstGeom prst="rect">
            <a:avLst/>
          </a:prstGeom>
          <a:noFill/>
        </p:spPr>
        <p:txBody>
          <a:bodyPr wrap="none" rtlCol="0">
            <a:spAutoFit/>
          </a:bodyPr>
          <a:lstStyle/>
          <a:p>
            <a:r>
              <a:rPr lang="en-US" altLang="ko-KR" dirty="0"/>
              <a:t>station S</a:t>
            </a:r>
            <a:r>
              <a:rPr lang="en-US" altLang="ko-KR" baseline="-25000" dirty="0"/>
              <a:t>2,3</a:t>
            </a:r>
            <a:endParaRPr lang="ko-KR" altLang="en-US" baseline="-25000" dirty="0"/>
          </a:p>
        </p:txBody>
      </p:sp>
      <p:sp>
        <p:nvSpPr>
          <p:cNvPr id="111" name="Oval 110"/>
          <p:cNvSpPr/>
          <p:nvPr/>
        </p:nvSpPr>
        <p:spPr>
          <a:xfrm>
            <a:off x="7211221" y="16605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12" name="Oval 111"/>
          <p:cNvSpPr/>
          <p:nvPr/>
        </p:nvSpPr>
        <p:spPr>
          <a:xfrm>
            <a:off x="7283229" y="403680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13" name="TextBox 112"/>
          <p:cNvSpPr txBox="1"/>
          <p:nvPr/>
        </p:nvSpPr>
        <p:spPr>
          <a:xfrm>
            <a:off x="6845933" y="1283877"/>
            <a:ext cx="1234633" cy="369332"/>
          </a:xfrm>
          <a:prstGeom prst="rect">
            <a:avLst/>
          </a:prstGeom>
          <a:noFill/>
        </p:spPr>
        <p:txBody>
          <a:bodyPr wrap="none" rtlCol="0">
            <a:spAutoFit/>
          </a:bodyPr>
          <a:lstStyle/>
          <a:p>
            <a:r>
              <a:rPr lang="en-US" altLang="ko-KR" dirty="0"/>
              <a:t>station S</a:t>
            </a:r>
            <a:r>
              <a:rPr lang="en-US" altLang="ko-KR" baseline="-25000" dirty="0"/>
              <a:t>1,4</a:t>
            </a:r>
            <a:endParaRPr lang="ko-KR" altLang="en-US" baseline="-25000" dirty="0"/>
          </a:p>
        </p:txBody>
      </p:sp>
      <p:sp>
        <p:nvSpPr>
          <p:cNvPr id="114" name="TextBox 113"/>
          <p:cNvSpPr txBox="1"/>
          <p:nvPr/>
        </p:nvSpPr>
        <p:spPr>
          <a:xfrm>
            <a:off x="6917941" y="4567754"/>
            <a:ext cx="1234633" cy="369332"/>
          </a:xfrm>
          <a:prstGeom prst="rect">
            <a:avLst/>
          </a:prstGeom>
          <a:noFill/>
        </p:spPr>
        <p:txBody>
          <a:bodyPr wrap="none" rtlCol="0">
            <a:spAutoFit/>
          </a:bodyPr>
          <a:lstStyle/>
          <a:p>
            <a:r>
              <a:rPr lang="en-US" altLang="ko-KR" dirty="0"/>
              <a:t>station S</a:t>
            </a:r>
            <a:r>
              <a:rPr lang="en-US" altLang="ko-KR" baseline="-25000" dirty="0"/>
              <a:t>2,4</a:t>
            </a:r>
            <a:endParaRPr lang="ko-KR" altLang="en-US" baseline="-25000" dirty="0"/>
          </a:p>
        </p:txBody>
      </p:sp>
      <p:sp>
        <p:nvSpPr>
          <p:cNvPr id="115" name="Oval 114"/>
          <p:cNvSpPr/>
          <p:nvPr/>
        </p:nvSpPr>
        <p:spPr>
          <a:xfrm>
            <a:off x="8445854" y="1662503"/>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8</a:t>
            </a:r>
            <a:endParaRPr lang="ko-KR" altLang="en-US" dirty="0">
              <a:solidFill>
                <a:schemeClr val="tx1"/>
              </a:solidFill>
            </a:endParaRPr>
          </a:p>
        </p:txBody>
      </p:sp>
      <p:sp>
        <p:nvSpPr>
          <p:cNvPr id="116" name="Oval 115"/>
          <p:cNvSpPr/>
          <p:nvPr/>
        </p:nvSpPr>
        <p:spPr>
          <a:xfrm>
            <a:off x="8517862" y="403876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a:t>
            </a:r>
            <a:endParaRPr lang="ko-KR" altLang="en-US" dirty="0">
              <a:solidFill>
                <a:schemeClr val="tx1"/>
              </a:solidFill>
            </a:endParaRPr>
          </a:p>
        </p:txBody>
      </p:sp>
      <p:sp>
        <p:nvSpPr>
          <p:cNvPr id="117" name="TextBox 116"/>
          <p:cNvSpPr txBox="1"/>
          <p:nvPr/>
        </p:nvSpPr>
        <p:spPr>
          <a:xfrm>
            <a:off x="8080566" y="1285836"/>
            <a:ext cx="1234633" cy="369332"/>
          </a:xfrm>
          <a:prstGeom prst="rect">
            <a:avLst/>
          </a:prstGeom>
          <a:noFill/>
        </p:spPr>
        <p:txBody>
          <a:bodyPr wrap="none" rtlCol="0">
            <a:spAutoFit/>
          </a:bodyPr>
          <a:lstStyle/>
          <a:p>
            <a:r>
              <a:rPr lang="en-US" altLang="ko-KR" dirty="0"/>
              <a:t>station S</a:t>
            </a:r>
            <a:r>
              <a:rPr lang="en-US" altLang="ko-KR" baseline="-25000" dirty="0"/>
              <a:t>1,5</a:t>
            </a:r>
            <a:endParaRPr lang="ko-KR" altLang="en-US" baseline="-25000" dirty="0"/>
          </a:p>
        </p:txBody>
      </p:sp>
      <p:sp>
        <p:nvSpPr>
          <p:cNvPr id="118" name="TextBox 117"/>
          <p:cNvSpPr txBox="1"/>
          <p:nvPr/>
        </p:nvSpPr>
        <p:spPr>
          <a:xfrm>
            <a:off x="8152574" y="4569713"/>
            <a:ext cx="1234633" cy="369332"/>
          </a:xfrm>
          <a:prstGeom prst="rect">
            <a:avLst/>
          </a:prstGeom>
          <a:noFill/>
        </p:spPr>
        <p:txBody>
          <a:bodyPr wrap="none" rtlCol="0">
            <a:spAutoFit/>
          </a:bodyPr>
          <a:lstStyle/>
          <a:p>
            <a:r>
              <a:rPr lang="en-US" altLang="ko-KR" dirty="0"/>
              <a:t>station S</a:t>
            </a:r>
            <a:r>
              <a:rPr lang="en-US" altLang="ko-KR" baseline="-25000" dirty="0"/>
              <a:t>2,5</a:t>
            </a:r>
            <a:endParaRPr lang="ko-KR" altLang="en-US" baseline="-25000" dirty="0"/>
          </a:p>
        </p:txBody>
      </p:sp>
      <p:sp>
        <p:nvSpPr>
          <p:cNvPr id="121" name="Oval 120"/>
          <p:cNvSpPr/>
          <p:nvPr/>
        </p:nvSpPr>
        <p:spPr>
          <a:xfrm>
            <a:off x="9603231" y="16605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22" name="Oval 121"/>
          <p:cNvSpPr/>
          <p:nvPr/>
        </p:nvSpPr>
        <p:spPr>
          <a:xfrm>
            <a:off x="9675239" y="403680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7</a:t>
            </a:r>
            <a:endParaRPr lang="ko-KR" altLang="en-US" dirty="0">
              <a:solidFill>
                <a:schemeClr val="tx1"/>
              </a:solidFill>
            </a:endParaRPr>
          </a:p>
        </p:txBody>
      </p:sp>
      <p:sp>
        <p:nvSpPr>
          <p:cNvPr id="123" name="TextBox 122"/>
          <p:cNvSpPr txBox="1"/>
          <p:nvPr/>
        </p:nvSpPr>
        <p:spPr>
          <a:xfrm>
            <a:off x="9237943" y="1283877"/>
            <a:ext cx="1234633" cy="369332"/>
          </a:xfrm>
          <a:prstGeom prst="rect">
            <a:avLst/>
          </a:prstGeom>
          <a:noFill/>
        </p:spPr>
        <p:txBody>
          <a:bodyPr wrap="none" rtlCol="0">
            <a:spAutoFit/>
          </a:bodyPr>
          <a:lstStyle/>
          <a:p>
            <a:r>
              <a:rPr lang="en-US" altLang="ko-KR" dirty="0"/>
              <a:t>station S</a:t>
            </a:r>
            <a:r>
              <a:rPr lang="en-US" altLang="ko-KR" baseline="-25000" dirty="0"/>
              <a:t>1,6</a:t>
            </a:r>
            <a:endParaRPr lang="ko-KR" altLang="en-US" baseline="-25000" dirty="0"/>
          </a:p>
        </p:txBody>
      </p:sp>
      <p:sp>
        <p:nvSpPr>
          <p:cNvPr id="125" name="TextBox 124"/>
          <p:cNvSpPr txBox="1"/>
          <p:nvPr/>
        </p:nvSpPr>
        <p:spPr>
          <a:xfrm>
            <a:off x="9309951" y="4567754"/>
            <a:ext cx="1234633" cy="369332"/>
          </a:xfrm>
          <a:prstGeom prst="rect">
            <a:avLst/>
          </a:prstGeom>
          <a:noFill/>
        </p:spPr>
        <p:txBody>
          <a:bodyPr wrap="none" rtlCol="0">
            <a:spAutoFit/>
          </a:bodyPr>
          <a:lstStyle/>
          <a:p>
            <a:r>
              <a:rPr lang="en-US" altLang="ko-KR" dirty="0"/>
              <a:t>station S</a:t>
            </a:r>
            <a:r>
              <a:rPr lang="en-US" altLang="ko-KR" baseline="-25000" dirty="0"/>
              <a:t>2,6</a:t>
            </a:r>
            <a:endParaRPr lang="ko-KR" altLang="en-US" baseline="-25000" dirty="0"/>
          </a:p>
        </p:txBody>
      </p:sp>
      <p:sp>
        <p:nvSpPr>
          <p:cNvPr id="126" name="TextBox 125"/>
          <p:cNvSpPr txBox="1"/>
          <p:nvPr/>
        </p:nvSpPr>
        <p:spPr>
          <a:xfrm>
            <a:off x="6059094" y="4933614"/>
            <a:ext cx="1895391" cy="369332"/>
          </a:xfrm>
          <a:prstGeom prst="rect">
            <a:avLst/>
          </a:prstGeom>
          <a:noFill/>
        </p:spPr>
        <p:txBody>
          <a:bodyPr wrap="none" rtlCol="0">
            <a:spAutoFit/>
          </a:bodyPr>
          <a:lstStyle/>
          <a:p>
            <a:r>
              <a:rPr lang="en-US" altLang="ko-KR" b="1" dirty="0"/>
              <a:t>Assembly Line 2</a:t>
            </a:r>
            <a:endParaRPr lang="ko-KR" altLang="en-US" b="1" dirty="0"/>
          </a:p>
        </p:txBody>
      </p:sp>
      <p:sp>
        <p:nvSpPr>
          <p:cNvPr id="128" name="Oval 127"/>
          <p:cNvSpPr/>
          <p:nvPr/>
        </p:nvSpPr>
        <p:spPr>
          <a:xfrm>
            <a:off x="2602709" y="221059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129" name="Oval 128"/>
          <p:cNvSpPr/>
          <p:nvPr/>
        </p:nvSpPr>
        <p:spPr>
          <a:xfrm>
            <a:off x="2602709" y="3459231"/>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31" name="Oval 130"/>
          <p:cNvSpPr/>
          <p:nvPr/>
        </p:nvSpPr>
        <p:spPr>
          <a:xfrm>
            <a:off x="3977998" y="23706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132" name="Oval 131"/>
          <p:cNvSpPr/>
          <p:nvPr/>
        </p:nvSpPr>
        <p:spPr>
          <a:xfrm>
            <a:off x="3977998" y="3315215"/>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34" name="Straight Arrow Connector 133"/>
          <p:cNvCxnSpPr>
            <a:stCxn id="93" idx="5"/>
            <a:endCxn id="131" idx="1"/>
          </p:cNvCxnSpPr>
          <p:nvPr/>
        </p:nvCxnSpPr>
        <p:spPr>
          <a:xfrm>
            <a:off x="3902293" y="2089271"/>
            <a:ext cx="149522" cy="3551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31" idx="5"/>
            <a:endCxn id="98" idx="0"/>
          </p:cNvCxnSpPr>
          <p:nvPr/>
        </p:nvCxnSpPr>
        <p:spPr>
          <a:xfrm>
            <a:off x="4408238" y="2800884"/>
            <a:ext cx="683997" cy="12324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4" idx="7"/>
            <a:endCxn id="132" idx="3"/>
          </p:cNvCxnSpPr>
          <p:nvPr/>
        </p:nvCxnSpPr>
        <p:spPr>
          <a:xfrm flipV="1">
            <a:off x="3974301" y="3745454"/>
            <a:ext cx="77514" cy="36365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2" idx="7"/>
            <a:endCxn id="97" idx="3"/>
          </p:cNvCxnSpPr>
          <p:nvPr/>
        </p:nvCxnSpPr>
        <p:spPr>
          <a:xfrm flipV="1">
            <a:off x="4408237" y="2087312"/>
            <a:ext cx="433778" cy="130172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endCxn id="128" idx="3"/>
          </p:cNvCxnSpPr>
          <p:nvPr/>
        </p:nvCxnSpPr>
        <p:spPr>
          <a:xfrm flipV="1">
            <a:off x="2458694" y="2640837"/>
            <a:ext cx="217833" cy="2338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endCxn id="129" idx="1"/>
          </p:cNvCxnSpPr>
          <p:nvPr/>
        </p:nvCxnSpPr>
        <p:spPr>
          <a:xfrm>
            <a:off x="2458694" y="3315216"/>
            <a:ext cx="217833" cy="21783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28" idx="7"/>
            <a:endCxn id="93" idx="2"/>
          </p:cNvCxnSpPr>
          <p:nvPr/>
        </p:nvCxnSpPr>
        <p:spPr>
          <a:xfrm flipV="1">
            <a:off x="3032948" y="1911059"/>
            <a:ext cx="439106" cy="37335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29" idx="5"/>
            <a:endCxn id="94" idx="2"/>
          </p:cNvCxnSpPr>
          <p:nvPr/>
        </p:nvCxnSpPr>
        <p:spPr>
          <a:xfrm>
            <a:off x="3032948" y="3889471"/>
            <a:ext cx="511114" cy="3978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5272254" y="23706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47" name="Oval 146"/>
          <p:cNvSpPr/>
          <p:nvPr/>
        </p:nvSpPr>
        <p:spPr>
          <a:xfrm>
            <a:off x="5272254" y="3315215"/>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cxnSp>
        <p:nvCxnSpPr>
          <p:cNvPr id="149" name="Straight Arrow Connector 148"/>
          <p:cNvCxnSpPr>
            <a:stCxn id="97" idx="5"/>
            <a:endCxn id="146" idx="1"/>
          </p:cNvCxnSpPr>
          <p:nvPr/>
        </p:nvCxnSpPr>
        <p:spPr>
          <a:xfrm>
            <a:off x="5198437" y="2087311"/>
            <a:ext cx="147634" cy="3571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46" idx="5"/>
            <a:endCxn id="102" idx="0"/>
          </p:cNvCxnSpPr>
          <p:nvPr/>
        </p:nvCxnSpPr>
        <p:spPr>
          <a:xfrm>
            <a:off x="5702494" y="2800883"/>
            <a:ext cx="619125" cy="123788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98" idx="7"/>
            <a:endCxn id="147" idx="3"/>
          </p:cNvCxnSpPr>
          <p:nvPr/>
        </p:nvCxnSpPr>
        <p:spPr>
          <a:xfrm flipV="1">
            <a:off x="5270445" y="3745455"/>
            <a:ext cx="75626" cy="36169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7" idx="7"/>
            <a:endCxn id="101" idx="3"/>
          </p:cNvCxnSpPr>
          <p:nvPr/>
        </p:nvCxnSpPr>
        <p:spPr>
          <a:xfrm flipV="1">
            <a:off x="5702493" y="2092742"/>
            <a:ext cx="368906" cy="129629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6501638" y="234197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155" name="Oval 154"/>
          <p:cNvSpPr/>
          <p:nvPr/>
        </p:nvSpPr>
        <p:spPr>
          <a:xfrm>
            <a:off x="6501638" y="3286549"/>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56" name="Straight Arrow Connector 155"/>
          <p:cNvCxnSpPr>
            <a:stCxn id="101" idx="5"/>
            <a:endCxn id="154" idx="1"/>
          </p:cNvCxnSpPr>
          <p:nvPr/>
        </p:nvCxnSpPr>
        <p:spPr>
          <a:xfrm>
            <a:off x="6427821" y="2092743"/>
            <a:ext cx="147634" cy="3230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54" idx="5"/>
            <a:endCxn id="112" idx="1"/>
          </p:cNvCxnSpPr>
          <p:nvPr/>
        </p:nvCxnSpPr>
        <p:spPr>
          <a:xfrm>
            <a:off x="6931878" y="2772217"/>
            <a:ext cx="425169" cy="133840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02" idx="7"/>
            <a:endCxn id="155" idx="3"/>
          </p:cNvCxnSpPr>
          <p:nvPr/>
        </p:nvCxnSpPr>
        <p:spPr>
          <a:xfrm flipV="1">
            <a:off x="6499829" y="3716788"/>
            <a:ext cx="75626" cy="39579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7"/>
            <a:endCxn id="111" idx="3"/>
          </p:cNvCxnSpPr>
          <p:nvPr/>
        </p:nvCxnSpPr>
        <p:spPr>
          <a:xfrm flipV="1">
            <a:off x="6931878" y="2090784"/>
            <a:ext cx="353161" cy="126958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7768274" y="234197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61" name="Oval 160"/>
          <p:cNvSpPr/>
          <p:nvPr/>
        </p:nvSpPr>
        <p:spPr>
          <a:xfrm>
            <a:off x="7768274" y="3286549"/>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62" name="Straight Arrow Connector 161"/>
          <p:cNvCxnSpPr>
            <a:stCxn id="111" idx="5"/>
            <a:endCxn id="160" idx="1"/>
          </p:cNvCxnSpPr>
          <p:nvPr/>
        </p:nvCxnSpPr>
        <p:spPr>
          <a:xfrm>
            <a:off x="7641461" y="2090783"/>
            <a:ext cx="200631" cy="32501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60" idx="5"/>
            <a:endCxn id="116" idx="0"/>
          </p:cNvCxnSpPr>
          <p:nvPr/>
        </p:nvCxnSpPr>
        <p:spPr>
          <a:xfrm>
            <a:off x="8198514" y="2772217"/>
            <a:ext cx="571377" cy="12665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12" idx="7"/>
            <a:endCxn id="161" idx="3"/>
          </p:cNvCxnSpPr>
          <p:nvPr/>
        </p:nvCxnSpPr>
        <p:spPr>
          <a:xfrm flipV="1">
            <a:off x="7713469" y="3716789"/>
            <a:ext cx="128623" cy="3938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61" idx="7"/>
            <a:endCxn id="115" idx="3"/>
          </p:cNvCxnSpPr>
          <p:nvPr/>
        </p:nvCxnSpPr>
        <p:spPr>
          <a:xfrm flipV="1">
            <a:off x="8198513" y="2092742"/>
            <a:ext cx="321158" cy="126762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8949910" y="234197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67" name="Oval 166"/>
          <p:cNvSpPr/>
          <p:nvPr/>
        </p:nvSpPr>
        <p:spPr>
          <a:xfrm>
            <a:off x="8949910" y="3286549"/>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cxnSp>
        <p:nvCxnSpPr>
          <p:cNvPr id="168" name="Straight Arrow Connector 167"/>
          <p:cNvCxnSpPr>
            <a:stCxn id="115" idx="5"/>
            <a:endCxn id="166" idx="1"/>
          </p:cNvCxnSpPr>
          <p:nvPr/>
        </p:nvCxnSpPr>
        <p:spPr>
          <a:xfrm>
            <a:off x="8876093" y="2092743"/>
            <a:ext cx="147634" cy="3230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6" idx="5"/>
            <a:endCxn id="122" idx="0"/>
          </p:cNvCxnSpPr>
          <p:nvPr/>
        </p:nvCxnSpPr>
        <p:spPr>
          <a:xfrm>
            <a:off x="9380149" y="2772218"/>
            <a:ext cx="547118" cy="12645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16" idx="7"/>
            <a:endCxn id="167" idx="3"/>
          </p:cNvCxnSpPr>
          <p:nvPr/>
        </p:nvCxnSpPr>
        <p:spPr>
          <a:xfrm flipV="1">
            <a:off x="8948101" y="3716788"/>
            <a:ext cx="75626" cy="39579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67" idx="7"/>
            <a:endCxn id="121" idx="4"/>
          </p:cNvCxnSpPr>
          <p:nvPr/>
        </p:nvCxnSpPr>
        <p:spPr>
          <a:xfrm flipV="1">
            <a:off x="9380149" y="2164600"/>
            <a:ext cx="475110" cy="119576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2" name="Oval 171"/>
          <p:cNvSpPr/>
          <p:nvPr/>
        </p:nvSpPr>
        <p:spPr>
          <a:xfrm>
            <a:off x="10286264" y="221059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73" name="Oval 172"/>
          <p:cNvSpPr/>
          <p:nvPr/>
        </p:nvSpPr>
        <p:spPr>
          <a:xfrm>
            <a:off x="10286264" y="3459231"/>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74" name="Straight Arrow Connector 173"/>
          <p:cNvCxnSpPr>
            <a:stCxn id="121" idx="6"/>
            <a:endCxn id="172" idx="1"/>
          </p:cNvCxnSpPr>
          <p:nvPr/>
        </p:nvCxnSpPr>
        <p:spPr>
          <a:xfrm>
            <a:off x="10107287" y="1912573"/>
            <a:ext cx="252794" cy="37184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22" idx="7"/>
            <a:endCxn id="173" idx="3"/>
          </p:cNvCxnSpPr>
          <p:nvPr/>
        </p:nvCxnSpPr>
        <p:spPr>
          <a:xfrm flipV="1">
            <a:off x="10105479" y="3889471"/>
            <a:ext cx="254603" cy="22115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72" idx="5"/>
          </p:cNvCxnSpPr>
          <p:nvPr/>
        </p:nvCxnSpPr>
        <p:spPr>
          <a:xfrm>
            <a:off x="10716503" y="2640838"/>
            <a:ext cx="167126" cy="23386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73" idx="7"/>
          </p:cNvCxnSpPr>
          <p:nvPr/>
        </p:nvCxnSpPr>
        <p:spPr>
          <a:xfrm flipV="1">
            <a:off x="10716504" y="3171200"/>
            <a:ext cx="219553" cy="36184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1134704" y="2770730"/>
            <a:ext cx="1308371" cy="646331"/>
          </a:xfrm>
          <a:prstGeom prst="rect">
            <a:avLst/>
          </a:prstGeom>
          <a:noFill/>
        </p:spPr>
        <p:txBody>
          <a:bodyPr wrap="none" rtlCol="0">
            <a:spAutoFit/>
          </a:bodyPr>
          <a:lstStyle/>
          <a:p>
            <a:pPr algn="ctr"/>
            <a:r>
              <a:rPr lang="en-US" altLang="ko-KR" b="1" dirty="0"/>
              <a:t>Production</a:t>
            </a:r>
            <a:br>
              <a:rPr lang="en-US" altLang="ko-KR" b="1" dirty="0"/>
            </a:br>
            <a:r>
              <a:rPr lang="en-US" altLang="ko-KR" b="1" dirty="0"/>
              <a:t>Start</a:t>
            </a:r>
            <a:endParaRPr lang="ko-KR" altLang="en-US" b="1" dirty="0"/>
          </a:p>
        </p:txBody>
      </p:sp>
      <p:sp>
        <p:nvSpPr>
          <p:cNvPr id="179" name="TextBox 178"/>
          <p:cNvSpPr txBox="1"/>
          <p:nvPr/>
        </p:nvSpPr>
        <p:spPr>
          <a:xfrm>
            <a:off x="10883629" y="2741961"/>
            <a:ext cx="1308371" cy="646331"/>
          </a:xfrm>
          <a:prstGeom prst="rect">
            <a:avLst/>
          </a:prstGeom>
          <a:noFill/>
        </p:spPr>
        <p:txBody>
          <a:bodyPr wrap="none" rtlCol="0">
            <a:spAutoFit/>
          </a:bodyPr>
          <a:lstStyle/>
          <a:p>
            <a:pPr algn="ctr"/>
            <a:r>
              <a:rPr lang="en-US" altLang="ko-KR" b="1" dirty="0"/>
              <a:t>Production</a:t>
            </a:r>
            <a:br>
              <a:rPr lang="en-US" altLang="ko-KR" b="1" dirty="0"/>
            </a:br>
            <a:r>
              <a:rPr lang="en-US" altLang="ko-KR" b="1" dirty="0"/>
              <a:t>End</a:t>
            </a:r>
            <a:endParaRPr lang="ko-KR" altLang="en-US" b="1" dirty="0"/>
          </a:p>
        </p:txBody>
      </p:sp>
      <p:cxnSp>
        <p:nvCxnSpPr>
          <p:cNvPr id="180" name="Straight Arrow Connector 179"/>
          <p:cNvCxnSpPr>
            <a:stCxn id="94" idx="6"/>
            <a:endCxn id="98" idx="2"/>
          </p:cNvCxnSpPr>
          <p:nvPr/>
        </p:nvCxnSpPr>
        <p:spPr>
          <a:xfrm flipV="1">
            <a:off x="4048118" y="4285365"/>
            <a:ext cx="792088"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98" idx="6"/>
            <a:endCxn id="102" idx="2"/>
          </p:cNvCxnSpPr>
          <p:nvPr/>
        </p:nvCxnSpPr>
        <p:spPr>
          <a:xfrm>
            <a:off x="5344262" y="4285365"/>
            <a:ext cx="725328" cy="543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02" idx="6"/>
            <a:endCxn id="112" idx="2"/>
          </p:cNvCxnSpPr>
          <p:nvPr/>
        </p:nvCxnSpPr>
        <p:spPr>
          <a:xfrm flipV="1">
            <a:off x="6573647" y="4288837"/>
            <a:ext cx="709583"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12" idx="6"/>
            <a:endCxn id="116" idx="2"/>
          </p:cNvCxnSpPr>
          <p:nvPr/>
        </p:nvCxnSpPr>
        <p:spPr>
          <a:xfrm>
            <a:off x="7787286" y="4288837"/>
            <a:ext cx="730577"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16" idx="6"/>
            <a:endCxn id="122" idx="2"/>
          </p:cNvCxnSpPr>
          <p:nvPr/>
        </p:nvCxnSpPr>
        <p:spPr>
          <a:xfrm flipV="1">
            <a:off x="9021919" y="4288837"/>
            <a:ext cx="653321"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93" idx="6"/>
            <a:endCxn id="97" idx="2"/>
          </p:cNvCxnSpPr>
          <p:nvPr/>
        </p:nvCxnSpPr>
        <p:spPr>
          <a:xfrm flipV="1">
            <a:off x="3976110" y="1909101"/>
            <a:ext cx="792088"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97" idx="6"/>
            <a:endCxn id="101" idx="2"/>
          </p:cNvCxnSpPr>
          <p:nvPr/>
        </p:nvCxnSpPr>
        <p:spPr>
          <a:xfrm>
            <a:off x="5272254" y="1909101"/>
            <a:ext cx="725328" cy="543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01" idx="6"/>
            <a:endCxn id="111" idx="2"/>
          </p:cNvCxnSpPr>
          <p:nvPr/>
        </p:nvCxnSpPr>
        <p:spPr>
          <a:xfrm flipV="1">
            <a:off x="6501639" y="1912573"/>
            <a:ext cx="709583"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11" idx="6"/>
            <a:endCxn id="115" idx="2"/>
          </p:cNvCxnSpPr>
          <p:nvPr/>
        </p:nvCxnSpPr>
        <p:spPr>
          <a:xfrm>
            <a:off x="7715278" y="1912573"/>
            <a:ext cx="730577"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15" idx="6"/>
            <a:endCxn id="121" idx="2"/>
          </p:cNvCxnSpPr>
          <p:nvPr/>
        </p:nvCxnSpPr>
        <p:spPr>
          <a:xfrm flipV="1">
            <a:off x="8949911" y="1912573"/>
            <a:ext cx="653321"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4474918" y="1096174"/>
            <a:ext cx="0" cy="3888432"/>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Slide Number Placeholder 3"/>
          <p:cNvSpPr>
            <a:spLocks noGrp="1"/>
          </p:cNvSpPr>
          <p:nvPr>
            <p:ph type="sldNum" sz="quarter" idx="12"/>
          </p:nvPr>
        </p:nvSpPr>
        <p:spPr>
          <a:xfrm>
            <a:off x="11280577" y="6620808"/>
            <a:ext cx="828212" cy="216024"/>
          </a:xfrm>
        </p:spPr>
        <p:txBody>
          <a:bodyPr/>
          <a:lstStyle/>
          <a:p>
            <a:r>
              <a:rPr lang="en-US" altLang="ko-KR" dirty="0" smtClean="0"/>
              <a:t>16</a:t>
            </a:r>
            <a:endParaRPr lang="ko-KR" altLang="en-US" dirty="0"/>
          </a:p>
        </p:txBody>
      </p:sp>
    </p:spTree>
    <p:extLst>
      <p:ext uri="{BB962C8B-B14F-4D97-AF65-F5344CB8AC3E}">
        <p14:creationId xmlns:p14="http://schemas.microsoft.com/office/powerpoint/2010/main" val="1247459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8774" y="242199"/>
            <a:ext cx="8435280" cy="634082"/>
          </a:xfrm>
        </p:spPr>
        <p:txBody>
          <a:bodyPr>
            <a:normAutofit fontScale="90000"/>
          </a:bodyPr>
          <a:lstStyle/>
          <a:p>
            <a:r>
              <a:rPr lang="en-US" altLang="ko-KR" sz="4400" dirty="0"/>
              <a:t>Process of Assembly Line Scheduling </a:t>
            </a:r>
            <a:endParaRPr lang="ko-KR" altLang="en-US" sz="4400" dirty="0"/>
          </a:p>
        </p:txBody>
      </p:sp>
      <p:graphicFrame>
        <p:nvGraphicFramePr>
          <p:cNvPr id="89" name="Table 88"/>
          <p:cNvGraphicFramePr>
            <a:graphicFrameLocks noGrp="1"/>
          </p:cNvGraphicFramePr>
          <p:nvPr>
            <p:extLst>
              <p:ext uri="{D42A27DB-BD31-4B8C-83A1-F6EECF244321}">
                <p14:modId xmlns:p14="http://schemas.microsoft.com/office/powerpoint/2010/main" val="2718901375"/>
              </p:ext>
            </p:extLst>
          </p:nvPr>
        </p:nvGraphicFramePr>
        <p:xfrm>
          <a:off x="3214745" y="5437058"/>
          <a:ext cx="3696701" cy="111252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480137">
                  <a:extLst>
                    <a:ext uri="{9D8B030D-6E8A-4147-A177-3AD203B41FA5}">
                      <a16:colId xmlns:a16="http://schemas.microsoft.com/office/drawing/2014/main" val="20001"/>
                    </a:ext>
                  </a:extLst>
                </a:gridCol>
                <a:gridCol w="528100">
                  <a:extLst>
                    <a:ext uri="{9D8B030D-6E8A-4147-A177-3AD203B41FA5}">
                      <a16:colId xmlns:a16="http://schemas.microsoft.com/office/drawing/2014/main" val="20002"/>
                    </a:ext>
                  </a:extLst>
                </a:gridCol>
                <a:gridCol w="528100">
                  <a:extLst>
                    <a:ext uri="{9D8B030D-6E8A-4147-A177-3AD203B41FA5}">
                      <a16:colId xmlns:a16="http://schemas.microsoft.com/office/drawing/2014/main" val="20003"/>
                    </a:ext>
                  </a:extLst>
                </a:gridCol>
                <a:gridCol w="528100">
                  <a:extLst>
                    <a:ext uri="{9D8B030D-6E8A-4147-A177-3AD203B41FA5}">
                      <a16:colId xmlns:a16="http://schemas.microsoft.com/office/drawing/2014/main" val="20004"/>
                    </a:ext>
                  </a:extLst>
                </a:gridCol>
                <a:gridCol w="528100">
                  <a:extLst>
                    <a:ext uri="{9D8B030D-6E8A-4147-A177-3AD203B41FA5}">
                      <a16:colId xmlns:a16="http://schemas.microsoft.com/office/drawing/2014/main" val="20005"/>
                    </a:ext>
                  </a:extLst>
                </a:gridCol>
                <a:gridCol w="528100">
                  <a:extLst>
                    <a:ext uri="{9D8B030D-6E8A-4147-A177-3AD203B41FA5}">
                      <a16:colId xmlns:a16="http://schemas.microsoft.com/office/drawing/2014/main" val="20006"/>
                    </a:ext>
                  </a:extLst>
                </a:gridCol>
              </a:tblGrid>
              <a:tr h="370840">
                <a:tc>
                  <a:txBody>
                    <a:bodyPr/>
                    <a:lstStyle/>
                    <a:p>
                      <a:pPr algn="ctr" latinLnBrk="1"/>
                      <a:r>
                        <a:rPr lang="en-US" altLang="ko-KR" sz="1050" dirty="0" smtClean="0">
                          <a:solidFill>
                            <a:schemeClr val="tx1"/>
                          </a:solidFill>
                        </a:rPr>
                        <a:t>Time</a:t>
                      </a:r>
                      <a:endParaRPr lang="ko-KR" altLang="en-US" sz="1050"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3</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4</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5</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6</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r h="370840">
                <a:tc>
                  <a:txBody>
                    <a:bodyPr/>
                    <a:lstStyle/>
                    <a:p>
                      <a:pPr algn="ctr" latinLnBrk="1"/>
                      <a:r>
                        <a:rPr lang="en-US" altLang="ko-KR" dirty="0" smtClean="0">
                          <a:solidFill>
                            <a:schemeClr val="tx1"/>
                          </a:solidFill>
                        </a:rPr>
                        <a:t>L1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9</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18</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extLst>
                  <a:ext uri="{0D108BD9-81ED-4DB2-BD59-A6C34878D82A}">
                    <a16:rowId xmlns:a16="http://schemas.microsoft.com/office/drawing/2014/main" val="10001"/>
                  </a:ext>
                </a:extLst>
              </a:tr>
              <a:tr h="370840">
                <a:tc>
                  <a:txBody>
                    <a:bodyPr/>
                    <a:lstStyle/>
                    <a:p>
                      <a:pPr algn="ctr" latinLnBrk="1"/>
                      <a:r>
                        <a:rPr lang="en-US" altLang="ko-KR" dirty="0" smtClean="0">
                          <a:solidFill>
                            <a:schemeClr val="tx1"/>
                          </a:solidFill>
                        </a:rPr>
                        <a:t>L2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16</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extLst>
                  <a:ext uri="{0D108BD9-81ED-4DB2-BD59-A6C34878D82A}">
                    <a16:rowId xmlns:a16="http://schemas.microsoft.com/office/drawing/2014/main" val="10002"/>
                  </a:ext>
                </a:extLst>
              </a:tr>
            </a:tbl>
          </a:graphicData>
        </a:graphic>
      </p:graphicFrame>
      <p:graphicFrame>
        <p:nvGraphicFramePr>
          <p:cNvPr id="90" name="Table 89"/>
          <p:cNvGraphicFramePr>
            <a:graphicFrameLocks noGrp="1"/>
          </p:cNvGraphicFramePr>
          <p:nvPr>
            <p:extLst>
              <p:ext uri="{D42A27DB-BD31-4B8C-83A1-F6EECF244321}">
                <p14:modId xmlns:p14="http://schemas.microsoft.com/office/powerpoint/2010/main" val="887085428"/>
              </p:ext>
            </p:extLst>
          </p:nvPr>
        </p:nvGraphicFramePr>
        <p:xfrm>
          <a:off x="7357047" y="5431718"/>
          <a:ext cx="3639846" cy="1112520"/>
        </p:xfrm>
        <a:graphic>
          <a:graphicData uri="http://schemas.openxmlformats.org/drawingml/2006/table">
            <a:tbl>
              <a:tblPr firstRow="1" bandRow="1">
                <a:tableStyleId>{5C22544A-7EE6-4342-B048-85BDC9FD1C3A}</a:tableStyleId>
              </a:tblPr>
              <a:tblGrid>
                <a:gridCol w="576061">
                  <a:extLst>
                    <a:ext uri="{9D8B030D-6E8A-4147-A177-3AD203B41FA5}">
                      <a16:colId xmlns:a16="http://schemas.microsoft.com/office/drawing/2014/main" val="20000"/>
                    </a:ext>
                  </a:extLst>
                </a:gridCol>
                <a:gridCol w="463895">
                  <a:extLst>
                    <a:ext uri="{9D8B030D-6E8A-4147-A177-3AD203B41FA5}">
                      <a16:colId xmlns:a16="http://schemas.microsoft.com/office/drawing/2014/main" val="20001"/>
                    </a:ext>
                  </a:extLst>
                </a:gridCol>
                <a:gridCol w="519978">
                  <a:extLst>
                    <a:ext uri="{9D8B030D-6E8A-4147-A177-3AD203B41FA5}">
                      <a16:colId xmlns:a16="http://schemas.microsoft.com/office/drawing/2014/main" val="20002"/>
                    </a:ext>
                  </a:extLst>
                </a:gridCol>
                <a:gridCol w="519978">
                  <a:extLst>
                    <a:ext uri="{9D8B030D-6E8A-4147-A177-3AD203B41FA5}">
                      <a16:colId xmlns:a16="http://schemas.microsoft.com/office/drawing/2014/main" val="20003"/>
                    </a:ext>
                  </a:extLst>
                </a:gridCol>
                <a:gridCol w="519978">
                  <a:extLst>
                    <a:ext uri="{9D8B030D-6E8A-4147-A177-3AD203B41FA5}">
                      <a16:colId xmlns:a16="http://schemas.microsoft.com/office/drawing/2014/main" val="20004"/>
                    </a:ext>
                  </a:extLst>
                </a:gridCol>
                <a:gridCol w="519978">
                  <a:extLst>
                    <a:ext uri="{9D8B030D-6E8A-4147-A177-3AD203B41FA5}">
                      <a16:colId xmlns:a16="http://schemas.microsoft.com/office/drawing/2014/main" val="20005"/>
                    </a:ext>
                  </a:extLst>
                </a:gridCol>
                <a:gridCol w="519978">
                  <a:extLst>
                    <a:ext uri="{9D8B030D-6E8A-4147-A177-3AD203B41FA5}">
                      <a16:colId xmlns:a16="http://schemas.microsoft.com/office/drawing/2014/main" val="20006"/>
                    </a:ext>
                  </a:extLst>
                </a:gridCol>
              </a:tblGrid>
              <a:tr h="370840">
                <a:tc>
                  <a:txBody>
                    <a:bodyPr/>
                    <a:lstStyle/>
                    <a:p>
                      <a:pPr algn="ctr" latinLnBrk="1"/>
                      <a:r>
                        <a:rPr lang="en-US" altLang="ko-KR" sz="1050" dirty="0" smtClean="0">
                          <a:solidFill>
                            <a:schemeClr val="tx1"/>
                          </a:solidFill>
                        </a:rPr>
                        <a:t>Trace</a:t>
                      </a:r>
                      <a:endParaRPr lang="ko-KR" altLang="en-US" sz="1050"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3</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4</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5</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6</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r h="370840">
                <a:tc>
                  <a:txBody>
                    <a:bodyPr/>
                    <a:lstStyle/>
                    <a:p>
                      <a:pPr algn="ctr" latinLnBrk="1"/>
                      <a:r>
                        <a:rPr lang="en-US" altLang="ko-KR" dirty="0" smtClean="0">
                          <a:solidFill>
                            <a:schemeClr val="tx1"/>
                          </a:solidFill>
                        </a:rPr>
                        <a:t>L1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extLst>
                  <a:ext uri="{0D108BD9-81ED-4DB2-BD59-A6C34878D82A}">
                    <a16:rowId xmlns:a16="http://schemas.microsoft.com/office/drawing/2014/main" val="10001"/>
                  </a:ext>
                </a:extLst>
              </a:tr>
              <a:tr h="370840">
                <a:tc>
                  <a:txBody>
                    <a:bodyPr/>
                    <a:lstStyle/>
                    <a:p>
                      <a:pPr algn="ctr" latinLnBrk="1"/>
                      <a:r>
                        <a:rPr lang="en-US" altLang="ko-KR" dirty="0" smtClean="0">
                          <a:solidFill>
                            <a:schemeClr val="tx1"/>
                          </a:solidFill>
                        </a:rPr>
                        <a:t>L2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extLst>
                  <a:ext uri="{0D108BD9-81ED-4DB2-BD59-A6C34878D82A}">
                    <a16:rowId xmlns:a16="http://schemas.microsoft.com/office/drawing/2014/main" val="10002"/>
                  </a:ext>
                </a:extLst>
              </a:tr>
            </a:tbl>
          </a:graphicData>
        </a:graphic>
      </p:graphicFrame>
      <p:sp>
        <p:nvSpPr>
          <p:cNvPr id="91" name="Rectangle 90"/>
          <p:cNvSpPr/>
          <p:nvPr/>
        </p:nvSpPr>
        <p:spPr>
          <a:xfrm>
            <a:off x="3055015" y="3819271"/>
            <a:ext cx="7581834"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2" name="Rectangle 91"/>
          <p:cNvSpPr/>
          <p:nvPr/>
        </p:nvSpPr>
        <p:spPr>
          <a:xfrm>
            <a:off x="2962749" y="1154975"/>
            <a:ext cx="7581834"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Oval 92"/>
          <p:cNvSpPr/>
          <p:nvPr/>
        </p:nvSpPr>
        <p:spPr>
          <a:xfrm>
            <a:off x="3472054" y="1659031"/>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7</a:t>
            </a:r>
            <a:endParaRPr lang="ko-KR" altLang="en-US" dirty="0">
              <a:solidFill>
                <a:schemeClr val="tx1"/>
              </a:solidFill>
            </a:endParaRPr>
          </a:p>
        </p:txBody>
      </p:sp>
      <p:sp>
        <p:nvSpPr>
          <p:cNvPr id="94" name="Oval 93"/>
          <p:cNvSpPr/>
          <p:nvPr/>
        </p:nvSpPr>
        <p:spPr>
          <a:xfrm>
            <a:off x="3544062" y="4035295"/>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8</a:t>
            </a:r>
            <a:endParaRPr lang="ko-KR" altLang="en-US" dirty="0">
              <a:solidFill>
                <a:schemeClr val="tx1"/>
              </a:solidFill>
            </a:endParaRPr>
          </a:p>
        </p:txBody>
      </p:sp>
      <p:sp>
        <p:nvSpPr>
          <p:cNvPr id="95" name="TextBox 94"/>
          <p:cNvSpPr txBox="1"/>
          <p:nvPr/>
        </p:nvSpPr>
        <p:spPr>
          <a:xfrm>
            <a:off x="3106766" y="1282364"/>
            <a:ext cx="1234633" cy="369332"/>
          </a:xfrm>
          <a:prstGeom prst="rect">
            <a:avLst/>
          </a:prstGeom>
          <a:noFill/>
        </p:spPr>
        <p:txBody>
          <a:bodyPr wrap="none" rtlCol="0">
            <a:spAutoFit/>
          </a:bodyPr>
          <a:lstStyle/>
          <a:p>
            <a:r>
              <a:rPr lang="en-US" altLang="ko-KR" dirty="0"/>
              <a:t>station S</a:t>
            </a:r>
            <a:r>
              <a:rPr lang="en-US" altLang="ko-KR" baseline="-25000" dirty="0"/>
              <a:t>1,1</a:t>
            </a:r>
            <a:endParaRPr lang="ko-KR" altLang="en-US" baseline="-25000" dirty="0"/>
          </a:p>
        </p:txBody>
      </p:sp>
      <p:sp>
        <p:nvSpPr>
          <p:cNvPr id="96" name="TextBox 95"/>
          <p:cNvSpPr txBox="1"/>
          <p:nvPr/>
        </p:nvSpPr>
        <p:spPr>
          <a:xfrm>
            <a:off x="3178774" y="4566241"/>
            <a:ext cx="1234633" cy="369332"/>
          </a:xfrm>
          <a:prstGeom prst="rect">
            <a:avLst/>
          </a:prstGeom>
          <a:noFill/>
        </p:spPr>
        <p:txBody>
          <a:bodyPr wrap="none" rtlCol="0">
            <a:spAutoFit/>
          </a:bodyPr>
          <a:lstStyle/>
          <a:p>
            <a:r>
              <a:rPr lang="en-US" altLang="ko-KR" dirty="0"/>
              <a:t>station S</a:t>
            </a:r>
            <a:r>
              <a:rPr lang="en-US" altLang="ko-KR" baseline="-25000" dirty="0"/>
              <a:t>2,1</a:t>
            </a:r>
            <a:endParaRPr lang="ko-KR" altLang="en-US" baseline="-25000" dirty="0"/>
          </a:p>
        </p:txBody>
      </p:sp>
      <p:sp>
        <p:nvSpPr>
          <p:cNvPr id="97" name="Oval 96"/>
          <p:cNvSpPr/>
          <p:nvPr/>
        </p:nvSpPr>
        <p:spPr>
          <a:xfrm>
            <a:off x="4768198" y="1657072"/>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9</a:t>
            </a:r>
            <a:endParaRPr lang="ko-KR" altLang="en-US" dirty="0">
              <a:solidFill>
                <a:schemeClr val="tx1"/>
              </a:solidFill>
            </a:endParaRPr>
          </a:p>
        </p:txBody>
      </p:sp>
      <p:sp>
        <p:nvSpPr>
          <p:cNvPr id="98" name="Oval 97"/>
          <p:cNvSpPr/>
          <p:nvPr/>
        </p:nvSpPr>
        <p:spPr>
          <a:xfrm>
            <a:off x="4840206" y="4033336"/>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a:t>
            </a:r>
            <a:endParaRPr lang="ko-KR" altLang="en-US" dirty="0">
              <a:solidFill>
                <a:schemeClr val="tx1"/>
              </a:solidFill>
            </a:endParaRPr>
          </a:p>
        </p:txBody>
      </p:sp>
      <p:sp>
        <p:nvSpPr>
          <p:cNvPr id="99" name="TextBox 98"/>
          <p:cNvSpPr txBox="1"/>
          <p:nvPr/>
        </p:nvSpPr>
        <p:spPr>
          <a:xfrm>
            <a:off x="4402910" y="1280405"/>
            <a:ext cx="1234633" cy="369332"/>
          </a:xfrm>
          <a:prstGeom prst="rect">
            <a:avLst/>
          </a:prstGeom>
          <a:noFill/>
        </p:spPr>
        <p:txBody>
          <a:bodyPr wrap="none" rtlCol="0">
            <a:spAutoFit/>
          </a:bodyPr>
          <a:lstStyle/>
          <a:p>
            <a:r>
              <a:rPr lang="en-US" altLang="ko-KR" dirty="0"/>
              <a:t>station S</a:t>
            </a:r>
            <a:r>
              <a:rPr lang="en-US" altLang="ko-KR" baseline="-25000" dirty="0"/>
              <a:t>1,2</a:t>
            </a:r>
            <a:endParaRPr lang="ko-KR" altLang="en-US" baseline="-25000" dirty="0"/>
          </a:p>
        </p:txBody>
      </p:sp>
      <p:sp>
        <p:nvSpPr>
          <p:cNvPr id="100" name="TextBox 99"/>
          <p:cNvSpPr txBox="1"/>
          <p:nvPr/>
        </p:nvSpPr>
        <p:spPr>
          <a:xfrm>
            <a:off x="4474918" y="4564282"/>
            <a:ext cx="1234633" cy="369332"/>
          </a:xfrm>
          <a:prstGeom prst="rect">
            <a:avLst/>
          </a:prstGeom>
          <a:noFill/>
        </p:spPr>
        <p:txBody>
          <a:bodyPr wrap="none" rtlCol="0">
            <a:spAutoFit/>
          </a:bodyPr>
          <a:lstStyle/>
          <a:p>
            <a:r>
              <a:rPr lang="en-US" altLang="ko-KR" dirty="0"/>
              <a:t>station S</a:t>
            </a:r>
            <a:r>
              <a:rPr lang="en-US" altLang="ko-KR" baseline="-25000" dirty="0"/>
              <a:t>2,2</a:t>
            </a:r>
            <a:endParaRPr lang="ko-KR" altLang="en-US" baseline="-25000" dirty="0"/>
          </a:p>
        </p:txBody>
      </p:sp>
      <p:sp>
        <p:nvSpPr>
          <p:cNvPr id="101" name="Oval 100"/>
          <p:cNvSpPr/>
          <p:nvPr/>
        </p:nvSpPr>
        <p:spPr>
          <a:xfrm>
            <a:off x="5997582" y="1662503"/>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02" name="Oval 101"/>
          <p:cNvSpPr/>
          <p:nvPr/>
        </p:nvSpPr>
        <p:spPr>
          <a:xfrm>
            <a:off x="6069590" y="403876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6</a:t>
            </a:r>
            <a:endParaRPr lang="ko-KR" altLang="en-US" dirty="0">
              <a:solidFill>
                <a:schemeClr val="tx1"/>
              </a:solidFill>
            </a:endParaRPr>
          </a:p>
        </p:txBody>
      </p:sp>
      <p:sp>
        <p:nvSpPr>
          <p:cNvPr id="103" name="TextBox 102"/>
          <p:cNvSpPr txBox="1"/>
          <p:nvPr/>
        </p:nvSpPr>
        <p:spPr>
          <a:xfrm>
            <a:off x="5632294" y="1285836"/>
            <a:ext cx="1234633" cy="369332"/>
          </a:xfrm>
          <a:prstGeom prst="rect">
            <a:avLst/>
          </a:prstGeom>
          <a:noFill/>
        </p:spPr>
        <p:txBody>
          <a:bodyPr wrap="none" rtlCol="0">
            <a:spAutoFit/>
          </a:bodyPr>
          <a:lstStyle/>
          <a:p>
            <a:r>
              <a:rPr lang="en-US" altLang="ko-KR" dirty="0"/>
              <a:t>station S</a:t>
            </a:r>
            <a:r>
              <a:rPr lang="en-US" altLang="ko-KR" baseline="-25000" dirty="0"/>
              <a:t>1,3</a:t>
            </a:r>
            <a:endParaRPr lang="ko-KR" altLang="en-US" baseline="-25000" dirty="0"/>
          </a:p>
        </p:txBody>
      </p:sp>
      <p:sp>
        <p:nvSpPr>
          <p:cNvPr id="104" name="TextBox 103"/>
          <p:cNvSpPr txBox="1"/>
          <p:nvPr/>
        </p:nvSpPr>
        <p:spPr>
          <a:xfrm>
            <a:off x="5704302" y="4569713"/>
            <a:ext cx="1234633" cy="369332"/>
          </a:xfrm>
          <a:prstGeom prst="rect">
            <a:avLst/>
          </a:prstGeom>
          <a:noFill/>
        </p:spPr>
        <p:txBody>
          <a:bodyPr wrap="none" rtlCol="0">
            <a:spAutoFit/>
          </a:bodyPr>
          <a:lstStyle/>
          <a:p>
            <a:r>
              <a:rPr lang="en-US" altLang="ko-KR" dirty="0"/>
              <a:t>station S</a:t>
            </a:r>
            <a:r>
              <a:rPr lang="en-US" altLang="ko-KR" baseline="-25000" dirty="0"/>
              <a:t>2,3</a:t>
            </a:r>
            <a:endParaRPr lang="ko-KR" altLang="en-US" baseline="-25000" dirty="0"/>
          </a:p>
        </p:txBody>
      </p:sp>
      <p:sp>
        <p:nvSpPr>
          <p:cNvPr id="111" name="Oval 110"/>
          <p:cNvSpPr/>
          <p:nvPr/>
        </p:nvSpPr>
        <p:spPr>
          <a:xfrm>
            <a:off x="7211221" y="16605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12" name="Oval 111"/>
          <p:cNvSpPr/>
          <p:nvPr/>
        </p:nvSpPr>
        <p:spPr>
          <a:xfrm>
            <a:off x="7283229" y="403680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13" name="TextBox 112"/>
          <p:cNvSpPr txBox="1"/>
          <p:nvPr/>
        </p:nvSpPr>
        <p:spPr>
          <a:xfrm>
            <a:off x="6845933" y="1283877"/>
            <a:ext cx="1234633" cy="369332"/>
          </a:xfrm>
          <a:prstGeom prst="rect">
            <a:avLst/>
          </a:prstGeom>
          <a:noFill/>
        </p:spPr>
        <p:txBody>
          <a:bodyPr wrap="none" rtlCol="0">
            <a:spAutoFit/>
          </a:bodyPr>
          <a:lstStyle/>
          <a:p>
            <a:r>
              <a:rPr lang="en-US" altLang="ko-KR" dirty="0"/>
              <a:t>station S</a:t>
            </a:r>
            <a:r>
              <a:rPr lang="en-US" altLang="ko-KR" baseline="-25000" dirty="0"/>
              <a:t>1,4</a:t>
            </a:r>
            <a:endParaRPr lang="ko-KR" altLang="en-US" baseline="-25000" dirty="0"/>
          </a:p>
        </p:txBody>
      </p:sp>
      <p:sp>
        <p:nvSpPr>
          <p:cNvPr id="114" name="TextBox 113"/>
          <p:cNvSpPr txBox="1"/>
          <p:nvPr/>
        </p:nvSpPr>
        <p:spPr>
          <a:xfrm>
            <a:off x="6917941" y="4567754"/>
            <a:ext cx="1234633" cy="369332"/>
          </a:xfrm>
          <a:prstGeom prst="rect">
            <a:avLst/>
          </a:prstGeom>
          <a:noFill/>
        </p:spPr>
        <p:txBody>
          <a:bodyPr wrap="none" rtlCol="0">
            <a:spAutoFit/>
          </a:bodyPr>
          <a:lstStyle/>
          <a:p>
            <a:r>
              <a:rPr lang="en-US" altLang="ko-KR" dirty="0"/>
              <a:t>station S</a:t>
            </a:r>
            <a:r>
              <a:rPr lang="en-US" altLang="ko-KR" baseline="-25000" dirty="0"/>
              <a:t>2,4</a:t>
            </a:r>
            <a:endParaRPr lang="ko-KR" altLang="en-US" baseline="-25000" dirty="0"/>
          </a:p>
        </p:txBody>
      </p:sp>
      <p:sp>
        <p:nvSpPr>
          <p:cNvPr id="115" name="Oval 114"/>
          <p:cNvSpPr/>
          <p:nvPr/>
        </p:nvSpPr>
        <p:spPr>
          <a:xfrm>
            <a:off x="8445854" y="1662503"/>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8</a:t>
            </a:r>
            <a:endParaRPr lang="ko-KR" altLang="en-US" dirty="0">
              <a:solidFill>
                <a:schemeClr val="tx1"/>
              </a:solidFill>
            </a:endParaRPr>
          </a:p>
        </p:txBody>
      </p:sp>
      <p:sp>
        <p:nvSpPr>
          <p:cNvPr id="116" name="Oval 115"/>
          <p:cNvSpPr/>
          <p:nvPr/>
        </p:nvSpPr>
        <p:spPr>
          <a:xfrm>
            <a:off x="8517862" y="403876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a:t>
            </a:r>
            <a:endParaRPr lang="ko-KR" altLang="en-US" dirty="0">
              <a:solidFill>
                <a:schemeClr val="tx1"/>
              </a:solidFill>
            </a:endParaRPr>
          </a:p>
        </p:txBody>
      </p:sp>
      <p:sp>
        <p:nvSpPr>
          <p:cNvPr id="117" name="TextBox 116"/>
          <p:cNvSpPr txBox="1"/>
          <p:nvPr/>
        </p:nvSpPr>
        <p:spPr>
          <a:xfrm>
            <a:off x="8080566" y="1285836"/>
            <a:ext cx="1234633" cy="369332"/>
          </a:xfrm>
          <a:prstGeom prst="rect">
            <a:avLst/>
          </a:prstGeom>
          <a:noFill/>
        </p:spPr>
        <p:txBody>
          <a:bodyPr wrap="none" rtlCol="0">
            <a:spAutoFit/>
          </a:bodyPr>
          <a:lstStyle/>
          <a:p>
            <a:r>
              <a:rPr lang="en-US" altLang="ko-KR" dirty="0"/>
              <a:t>station S</a:t>
            </a:r>
            <a:r>
              <a:rPr lang="en-US" altLang="ko-KR" baseline="-25000" dirty="0"/>
              <a:t>1,5</a:t>
            </a:r>
            <a:endParaRPr lang="ko-KR" altLang="en-US" baseline="-25000" dirty="0"/>
          </a:p>
        </p:txBody>
      </p:sp>
      <p:sp>
        <p:nvSpPr>
          <p:cNvPr id="118" name="TextBox 117"/>
          <p:cNvSpPr txBox="1"/>
          <p:nvPr/>
        </p:nvSpPr>
        <p:spPr>
          <a:xfrm>
            <a:off x="8152574" y="4569713"/>
            <a:ext cx="1234633" cy="369332"/>
          </a:xfrm>
          <a:prstGeom prst="rect">
            <a:avLst/>
          </a:prstGeom>
          <a:noFill/>
        </p:spPr>
        <p:txBody>
          <a:bodyPr wrap="none" rtlCol="0">
            <a:spAutoFit/>
          </a:bodyPr>
          <a:lstStyle/>
          <a:p>
            <a:r>
              <a:rPr lang="en-US" altLang="ko-KR" dirty="0"/>
              <a:t>station S</a:t>
            </a:r>
            <a:r>
              <a:rPr lang="en-US" altLang="ko-KR" baseline="-25000" dirty="0"/>
              <a:t>2,5</a:t>
            </a:r>
            <a:endParaRPr lang="ko-KR" altLang="en-US" baseline="-25000" dirty="0"/>
          </a:p>
        </p:txBody>
      </p:sp>
      <p:sp>
        <p:nvSpPr>
          <p:cNvPr id="121" name="Oval 120"/>
          <p:cNvSpPr/>
          <p:nvPr/>
        </p:nvSpPr>
        <p:spPr>
          <a:xfrm>
            <a:off x="9603231" y="16605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22" name="Oval 121"/>
          <p:cNvSpPr/>
          <p:nvPr/>
        </p:nvSpPr>
        <p:spPr>
          <a:xfrm>
            <a:off x="9675239" y="403680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7</a:t>
            </a:r>
            <a:endParaRPr lang="ko-KR" altLang="en-US" dirty="0">
              <a:solidFill>
                <a:schemeClr val="tx1"/>
              </a:solidFill>
            </a:endParaRPr>
          </a:p>
        </p:txBody>
      </p:sp>
      <p:sp>
        <p:nvSpPr>
          <p:cNvPr id="123" name="TextBox 122"/>
          <p:cNvSpPr txBox="1"/>
          <p:nvPr/>
        </p:nvSpPr>
        <p:spPr>
          <a:xfrm>
            <a:off x="9237943" y="1283877"/>
            <a:ext cx="1234633" cy="369332"/>
          </a:xfrm>
          <a:prstGeom prst="rect">
            <a:avLst/>
          </a:prstGeom>
          <a:noFill/>
        </p:spPr>
        <p:txBody>
          <a:bodyPr wrap="none" rtlCol="0">
            <a:spAutoFit/>
          </a:bodyPr>
          <a:lstStyle/>
          <a:p>
            <a:r>
              <a:rPr lang="en-US" altLang="ko-KR" dirty="0"/>
              <a:t>station S</a:t>
            </a:r>
            <a:r>
              <a:rPr lang="en-US" altLang="ko-KR" baseline="-25000" dirty="0"/>
              <a:t>1,6</a:t>
            </a:r>
            <a:endParaRPr lang="ko-KR" altLang="en-US" baseline="-25000" dirty="0"/>
          </a:p>
        </p:txBody>
      </p:sp>
      <p:sp>
        <p:nvSpPr>
          <p:cNvPr id="125" name="TextBox 124"/>
          <p:cNvSpPr txBox="1"/>
          <p:nvPr/>
        </p:nvSpPr>
        <p:spPr>
          <a:xfrm>
            <a:off x="9309951" y="4567754"/>
            <a:ext cx="1234633" cy="369332"/>
          </a:xfrm>
          <a:prstGeom prst="rect">
            <a:avLst/>
          </a:prstGeom>
          <a:noFill/>
        </p:spPr>
        <p:txBody>
          <a:bodyPr wrap="none" rtlCol="0">
            <a:spAutoFit/>
          </a:bodyPr>
          <a:lstStyle/>
          <a:p>
            <a:r>
              <a:rPr lang="en-US" altLang="ko-KR" dirty="0"/>
              <a:t>station S</a:t>
            </a:r>
            <a:r>
              <a:rPr lang="en-US" altLang="ko-KR" baseline="-25000" dirty="0"/>
              <a:t>2,6</a:t>
            </a:r>
            <a:endParaRPr lang="ko-KR" altLang="en-US" baseline="-25000" dirty="0"/>
          </a:p>
        </p:txBody>
      </p:sp>
      <p:sp>
        <p:nvSpPr>
          <p:cNvPr id="126" name="TextBox 125"/>
          <p:cNvSpPr txBox="1"/>
          <p:nvPr/>
        </p:nvSpPr>
        <p:spPr>
          <a:xfrm>
            <a:off x="6059094" y="4933614"/>
            <a:ext cx="1895391" cy="369332"/>
          </a:xfrm>
          <a:prstGeom prst="rect">
            <a:avLst/>
          </a:prstGeom>
          <a:noFill/>
        </p:spPr>
        <p:txBody>
          <a:bodyPr wrap="none" rtlCol="0">
            <a:spAutoFit/>
          </a:bodyPr>
          <a:lstStyle/>
          <a:p>
            <a:r>
              <a:rPr lang="en-US" altLang="ko-KR" b="1" dirty="0"/>
              <a:t>Assembly Line 2</a:t>
            </a:r>
            <a:endParaRPr lang="ko-KR" altLang="en-US" b="1" dirty="0"/>
          </a:p>
        </p:txBody>
      </p:sp>
      <p:sp>
        <p:nvSpPr>
          <p:cNvPr id="128" name="Oval 127"/>
          <p:cNvSpPr/>
          <p:nvPr/>
        </p:nvSpPr>
        <p:spPr>
          <a:xfrm>
            <a:off x="2602709" y="221059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129" name="Oval 128"/>
          <p:cNvSpPr/>
          <p:nvPr/>
        </p:nvSpPr>
        <p:spPr>
          <a:xfrm>
            <a:off x="2602709" y="3459231"/>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31" name="Oval 130"/>
          <p:cNvSpPr/>
          <p:nvPr/>
        </p:nvSpPr>
        <p:spPr>
          <a:xfrm>
            <a:off x="3977998" y="23706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132" name="Oval 131"/>
          <p:cNvSpPr/>
          <p:nvPr/>
        </p:nvSpPr>
        <p:spPr>
          <a:xfrm>
            <a:off x="3977998" y="3315215"/>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34" name="Straight Arrow Connector 133"/>
          <p:cNvCxnSpPr>
            <a:stCxn id="93" idx="5"/>
            <a:endCxn id="131" idx="1"/>
          </p:cNvCxnSpPr>
          <p:nvPr/>
        </p:nvCxnSpPr>
        <p:spPr>
          <a:xfrm>
            <a:off x="3902293" y="2089271"/>
            <a:ext cx="149522" cy="3551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31" idx="5"/>
            <a:endCxn id="98" idx="0"/>
          </p:cNvCxnSpPr>
          <p:nvPr/>
        </p:nvCxnSpPr>
        <p:spPr>
          <a:xfrm>
            <a:off x="4408238" y="2800884"/>
            <a:ext cx="683997" cy="12324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4" idx="7"/>
            <a:endCxn id="132" idx="3"/>
          </p:cNvCxnSpPr>
          <p:nvPr/>
        </p:nvCxnSpPr>
        <p:spPr>
          <a:xfrm flipV="1">
            <a:off x="3974301" y="3745454"/>
            <a:ext cx="77514" cy="36365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2" idx="7"/>
            <a:endCxn id="97" idx="3"/>
          </p:cNvCxnSpPr>
          <p:nvPr/>
        </p:nvCxnSpPr>
        <p:spPr>
          <a:xfrm flipV="1">
            <a:off x="4408237" y="2087312"/>
            <a:ext cx="433778" cy="130172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endCxn id="128" idx="3"/>
          </p:cNvCxnSpPr>
          <p:nvPr/>
        </p:nvCxnSpPr>
        <p:spPr>
          <a:xfrm flipV="1">
            <a:off x="2458694" y="2640837"/>
            <a:ext cx="217833" cy="2338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endCxn id="129" idx="1"/>
          </p:cNvCxnSpPr>
          <p:nvPr/>
        </p:nvCxnSpPr>
        <p:spPr>
          <a:xfrm>
            <a:off x="2458694" y="3315216"/>
            <a:ext cx="217833" cy="21783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28" idx="7"/>
            <a:endCxn id="93" idx="2"/>
          </p:cNvCxnSpPr>
          <p:nvPr/>
        </p:nvCxnSpPr>
        <p:spPr>
          <a:xfrm flipV="1">
            <a:off x="3032948" y="1911059"/>
            <a:ext cx="439106" cy="37335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29" idx="5"/>
            <a:endCxn id="94" idx="2"/>
          </p:cNvCxnSpPr>
          <p:nvPr/>
        </p:nvCxnSpPr>
        <p:spPr>
          <a:xfrm>
            <a:off x="3032948" y="3889471"/>
            <a:ext cx="511114" cy="3978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5272254" y="23706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47" name="Oval 146"/>
          <p:cNvSpPr/>
          <p:nvPr/>
        </p:nvSpPr>
        <p:spPr>
          <a:xfrm>
            <a:off x="5272254" y="3315215"/>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cxnSp>
        <p:nvCxnSpPr>
          <p:cNvPr id="149" name="Straight Arrow Connector 148"/>
          <p:cNvCxnSpPr>
            <a:stCxn id="97" idx="5"/>
            <a:endCxn id="146" idx="1"/>
          </p:cNvCxnSpPr>
          <p:nvPr/>
        </p:nvCxnSpPr>
        <p:spPr>
          <a:xfrm>
            <a:off x="5198437" y="2087311"/>
            <a:ext cx="147634" cy="3571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46" idx="5"/>
            <a:endCxn id="102" idx="0"/>
          </p:cNvCxnSpPr>
          <p:nvPr/>
        </p:nvCxnSpPr>
        <p:spPr>
          <a:xfrm>
            <a:off x="5702494" y="2800883"/>
            <a:ext cx="619125" cy="123788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98" idx="7"/>
            <a:endCxn id="147" idx="3"/>
          </p:cNvCxnSpPr>
          <p:nvPr/>
        </p:nvCxnSpPr>
        <p:spPr>
          <a:xfrm flipV="1">
            <a:off x="5270445" y="3745455"/>
            <a:ext cx="75626" cy="36169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7" idx="7"/>
            <a:endCxn id="101" idx="3"/>
          </p:cNvCxnSpPr>
          <p:nvPr/>
        </p:nvCxnSpPr>
        <p:spPr>
          <a:xfrm flipV="1">
            <a:off x="5702493" y="2092742"/>
            <a:ext cx="368906" cy="129629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6501638" y="234197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155" name="Oval 154"/>
          <p:cNvSpPr/>
          <p:nvPr/>
        </p:nvSpPr>
        <p:spPr>
          <a:xfrm>
            <a:off x="6501638" y="3286549"/>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56" name="Straight Arrow Connector 155"/>
          <p:cNvCxnSpPr>
            <a:stCxn id="101" idx="5"/>
            <a:endCxn id="154" idx="1"/>
          </p:cNvCxnSpPr>
          <p:nvPr/>
        </p:nvCxnSpPr>
        <p:spPr>
          <a:xfrm>
            <a:off x="6427821" y="2092743"/>
            <a:ext cx="147634" cy="3230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54" idx="5"/>
            <a:endCxn id="112" idx="1"/>
          </p:cNvCxnSpPr>
          <p:nvPr/>
        </p:nvCxnSpPr>
        <p:spPr>
          <a:xfrm>
            <a:off x="6931878" y="2772217"/>
            <a:ext cx="425169" cy="133840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02" idx="7"/>
            <a:endCxn id="155" idx="3"/>
          </p:cNvCxnSpPr>
          <p:nvPr/>
        </p:nvCxnSpPr>
        <p:spPr>
          <a:xfrm flipV="1">
            <a:off x="6499829" y="3716788"/>
            <a:ext cx="75626" cy="39579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7"/>
            <a:endCxn id="111" idx="3"/>
          </p:cNvCxnSpPr>
          <p:nvPr/>
        </p:nvCxnSpPr>
        <p:spPr>
          <a:xfrm flipV="1">
            <a:off x="6931878" y="2090784"/>
            <a:ext cx="353161" cy="126958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7768274" y="234197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61" name="Oval 160"/>
          <p:cNvSpPr/>
          <p:nvPr/>
        </p:nvSpPr>
        <p:spPr>
          <a:xfrm>
            <a:off x="7768274" y="3286549"/>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62" name="Straight Arrow Connector 161"/>
          <p:cNvCxnSpPr>
            <a:stCxn id="111" idx="5"/>
            <a:endCxn id="160" idx="1"/>
          </p:cNvCxnSpPr>
          <p:nvPr/>
        </p:nvCxnSpPr>
        <p:spPr>
          <a:xfrm>
            <a:off x="7641461" y="2090783"/>
            <a:ext cx="200631" cy="32501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60" idx="5"/>
            <a:endCxn id="116" idx="0"/>
          </p:cNvCxnSpPr>
          <p:nvPr/>
        </p:nvCxnSpPr>
        <p:spPr>
          <a:xfrm>
            <a:off x="8198514" y="2772217"/>
            <a:ext cx="571377" cy="12665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12" idx="7"/>
            <a:endCxn id="161" idx="3"/>
          </p:cNvCxnSpPr>
          <p:nvPr/>
        </p:nvCxnSpPr>
        <p:spPr>
          <a:xfrm flipV="1">
            <a:off x="7713469" y="3716789"/>
            <a:ext cx="128623" cy="3938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61" idx="7"/>
            <a:endCxn id="115" idx="3"/>
          </p:cNvCxnSpPr>
          <p:nvPr/>
        </p:nvCxnSpPr>
        <p:spPr>
          <a:xfrm flipV="1">
            <a:off x="8198513" y="2092742"/>
            <a:ext cx="321158" cy="126762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8949910" y="234197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67" name="Oval 166"/>
          <p:cNvSpPr/>
          <p:nvPr/>
        </p:nvSpPr>
        <p:spPr>
          <a:xfrm>
            <a:off x="8949910" y="3286549"/>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cxnSp>
        <p:nvCxnSpPr>
          <p:cNvPr id="168" name="Straight Arrow Connector 167"/>
          <p:cNvCxnSpPr>
            <a:stCxn id="115" idx="5"/>
            <a:endCxn id="166" idx="1"/>
          </p:cNvCxnSpPr>
          <p:nvPr/>
        </p:nvCxnSpPr>
        <p:spPr>
          <a:xfrm>
            <a:off x="8876093" y="2092743"/>
            <a:ext cx="147634" cy="3230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6" idx="5"/>
            <a:endCxn id="122" idx="0"/>
          </p:cNvCxnSpPr>
          <p:nvPr/>
        </p:nvCxnSpPr>
        <p:spPr>
          <a:xfrm>
            <a:off x="9380149" y="2772218"/>
            <a:ext cx="547118" cy="12645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16" idx="7"/>
            <a:endCxn id="167" idx="3"/>
          </p:cNvCxnSpPr>
          <p:nvPr/>
        </p:nvCxnSpPr>
        <p:spPr>
          <a:xfrm flipV="1">
            <a:off x="8948101" y="3716788"/>
            <a:ext cx="75626" cy="39579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67" idx="7"/>
            <a:endCxn id="121" idx="4"/>
          </p:cNvCxnSpPr>
          <p:nvPr/>
        </p:nvCxnSpPr>
        <p:spPr>
          <a:xfrm flipV="1">
            <a:off x="9380149" y="2164600"/>
            <a:ext cx="475110" cy="119576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2" name="Oval 171"/>
          <p:cNvSpPr/>
          <p:nvPr/>
        </p:nvSpPr>
        <p:spPr>
          <a:xfrm>
            <a:off x="10286264" y="221059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73" name="Oval 172"/>
          <p:cNvSpPr/>
          <p:nvPr/>
        </p:nvSpPr>
        <p:spPr>
          <a:xfrm>
            <a:off x="10286264" y="3459231"/>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74" name="Straight Arrow Connector 173"/>
          <p:cNvCxnSpPr>
            <a:stCxn id="121" idx="6"/>
            <a:endCxn id="172" idx="1"/>
          </p:cNvCxnSpPr>
          <p:nvPr/>
        </p:nvCxnSpPr>
        <p:spPr>
          <a:xfrm>
            <a:off x="10107287" y="1912573"/>
            <a:ext cx="252794" cy="37184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22" idx="7"/>
            <a:endCxn id="173" idx="3"/>
          </p:cNvCxnSpPr>
          <p:nvPr/>
        </p:nvCxnSpPr>
        <p:spPr>
          <a:xfrm flipV="1">
            <a:off x="10105479" y="3889471"/>
            <a:ext cx="254603" cy="22115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72" idx="5"/>
          </p:cNvCxnSpPr>
          <p:nvPr/>
        </p:nvCxnSpPr>
        <p:spPr>
          <a:xfrm>
            <a:off x="10716503" y="2640838"/>
            <a:ext cx="167126" cy="23386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73" idx="7"/>
          </p:cNvCxnSpPr>
          <p:nvPr/>
        </p:nvCxnSpPr>
        <p:spPr>
          <a:xfrm flipV="1">
            <a:off x="10716504" y="3171200"/>
            <a:ext cx="219553" cy="36184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1102740" y="2770730"/>
            <a:ext cx="1372300" cy="646331"/>
          </a:xfrm>
          <a:prstGeom prst="rect">
            <a:avLst/>
          </a:prstGeom>
          <a:noFill/>
        </p:spPr>
        <p:txBody>
          <a:bodyPr wrap="none" rtlCol="0">
            <a:spAutoFit/>
          </a:bodyPr>
          <a:lstStyle/>
          <a:p>
            <a:pPr algn="ctr"/>
            <a:r>
              <a:rPr lang="en-US" altLang="ko-KR" b="1" dirty="0"/>
              <a:t>Production</a:t>
            </a:r>
            <a:br>
              <a:rPr lang="en-US" altLang="ko-KR" b="1" dirty="0"/>
            </a:br>
            <a:r>
              <a:rPr lang="en-US" altLang="ko-KR" b="1" dirty="0"/>
              <a:t>Start</a:t>
            </a:r>
            <a:endParaRPr lang="ko-KR" altLang="en-US" b="1" dirty="0"/>
          </a:p>
        </p:txBody>
      </p:sp>
      <p:sp>
        <p:nvSpPr>
          <p:cNvPr id="179" name="TextBox 178"/>
          <p:cNvSpPr txBox="1"/>
          <p:nvPr/>
        </p:nvSpPr>
        <p:spPr>
          <a:xfrm>
            <a:off x="10883629" y="2741961"/>
            <a:ext cx="1308371" cy="646331"/>
          </a:xfrm>
          <a:prstGeom prst="rect">
            <a:avLst/>
          </a:prstGeom>
          <a:noFill/>
        </p:spPr>
        <p:txBody>
          <a:bodyPr wrap="none" rtlCol="0">
            <a:spAutoFit/>
          </a:bodyPr>
          <a:lstStyle/>
          <a:p>
            <a:pPr algn="ctr"/>
            <a:r>
              <a:rPr lang="en-US" altLang="ko-KR" b="1" dirty="0"/>
              <a:t>Production</a:t>
            </a:r>
            <a:br>
              <a:rPr lang="en-US" altLang="ko-KR" b="1" dirty="0"/>
            </a:br>
            <a:r>
              <a:rPr lang="en-US" altLang="ko-KR" b="1" dirty="0"/>
              <a:t>End</a:t>
            </a:r>
            <a:endParaRPr lang="ko-KR" altLang="en-US" b="1" dirty="0"/>
          </a:p>
        </p:txBody>
      </p:sp>
      <p:cxnSp>
        <p:nvCxnSpPr>
          <p:cNvPr id="180" name="Straight Arrow Connector 179"/>
          <p:cNvCxnSpPr>
            <a:stCxn id="94" idx="6"/>
            <a:endCxn id="98" idx="2"/>
          </p:cNvCxnSpPr>
          <p:nvPr/>
        </p:nvCxnSpPr>
        <p:spPr>
          <a:xfrm flipV="1">
            <a:off x="4048118" y="4285365"/>
            <a:ext cx="792088"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98" idx="6"/>
            <a:endCxn id="102" idx="2"/>
          </p:cNvCxnSpPr>
          <p:nvPr/>
        </p:nvCxnSpPr>
        <p:spPr>
          <a:xfrm>
            <a:off x="5344262" y="4285365"/>
            <a:ext cx="725328" cy="543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02" idx="6"/>
            <a:endCxn id="112" idx="2"/>
          </p:cNvCxnSpPr>
          <p:nvPr/>
        </p:nvCxnSpPr>
        <p:spPr>
          <a:xfrm flipV="1">
            <a:off x="6573647" y="4288837"/>
            <a:ext cx="709583"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12" idx="6"/>
            <a:endCxn id="116" idx="2"/>
          </p:cNvCxnSpPr>
          <p:nvPr/>
        </p:nvCxnSpPr>
        <p:spPr>
          <a:xfrm>
            <a:off x="7787286" y="4288837"/>
            <a:ext cx="730577"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16" idx="6"/>
            <a:endCxn id="122" idx="2"/>
          </p:cNvCxnSpPr>
          <p:nvPr/>
        </p:nvCxnSpPr>
        <p:spPr>
          <a:xfrm flipV="1">
            <a:off x="9021919" y="4288837"/>
            <a:ext cx="653321"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93" idx="6"/>
            <a:endCxn id="97" idx="2"/>
          </p:cNvCxnSpPr>
          <p:nvPr/>
        </p:nvCxnSpPr>
        <p:spPr>
          <a:xfrm flipV="1">
            <a:off x="3976110" y="1909101"/>
            <a:ext cx="792088"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97" idx="6"/>
            <a:endCxn id="101" idx="2"/>
          </p:cNvCxnSpPr>
          <p:nvPr/>
        </p:nvCxnSpPr>
        <p:spPr>
          <a:xfrm>
            <a:off x="5272254" y="1909101"/>
            <a:ext cx="725328" cy="543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01" idx="6"/>
            <a:endCxn id="111" idx="2"/>
          </p:cNvCxnSpPr>
          <p:nvPr/>
        </p:nvCxnSpPr>
        <p:spPr>
          <a:xfrm flipV="1">
            <a:off x="6501639" y="1912573"/>
            <a:ext cx="709583"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11" idx="6"/>
            <a:endCxn id="115" idx="2"/>
          </p:cNvCxnSpPr>
          <p:nvPr/>
        </p:nvCxnSpPr>
        <p:spPr>
          <a:xfrm>
            <a:off x="7715278" y="1912573"/>
            <a:ext cx="730577"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15" idx="6"/>
            <a:endCxn id="121" idx="2"/>
          </p:cNvCxnSpPr>
          <p:nvPr/>
        </p:nvCxnSpPr>
        <p:spPr>
          <a:xfrm flipV="1">
            <a:off x="8949911" y="1912573"/>
            <a:ext cx="653321"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641213" y="1067185"/>
            <a:ext cx="0" cy="3888432"/>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Slide Number Placeholder 3"/>
          <p:cNvSpPr>
            <a:spLocks noGrp="1"/>
          </p:cNvSpPr>
          <p:nvPr>
            <p:ph type="sldNum" sz="quarter" idx="12"/>
          </p:nvPr>
        </p:nvSpPr>
        <p:spPr>
          <a:xfrm>
            <a:off x="11280577" y="6620808"/>
            <a:ext cx="828212" cy="216024"/>
          </a:xfrm>
        </p:spPr>
        <p:txBody>
          <a:bodyPr/>
          <a:lstStyle/>
          <a:p>
            <a:r>
              <a:rPr lang="en-US" altLang="ko-KR" dirty="0" smtClean="0"/>
              <a:t>17</a:t>
            </a:r>
            <a:endParaRPr lang="ko-KR" altLang="en-US" dirty="0"/>
          </a:p>
        </p:txBody>
      </p:sp>
    </p:spTree>
    <p:extLst>
      <p:ext uri="{BB962C8B-B14F-4D97-AF65-F5344CB8AC3E}">
        <p14:creationId xmlns:p14="http://schemas.microsoft.com/office/powerpoint/2010/main" val="828777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8774" y="242199"/>
            <a:ext cx="8435280" cy="634082"/>
          </a:xfrm>
        </p:spPr>
        <p:txBody>
          <a:bodyPr>
            <a:normAutofit fontScale="90000"/>
          </a:bodyPr>
          <a:lstStyle/>
          <a:p>
            <a:r>
              <a:rPr lang="en-US" altLang="ko-KR" sz="4400" dirty="0"/>
              <a:t>Process of Assembly Line Scheduling </a:t>
            </a:r>
            <a:endParaRPr lang="ko-KR" altLang="en-US" sz="4400" dirty="0"/>
          </a:p>
        </p:txBody>
      </p:sp>
      <p:graphicFrame>
        <p:nvGraphicFramePr>
          <p:cNvPr id="89" name="Table 88"/>
          <p:cNvGraphicFramePr>
            <a:graphicFrameLocks noGrp="1"/>
          </p:cNvGraphicFramePr>
          <p:nvPr>
            <p:extLst>
              <p:ext uri="{D42A27DB-BD31-4B8C-83A1-F6EECF244321}">
                <p14:modId xmlns:p14="http://schemas.microsoft.com/office/powerpoint/2010/main" val="2386123196"/>
              </p:ext>
            </p:extLst>
          </p:nvPr>
        </p:nvGraphicFramePr>
        <p:xfrm>
          <a:off x="3214745" y="5437058"/>
          <a:ext cx="3696701" cy="111252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480137">
                  <a:extLst>
                    <a:ext uri="{9D8B030D-6E8A-4147-A177-3AD203B41FA5}">
                      <a16:colId xmlns:a16="http://schemas.microsoft.com/office/drawing/2014/main" val="20001"/>
                    </a:ext>
                  </a:extLst>
                </a:gridCol>
                <a:gridCol w="528100">
                  <a:extLst>
                    <a:ext uri="{9D8B030D-6E8A-4147-A177-3AD203B41FA5}">
                      <a16:colId xmlns:a16="http://schemas.microsoft.com/office/drawing/2014/main" val="20002"/>
                    </a:ext>
                  </a:extLst>
                </a:gridCol>
                <a:gridCol w="528100">
                  <a:extLst>
                    <a:ext uri="{9D8B030D-6E8A-4147-A177-3AD203B41FA5}">
                      <a16:colId xmlns:a16="http://schemas.microsoft.com/office/drawing/2014/main" val="20003"/>
                    </a:ext>
                  </a:extLst>
                </a:gridCol>
                <a:gridCol w="528100">
                  <a:extLst>
                    <a:ext uri="{9D8B030D-6E8A-4147-A177-3AD203B41FA5}">
                      <a16:colId xmlns:a16="http://schemas.microsoft.com/office/drawing/2014/main" val="20004"/>
                    </a:ext>
                  </a:extLst>
                </a:gridCol>
                <a:gridCol w="528100">
                  <a:extLst>
                    <a:ext uri="{9D8B030D-6E8A-4147-A177-3AD203B41FA5}">
                      <a16:colId xmlns:a16="http://schemas.microsoft.com/office/drawing/2014/main" val="20005"/>
                    </a:ext>
                  </a:extLst>
                </a:gridCol>
                <a:gridCol w="528100">
                  <a:extLst>
                    <a:ext uri="{9D8B030D-6E8A-4147-A177-3AD203B41FA5}">
                      <a16:colId xmlns:a16="http://schemas.microsoft.com/office/drawing/2014/main" val="20006"/>
                    </a:ext>
                  </a:extLst>
                </a:gridCol>
              </a:tblGrid>
              <a:tr h="370840">
                <a:tc>
                  <a:txBody>
                    <a:bodyPr/>
                    <a:lstStyle/>
                    <a:p>
                      <a:pPr algn="ctr" latinLnBrk="1"/>
                      <a:r>
                        <a:rPr lang="en-US" altLang="ko-KR" sz="1050" dirty="0" smtClean="0">
                          <a:solidFill>
                            <a:schemeClr val="tx1"/>
                          </a:solidFill>
                        </a:rPr>
                        <a:t>Time</a:t>
                      </a:r>
                      <a:endParaRPr lang="ko-KR" altLang="en-US" sz="1050"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3</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4</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5</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6</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r h="370840">
                <a:tc>
                  <a:txBody>
                    <a:bodyPr/>
                    <a:lstStyle/>
                    <a:p>
                      <a:pPr algn="ctr" latinLnBrk="1"/>
                      <a:r>
                        <a:rPr lang="en-US" altLang="ko-KR" dirty="0" smtClean="0">
                          <a:solidFill>
                            <a:schemeClr val="tx1"/>
                          </a:solidFill>
                        </a:rPr>
                        <a:t>L1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9</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18</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20</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extLst>
                  <a:ext uri="{0D108BD9-81ED-4DB2-BD59-A6C34878D82A}">
                    <a16:rowId xmlns:a16="http://schemas.microsoft.com/office/drawing/2014/main" val="10001"/>
                  </a:ext>
                </a:extLst>
              </a:tr>
              <a:tr h="370840">
                <a:tc>
                  <a:txBody>
                    <a:bodyPr/>
                    <a:lstStyle/>
                    <a:p>
                      <a:pPr algn="ctr" latinLnBrk="1"/>
                      <a:r>
                        <a:rPr lang="en-US" altLang="ko-KR" dirty="0" smtClean="0">
                          <a:solidFill>
                            <a:schemeClr val="tx1"/>
                          </a:solidFill>
                        </a:rPr>
                        <a:t>L2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16</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22</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extLst>
                  <a:ext uri="{0D108BD9-81ED-4DB2-BD59-A6C34878D82A}">
                    <a16:rowId xmlns:a16="http://schemas.microsoft.com/office/drawing/2014/main" val="10002"/>
                  </a:ext>
                </a:extLst>
              </a:tr>
            </a:tbl>
          </a:graphicData>
        </a:graphic>
      </p:graphicFrame>
      <p:graphicFrame>
        <p:nvGraphicFramePr>
          <p:cNvPr id="90" name="Table 89"/>
          <p:cNvGraphicFramePr>
            <a:graphicFrameLocks noGrp="1"/>
          </p:cNvGraphicFramePr>
          <p:nvPr>
            <p:extLst>
              <p:ext uri="{D42A27DB-BD31-4B8C-83A1-F6EECF244321}">
                <p14:modId xmlns:p14="http://schemas.microsoft.com/office/powerpoint/2010/main" val="3100571462"/>
              </p:ext>
            </p:extLst>
          </p:nvPr>
        </p:nvGraphicFramePr>
        <p:xfrm>
          <a:off x="7357047" y="5431718"/>
          <a:ext cx="3639846" cy="1112520"/>
        </p:xfrm>
        <a:graphic>
          <a:graphicData uri="http://schemas.openxmlformats.org/drawingml/2006/table">
            <a:tbl>
              <a:tblPr firstRow="1" bandRow="1">
                <a:tableStyleId>{5C22544A-7EE6-4342-B048-85BDC9FD1C3A}</a:tableStyleId>
              </a:tblPr>
              <a:tblGrid>
                <a:gridCol w="576061">
                  <a:extLst>
                    <a:ext uri="{9D8B030D-6E8A-4147-A177-3AD203B41FA5}">
                      <a16:colId xmlns:a16="http://schemas.microsoft.com/office/drawing/2014/main" val="20000"/>
                    </a:ext>
                  </a:extLst>
                </a:gridCol>
                <a:gridCol w="463895">
                  <a:extLst>
                    <a:ext uri="{9D8B030D-6E8A-4147-A177-3AD203B41FA5}">
                      <a16:colId xmlns:a16="http://schemas.microsoft.com/office/drawing/2014/main" val="20001"/>
                    </a:ext>
                  </a:extLst>
                </a:gridCol>
                <a:gridCol w="519978">
                  <a:extLst>
                    <a:ext uri="{9D8B030D-6E8A-4147-A177-3AD203B41FA5}">
                      <a16:colId xmlns:a16="http://schemas.microsoft.com/office/drawing/2014/main" val="20002"/>
                    </a:ext>
                  </a:extLst>
                </a:gridCol>
                <a:gridCol w="519978">
                  <a:extLst>
                    <a:ext uri="{9D8B030D-6E8A-4147-A177-3AD203B41FA5}">
                      <a16:colId xmlns:a16="http://schemas.microsoft.com/office/drawing/2014/main" val="20003"/>
                    </a:ext>
                  </a:extLst>
                </a:gridCol>
                <a:gridCol w="519978">
                  <a:extLst>
                    <a:ext uri="{9D8B030D-6E8A-4147-A177-3AD203B41FA5}">
                      <a16:colId xmlns:a16="http://schemas.microsoft.com/office/drawing/2014/main" val="20004"/>
                    </a:ext>
                  </a:extLst>
                </a:gridCol>
                <a:gridCol w="519978">
                  <a:extLst>
                    <a:ext uri="{9D8B030D-6E8A-4147-A177-3AD203B41FA5}">
                      <a16:colId xmlns:a16="http://schemas.microsoft.com/office/drawing/2014/main" val="20005"/>
                    </a:ext>
                  </a:extLst>
                </a:gridCol>
                <a:gridCol w="519978">
                  <a:extLst>
                    <a:ext uri="{9D8B030D-6E8A-4147-A177-3AD203B41FA5}">
                      <a16:colId xmlns:a16="http://schemas.microsoft.com/office/drawing/2014/main" val="20006"/>
                    </a:ext>
                  </a:extLst>
                </a:gridCol>
              </a:tblGrid>
              <a:tr h="370840">
                <a:tc>
                  <a:txBody>
                    <a:bodyPr/>
                    <a:lstStyle/>
                    <a:p>
                      <a:pPr algn="ctr" latinLnBrk="1"/>
                      <a:r>
                        <a:rPr lang="en-US" altLang="ko-KR" sz="1050" dirty="0" smtClean="0">
                          <a:solidFill>
                            <a:schemeClr val="tx1"/>
                          </a:solidFill>
                        </a:rPr>
                        <a:t>Trace</a:t>
                      </a:r>
                      <a:endParaRPr lang="ko-KR" altLang="en-US" sz="1050"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3</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4</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5</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6</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r h="370840">
                <a:tc>
                  <a:txBody>
                    <a:bodyPr/>
                    <a:lstStyle/>
                    <a:p>
                      <a:pPr algn="ctr" latinLnBrk="1"/>
                      <a:r>
                        <a:rPr lang="en-US" altLang="ko-KR" dirty="0" smtClean="0">
                          <a:solidFill>
                            <a:schemeClr val="tx1"/>
                          </a:solidFill>
                        </a:rPr>
                        <a:t>L1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extLst>
                  <a:ext uri="{0D108BD9-81ED-4DB2-BD59-A6C34878D82A}">
                    <a16:rowId xmlns:a16="http://schemas.microsoft.com/office/drawing/2014/main" val="10001"/>
                  </a:ext>
                </a:extLst>
              </a:tr>
              <a:tr h="370840">
                <a:tc>
                  <a:txBody>
                    <a:bodyPr/>
                    <a:lstStyle/>
                    <a:p>
                      <a:pPr algn="ctr" latinLnBrk="1"/>
                      <a:r>
                        <a:rPr lang="en-US" altLang="ko-KR" dirty="0" smtClean="0">
                          <a:solidFill>
                            <a:schemeClr val="tx1"/>
                          </a:solidFill>
                        </a:rPr>
                        <a:t>L2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tc>
                  <a:txBody>
                    <a:bodyPr/>
                    <a:lstStyle/>
                    <a:p>
                      <a:pPr algn="ctr" latinLnBrk="1"/>
                      <a:endParaRPr lang="ko-KR" altLang="en-US" dirty="0">
                        <a:solidFill>
                          <a:schemeClr val="tx1"/>
                        </a:solidFill>
                      </a:endParaRPr>
                    </a:p>
                  </a:txBody>
                  <a:tcPr anchor="ctr">
                    <a:noFill/>
                  </a:tcPr>
                </a:tc>
                <a:extLst>
                  <a:ext uri="{0D108BD9-81ED-4DB2-BD59-A6C34878D82A}">
                    <a16:rowId xmlns:a16="http://schemas.microsoft.com/office/drawing/2014/main" val="10002"/>
                  </a:ext>
                </a:extLst>
              </a:tr>
            </a:tbl>
          </a:graphicData>
        </a:graphic>
      </p:graphicFrame>
      <p:sp>
        <p:nvSpPr>
          <p:cNvPr id="91" name="Rectangle 90"/>
          <p:cNvSpPr/>
          <p:nvPr/>
        </p:nvSpPr>
        <p:spPr>
          <a:xfrm>
            <a:off x="3055015" y="3819271"/>
            <a:ext cx="7581834"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2" name="Rectangle 91"/>
          <p:cNvSpPr/>
          <p:nvPr/>
        </p:nvSpPr>
        <p:spPr>
          <a:xfrm>
            <a:off x="2962749" y="1154975"/>
            <a:ext cx="7581834"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Oval 92"/>
          <p:cNvSpPr/>
          <p:nvPr/>
        </p:nvSpPr>
        <p:spPr>
          <a:xfrm>
            <a:off x="3472054" y="1659031"/>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7</a:t>
            </a:r>
            <a:endParaRPr lang="ko-KR" altLang="en-US" dirty="0">
              <a:solidFill>
                <a:schemeClr val="tx1"/>
              </a:solidFill>
            </a:endParaRPr>
          </a:p>
        </p:txBody>
      </p:sp>
      <p:sp>
        <p:nvSpPr>
          <p:cNvPr id="94" name="Oval 93"/>
          <p:cNvSpPr/>
          <p:nvPr/>
        </p:nvSpPr>
        <p:spPr>
          <a:xfrm>
            <a:off x="3544062" y="4035295"/>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8</a:t>
            </a:r>
            <a:endParaRPr lang="ko-KR" altLang="en-US" dirty="0">
              <a:solidFill>
                <a:schemeClr val="tx1"/>
              </a:solidFill>
            </a:endParaRPr>
          </a:p>
        </p:txBody>
      </p:sp>
      <p:sp>
        <p:nvSpPr>
          <p:cNvPr id="95" name="TextBox 94"/>
          <p:cNvSpPr txBox="1"/>
          <p:nvPr/>
        </p:nvSpPr>
        <p:spPr>
          <a:xfrm>
            <a:off x="3106766" y="1282364"/>
            <a:ext cx="1234633" cy="369332"/>
          </a:xfrm>
          <a:prstGeom prst="rect">
            <a:avLst/>
          </a:prstGeom>
          <a:noFill/>
        </p:spPr>
        <p:txBody>
          <a:bodyPr wrap="none" rtlCol="0">
            <a:spAutoFit/>
          </a:bodyPr>
          <a:lstStyle/>
          <a:p>
            <a:r>
              <a:rPr lang="en-US" altLang="ko-KR" dirty="0"/>
              <a:t>station S</a:t>
            </a:r>
            <a:r>
              <a:rPr lang="en-US" altLang="ko-KR" baseline="-25000" dirty="0"/>
              <a:t>1,1</a:t>
            </a:r>
            <a:endParaRPr lang="ko-KR" altLang="en-US" baseline="-25000" dirty="0"/>
          </a:p>
        </p:txBody>
      </p:sp>
      <p:sp>
        <p:nvSpPr>
          <p:cNvPr id="96" name="TextBox 95"/>
          <p:cNvSpPr txBox="1"/>
          <p:nvPr/>
        </p:nvSpPr>
        <p:spPr>
          <a:xfrm>
            <a:off x="3178774" y="4566241"/>
            <a:ext cx="1234633" cy="369332"/>
          </a:xfrm>
          <a:prstGeom prst="rect">
            <a:avLst/>
          </a:prstGeom>
          <a:noFill/>
        </p:spPr>
        <p:txBody>
          <a:bodyPr wrap="none" rtlCol="0">
            <a:spAutoFit/>
          </a:bodyPr>
          <a:lstStyle/>
          <a:p>
            <a:r>
              <a:rPr lang="en-US" altLang="ko-KR" dirty="0"/>
              <a:t>station S</a:t>
            </a:r>
            <a:r>
              <a:rPr lang="en-US" altLang="ko-KR" baseline="-25000" dirty="0"/>
              <a:t>2,1</a:t>
            </a:r>
            <a:endParaRPr lang="ko-KR" altLang="en-US" baseline="-25000" dirty="0"/>
          </a:p>
        </p:txBody>
      </p:sp>
      <p:sp>
        <p:nvSpPr>
          <p:cNvPr id="97" name="Oval 96"/>
          <p:cNvSpPr/>
          <p:nvPr/>
        </p:nvSpPr>
        <p:spPr>
          <a:xfrm>
            <a:off x="4768198" y="1657072"/>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9</a:t>
            </a:r>
            <a:endParaRPr lang="ko-KR" altLang="en-US" dirty="0">
              <a:solidFill>
                <a:schemeClr val="tx1"/>
              </a:solidFill>
            </a:endParaRPr>
          </a:p>
        </p:txBody>
      </p:sp>
      <p:sp>
        <p:nvSpPr>
          <p:cNvPr id="98" name="Oval 97"/>
          <p:cNvSpPr/>
          <p:nvPr/>
        </p:nvSpPr>
        <p:spPr>
          <a:xfrm>
            <a:off x="4840206" y="4033336"/>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a:t>
            </a:r>
            <a:endParaRPr lang="ko-KR" altLang="en-US" dirty="0">
              <a:solidFill>
                <a:schemeClr val="tx1"/>
              </a:solidFill>
            </a:endParaRPr>
          </a:p>
        </p:txBody>
      </p:sp>
      <p:sp>
        <p:nvSpPr>
          <p:cNvPr id="99" name="TextBox 98"/>
          <p:cNvSpPr txBox="1"/>
          <p:nvPr/>
        </p:nvSpPr>
        <p:spPr>
          <a:xfrm>
            <a:off x="4402910" y="1280405"/>
            <a:ext cx="1234633" cy="369332"/>
          </a:xfrm>
          <a:prstGeom prst="rect">
            <a:avLst/>
          </a:prstGeom>
          <a:noFill/>
        </p:spPr>
        <p:txBody>
          <a:bodyPr wrap="none" rtlCol="0">
            <a:spAutoFit/>
          </a:bodyPr>
          <a:lstStyle/>
          <a:p>
            <a:r>
              <a:rPr lang="en-US" altLang="ko-KR" dirty="0"/>
              <a:t>station S</a:t>
            </a:r>
            <a:r>
              <a:rPr lang="en-US" altLang="ko-KR" baseline="-25000" dirty="0"/>
              <a:t>1,2</a:t>
            </a:r>
            <a:endParaRPr lang="ko-KR" altLang="en-US" baseline="-25000" dirty="0"/>
          </a:p>
        </p:txBody>
      </p:sp>
      <p:sp>
        <p:nvSpPr>
          <p:cNvPr id="100" name="TextBox 99"/>
          <p:cNvSpPr txBox="1"/>
          <p:nvPr/>
        </p:nvSpPr>
        <p:spPr>
          <a:xfrm>
            <a:off x="4474918" y="4564282"/>
            <a:ext cx="1234633" cy="369332"/>
          </a:xfrm>
          <a:prstGeom prst="rect">
            <a:avLst/>
          </a:prstGeom>
          <a:noFill/>
        </p:spPr>
        <p:txBody>
          <a:bodyPr wrap="none" rtlCol="0">
            <a:spAutoFit/>
          </a:bodyPr>
          <a:lstStyle/>
          <a:p>
            <a:r>
              <a:rPr lang="en-US" altLang="ko-KR" dirty="0"/>
              <a:t>station S</a:t>
            </a:r>
            <a:r>
              <a:rPr lang="en-US" altLang="ko-KR" baseline="-25000" dirty="0"/>
              <a:t>2,2</a:t>
            </a:r>
            <a:endParaRPr lang="ko-KR" altLang="en-US" baseline="-25000" dirty="0"/>
          </a:p>
        </p:txBody>
      </p:sp>
      <p:sp>
        <p:nvSpPr>
          <p:cNvPr id="101" name="Oval 100"/>
          <p:cNvSpPr/>
          <p:nvPr/>
        </p:nvSpPr>
        <p:spPr>
          <a:xfrm>
            <a:off x="5997582" y="1662503"/>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02" name="Oval 101"/>
          <p:cNvSpPr/>
          <p:nvPr/>
        </p:nvSpPr>
        <p:spPr>
          <a:xfrm>
            <a:off x="6069590" y="403876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6</a:t>
            </a:r>
            <a:endParaRPr lang="ko-KR" altLang="en-US" dirty="0">
              <a:solidFill>
                <a:schemeClr val="tx1"/>
              </a:solidFill>
            </a:endParaRPr>
          </a:p>
        </p:txBody>
      </p:sp>
      <p:sp>
        <p:nvSpPr>
          <p:cNvPr id="103" name="TextBox 102"/>
          <p:cNvSpPr txBox="1"/>
          <p:nvPr/>
        </p:nvSpPr>
        <p:spPr>
          <a:xfrm>
            <a:off x="5632294" y="1285836"/>
            <a:ext cx="1234633" cy="369332"/>
          </a:xfrm>
          <a:prstGeom prst="rect">
            <a:avLst/>
          </a:prstGeom>
          <a:noFill/>
        </p:spPr>
        <p:txBody>
          <a:bodyPr wrap="none" rtlCol="0">
            <a:spAutoFit/>
          </a:bodyPr>
          <a:lstStyle/>
          <a:p>
            <a:r>
              <a:rPr lang="en-US" altLang="ko-KR" dirty="0"/>
              <a:t>station S</a:t>
            </a:r>
            <a:r>
              <a:rPr lang="en-US" altLang="ko-KR" baseline="-25000" dirty="0"/>
              <a:t>1,3</a:t>
            </a:r>
            <a:endParaRPr lang="ko-KR" altLang="en-US" baseline="-25000" dirty="0"/>
          </a:p>
        </p:txBody>
      </p:sp>
      <p:sp>
        <p:nvSpPr>
          <p:cNvPr id="104" name="TextBox 103"/>
          <p:cNvSpPr txBox="1"/>
          <p:nvPr/>
        </p:nvSpPr>
        <p:spPr>
          <a:xfrm>
            <a:off x="5704302" y="4569713"/>
            <a:ext cx="1234633" cy="369332"/>
          </a:xfrm>
          <a:prstGeom prst="rect">
            <a:avLst/>
          </a:prstGeom>
          <a:noFill/>
        </p:spPr>
        <p:txBody>
          <a:bodyPr wrap="none" rtlCol="0">
            <a:spAutoFit/>
          </a:bodyPr>
          <a:lstStyle/>
          <a:p>
            <a:r>
              <a:rPr lang="en-US" altLang="ko-KR" dirty="0"/>
              <a:t>station S</a:t>
            </a:r>
            <a:r>
              <a:rPr lang="en-US" altLang="ko-KR" baseline="-25000" dirty="0"/>
              <a:t>2,3</a:t>
            </a:r>
            <a:endParaRPr lang="ko-KR" altLang="en-US" baseline="-25000" dirty="0"/>
          </a:p>
        </p:txBody>
      </p:sp>
      <p:sp>
        <p:nvSpPr>
          <p:cNvPr id="111" name="Oval 110"/>
          <p:cNvSpPr/>
          <p:nvPr/>
        </p:nvSpPr>
        <p:spPr>
          <a:xfrm>
            <a:off x="7211221" y="16605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12" name="Oval 111"/>
          <p:cNvSpPr/>
          <p:nvPr/>
        </p:nvSpPr>
        <p:spPr>
          <a:xfrm>
            <a:off x="7283229" y="403680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13" name="TextBox 112"/>
          <p:cNvSpPr txBox="1"/>
          <p:nvPr/>
        </p:nvSpPr>
        <p:spPr>
          <a:xfrm>
            <a:off x="6845933" y="1283877"/>
            <a:ext cx="1234633" cy="369332"/>
          </a:xfrm>
          <a:prstGeom prst="rect">
            <a:avLst/>
          </a:prstGeom>
          <a:noFill/>
        </p:spPr>
        <p:txBody>
          <a:bodyPr wrap="none" rtlCol="0">
            <a:spAutoFit/>
          </a:bodyPr>
          <a:lstStyle/>
          <a:p>
            <a:r>
              <a:rPr lang="en-US" altLang="ko-KR" dirty="0"/>
              <a:t>station S</a:t>
            </a:r>
            <a:r>
              <a:rPr lang="en-US" altLang="ko-KR" baseline="-25000" dirty="0"/>
              <a:t>1,4</a:t>
            </a:r>
            <a:endParaRPr lang="ko-KR" altLang="en-US" baseline="-25000" dirty="0"/>
          </a:p>
        </p:txBody>
      </p:sp>
      <p:sp>
        <p:nvSpPr>
          <p:cNvPr id="114" name="TextBox 113"/>
          <p:cNvSpPr txBox="1"/>
          <p:nvPr/>
        </p:nvSpPr>
        <p:spPr>
          <a:xfrm>
            <a:off x="6917941" y="4567754"/>
            <a:ext cx="1234633" cy="369332"/>
          </a:xfrm>
          <a:prstGeom prst="rect">
            <a:avLst/>
          </a:prstGeom>
          <a:noFill/>
        </p:spPr>
        <p:txBody>
          <a:bodyPr wrap="none" rtlCol="0">
            <a:spAutoFit/>
          </a:bodyPr>
          <a:lstStyle/>
          <a:p>
            <a:r>
              <a:rPr lang="en-US" altLang="ko-KR" dirty="0"/>
              <a:t>station S</a:t>
            </a:r>
            <a:r>
              <a:rPr lang="en-US" altLang="ko-KR" baseline="-25000" dirty="0"/>
              <a:t>2,4</a:t>
            </a:r>
            <a:endParaRPr lang="ko-KR" altLang="en-US" baseline="-25000" dirty="0"/>
          </a:p>
        </p:txBody>
      </p:sp>
      <p:sp>
        <p:nvSpPr>
          <p:cNvPr id="115" name="Oval 114"/>
          <p:cNvSpPr/>
          <p:nvPr/>
        </p:nvSpPr>
        <p:spPr>
          <a:xfrm>
            <a:off x="8445854" y="1662503"/>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8</a:t>
            </a:r>
            <a:endParaRPr lang="ko-KR" altLang="en-US" dirty="0">
              <a:solidFill>
                <a:schemeClr val="tx1"/>
              </a:solidFill>
            </a:endParaRPr>
          </a:p>
        </p:txBody>
      </p:sp>
      <p:sp>
        <p:nvSpPr>
          <p:cNvPr id="116" name="Oval 115"/>
          <p:cNvSpPr/>
          <p:nvPr/>
        </p:nvSpPr>
        <p:spPr>
          <a:xfrm>
            <a:off x="8517862" y="403876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a:t>
            </a:r>
            <a:endParaRPr lang="ko-KR" altLang="en-US" dirty="0">
              <a:solidFill>
                <a:schemeClr val="tx1"/>
              </a:solidFill>
            </a:endParaRPr>
          </a:p>
        </p:txBody>
      </p:sp>
      <p:sp>
        <p:nvSpPr>
          <p:cNvPr id="117" name="TextBox 116"/>
          <p:cNvSpPr txBox="1"/>
          <p:nvPr/>
        </p:nvSpPr>
        <p:spPr>
          <a:xfrm>
            <a:off x="8080566" y="1285836"/>
            <a:ext cx="1234633" cy="369332"/>
          </a:xfrm>
          <a:prstGeom prst="rect">
            <a:avLst/>
          </a:prstGeom>
          <a:noFill/>
        </p:spPr>
        <p:txBody>
          <a:bodyPr wrap="none" rtlCol="0">
            <a:spAutoFit/>
          </a:bodyPr>
          <a:lstStyle/>
          <a:p>
            <a:r>
              <a:rPr lang="en-US" altLang="ko-KR" dirty="0"/>
              <a:t>station S</a:t>
            </a:r>
            <a:r>
              <a:rPr lang="en-US" altLang="ko-KR" baseline="-25000" dirty="0"/>
              <a:t>1,5</a:t>
            </a:r>
            <a:endParaRPr lang="ko-KR" altLang="en-US" baseline="-25000" dirty="0"/>
          </a:p>
        </p:txBody>
      </p:sp>
      <p:sp>
        <p:nvSpPr>
          <p:cNvPr id="118" name="TextBox 117"/>
          <p:cNvSpPr txBox="1"/>
          <p:nvPr/>
        </p:nvSpPr>
        <p:spPr>
          <a:xfrm>
            <a:off x="8152574" y="4569713"/>
            <a:ext cx="1234633" cy="369332"/>
          </a:xfrm>
          <a:prstGeom prst="rect">
            <a:avLst/>
          </a:prstGeom>
          <a:noFill/>
        </p:spPr>
        <p:txBody>
          <a:bodyPr wrap="none" rtlCol="0">
            <a:spAutoFit/>
          </a:bodyPr>
          <a:lstStyle/>
          <a:p>
            <a:r>
              <a:rPr lang="en-US" altLang="ko-KR" dirty="0"/>
              <a:t>station S</a:t>
            </a:r>
            <a:r>
              <a:rPr lang="en-US" altLang="ko-KR" baseline="-25000" dirty="0"/>
              <a:t>2,5</a:t>
            </a:r>
            <a:endParaRPr lang="ko-KR" altLang="en-US" baseline="-25000" dirty="0"/>
          </a:p>
        </p:txBody>
      </p:sp>
      <p:sp>
        <p:nvSpPr>
          <p:cNvPr id="121" name="Oval 120"/>
          <p:cNvSpPr/>
          <p:nvPr/>
        </p:nvSpPr>
        <p:spPr>
          <a:xfrm>
            <a:off x="9603231" y="16605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22" name="Oval 121"/>
          <p:cNvSpPr/>
          <p:nvPr/>
        </p:nvSpPr>
        <p:spPr>
          <a:xfrm>
            <a:off x="9675239" y="403680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7</a:t>
            </a:r>
            <a:endParaRPr lang="ko-KR" altLang="en-US" dirty="0">
              <a:solidFill>
                <a:schemeClr val="tx1"/>
              </a:solidFill>
            </a:endParaRPr>
          </a:p>
        </p:txBody>
      </p:sp>
      <p:sp>
        <p:nvSpPr>
          <p:cNvPr id="123" name="TextBox 122"/>
          <p:cNvSpPr txBox="1"/>
          <p:nvPr/>
        </p:nvSpPr>
        <p:spPr>
          <a:xfrm>
            <a:off x="9237943" y="1283877"/>
            <a:ext cx="1234633" cy="369332"/>
          </a:xfrm>
          <a:prstGeom prst="rect">
            <a:avLst/>
          </a:prstGeom>
          <a:noFill/>
        </p:spPr>
        <p:txBody>
          <a:bodyPr wrap="none" rtlCol="0">
            <a:spAutoFit/>
          </a:bodyPr>
          <a:lstStyle/>
          <a:p>
            <a:r>
              <a:rPr lang="en-US" altLang="ko-KR" dirty="0"/>
              <a:t>station S</a:t>
            </a:r>
            <a:r>
              <a:rPr lang="en-US" altLang="ko-KR" baseline="-25000" dirty="0"/>
              <a:t>1,6</a:t>
            </a:r>
            <a:endParaRPr lang="ko-KR" altLang="en-US" baseline="-25000" dirty="0"/>
          </a:p>
        </p:txBody>
      </p:sp>
      <p:sp>
        <p:nvSpPr>
          <p:cNvPr id="125" name="TextBox 124"/>
          <p:cNvSpPr txBox="1"/>
          <p:nvPr/>
        </p:nvSpPr>
        <p:spPr>
          <a:xfrm>
            <a:off x="9309951" y="4567754"/>
            <a:ext cx="1234633" cy="369332"/>
          </a:xfrm>
          <a:prstGeom prst="rect">
            <a:avLst/>
          </a:prstGeom>
          <a:noFill/>
        </p:spPr>
        <p:txBody>
          <a:bodyPr wrap="none" rtlCol="0">
            <a:spAutoFit/>
          </a:bodyPr>
          <a:lstStyle/>
          <a:p>
            <a:r>
              <a:rPr lang="en-US" altLang="ko-KR" dirty="0"/>
              <a:t>station S</a:t>
            </a:r>
            <a:r>
              <a:rPr lang="en-US" altLang="ko-KR" baseline="-25000" dirty="0"/>
              <a:t>2,6</a:t>
            </a:r>
            <a:endParaRPr lang="ko-KR" altLang="en-US" baseline="-25000" dirty="0"/>
          </a:p>
        </p:txBody>
      </p:sp>
      <p:sp>
        <p:nvSpPr>
          <p:cNvPr id="126" name="TextBox 125"/>
          <p:cNvSpPr txBox="1"/>
          <p:nvPr/>
        </p:nvSpPr>
        <p:spPr>
          <a:xfrm>
            <a:off x="6059094" y="4933614"/>
            <a:ext cx="1895391" cy="369332"/>
          </a:xfrm>
          <a:prstGeom prst="rect">
            <a:avLst/>
          </a:prstGeom>
          <a:noFill/>
        </p:spPr>
        <p:txBody>
          <a:bodyPr wrap="none" rtlCol="0">
            <a:spAutoFit/>
          </a:bodyPr>
          <a:lstStyle/>
          <a:p>
            <a:r>
              <a:rPr lang="en-US" altLang="ko-KR" b="1" dirty="0"/>
              <a:t>Assembly Line 2</a:t>
            </a:r>
            <a:endParaRPr lang="ko-KR" altLang="en-US" b="1" dirty="0"/>
          </a:p>
        </p:txBody>
      </p:sp>
      <p:sp>
        <p:nvSpPr>
          <p:cNvPr id="128" name="Oval 127"/>
          <p:cNvSpPr/>
          <p:nvPr/>
        </p:nvSpPr>
        <p:spPr>
          <a:xfrm>
            <a:off x="2602709" y="221059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129" name="Oval 128"/>
          <p:cNvSpPr/>
          <p:nvPr/>
        </p:nvSpPr>
        <p:spPr>
          <a:xfrm>
            <a:off x="2602709" y="3459231"/>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31" name="Oval 130"/>
          <p:cNvSpPr/>
          <p:nvPr/>
        </p:nvSpPr>
        <p:spPr>
          <a:xfrm>
            <a:off x="3977998" y="23706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132" name="Oval 131"/>
          <p:cNvSpPr/>
          <p:nvPr/>
        </p:nvSpPr>
        <p:spPr>
          <a:xfrm>
            <a:off x="3977998" y="3315215"/>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34" name="Straight Arrow Connector 133"/>
          <p:cNvCxnSpPr>
            <a:stCxn id="93" idx="5"/>
            <a:endCxn id="131" idx="1"/>
          </p:cNvCxnSpPr>
          <p:nvPr/>
        </p:nvCxnSpPr>
        <p:spPr>
          <a:xfrm>
            <a:off x="3902293" y="2089271"/>
            <a:ext cx="149522" cy="3551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31" idx="5"/>
            <a:endCxn id="98" idx="0"/>
          </p:cNvCxnSpPr>
          <p:nvPr/>
        </p:nvCxnSpPr>
        <p:spPr>
          <a:xfrm>
            <a:off x="4408238" y="2800884"/>
            <a:ext cx="683997" cy="12324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4" idx="7"/>
            <a:endCxn id="132" idx="3"/>
          </p:cNvCxnSpPr>
          <p:nvPr/>
        </p:nvCxnSpPr>
        <p:spPr>
          <a:xfrm flipV="1">
            <a:off x="3974301" y="3745454"/>
            <a:ext cx="77514" cy="36365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2" idx="7"/>
            <a:endCxn id="97" idx="3"/>
          </p:cNvCxnSpPr>
          <p:nvPr/>
        </p:nvCxnSpPr>
        <p:spPr>
          <a:xfrm flipV="1">
            <a:off x="4408237" y="2087312"/>
            <a:ext cx="433778" cy="130172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endCxn id="128" idx="3"/>
          </p:cNvCxnSpPr>
          <p:nvPr/>
        </p:nvCxnSpPr>
        <p:spPr>
          <a:xfrm flipV="1">
            <a:off x="2458694" y="2640837"/>
            <a:ext cx="217833" cy="2338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endCxn id="129" idx="1"/>
          </p:cNvCxnSpPr>
          <p:nvPr/>
        </p:nvCxnSpPr>
        <p:spPr>
          <a:xfrm>
            <a:off x="2458694" y="3315216"/>
            <a:ext cx="217833" cy="21783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28" idx="7"/>
            <a:endCxn id="93" idx="2"/>
          </p:cNvCxnSpPr>
          <p:nvPr/>
        </p:nvCxnSpPr>
        <p:spPr>
          <a:xfrm flipV="1">
            <a:off x="3032948" y="1911059"/>
            <a:ext cx="439106" cy="37335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29" idx="5"/>
            <a:endCxn id="94" idx="2"/>
          </p:cNvCxnSpPr>
          <p:nvPr/>
        </p:nvCxnSpPr>
        <p:spPr>
          <a:xfrm>
            <a:off x="3032948" y="3889471"/>
            <a:ext cx="511114" cy="3978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5272254" y="23706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47" name="Oval 146"/>
          <p:cNvSpPr/>
          <p:nvPr/>
        </p:nvSpPr>
        <p:spPr>
          <a:xfrm>
            <a:off x="5272254" y="3315215"/>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cxnSp>
        <p:nvCxnSpPr>
          <p:cNvPr id="149" name="Straight Arrow Connector 148"/>
          <p:cNvCxnSpPr>
            <a:stCxn id="97" idx="5"/>
            <a:endCxn id="146" idx="1"/>
          </p:cNvCxnSpPr>
          <p:nvPr/>
        </p:nvCxnSpPr>
        <p:spPr>
          <a:xfrm>
            <a:off x="5198437" y="2087311"/>
            <a:ext cx="147634" cy="3571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46" idx="5"/>
            <a:endCxn id="102" idx="0"/>
          </p:cNvCxnSpPr>
          <p:nvPr/>
        </p:nvCxnSpPr>
        <p:spPr>
          <a:xfrm>
            <a:off x="5702494" y="2800883"/>
            <a:ext cx="619125" cy="123788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98" idx="7"/>
            <a:endCxn id="147" idx="3"/>
          </p:cNvCxnSpPr>
          <p:nvPr/>
        </p:nvCxnSpPr>
        <p:spPr>
          <a:xfrm flipV="1">
            <a:off x="5270445" y="3745455"/>
            <a:ext cx="75626" cy="36169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7" idx="7"/>
            <a:endCxn id="101" idx="3"/>
          </p:cNvCxnSpPr>
          <p:nvPr/>
        </p:nvCxnSpPr>
        <p:spPr>
          <a:xfrm flipV="1">
            <a:off x="5702493" y="2092742"/>
            <a:ext cx="368906" cy="129629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6501638" y="234197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155" name="Oval 154"/>
          <p:cNvSpPr/>
          <p:nvPr/>
        </p:nvSpPr>
        <p:spPr>
          <a:xfrm>
            <a:off x="6501638" y="3286549"/>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56" name="Straight Arrow Connector 155"/>
          <p:cNvCxnSpPr>
            <a:stCxn id="101" idx="5"/>
            <a:endCxn id="154" idx="1"/>
          </p:cNvCxnSpPr>
          <p:nvPr/>
        </p:nvCxnSpPr>
        <p:spPr>
          <a:xfrm>
            <a:off x="6427821" y="2092743"/>
            <a:ext cx="147634" cy="3230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54" idx="5"/>
            <a:endCxn id="112" idx="1"/>
          </p:cNvCxnSpPr>
          <p:nvPr/>
        </p:nvCxnSpPr>
        <p:spPr>
          <a:xfrm>
            <a:off x="6931878" y="2772217"/>
            <a:ext cx="425169" cy="133840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02" idx="7"/>
            <a:endCxn id="155" idx="3"/>
          </p:cNvCxnSpPr>
          <p:nvPr/>
        </p:nvCxnSpPr>
        <p:spPr>
          <a:xfrm flipV="1">
            <a:off x="6499829" y="3716788"/>
            <a:ext cx="75626" cy="39579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7"/>
            <a:endCxn id="111" idx="3"/>
          </p:cNvCxnSpPr>
          <p:nvPr/>
        </p:nvCxnSpPr>
        <p:spPr>
          <a:xfrm flipV="1">
            <a:off x="6931878" y="2090784"/>
            <a:ext cx="353161" cy="126958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7768274" y="234197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61" name="Oval 160"/>
          <p:cNvSpPr/>
          <p:nvPr/>
        </p:nvSpPr>
        <p:spPr>
          <a:xfrm>
            <a:off x="7768274" y="3286549"/>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62" name="Straight Arrow Connector 161"/>
          <p:cNvCxnSpPr>
            <a:stCxn id="111" idx="5"/>
            <a:endCxn id="160" idx="1"/>
          </p:cNvCxnSpPr>
          <p:nvPr/>
        </p:nvCxnSpPr>
        <p:spPr>
          <a:xfrm>
            <a:off x="7641461" y="2090783"/>
            <a:ext cx="200631" cy="32501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60" idx="5"/>
            <a:endCxn id="116" idx="0"/>
          </p:cNvCxnSpPr>
          <p:nvPr/>
        </p:nvCxnSpPr>
        <p:spPr>
          <a:xfrm>
            <a:off x="8198514" y="2772217"/>
            <a:ext cx="571377" cy="12665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12" idx="7"/>
            <a:endCxn id="161" idx="3"/>
          </p:cNvCxnSpPr>
          <p:nvPr/>
        </p:nvCxnSpPr>
        <p:spPr>
          <a:xfrm flipV="1">
            <a:off x="7713469" y="3716789"/>
            <a:ext cx="128623" cy="3938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61" idx="7"/>
            <a:endCxn id="115" idx="3"/>
          </p:cNvCxnSpPr>
          <p:nvPr/>
        </p:nvCxnSpPr>
        <p:spPr>
          <a:xfrm flipV="1">
            <a:off x="8198513" y="2092742"/>
            <a:ext cx="321158" cy="126762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8949910" y="234197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67" name="Oval 166"/>
          <p:cNvSpPr/>
          <p:nvPr/>
        </p:nvSpPr>
        <p:spPr>
          <a:xfrm>
            <a:off x="8949910" y="3286549"/>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cxnSp>
        <p:nvCxnSpPr>
          <p:cNvPr id="168" name="Straight Arrow Connector 167"/>
          <p:cNvCxnSpPr>
            <a:stCxn id="115" idx="5"/>
            <a:endCxn id="166" idx="1"/>
          </p:cNvCxnSpPr>
          <p:nvPr/>
        </p:nvCxnSpPr>
        <p:spPr>
          <a:xfrm>
            <a:off x="8876093" y="2092743"/>
            <a:ext cx="147634" cy="3230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6" idx="5"/>
            <a:endCxn id="122" idx="0"/>
          </p:cNvCxnSpPr>
          <p:nvPr/>
        </p:nvCxnSpPr>
        <p:spPr>
          <a:xfrm>
            <a:off x="9380149" y="2772218"/>
            <a:ext cx="547118" cy="12645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16" idx="7"/>
            <a:endCxn id="167" idx="3"/>
          </p:cNvCxnSpPr>
          <p:nvPr/>
        </p:nvCxnSpPr>
        <p:spPr>
          <a:xfrm flipV="1">
            <a:off x="8948101" y="3716788"/>
            <a:ext cx="75626" cy="39579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67" idx="7"/>
            <a:endCxn id="121" idx="4"/>
          </p:cNvCxnSpPr>
          <p:nvPr/>
        </p:nvCxnSpPr>
        <p:spPr>
          <a:xfrm flipV="1">
            <a:off x="9380149" y="2164600"/>
            <a:ext cx="475110" cy="119576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2" name="Oval 171"/>
          <p:cNvSpPr/>
          <p:nvPr/>
        </p:nvSpPr>
        <p:spPr>
          <a:xfrm>
            <a:off x="10286264" y="221059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73" name="Oval 172"/>
          <p:cNvSpPr/>
          <p:nvPr/>
        </p:nvSpPr>
        <p:spPr>
          <a:xfrm>
            <a:off x="10286264" y="3459231"/>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74" name="Straight Arrow Connector 173"/>
          <p:cNvCxnSpPr>
            <a:stCxn id="121" idx="6"/>
            <a:endCxn id="172" idx="1"/>
          </p:cNvCxnSpPr>
          <p:nvPr/>
        </p:nvCxnSpPr>
        <p:spPr>
          <a:xfrm>
            <a:off x="10107287" y="1912573"/>
            <a:ext cx="252794" cy="37184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22" idx="7"/>
            <a:endCxn id="173" idx="3"/>
          </p:cNvCxnSpPr>
          <p:nvPr/>
        </p:nvCxnSpPr>
        <p:spPr>
          <a:xfrm flipV="1">
            <a:off x="10105479" y="3889471"/>
            <a:ext cx="254603" cy="22115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72" idx="5"/>
          </p:cNvCxnSpPr>
          <p:nvPr/>
        </p:nvCxnSpPr>
        <p:spPr>
          <a:xfrm>
            <a:off x="10716503" y="2640838"/>
            <a:ext cx="167126" cy="23386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73" idx="7"/>
          </p:cNvCxnSpPr>
          <p:nvPr/>
        </p:nvCxnSpPr>
        <p:spPr>
          <a:xfrm flipV="1">
            <a:off x="10716504" y="3171200"/>
            <a:ext cx="219553" cy="36184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1134704" y="2770730"/>
            <a:ext cx="1308371" cy="646331"/>
          </a:xfrm>
          <a:prstGeom prst="rect">
            <a:avLst/>
          </a:prstGeom>
          <a:noFill/>
        </p:spPr>
        <p:txBody>
          <a:bodyPr wrap="none" rtlCol="0">
            <a:spAutoFit/>
          </a:bodyPr>
          <a:lstStyle/>
          <a:p>
            <a:pPr algn="ctr"/>
            <a:r>
              <a:rPr lang="en-US" altLang="ko-KR" b="1" dirty="0"/>
              <a:t>Production</a:t>
            </a:r>
            <a:br>
              <a:rPr lang="en-US" altLang="ko-KR" b="1" dirty="0"/>
            </a:br>
            <a:r>
              <a:rPr lang="en-US" altLang="ko-KR" b="1" dirty="0"/>
              <a:t>Start</a:t>
            </a:r>
            <a:endParaRPr lang="ko-KR" altLang="en-US" b="1" dirty="0"/>
          </a:p>
        </p:txBody>
      </p:sp>
      <p:sp>
        <p:nvSpPr>
          <p:cNvPr id="179" name="TextBox 178"/>
          <p:cNvSpPr txBox="1"/>
          <p:nvPr/>
        </p:nvSpPr>
        <p:spPr>
          <a:xfrm>
            <a:off x="10883629" y="2741961"/>
            <a:ext cx="1308371" cy="646331"/>
          </a:xfrm>
          <a:prstGeom prst="rect">
            <a:avLst/>
          </a:prstGeom>
          <a:noFill/>
        </p:spPr>
        <p:txBody>
          <a:bodyPr wrap="none" rtlCol="0">
            <a:spAutoFit/>
          </a:bodyPr>
          <a:lstStyle/>
          <a:p>
            <a:pPr algn="ctr"/>
            <a:r>
              <a:rPr lang="en-US" altLang="ko-KR" b="1" dirty="0"/>
              <a:t>Production</a:t>
            </a:r>
            <a:br>
              <a:rPr lang="en-US" altLang="ko-KR" b="1" dirty="0"/>
            </a:br>
            <a:r>
              <a:rPr lang="en-US" altLang="ko-KR" b="1" dirty="0"/>
              <a:t>End</a:t>
            </a:r>
            <a:endParaRPr lang="ko-KR" altLang="en-US" b="1" dirty="0"/>
          </a:p>
        </p:txBody>
      </p:sp>
      <p:cxnSp>
        <p:nvCxnSpPr>
          <p:cNvPr id="180" name="Straight Arrow Connector 179"/>
          <p:cNvCxnSpPr>
            <a:stCxn id="94" idx="6"/>
            <a:endCxn id="98" idx="2"/>
          </p:cNvCxnSpPr>
          <p:nvPr/>
        </p:nvCxnSpPr>
        <p:spPr>
          <a:xfrm flipV="1">
            <a:off x="4048118" y="4285365"/>
            <a:ext cx="792088"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98" idx="6"/>
            <a:endCxn id="102" idx="2"/>
          </p:cNvCxnSpPr>
          <p:nvPr/>
        </p:nvCxnSpPr>
        <p:spPr>
          <a:xfrm>
            <a:off x="5344262" y="4285365"/>
            <a:ext cx="725328" cy="543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02" idx="6"/>
            <a:endCxn id="112" idx="2"/>
          </p:cNvCxnSpPr>
          <p:nvPr/>
        </p:nvCxnSpPr>
        <p:spPr>
          <a:xfrm flipV="1">
            <a:off x="6573647" y="4288837"/>
            <a:ext cx="709583"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12" idx="6"/>
            <a:endCxn id="116" idx="2"/>
          </p:cNvCxnSpPr>
          <p:nvPr/>
        </p:nvCxnSpPr>
        <p:spPr>
          <a:xfrm>
            <a:off x="7787286" y="4288837"/>
            <a:ext cx="730577"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16" idx="6"/>
            <a:endCxn id="122" idx="2"/>
          </p:cNvCxnSpPr>
          <p:nvPr/>
        </p:nvCxnSpPr>
        <p:spPr>
          <a:xfrm flipV="1">
            <a:off x="9021919" y="4288837"/>
            <a:ext cx="653321"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93" idx="6"/>
            <a:endCxn id="97" idx="2"/>
          </p:cNvCxnSpPr>
          <p:nvPr/>
        </p:nvCxnSpPr>
        <p:spPr>
          <a:xfrm flipV="1">
            <a:off x="3976110" y="1909101"/>
            <a:ext cx="792088"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97" idx="6"/>
            <a:endCxn id="101" idx="2"/>
          </p:cNvCxnSpPr>
          <p:nvPr/>
        </p:nvCxnSpPr>
        <p:spPr>
          <a:xfrm>
            <a:off x="5272254" y="1909101"/>
            <a:ext cx="725328" cy="543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01" idx="6"/>
            <a:endCxn id="111" idx="2"/>
          </p:cNvCxnSpPr>
          <p:nvPr/>
        </p:nvCxnSpPr>
        <p:spPr>
          <a:xfrm flipV="1">
            <a:off x="6501639" y="1912573"/>
            <a:ext cx="709583"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11" idx="6"/>
            <a:endCxn id="115" idx="2"/>
          </p:cNvCxnSpPr>
          <p:nvPr/>
        </p:nvCxnSpPr>
        <p:spPr>
          <a:xfrm>
            <a:off x="7715278" y="1912573"/>
            <a:ext cx="730577"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15" idx="6"/>
            <a:endCxn id="121" idx="2"/>
          </p:cNvCxnSpPr>
          <p:nvPr/>
        </p:nvCxnSpPr>
        <p:spPr>
          <a:xfrm flipV="1">
            <a:off x="8949911" y="1912573"/>
            <a:ext cx="653321"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903748" y="1045182"/>
            <a:ext cx="0" cy="3888432"/>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sp>
        <p:nvSpPr>
          <p:cNvPr id="87" name="Slide Number Placeholder 3"/>
          <p:cNvSpPr>
            <a:spLocks noGrp="1"/>
          </p:cNvSpPr>
          <p:nvPr>
            <p:ph type="sldNum" sz="quarter" idx="12"/>
          </p:nvPr>
        </p:nvSpPr>
        <p:spPr>
          <a:xfrm>
            <a:off x="11280577" y="6620808"/>
            <a:ext cx="828212" cy="216024"/>
          </a:xfrm>
        </p:spPr>
        <p:txBody>
          <a:bodyPr/>
          <a:lstStyle/>
          <a:p>
            <a:r>
              <a:rPr lang="en-US" altLang="ko-KR" dirty="0" smtClean="0"/>
              <a:t>18</a:t>
            </a:r>
            <a:endParaRPr lang="ko-KR" altLang="en-US" dirty="0"/>
          </a:p>
        </p:txBody>
      </p:sp>
    </p:spTree>
    <p:extLst>
      <p:ext uri="{BB962C8B-B14F-4D97-AF65-F5344CB8AC3E}">
        <p14:creationId xmlns:p14="http://schemas.microsoft.com/office/powerpoint/2010/main" val="3976295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8774" y="242199"/>
            <a:ext cx="8435280" cy="634082"/>
          </a:xfrm>
        </p:spPr>
        <p:txBody>
          <a:bodyPr>
            <a:normAutofit fontScale="90000"/>
          </a:bodyPr>
          <a:lstStyle/>
          <a:p>
            <a:r>
              <a:rPr lang="en-US" altLang="ko-KR" sz="4400" dirty="0"/>
              <a:t>Process of Assembly Line Scheduling </a:t>
            </a:r>
            <a:endParaRPr lang="ko-KR" altLang="en-US" sz="4400" dirty="0"/>
          </a:p>
        </p:txBody>
      </p:sp>
      <p:graphicFrame>
        <p:nvGraphicFramePr>
          <p:cNvPr id="89" name="Table 88"/>
          <p:cNvGraphicFramePr>
            <a:graphicFrameLocks noGrp="1"/>
          </p:cNvGraphicFramePr>
          <p:nvPr>
            <p:extLst>
              <p:ext uri="{D42A27DB-BD31-4B8C-83A1-F6EECF244321}">
                <p14:modId xmlns:p14="http://schemas.microsoft.com/office/powerpoint/2010/main" val="3702907298"/>
              </p:ext>
            </p:extLst>
          </p:nvPr>
        </p:nvGraphicFramePr>
        <p:xfrm>
          <a:off x="3214745" y="5437058"/>
          <a:ext cx="3696701" cy="111252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480137">
                  <a:extLst>
                    <a:ext uri="{9D8B030D-6E8A-4147-A177-3AD203B41FA5}">
                      <a16:colId xmlns:a16="http://schemas.microsoft.com/office/drawing/2014/main" val="20001"/>
                    </a:ext>
                  </a:extLst>
                </a:gridCol>
                <a:gridCol w="528100">
                  <a:extLst>
                    <a:ext uri="{9D8B030D-6E8A-4147-A177-3AD203B41FA5}">
                      <a16:colId xmlns:a16="http://schemas.microsoft.com/office/drawing/2014/main" val="20002"/>
                    </a:ext>
                  </a:extLst>
                </a:gridCol>
                <a:gridCol w="528100">
                  <a:extLst>
                    <a:ext uri="{9D8B030D-6E8A-4147-A177-3AD203B41FA5}">
                      <a16:colId xmlns:a16="http://schemas.microsoft.com/office/drawing/2014/main" val="20003"/>
                    </a:ext>
                  </a:extLst>
                </a:gridCol>
                <a:gridCol w="528100">
                  <a:extLst>
                    <a:ext uri="{9D8B030D-6E8A-4147-A177-3AD203B41FA5}">
                      <a16:colId xmlns:a16="http://schemas.microsoft.com/office/drawing/2014/main" val="20004"/>
                    </a:ext>
                  </a:extLst>
                </a:gridCol>
                <a:gridCol w="528100">
                  <a:extLst>
                    <a:ext uri="{9D8B030D-6E8A-4147-A177-3AD203B41FA5}">
                      <a16:colId xmlns:a16="http://schemas.microsoft.com/office/drawing/2014/main" val="20005"/>
                    </a:ext>
                  </a:extLst>
                </a:gridCol>
                <a:gridCol w="528100">
                  <a:extLst>
                    <a:ext uri="{9D8B030D-6E8A-4147-A177-3AD203B41FA5}">
                      <a16:colId xmlns:a16="http://schemas.microsoft.com/office/drawing/2014/main" val="20006"/>
                    </a:ext>
                  </a:extLst>
                </a:gridCol>
              </a:tblGrid>
              <a:tr h="370840">
                <a:tc>
                  <a:txBody>
                    <a:bodyPr/>
                    <a:lstStyle/>
                    <a:p>
                      <a:pPr algn="ctr" latinLnBrk="1"/>
                      <a:r>
                        <a:rPr lang="en-US" altLang="ko-KR" sz="1050" dirty="0" smtClean="0">
                          <a:solidFill>
                            <a:schemeClr val="tx1"/>
                          </a:solidFill>
                        </a:rPr>
                        <a:t>Time</a:t>
                      </a:r>
                      <a:endParaRPr lang="ko-KR" altLang="en-US" sz="1050"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3</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4</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5</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6</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r h="370840">
                <a:tc>
                  <a:txBody>
                    <a:bodyPr/>
                    <a:lstStyle/>
                    <a:p>
                      <a:pPr algn="ctr" latinLnBrk="1"/>
                      <a:r>
                        <a:rPr lang="en-US" altLang="ko-KR" dirty="0" smtClean="0">
                          <a:solidFill>
                            <a:schemeClr val="tx1"/>
                          </a:solidFill>
                        </a:rPr>
                        <a:t>L1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9</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18</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20</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24</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32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35</a:t>
                      </a:r>
                      <a:endParaRPr lang="ko-KR" altLang="en-US" dirty="0">
                        <a:solidFill>
                          <a:schemeClr val="tx1"/>
                        </a:solidFill>
                      </a:endParaRPr>
                    </a:p>
                  </a:txBody>
                  <a:tcPr anchor="ctr">
                    <a:noFill/>
                  </a:tcPr>
                </a:tc>
                <a:extLst>
                  <a:ext uri="{0D108BD9-81ED-4DB2-BD59-A6C34878D82A}">
                    <a16:rowId xmlns:a16="http://schemas.microsoft.com/office/drawing/2014/main" val="10001"/>
                  </a:ext>
                </a:extLst>
              </a:tr>
              <a:tr h="370840">
                <a:tc>
                  <a:txBody>
                    <a:bodyPr/>
                    <a:lstStyle/>
                    <a:p>
                      <a:pPr algn="ctr" latinLnBrk="1"/>
                      <a:r>
                        <a:rPr lang="en-US" altLang="ko-KR" dirty="0" smtClean="0">
                          <a:solidFill>
                            <a:schemeClr val="tx1"/>
                          </a:solidFill>
                        </a:rPr>
                        <a:t>L2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16</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25</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30</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37</a:t>
                      </a:r>
                      <a:endParaRPr lang="ko-KR" altLang="en-US" dirty="0">
                        <a:solidFill>
                          <a:schemeClr val="tx1"/>
                        </a:solidFill>
                      </a:endParaRPr>
                    </a:p>
                  </a:txBody>
                  <a:tcPr anchor="ctr">
                    <a:noFill/>
                  </a:tcPr>
                </a:tc>
                <a:extLst>
                  <a:ext uri="{0D108BD9-81ED-4DB2-BD59-A6C34878D82A}">
                    <a16:rowId xmlns:a16="http://schemas.microsoft.com/office/drawing/2014/main" val="10002"/>
                  </a:ext>
                </a:extLst>
              </a:tr>
            </a:tbl>
          </a:graphicData>
        </a:graphic>
      </p:graphicFrame>
      <p:graphicFrame>
        <p:nvGraphicFramePr>
          <p:cNvPr id="90" name="Table 89"/>
          <p:cNvGraphicFramePr>
            <a:graphicFrameLocks noGrp="1"/>
          </p:cNvGraphicFramePr>
          <p:nvPr>
            <p:extLst>
              <p:ext uri="{D42A27DB-BD31-4B8C-83A1-F6EECF244321}">
                <p14:modId xmlns:p14="http://schemas.microsoft.com/office/powerpoint/2010/main" val="1512494929"/>
              </p:ext>
            </p:extLst>
          </p:nvPr>
        </p:nvGraphicFramePr>
        <p:xfrm>
          <a:off x="7357047" y="5431718"/>
          <a:ext cx="3639846" cy="1112520"/>
        </p:xfrm>
        <a:graphic>
          <a:graphicData uri="http://schemas.openxmlformats.org/drawingml/2006/table">
            <a:tbl>
              <a:tblPr firstRow="1" bandRow="1">
                <a:tableStyleId>{5C22544A-7EE6-4342-B048-85BDC9FD1C3A}</a:tableStyleId>
              </a:tblPr>
              <a:tblGrid>
                <a:gridCol w="576061">
                  <a:extLst>
                    <a:ext uri="{9D8B030D-6E8A-4147-A177-3AD203B41FA5}">
                      <a16:colId xmlns:a16="http://schemas.microsoft.com/office/drawing/2014/main" val="20000"/>
                    </a:ext>
                  </a:extLst>
                </a:gridCol>
                <a:gridCol w="463895">
                  <a:extLst>
                    <a:ext uri="{9D8B030D-6E8A-4147-A177-3AD203B41FA5}">
                      <a16:colId xmlns:a16="http://schemas.microsoft.com/office/drawing/2014/main" val="20001"/>
                    </a:ext>
                  </a:extLst>
                </a:gridCol>
                <a:gridCol w="519978">
                  <a:extLst>
                    <a:ext uri="{9D8B030D-6E8A-4147-A177-3AD203B41FA5}">
                      <a16:colId xmlns:a16="http://schemas.microsoft.com/office/drawing/2014/main" val="20002"/>
                    </a:ext>
                  </a:extLst>
                </a:gridCol>
                <a:gridCol w="519978">
                  <a:extLst>
                    <a:ext uri="{9D8B030D-6E8A-4147-A177-3AD203B41FA5}">
                      <a16:colId xmlns:a16="http://schemas.microsoft.com/office/drawing/2014/main" val="20003"/>
                    </a:ext>
                  </a:extLst>
                </a:gridCol>
                <a:gridCol w="519978">
                  <a:extLst>
                    <a:ext uri="{9D8B030D-6E8A-4147-A177-3AD203B41FA5}">
                      <a16:colId xmlns:a16="http://schemas.microsoft.com/office/drawing/2014/main" val="20004"/>
                    </a:ext>
                  </a:extLst>
                </a:gridCol>
                <a:gridCol w="519978">
                  <a:extLst>
                    <a:ext uri="{9D8B030D-6E8A-4147-A177-3AD203B41FA5}">
                      <a16:colId xmlns:a16="http://schemas.microsoft.com/office/drawing/2014/main" val="20005"/>
                    </a:ext>
                  </a:extLst>
                </a:gridCol>
                <a:gridCol w="519978">
                  <a:extLst>
                    <a:ext uri="{9D8B030D-6E8A-4147-A177-3AD203B41FA5}">
                      <a16:colId xmlns:a16="http://schemas.microsoft.com/office/drawing/2014/main" val="20006"/>
                    </a:ext>
                  </a:extLst>
                </a:gridCol>
              </a:tblGrid>
              <a:tr h="370840">
                <a:tc>
                  <a:txBody>
                    <a:bodyPr/>
                    <a:lstStyle/>
                    <a:p>
                      <a:pPr algn="ctr" latinLnBrk="1"/>
                      <a:r>
                        <a:rPr lang="en-US" altLang="ko-KR" sz="1050" dirty="0" smtClean="0">
                          <a:solidFill>
                            <a:schemeClr val="tx1"/>
                          </a:solidFill>
                        </a:rPr>
                        <a:t>Trace</a:t>
                      </a:r>
                      <a:endParaRPr lang="ko-KR" altLang="en-US" sz="1050"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3</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4</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5</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6</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r h="370840">
                <a:tc>
                  <a:txBody>
                    <a:bodyPr/>
                    <a:lstStyle/>
                    <a:p>
                      <a:pPr algn="ctr" latinLnBrk="1"/>
                      <a:r>
                        <a:rPr lang="en-US" altLang="ko-KR" dirty="0" smtClean="0">
                          <a:solidFill>
                            <a:schemeClr val="tx1"/>
                          </a:solidFill>
                        </a:rPr>
                        <a:t>L1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extLst>
                  <a:ext uri="{0D108BD9-81ED-4DB2-BD59-A6C34878D82A}">
                    <a16:rowId xmlns:a16="http://schemas.microsoft.com/office/drawing/2014/main" val="10001"/>
                  </a:ext>
                </a:extLst>
              </a:tr>
              <a:tr h="370840">
                <a:tc>
                  <a:txBody>
                    <a:bodyPr/>
                    <a:lstStyle/>
                    <a:p>
                      <a:pPr algn="ctr" latinLnBrk="1"/>
                      <a:r>
                        <a:rPr lang="en-US" altLang="ko-KR" dirty="0" smtClean="0">
                          <a:solidFill>
                            <a:schemeClr val="tx1"/>
                          </a:solidFill>
                        </a:rPr>
                        <a:t>L2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extLst>
                  <a:ext uri="{0D108BD9-81ED-4DB2-BD59-A6C34878D82A}">
                    <a16:rowId xmlns:a16="http://schemas.microsoft.com/office/drawing/2014/main" val="10002"/>
                  </a:ext>
                </a:extLst>
              </a:tr>
            </a:tbl>
          </a:graphicData>
        </a:graphic>
      </p:graphicFrame>
      <p:sp>
        <p:nvSpPr>
          <p:cNvPr id="91" name="Rectangle 90"/>
          <p:cNvSpPr/>
          <p:nvPr/>
        </p:nvSpPr>
        <p:spPr>
          <a:xfrm>
            <a:off x="3055015" y="3819271"/>
            <a:ext cx="7581834"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2" name="Rectangle 91"/>
          <p:cNvSpPr/>
          <p:nvPr/>
        </p:nvSpPr>
        <p:spPr>
          <a:xfrm>
            <a:off x="2962749" y="1154975"/>
            <a:ext cx="7581834"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Oval 92"/>
          <p:cNvSpPr/>
          <p:nvPr/>
        </p:nvSpPr>
        <p:spPr>
          <a:xfrm>
            <a:off x="3472054" y="1659031"/>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7</a:t>
            </a:r>
            <a:endParaRPr lang="ko-KR" altLang="en-US" dirty="0">
              <a:solidFill>
                <a:schemeClr val="tx1"/>
              </a:solidFill>
            </a:endParaRPr>
          </a:p>
        </p:txBody>
      </p:sp>
      <p:sp>
        <p:nvSpPr>
          <p:cNvPr id="94" name="Oval 93"/>
          <p:cNvSpPr/>
          <p:nvPr/>
        </p:nvSpPr>
        <p:spPr>
          <a:xfrm>
            <a:off x="3544062" y="4035295"/>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8</a:t>
            </a:r>
            <a:endParaRPr lang="ko-KR" altLang="en-US" dirty="0">
              <a:solidFill>
                <a:schemeClr val="tx1"/>
              </a:solidFill>
            </a:endParaRPr>
          </a:p>
        </p:txBody>
      </p:sp>
      <p:sp>
        <p:nvSpPr>
          <p:cNvPr id="95" name="TextBox 94"/>
          <p:cNvSpPr txBox="1"/>
          <p:nvPr/>
        </p:nvSpPr>
        <p:spPr>
          <a:xfrm>
            <a:off x="3106766" y="1282364"/>
            <a:ext cx="1234633" cy="369332"/>
          </a:xfrm>
          <a:prstGeom prst="rect">
            <a:avLst/>
          </a:prstGeom>
          <a:noFill/>
        </p:spPr>
        <p:txBody>
          <a:bodyPr wrap="none" rtlCol="0">
            <a:spAutoFit/>
          </a:bodyPr>
          <a:lstStyle/>
          <a:p>
            <a:r>
              <a:rPr lang="en-US" altLang="ko-KR" dirty="0"/>
              <a:t>station S</a:t>
            </a:r>
            <a:r>
              <a:rPr lang="en-US" altLang="ko-KR" baseline="-25000" dirty="0"/>
              <a:t>1,1</a:t>
            </a:r>
            <a:endParaRPr lang="ko-KR" altLang="en-US" baseline="-25000" dirty="0"/>
          </a:p>
        </p:txBody>
      </p:sp>
      <p:sp>
        <p:nvSpPr>
          <p:cNvPr id="96" name="TextBox 95"/>
          <p:cNvSpPr txBox="1"/>
          <p:nvPr/>
        </p:nvSpPr>
        <p:spPr>
          <a:xfrm>
            <a:off x="3178774" y="4566241"/>
            <a:ext cx="1234633" cy="369332"/>
          </a:xfrm>
          <a:prstGeom prst="rect">
            <a:avLst/>
          </a:prstGeom>
          <a:noFill/>
        </p:spPr>
        <p:txBody>
          <a:bodyPr wrap="none" rtlCol="0">
            <a:spAutoFit/>
          </a:bodyPr>
          <a:lstStyle/>
          <a:p>
            <a:r>
              <a:rPr lang="en-US" altLang="ko-KR" dirty="0"/>
              <a:t>station S</a:t>
            </a:r>
            <a:r>
              <a:rPr lang="en-US" altLang="ko-KR" baseline="-25000" dirty="0"/>
              <a:t>2,1</a:t>
            </a:r>
            <a:endParaRPr lang="ko-KR" altLang="en-US" baseline="-25000" dirty="0"/>
          </a:p>
        </p:txBody>
      </p:sp>
      <p:sp>
        <p:nvSpPr>
          <p:cNvPr id="97" name="Oval 96"/>
          <p:cNvSpPr/>
          <p:nvPr/>
        </p:nvSpPr>
        <p:spPr>
          <a:xfrm>
            <a:off x="4768198" y="1657072"/>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9</a:t>
            </a:r>
            <a:endParaRPr lang="ko-KR" altLang="en-US" dirty="0">
              <a:solidFill>
                <a:schemeClr val="tx1"/>
              </a:solidFill>
            </a:endParaRPr>
          </a:p>
        </p:txBody>
      </p:sp>
      <p:sp>
        <p:nvSpPr>
          <p:cNvPr id="98" name="Oval 97"/>
          <p:cNvSpPr/>
          <p:nvPr/>
        </p:nvSpPr>
        <p:spPr>
          <a:xfrm>
            <a:off x="4840206" y="4033336"/>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a:t>
            </a:r>
            <a:endParaRPr lang="ko-KR" altLang="en-US" dirty="0">
              <a:solidFill>
                <a:schemeClr val="tx1"/>
              </a:solidFill>
            </a:endParaRPr>
          </a:p>
        </p:txBody>
      </p:sp>
      <p:sp>
        <p:nvSpPr>
          <p:cNvPr id="99" name="TextBox 98"/>
          <p:cNvSpPr txBox="1"/>
          <p:nvPr/>
        </p:nvSpPr>
        <p:spPr>
          <a:xfrm>
            <a:off x="4402910" y="1280405"/>
            <a:ext cx="1234633" cy="369332"/>
          </a:xfrm>
          <a:prstGeom prst="rect">
            <a:avLst/>
          </a:prstGeom>
          <a:noFill/>
        </p:spPr>
        <p:txBody>
          <a:bodyPr wrap="none" rtlCol="0">
            <a:spAutoFit/>
          </a:bodyPr>
          <a:lstStyle/>
          <a:p>
            <a:r>
              <a:rPr lang="en-US" altLang="ko-KR" dirty="0"/>
              <a:t>station S</a:t>
            </a:r>
            <a:r>
              <a:rPr lang="en-US" altLang="ko-KR" baseline="-25000" dirty="0"/>
              <a:t>1,2</a:t>
            </a:r>
            <a:endParaRPr lang="ko-KR" altLang="en-US" baseline="-25000" dirty="0"/>
          </a:p>
        </p:txBody>
      </p:sp>
      <p:sp>
        <p:nvSpPr>
          <p:cNvPr id="100" name="TextBox 99"/>
          <p:cNvSpPr txBox="1"/>
          <p:nvPr/>
        </p:nvSpPr>
        <p:spPr>
          <a:xfrm>
            <a:off x="4474918" y="4564282"/>
            <a:ext cx="1234633" cy="369332"/>
          </a:xfrm>
          <a:prstGeom prst="rect">
            <a:avLst/>
          </a:prstGeom>
          <a:noFill/>
        </p:spPr>
        <p:txBody>
          <a:bodyPr wrap="none" rtlCol="0">
            <a:spAutoFit/>
          </a:bodyPr>
          <a:lstStyle/>
          <a:p>
            <a:r>
              <a:rPr lang="en-US" altLang="ko-KR" dirty="0"/>
              <a:t>station S</a:t>
            </a:r>
            <a:r>
              <a:rPr lang="en-US" altLang="ko-KR" baseline="-25000" dirty="0"/>
              <a:t>2,2</a:t>
            </a:r>
            <a:endParaRPr lang="ko-KR" altLang="en-US" baseline="-25000" dirty="0"/>
          </a:p>
        </p:txBody>
      </p:sp>
      <p:sp>
        <p:nvSpPr>
          <p:cNvPr id="101" name="Oval 100"/>
          <p:cNvSpPr/>
          <p:nvPr/>
        </p:nvSpPr>
        <p:spPr>
          <a:xfrm>
            <a:off x="5997582" y="1662503"/>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02" name="Oval 101"/>
          <p:cNvSpPr/>
          <p:nvPr/>
        </p:nvSpPr>
        <p:spPr>
          <a:xfrm>
            <a:off x="6069590" y="403876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6</a:t>
            </a:r>
            <a:endParaRPr lang="ko-KR" altLang="en-US" dirty="0">
              <a:solidFill>
                <a:schemeClr val="tx1"/>
              </a:solidFill>
            </a:endParaRPr>
          </a:p>
        </p:txBody>
      </p:sp>
      <p:sp>
        <p:nvSpPr>
          <p:cNvPr id="103" name="TextBox 102"/>
          <p:cNvSpPr txBox="1"/>
          <p:nvPr/>
        </p:nvSpPr>
        <p:spPr>
          <a:xfrm>
            <a:off x="5632294" y="1285836"/>
            <a:ext cx="1234633" cy="369332"/>
          </a:xfrm>
          <a:prstGeom prst="rect">
            <a:avLst/>
          </a:prstGeom>
          <a:noFill/>
        </p:spPr>
        <p:txBody>
          <a:bodyPr wrap="none" rtlCol="0">
            <a:spAutoFit/>
          </a:bodyPr>
          <a:lstStyle/>
          <a:p>
            <a:r>
              <a:rPr lang="en-US" altLang="ko-KR" dirty="0"/>
              <a:t>station S</a:t>
            </a:r>
            <a:r>
              <a:rPr lang="en-US" altLang="ko-KR" baseline="-25000" dirty="0"/>
              <a:t>1,3</a:t>
            </a:r>
            <a:endParaRPr lang="ko-KR" altLang="en-US" baseline="-25000" dirty="0"/>
          </a:p>
        </p:txBody>
      </p:sp>
      <p:sp>
        <p:nvSpPr>
          <p:cNvPr id="104" name="TextBox 103"/>
          <p:cNvSpPr txBox="1"/>
          <p:nvPr/>
        </p:nvSpPr>
        <p:spPr>
          <a:xfrm>
            <a:off x="5704302" y="4569713"/>
            <a:ext cx="1234633" cy="369332"/>
          </a:xfrm>
          <a:prstGeom prst="rect">
            <a:avLst/>
          </a:prstGeom>
          <a:noFill/>
        </p:spPr>
        <p:txBody>
          <a:bodyPr wrap="none" rtlCol="0">
            <a:spAutoFit/>
          </a:bodyPr>
          <a:lstStyle/>
          <a:p>
            <a:r>
              <a:rPr lang="en-US" altLang="ko-KR" dirty="0"/>
              <a:t>station S</a:t>
            </a:r>
            <a:r>
              <a:rPr lang="en-US" altLang="ko-KR" baseline="-25000" dirty="0"/>
              <a:t>2,3</a:t>
            </a:r>
            <a:endParaRPr lang="ko-KR" altLang="en-US" baseline="-25000" dirty="0"/>
          </a:p>
        </p:txBody>
      </p:sp>
      <p:sp>
        <p:nvSpPr>
          <p:cNvPr id="111" name="Oval 110"/>
          <p:cNvSpPr/>
          <p:nvPr/>
        </p:nvSpPr>
        <p:spPr>
          <a:xfrm>
            <a:off x="7211221" y="16605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12" name="Oval 111"/>
          <p:cNvSpPr/>
          <p:nvPr/>
        </p:nvSpPr>
        <p:spPr>
          <a:xfrm>
            <a:off x="7283229" y="403680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13" name="TextBox 112"/>
          <p:cNvSpPr txBox="1"/>
          <p:nvPr/>
        </p:nvSpPr>
        <p:spPr>
          <a:xfrm>
            <a:off x="6845933" y="1283877"/>
            <a:ext cx="1234633" cy="369332"/>
          </a:xfrm>
          <a:prstGeom prst="rect">
            <a:avLst/>
          </a:prstGeom>
          <a:noFill/>
        </p:spPr>
        <p:txBody>
          <a:bodyPr wrap="none" rtlCol="0">
            <a:spAutoFit/>
          </a:bodyPr>
          <a:lstStyle/>
          <a:p>
            <a:r>
              <a:rPr lang="en-US" altLang="ko-KR" dirty="0"/>
              <a:t>station S</a:t>
            </a:r>
            <a:r>
              <a:rPr lang="en-US" altLang="ko-KR" baseline="-25000" dirty="0"/>
              <a:t>1,4</a:t>
            </a:r>
            <a:endParaRPr lang="ko-KR" altLang="en-US" baseline="-25000" dirty="0"/>
          </a:p>
        </p:txBody>
      </p:sp>
      <p:sp>
        <p:nvSpPr>
          <p:cNvPr id="114" name="TextBox 113"/>
          <p:cNvSpPr txBox="1"/>
          <p:nvPr/>
        </p:nvSpPr>
        <p:spPr>
          <a:xfrm>
            <a:off x="6917941" y="4567754"/>
            <a:ext cx="1234633" cy="369332"/>
          </a:xfrm>
          <a:prstGeom prst="rect">
            <a:avLst/>
          </a:prstGeom>
          <a:noFill/>
        </p:spPr>
        <p:txBody>
          <a:bodyPr wrap="none" rtlCol="0">
            <a:spAutoFit/>
          </a:bodyPr>
          <a:lstStyle/>
          <a:p>
            <a:r>
              <a:rPr lang="en-US" altLang="ko-KR" dirty="0"/>
              <a:t>station S</a:t>
            </a:r>
            <a:r>
              <a:rPr lang="en-US" altLang="ko-KR" baseline="-25000" dirty="0"/>
              <a:t>2,4</a:t>
            </a:r>
            <a:endParaRPr lang="ko-KR" altLang="en-US" baseline="-25000" dirty="0"/>
          </a:p>
        </p:txBody>
      </p:sp>
      <p:sp>
        <p:nvSpPr>
          <p:cNvPr id="115" name="Oval 114"/>
          <p:cNvSpPr/>
          <p:nvPr/>
        </p:nvSpPr>
        <p:spPr>
          <a:xfrm>
            <a:off x="8445854" y="1662503"/>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8</a:t>
            </a:r>
            <a:endParaRPr lang="ko-KR" altLang="en-US" dirty="0">
              <a:solidFill>
                <a:schemeClr val="tx1"/>
              </a:solidFill>
            </a:endParaRPr>
          </a:p>
        </p:txBody>
      </p:sp>
      <p:sp>
        <p:nvSpPr>
          <p:cNvPr id="116" name="Oval 115"/>
          <p:cNvSpPr/>
          <p:nvPr/>
        </p:nvSpPr>
        <p:spPr>
          <a:xfrm>
            <a:off x="8517862" y="4038767"/>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5</a:t>
            </a:r>
            <a:endParaRPr lang="ko-KR" altLang="en-US" dirty="0">
              <a:solidFill>
                <a:schemeClr val="tx1"/>
              </a:solidFill>
            </a:endParaRPr>
          </a:p>
        </p:txBody>
      </p:sp>
      <p:sp>
        <p:nvSpPr>
          <p:cNvPr id="117" name="TextBox 116"/>
          <p:cNvSpPr txBox="1"/>
          <p:nvPr/>
        </p:nvSpPr>
        <p:spPr>
          <a:xfrm>
            <a:off x="8080566" y="1285836"/>
            <a:ext cx="1234633" cy="369332"/>
          </a:xfrm>
          <a:prstGeom prst="rect">
            <a:avLst/>
          </a:prstGeom>
          <a:noFill/>
        </p:spPr>
        <p:txBody>
          <a:bodyPr wrap="none" rtlCol="0">
            <a:spAutoFit/>
          </a:bodyPr>
          <a:lstStyle/>
          <a:p>
            <a:r>
              <a:rPr lang="en-US" altLang="ko-KR" dirty="0"/>
              <a:t>station S</a:t>
            </a:r>
            <a:r>
              <a:rPr lang="en-US" altLang="ko-KR" baseline="-25000" dirty="0"/>
              <a:t>1,5</a:t>
            </a:r>
            <a:endParaRPr lang="ko-KR" altLang="en-US" baseline="-25000" dirty="0"/>
          </a:p>
        </p:txBody>
      </p:sp>
      <p:sp>
        <p:nvSpPr>
          <p:cNvPr id="118" name="TextBox 117"/>
          <p:cNvSpPr txBox="1"/>
          <p:nvPr/>
        </p:nvSpPr>
        <p:spPr>
          <a:xfrm>
            <a:off x="8152574" y="4569713"/>
            <a:ext cx="1234633" cy="369332"/>
          </a:xfrm>
          <a:prstGeom prst="rect">
            <a:avLst/>
          </a:prstGeom>
          <a:noFill/>
        </p:spPr>
        <p:txBody>
          <a:bodyPr wrap="none" rtlCol="0">
            <a:spAutoFit/>
          </a:bodyPr>
          <a:lstStyle/>
          <a:p>
            <a:r>
              <a:rPr lang="en-US" altLang="ko-KR" dirty="0"/>
              <a:t>station S</a:t>
            </a:r>
            <a:r>
              <a:rPr lang="en-US" altLang="ko-KR" baseline="-25000" dirty="0"/>
              <a:t>2,5</a:t>
            </a:r>
            <a:endParaRPr lang="ko-KR" altLang="en-US" baseline="-25000" dirty="0"/>
          </a:p>
        </p:txBody>
      </p:sp>
      <p:sp>
        <p:nvSpPr>
          <p:cNvPr id="121" name="Oval 120"/>
          <p:cNvSpPr/>
          <p:nvPr/>
        </p:nvSpPr>
        <p:spPr>
          <a:xfrm>
            <a:off x="9603231" y="16605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22" name="Oval 121"/>
          <p:cNvSpPr/>
          <p:nvPr/>
        </p:nvSpPr>
        <p:spPr>
          <a:xfrm>
            <a:off x="9675239" y="403680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7</a:t>
            </a:r>
            <a:endParaRPr lang="ko-KR" altLang="en-US" dirty="0">
              <a:solidFill>
                <a:schemeClr val="tx1"/>
              </a:solidFill>
            </a:endParaRPr>
          </a:p>
        </p:txBody>
      </p:sp>
      <p:sp>
        <p:nvSpPr>
          <p:cNvPr id="123" name="TextBox 122"/>
          <p:cNvSpPr txBox="1"/>
          <p:nvPr/>
        </p:nvSpPr>
        <p:spPr>
          <a:xfrm>
            <a:off x="9237943" y="1283877"/>
            <a:ext cx="1234633" cy="369332"/>
          </a:xfrm>
          <a:prstGeom prst="rect">
            <a:avLst/>
          </a:prstGeom>
          <a:noFill/>
        </p:spPr>
        <p:txBody>
          <a:bodyPr wrap="none" rtlCol="0">
            <a:spAutoFit/>
          </a:bodyPr>
          <a:lstStyle/>
          <a:p>
            <a:r>
              <a:rPr lang="en-US" altLang="ko-KR" dirty="0"/>
              <a:t>station S</a:t>
            </a:r>
            <a:r>
              <a:rPr lang="en-US" altLang="ko-KR" baseline="-25000" dirty="0"/>
              <a:t>1,6</a:t>
            </a:r>
            <a:endParaRPr lang="ko-KR" altLang="en-US" baseline="-25000" dirty="0"/>
          </a:p>
        </p:txBody>
      </p:sp>
      <p:sp>
        <p:nvSpPr>
          <p:cNvPr id="125" name="TextBox 124"/>
          <p:cNvSpPr txBox="1"/>
          <p:nvPr/>
        </p:nvSpPr>
        <p:spPr>
          <a:xfrm>
            <a:off x="9309951" y="4567754"/>
            <a:ext cx="1234633" cy="369332"/>
          </a:xfrm>
          <a:prstGeom prst="rect">
            <a:avLst/>
          </a:prstGeom>
          <a:noFill/>
        </p:spPr>
        <p:txBody>
          <a:bodyPr wrap="none" rtlCol="0">
            <a:spAutoFit/>
          </a:bodyPr>
          <a:lstStyle/>
          <a:p>
            <a:r>
              <a:rPr lang="en-US" altLang="ko-KR" dirty="0"/>
              <a:t>station S</a:t>
            </a:r>
            <a:r>
              <a:rPr lang="en-US" altLang="ko-KR" baseline="-25000" dirty="0"/>
              <a:t>2,6</a:t>
            </a:r>
            <a:endParaRPr lang="ko-KR" altLang="en-US" baseline="-25000" dirty="0"/>
          </a:p>
        </p:txBody>
      </p:sp>
      <p:sp>
        <p:nvSpPr>
          <p:cNvPr id="126" name="TextBox 125"/>
          <p:cNvSpPr txBox="1"/>
          <p:nvPr/>
        </p:nvSpPr>
        <p:spPr>
          <a:xfrm>
            <a:off x="6059094" y="4933614"/>
            <a:ext cx="1895391" cy="369332"/>
          </a:xfrm>
          <a:prstGeom prst="rect">
            <a:avLst/>
          </a:prstGeom>
          <a:noFill/>
        </p:spPr>
        <p:txBody>
          <a:bodyPr wrap="none" rtlCol="0">
            <a:spAutoFit/>
          </a:bodyPr>
          <a:lstStyle/>
          <a:p>
            <a:r>
              <a:rPr lang="en-US" altLang="ko-KR" b="1" dirty="0"/>
              <a:t>Assembly Line 2</a:t>
            </a:r>
            <a:endParaRPr lang="ko-KR" altLang="en-US" b="1" dirty="0"/>
          </a:p>
        </p:txBody>
      </p:sp>
      <p:sp>
        <p:nvSpPr>
          <p:cNvPr id="128" name="Oval 127"/>
          <p:cNvSpPr/>
          <p:nvPr/>
        </p:nvSpPr>
        <p:spPr>
          <a:xfrm>
            <a:off x="2602709" y="221059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129" name="Oval 128"/>
          <p:cNvSpPr/>
          <p:nvPr/>
        </p:nvSpPr>
        <p:spPr>
          <a:xfrm>
            <a:off x="2602709" y="3459231"/>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31" name="Oval 130"/>
          <p:cNvSpPr/>
          <p:nvPr/>
        </p:nvSpPr>
        <p:spPr>
          <a:xfrm>
            <a:off x="3977998" y="23706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sp>
        <p:nvSpPr>
          <p:cNvPr id="132" name="Oval 131"/>
          <p:cNvSpPr/>
          <p:nvPr/>
        </p:nvSpPr>
        <p:spPr>
          <a:xfrm>
            <a:off x="3977998" y="3315215"/>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34" name="Straight Arrow Connector 133"/>
          <p:cNvCxnSpPr>
            <a:stCxn id="93" idx="5"/>
            <a:endCxn id="131" idx="1"/>
          </p:cNvCxnSpPr>
          <p:nvPr/>
        </p:nvCxnSpPr>
        <p:spPr>
          <a:xfrm>
            <a:off x="3902293" y="2089271"/>
            <a:ext cx="149522" cy="3551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31" idx="5"/>
            <a:endCxn id="98" idx="0"/>
          </p:cNvCxnSpPr>
          <p:nvPr/>
        </p:nvCxnSpPr>
        <p:spPr>
          <a:xfrm>
            <a:off x="4408238" y="2800884"/>
            <a:ext cx="683997" cy="12324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4" idx="7"/>
            <a:endCxn id="132" idx="3"/>
          </p:cNvCxnSpPr>
          <p:nvPr/>
        </p:nvCxnSpPr>
        <p:spPr>
          <a:xfrm flipV="1">
            <a:off x="3974301" y="3745454"/>
            <a:ext cx="77514" cy="36365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2" idx="7"/>
            <a:endCxn id="97" idx="3"/>
          </p:cNvCxnSpPr>
          <p:nvPr/>
        </p:nvCxnSpPr>
        <p:spPr>
          <a:xfrm flipV="1">
            <a:off x="4408237" y="2087312"/>
            <a:ext cx="433778" cy="130172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endCxn id="128" idx="3"/>
          </p:cNvCxnSpPr>
          <p:nvPr/>
        </p:nvCxnSpPr>
        <p:spPr>
          <a:xfrm flipV="1">
            <a:off x="2458694" y="2640837"/>
            <a:ext cx="217833" cy="2338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endCxn id="129" idx="1"/>
          </p:cNvCxnSpPr>
          <p:nvPr/>
        </p:nvCxnSpPr>
        <p:spPr>
          <a:xfrm>
            <a:off x="2458694" y="3315216"/>
            <a:ext cx="217833" cy="21783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28" idx="7"/>
            <a:endCxn id="93" idx="2"/>
          </p:cNvCxnSpPr>
          <p:nvPr/>
        </p:nvCxnSpPr>
        <p:spPr>
          <a:xfrm flipV="1">
            <a:off x="3032948" y="1911059"/>
            <a:ext cx="439106" cy="37335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29" idx="5"/>
            <a:endCxn id="94" idx="2"/>
          </p:cNvCxnSpPr>
          <p:nvPr/>
        </p:nvCxnSpPr>
        <p:spPr>
          <a:xfrm>
            <a:off x="3032948" y="3889471"/>
            <a:ext cx="511114" cy="3978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5272254" y="2370644"/>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47" name="Oval 146"/>
          <p:cNvSpPr/>
          <p:nvPr/>
        </p:nvSpPr>
        <p:spPr>
          <a:xfrm>
            <a:off x="5272254" y="3315215"/>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cxnSp>
        <p:nvCxnSpPr>
          <p:cNvPr id="149" name="Straight Arrow Connector 148"/>
          <p:cNvCxnSpPr>
            <a:stCxn id="97" idx="5"/>
            <a:endCxn id="146" idx="1"/>
          </p:cNvCxnSpPr>
          <p:nvPr/>
        </p:nvCxnSpPr>
        <p:spPr>
          <a:xfrm>
            <a:off x="5198437" y="2087311"/>
            <a:ext cx="147634" cy="3571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46" idx="5"/>
            <a:endCxn id="102" idx="0"/>
          </p:cNvCxnSpPr>
          <p:nvPr/>
        </p:nvCxnSpPr>
        <p:spPr>
          <a:xfrm>
            <a:off x="5702494" y="2800883"/>
            <a:ext cx="619125" cy="123788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98" idx="7"/>
            <a:endCxn id="147" idx="3"/>
          </p:cNvCxnSpPr>
          <p:nvPr/>
        </p:nvCxnSpPr>
        <p:spPr>
          <a:xfrm flipV="1">
            <a:off x="5270445" y="3745455"/>
            <a:ext cx="75626" cy="36169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7" idx="7"/>
            <a:endCxn id="101" idx="3"/>
          </p:cNvCxnSpPr>
          <p:nvPr/>
        </p:nvCxnSpPr>
        <p:spPr>
          <a:xfrm flipV="1">
            <a:off x="5702493" y="2092742"/>
            <a:ext cx="368906" cy="129629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6501638" y="234197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sp>
        <p:nvSpPr>
          <p:cNvPr id="155" name="Oval 154"/>
          <p:cNvSpPr/>
          <p:nvPr/>
        </p:nvSpPr>
        <p:spPr>
          <a:xfrm>
            <a:off x="6501638" y="3286549"/>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56" name="Straight Arrow Connector 155"/>
          <p:cNvCxnSpPr>
            <a:stCxn id="101" idx="5"/>
            <a:endCxn id="154" idx="1"/>
          </p:cNvCxnSpPr>
          <p:nvPr/>
        </p:nvCxnSpPr>
        <p:spPr>
          <a:xfrm>
            <a:off x="6427821" y="2092743"/>
            <a:ext cx="147634" cy="3230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54" idx="5"/>
            <a:endCxn id="112" idx="1"/>
          </p:cNvCxnSpPr>
          <p:nvPr/>
        </p:nvCxnSpPr>
        <p:spPr>
          <a:xfrm>
            <a:off x="6931878" y="2772217"/>
            <a:ext cx="425169" cy="133840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02" idx="7"/>
            <a:endCxn id="155" idx="3"/>
          </p:cNvCxnSpPr>
          <p:nvPr/>
        </p:nvCxnSpPr>
        <p:spPr>
          <a:xfrm flipV="1">
            <a:off x="6499829" y="3716788"/>
            <a:ext cx="75626" cy="39579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7"/>
            <a:endCxn id="111" idx="3"/>
          </p:cNvCxnSpPr>
          <p:nvPr/>
        </p:nvCxnSpPr>
        <p:spPr>
          <a:xfrm flipV="1">
            <a:off x="6931878" y="2090784"/>
            <a:ext cx="353161" cy="126958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a:off x="7768274" y="234197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61" name="Oval 160"/>
          <p:cNvSpPr/>
          <p:nvPr/>
        </p:nvSpPr>
        <p:spPr>
          <a:xfrm>
            <a:off x="7768274" y="3286549"/>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62" name="Straight Arrow Connector 161"/>
          <p:cNvCxnSpPr>
            <a:stCxn id="111" idx="5"/>
            <a:endCxn id="160" idx="1"/>
          </p:cNvCxnSpPr>
          <p:nvPr/>
        </p:nvCxnSpPr>
        <p:spPr>
          <a:xfrm>
            <a:off x="7641461" y="2090783"/>
            <a:ext cx="200631" cy="32501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60" idx="5"/>
            <a:endCxn id="116" idx="0"/>
          </p:cNvCxnSpPr>
          <p:nvPr/>
        </p:nvCxnSpPr>
        <p:spPr>
          <a:xfrm>
            <a:off x="8198514" y="2772217"/>
            <a:ext cx="571377" cy="12665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12" idx="7"/>
            <a:endCxn id="161" idx="3"/>
          </p:cNvCxnSpPr>
          <p:nvPr/>
        </p:nvCxnSpPr>
        <p:spPr>
          <a:xfrm flipV="1">
            <a:off x="7713469" y="3716789"/>
            <a:ext cx="128623" cy="3938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61" idx="7"/>
            <a:endCxn id="115" idx="3"/>
          </p:cNvCxnSpPr>
          <p:nvPr/>
        </p:nvCxnSpPr>
        <p:spPr>
          <a:xfrm flipV="1">
            <a:off x="8198513" y="2092742"/>
            <a:ext cx="321158" cy="126762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6" name="Oval 165"/>
          <p:cNvSpPr/>
          <p:nvPr/>
        </p:nvSpPr>
        <p:spPr>
          <a:xfrm>
            <a:off x="8949910" y="234197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4</a:t>
            </a:r>
            <a:endParaRPr lang="ko-KR" altLang="en-US" dirty="0">
              <a:solidFill>
                <a:schemeClr val="tx1"/>
              </a:solidFill>
            </a:endParaRPr>
          </a:p>
        </p:txBody>
      </p:sp>
      <p:sp>
        <p:nvSpPr>
          <p:cNvPr id="167" name="Oval 166"/>
          <p:cNvSpPr/>
          <p:nvPr/>
        </p:nvSpPr>
        <p:spPr>
          <a:xfrm>
            <a:off x="8949910" y="3286549"/>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1</a:t>
            </a:r>
            <a:endParaRPr lang="ko-KR" altLang="en-US" dirty="0">
              <a:solidFill>
                <a:schemeClr val="tx1"/>
              </a:solidFill>
            </a:endParaRPr>
          </a:p>
        </p:txBody>
      </p:sp>
      <p:cxnSp>
        <p:nvCxnSpPr>
          <p:cNvPr id="168" name="Straight Arrow Connector 167"/>
          <p:cNvCxnSpPr>
            <a:stCxn id="115" idx="5"/>
            <a:endCxn id="166" idx="1"/>
          </p:cNvCxnSpPr>
          <p:nvPr/>
        </p:nvCxnSpPr>
        <p:spPr>
          <a:xfrm>
            <a:off x="8876093" y="2092743"/>
            <a:ext cx="147634" cy="3230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6" idx="5"/>
            <a:endCxn id="122" idx="0"/>
          </p:cNvCxnSpPr>
          <p:nvPr/>
        </p:nvCxnSpPr>
        <p:spPr>
          <a:xfrm>
            <a:off x="9380149" y="2772218"/>
            <a:ext cx="547118" cy="12645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16" idx="7"/>
            <a:endCxn id="167" idx="3"/>
          </p:cNvCxnSpPr>
          <p:nvPr/>
        </p:nvCxnSpPr>
        <p:spPr>
          <a:xfrm flipV="1">
            <a:off x="8948101" y="3716788"/>
            <a:ext cx="75626" cy="39579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67" idx="7"/>
            <a:endCxn id="121" idx="4"/>
          </p:cNvCxnSpPr>
          <p:nvPr/>
        </p:nvCxnSpPr>
        <p:spPr>
          <a:xfrm flipV="1">
            <a:off x="9380149" y="2164600"/>
            <a:ext cx="475110" cy="119576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2" name="Oval 171"/>
          <p:cNvSpPr/>
          <p:nvPr/>
        </p:nvSpPr>
        <p:spPr>
          <a:xfrm>
            <a:off x="10286264" y="2210598"/>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3</a:t>
            </a:r>
            <a:endParaRPr lang="ko-KR" altLang="en-US" dirty="0">
              <a:solidFill>
                <a:schemeClr val="tx1"/>
              </a:solidFill>
            </a:endParaRPr>
          </a:p>
        </p:txBody>
      </p:sp>
      <p:sp>
        <p:nvSpPr>
          <p:cNvPr id="173" name="Oval 172"/>
          <p:cNvSpPr/>
          <p:nvPr/>
        </p:nvSpPr>
        <p:spPr>
          <a:xfrm>
            <a:off x="10286264" y="3459231"/>
            <a:ext cx="504056" cy="504056"/>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2</a:t>
            </a:r>
            <a:endParaRPr lang="ko-KR" altLang="en-US" dirty="0">
              <a:solidFill>
                <a:schemeClr val="tx1"/>
              </a:solidFill>
            </a:endParaRPr>
          </a:p>
        </p:txBody>
      </p:sp>
      <p:cxnSp>
        <p:nvCxnSpPr>
          <p:cNvPr id="174" name="Straight Arrow Connector 173"/>
          <p:cNvCxnSpPr>
            <a:stCxn id="121" idx="6"/>
            <a:endCxn id="172" idx="1"/>
          </p:cNvCxnSpPr>
          <p:nvPr/>
        </p:nvCxnSpPr>
        <p:spPr>
          <a:xfrm>
            <a:off x="10107287" y="1912573"/>
            <a:ext cx="252794" cy="37184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22" idx="7"/>
            <a:endCxn id="173" idx="3"/>
          </p:cNvCxnSpPr>
          <p:nvPr/>
        </p:nvCxnSpPr>
        <p:spPr>
          <a:xfrm flipV="1">
            <a:off x="10105479" y="3889471"/>
            <a:ext cx="254603" cy="22115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72" idx="5"/>
          </p:cNvCxnSpPr>
          <p:nvPr/>
        </p:nvCxnSpPr>
        <p:spPr>
          <a:xfrm>
            <a:off x="10716503" y="2640838"/>
            <a:ext cx="167126" cy="23386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73" idx="7"/>
          </p:cNvCxnSpPr>
          <p:nvPr/>
        </p:nvCxnSpPr>
        <p:spPr>
          <a:xfrm flipV="1">
            <a:off x="10716504" y="3171200"/>
            <a:ext cx="219553" cy="36184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1134704" y="2770730"/>
            <a:ext cx="1308371" cy="646331"/>
          </a:xfrm>
          <a:prstGeom prst="rect">
            <a:avLst/>
          </a:prstGeom>
          <a:noFill/>
        </p:spPr>
        <p:txBody>
          <a:bodyPr wrap="none" rtlCol="0">
            <a:spAutoFit/>
          </a:bodyPr>
          <a:lstStyle/>
          <a:p>
            <a:pPr algn="ctr"/>
            <a:r>
              <a:rPr lang="en-US" altLang="ko-KR" b="1" dirty="0"/>
              <a:t>Production</a:t>
            </a:r>
            <a:br>
              <a:rPr lang="en-US" altLang="ko-KR" b="1" dirty="0"/>
            </a:br>
            <a:r>
              <a:rPr lang="en-US" altLang="ko-KR" b="1" dirty="0"/>
              <a:t>Start</a:t>
            </a:r>
            <a:endParaRPr lang="ko-KR" altLang="en-US" b="1" dirty="0"/>
          </a:p>
        </p:txBody>
      </p:sp>
      <p:sp>
        <p:nvSpPr>
          <p:cNvPr id="179" name="TextBox 178"/>
          <p:cNvSpPr txBox="1"/>
          <p:nvPr/>
        </p:nvSpPr>
        <p:spPr>
          <a:xfrm>
            <a:off x="10883629" y="2741961"/>
            <a:ext cx="1308371" cy="646331"/>
          </a:xfrm>
          <a:prstGeom prst="rect">
            <a:avLst/>
          </a:prstGeom>
          <a:noFill/>
        </p:spPr>
        <p:txBody>
          <a:bodyPr wrap="none" rtlCol="0">
            <a:spAutoFit/>
          </a:bodyPr>
          <a:lstStyle/>
          <a:p>
            <a:pPr algn="ctr"/>
            <a:r>
              <a:rPr lang="en-US" altLang="ko-KR" b="1" dirty="0"/>
              <a:t>Production</a:t>
            </a:r>
            <a:br>
              <a:rPr lang="en-US" altLang="ko-KR" b="1" dirty="0"/>
            </a:br>
            <a:r>
              <a:rPr lang="en-US" altLang="ko-KR" b="1" dirty="0"/>
              <a:t>End</a:t>
            </a:r>
            <a:endParaRPr lang="ko-KR" altLang="en-US" b="1" dirty="0"/>
          </a:p>
        </p:txBody>
      </p:sp>
      <p:cxnSp>
        <p:nvCxnSpPr>
          <p:cNvPr id="180" name="Straight Arrow Connector 179"/>
          <p:cNvCxnSpPr>
            <a:stCxn id="94" idx="6"/>
            <a:endCxn id="98" idx="2"/>
          </p:cNvCxnSpPr>
          <p:nvPr/>
        </p:nvCxnSpPr>
        <p:spPr>
          <a:xfrm flipV="1">
            <a:off x="4048118" y="4285365"/>
            <a:ext cx="792088"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98" idx="6"/>
            <a:endCxn id="102" idx="2"/>
          </p:cNvCxnSpPr>
          <p:nvPr/>
        </p:nvCxnSpPr>
        <p:spPr>
          <a:xfrm>
            <a:off x="5344262" y="4285365"/>
            <a:ext cx="725328" cy="543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02" idx="6"/>
            <a:endCxn id="112" idx="2"/>
          </p:cNvCxnSpPr>
          <p:nvPr/>
        </p:nvCxnSpPr>
        <p:spPr>
          <a:xfrm flipV="1">
            <a:off x="6573647" y="4288837"/>
            <a:ext cx="709583"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12" idx="6"/>
            <a:endCxn id="116" idx="2"/>
          </p:cNvCxnSpPr>
          <p:nvPr/>
        </p:nvCxnSpPr>
        <p:spPr>
          <a:xfrm>
            <a:off x="7787286" y="4288837"/>
            <a:ext cx="730577"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16" idx="6"/>
            <a:endCxn id="122" idx="2"/>
          </p:cNvCxnSpPr>
          <p:nvPr/>
        </p:nvCxnSpPr>
        <p:spPr>
          <a:xfrm flipV="1">
            <a:off x="9021919" y="4288837"/>
            <a:ext cx="653321" cy="195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93" idx="6"/>
            <a:endCxn id="97" idx="2"/>
          </p:cNvCxnSpPr>
          <p:nvPr/>
        </p:nvCxnSpPr>
        <p:spPr>
          <a:xfrm flipV="1">
            <a:off x="3976110" y="1909101"/>
            <a:ext cx="792088"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97" idx="6"/>
            <a:endCxn id="101" idx="2"/>
          </p:cNvCxnSpPr>
          <p:nvPr/>
        </p:nvCxnSpPr>
        <p:spPr>
          <a:xfrm>
            <a:off x="5272254" y="1909101"/>
            <a:ext cx="725328" cy="543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01" idx="6"/>
            <a:endCxn id="111" idx="2"/>
          </p:cNvCxnSpPr>
          <p:nvPr/>
        </p:nvCxnSpPr>
        <p:spPr>
          <a:xfrm flipV="1">
            <a:off x="6501639" y="1912573"/>
            <a:ext cx="709583"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11" idx="6"/>
            <a:endCxn id="115" idx="2"/>
          </p:cNvCxnSpPr>
          <p:nvPr/>
        </p:nvCxnSpPr>
        <p:spPr>
          <a:xfrm>
            <a:off x="7715278" y="1912573"/>
            <a:ext cx="730577"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15" idx="6"/>
            <a:endCxn id="121" idx="2"/>
          </p:cNvCxnSpPr>
          <p:nvPr/>
        </p:nvCxnSpPr>
        <p:spPr>
          <a:xfrm flipV="1">
            <a:off x="8949911" y="1912573"/>
            <a:ext cx="653321"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6" name="Slide Number Placeholder 3"/>
          <p:cNvSpPr>
            <a:spLocks noGrp="1"/>
          </p:cNvSpPr>
          <p:nvPr>
            <p:ph type="sldNum" sz="quarter" idx="12"/>
          </p:nvPr>
        </p:nvSpPr>
        <p:spPr>
          <a:xfrm>
            <a:off x="11280577" y="6620808"/>
            <a:ext cx="828212" cy="216024"/>
          </a:xfrm>
        </p:spPr>
        <p:txBody>
          <a:bodyPr/>
          <a:lstStyle/>
          <a:p>
            <a:r>
              <a:rPr lang="en-US" altLang="ko-KR" dirty="0" smtClean="0"/>
              <a:t>19</a:t>
            </a:r>
            <a:endParaRPr lang="ko-KR" altLang="en-US" dirty="0"/>
          </a:p>
        </p:txBody>
      </p:sp>
    </p:spTree>
    <p:extLst>
      <p:ext uri="{BB962C8B-B14F-4D97-AF65-F5344CB8AC3E}">
        <p14:creationId xmlns:p14="http://schemas.microsoft.com/office/powerpoint/2010/main" val="2586274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238" y="212272"/>
            <a:ext cx="10353762" cy="970450"/>
          </a:xfrm>
        </p:spPr>
        <p:txBody>
          <a:bodyPr/>
          <a:lstStyle/>
          <a:p>
            <a:r>
              <a:rPr lang="en-US" altLang="ko-KR" dirty="0" smtClean="0"/>
              <a:t>Weekly Objectives</a:t>
            </a:r>
            <a:endParaRPr lang="ko-KR" altLang="en-US" dirty="0"/>
          </a:p>
        </p:txBody>
      </p:sp>
      <p:sp>
        <p:nvSpPr>
          <p:cNvPr id="3" name="Content Placeholder 2"/>
          <p:cNvSpPr>
            <a:spLocks noGrp="1"/>
          </p:cNvSpPr>
          <p:nvPr>
            <p:ph idx="1"/>
          </p:nvPr>
        </p:nvSpPr>
        <p:spPr>
          <a:xfrm>
            <a:off x="1521278" y="1264365"/>
            <a:ext cx="10670722" cy="5365035"/>
          </a:xfrm>
        </p:spPr>
        <p:txBody>
          <a:bodyPr>
            <a:normAutofit/>
          </a:bodyPr>
          <a:lstStyle/>
          <a:p>
            <a:r>
              <a:rPr lang="en-US" altLang="ko-KR" dirty="0"/>
              <a:t>This week, we learn how to program recursive routines and dynamic programming concepts</a:t>
            </a:r>
          </a:p>
          <a:p>
            <a:pPr lvl="1"/>
            <a:r>
              <a:rPr lang="en-US" altLang="ko-KR" dirty="0"/>
              <a:t>Recursion</a:t>
            </a:r>
          </a:p>
          <a:p>
            <a:pPr lvl="1"/>
            <a:r>
              <a:rPr lang="en-US" altLang="ko-KR" dirty="0"/>
              <a:t>Dynamic programming</a:t>
            </a:r>
          </a:p>
          <a:p>
            <a:r>
              <a:rPr lang="en-US" altLang="ko-KR" dirty="0"/>
              <a:t>Objectives are</a:t>
            </a:r>
          </a:p>
          <a:p>
            <a:pPr lvl="1"/>
            <a:r>
              <a:rPr lang="en-US" altLang="ko-KR" dirty="0"/>
              <a:t>Understanding the concept of recursions</a:t>
            </a:r>
          </a:p>
          <a:p>
            <a:pPr lvl="2"/>
            <a:r>
              <a:rPr lang="en-US" altLang="ko-KR" dirty="0"/>
              <a:t>Repeating problems</a:t>
            </a:r>
          </a:p>
          <a:p>
            <a:pPr lvl="2"/>
            <a:r>
              <a:rPr lang="en-US" altLang="ko-KR" dirty="0"/>
              <a:t>Divide and conquer</a:t>
            </a:r>
          </a:p>
          <a:p>
            <a:pPr lvl="2"/>
            <a:r>
              <a:rPr lang="en-US" altLang="ko-KR" dirty="0"/>
              <a:t>Recursion function call</a:t>
            </a:r>
          </a:p>
          <a:p>
            <a:pPr lvl="2"/>
            <a:r>
              <a:rPr lang="en-US" altLang="ko-KR" dirty="0"/>
              <a:t>Recursion escape</a:t>
            </a:r>
          </a:p>
          <a:p>
            <a:pPr lvl="2"/>
            <a:r>
              <a:rPr lang="en-US" altLang="ko-KR" dirty="0"/>
              <a:t>Recursion depth</a:t>
            </a:r>
          </a:p>
          <a:p>
            <a:pPr lvl="1"/>
            <a:r>
              <a:rPr lang="en-US" altLang="ko-KR" dirty="0"/>
              <a:t>Able to implement recursive programs</a:t>
            </a:r>
          </a:p>
          <a:p>
            <a:pPr lvl="1"/>
            <a:r>
              <a:rPr lang="en-US" altLang="ko-KR" dirty="0"/>
              <a:t>Understanding the concept of dynamic programming</a:t>
            </a:r>
          </a:p>
          <a:p>
            <a:pPr lvl="2"/>
            <a:r>
              <a:rPr lang="en-US" altLang="ko-KR" dirty="0"/>
              <a:t>Reusing previous function call result</a:t>
            </a:r>
          </a:p>
          <a:p>
            <a:pPr lvl="2"/>
            <a:r>
              <a:rPr lang="en-US" altLang="ko-KR" dirty="0" err="1"/>
              <a:t>Memoization</a:t>
            </a:r>
            <a:r>
              <a:rPr lang="en-US" altLang="ko-KR" dirty="0"/>
              <a:t> for time </a:t>
            </a:r>
            <a:r>
              <a:rPr lang="en-US" altLang="ko-KR" dirty="0" smtClean="0"/>
              <a:t>saving</a:t>
            </a:r>
            <a:endParaRPr lang="en-US" altLang="ko-KR" sz="1800" dirty="0"/>
          </a:p>
        </p:txBody>
      </p:sp>
      <p:sp>
        <p:nvSpPr>
          <p:cNvPr id="4" name="Slide Number Placeholder 3"/>
          <p:cNvSpPr>
            <a:spLocks noGrp="1"/>
          </p:cNvSpPr>
          <p:nvPr>
            <p:ph type="sldNum" sz="quarter" idx="12"/>
          </p:nvPr>
        </p:nvSpPr>
        <p:spPr>
          <a:xfrm>
            <a:off x="11280577" y="6620808"/>
            <a:ext cx="828212" cy="216024"/>
          </a:xfrm>
        </p:spPr>
        <p:txBody>
          <a:bodyPr/>
          <a:lstStyle/>
          <a:p>
            <a:r>
              <a:rPr lang="en-US" altLang="ko-KR" dirty="0" smtClean="0"/>
              <a:t>2</a:t>
            </a:r>
            <a:endParaRPr lang="ko-KR" altLang="en-US" dirty="0"/>
          </a:p>
        </p:txBody>
      </p:sp>
    </p:spTree>
    <p:extLst>
      <p:ext uri="{BB962C8B-B14F-4D97-AF65-F5344CB8AC3E}">
        <p14:creationId xmlns:p14="http://schemas.microsoft.com/office/powerpoint/2010/main" val="233279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442" y="230737"/>
            <a:ext cx="10353762" cy="970450"/>
          </a:xfrm>
        </p:spPr>
        <p:txBody>
          <a:bodyPr>
            <a:normAutofit fontScale="90000"/>
          </a:bodyPr>
          <a:lstStyle/>
          <a:p>
            <a:r>
              <a:rPr lang="en-US" altLang="ko-KR" sz="3600" dirty="0"/>
              <a:t>Implementation Example:</a:t>
            </a:r>
            <a:br>
              <a:rPr lang="en-US" altLang="ko-KR" sz="3600" dirty="0"/>
            </a:br>
            <a:r>
              <a:rPr lang="en-US" altLang="ko-KR" sz="3600" dirty="0"/>
              <a:t>Assembly Line Scheduling in Recursion</a:t>
            </a:r>
            <a:endParaRPr lang="ko-KR" altLang="en-US" sz="3600"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20</a:t>
            </a:fld>
            <a:endParaRPr lang="ko-KR" altLang="en-US"/>
          </a:p>
        </p:txBody>
      </p:sp>
      <p:sp>
        <p:nvSpPr>
          <p:cNvPr id="6" name="Right Brace 5"/>
          <p:cNvSpPr/>
          <p:nvPr/>
        </p:nvSpPr>
        <p:spPr>
          <a:xfrm>
            <a:off x="10056440" y="3284984"/>
            <a:ext cx="216024" cy="1008112"/>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7680177" y="4298501"/>
            <a:ext cx="2717411" cy="369332"/>
          </a:xfrm>
          <a:prstGeom prst="rect">
            <a:avLst/>
          </a:prstGeom>
          <a:noFill/>
        </p:spPr>
        <p:txBody>
          <a:bodyPr wrap="none" rtlCol="0">
            <a:spAutoFit/>
          </a:bodyPr>
          <a:lstStyle/>
          <a:p>
            <a:r>
              <a:rPr lang="en-US" altLang="ko-KR" b="1" dirty="0"/>
              <a:t>Setting up recursion calls</a:t>
            </a:r>
            <a:endParaRPr lang="ko-KR" altLang="en-US" b="1" dirty="0"/>
          </a:p>
        </p:txBody>
      </p:sp>
      <p:pic>
        <p:nvPicPr>
          <p:cNvPr id="5" name="Picture 4"/>
          <p:cNvPicPr>
            <a:picLocks noChangeAspect="1"/>
          </p:cNvPicPr>
          <p:nvPr/>
        </p:nvPicPr>
        <p:blipFill>
          <a:blip r:embed="rId3"/>
          <a:stretch>
            <a:fillRect/>
          </a:stretch>
        </p:blipFill>
        <p:spPr>
          <a:xfrm>
            <a:off x="3117273" y="1338086"/>
            <a:ext cx="8964931" cy="5386910"/>
          </a:xfrm>
          <a:prstGeom prst="rect">
            <a:avLst/>
          </a:prstGeom>
        </p:spPr>
      </p:pic>
    </p:spTree>
    <p:extLst>
      <p:ext uri="{BB962C8B-B14F-4D97-AF65-F5344CB8AC3E}">
        <p14:creationId xmlns:p14="http://schemas.microsoft.com/office/powerpoint/2010/main" val="2037930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8603" y="0"/>
            <a:ext cx="8435280" cy="1006581"/>
          </a:xfrm>
        </p:spPr>
        <p:txBody>
          <a:bodyPr>
            <a:normAutofit fontScale="90000"/>
          </a:bodyPr>
          <a:lstStyle/>
          <a:p>
            <a:r>
              <a:rPr lang="en-US" altLang="ko-KR" sz="3600" dirty="0"/>
              <a:t>Implementation Example:</a:t>
            </a:r>
            <a:br>
              <a:rPr lang="en-US" altLang="ko-KR" sz="3600" dirty="0"/>
            </a:br>
            <a:r>
              <a:rPr lang="en-US" altLang="ko-KR" sz="3600" dirty="0"/>
              <a:t>Assembly Line Scheduling in DP</a:t>
            </a:r>
            <a:endParaRPr lang="ko-KR" altLang="en-US" sz="3600"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21</a:t>
            </a:fld>
            <a:endParaRPr lang="ko-KR" altLang="en-US"/>
          </a:p>
        </p:txBody>
      </p:sp>
      <p:sp>
        <p:nvSpPr>
          <p:cNvPr id="6" name="Right Brace 5"/>
          <p:cNvSpPr/>
          <p:nvPr/>
        </p:nvSpPr>
        <p:spPr>
          <a:xfrm>
            <a:off x="4516404" y="1798560"/>
            <a:ext cx="72008" cy="43204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Right Brace 6"/>
          <p:cNvSpPr/>
          <p:nvPr/>
        </p:nvSpPr>
        <p:spPr>
          <a:xfrm>
            <a:off x="9336361" y="2778174"/>
            <a:ext cx="155955" cy="1730946"/>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 name="TextBox 7"/>
          <p:cNvSpPr txBox="1"/>
          <p:nvPr/>
        </p:nvSpPr>
        <p:spPr>
          <a:xfrm>
            <a:off x="8334787" y="4581129"/>
            <a:ext cx="2212401" cy="646331"/>
          </a:xfrm>
          <a:prstGeom prst="rect">
            <a:avLst/>
          </a:prstGeom>
          <a:noFill/>
        </p:spPr>
        <p:txBody>
          <a:bodyPr wrap="none" rtlCol="0">
            <a:spAutoFit/>
          </a:bodyPr>
          <a:lstStyle/>
          <a:p>
            <a:r>
              <a:rPr lang="en-US" altLang="ko-KR" b="1" dirty="0"/>
              <a:t>Building up a bigger</a:t>
            </a:r>
            <a:br>
              <a:rPr lang="en-US" altLang="ko-KR" b="1" dirty="0"/>
            </a:br>
            <a:r>
              <a:rPr lang="en-US" altLang="ko-KR" b="1" dirty="0"/>
              <a:t>solutions</a:t>
            </a:r>
            <a:endParaRPr lang="ko-KR" altLang="en-US" b="1" dirty="0"/>
          </a:p>
        </p:txBody>
      </p:sp>
      <p:sp>
        <p:nvSpPr>
          <p:cNvPr id="9" name="TextBox 8"/>
          <p:cNvSpPr txBox="1"/>
          <p:nvPr/>
        </p:nvSpPr>
        <p:spPr>
          <a:xfrm>
            <a:off x="4655841" y="1829918"/>
            <a:ext cx="3324949" cy="369332"/>
          </a:xfrm>
          <a:prstGeom prst="rect">
            <a:avLst/>
          </a:prstGeom>
          <a:noFill/>
        </p:spPr>
        <p:txBody>
          <a:bodyPr wrap="none" rtlCol="0">
            <a:spAutoFit/>
          </a:bodyPr>
          <a:lstStyle/>
          <a:p>
            <a:r>
              <a:rPr lang="en-US" altLang="ko-KR" b="1" dirty="0"/>
              <a:t>Setting up a </a:t>
            </a:r>
            <a:r>
              <a:rPr lang="en-US" altLang="ko-KR" b="1" dirty="0" err="1"/>
              <a:t>memoization</a:t>
            </a:r>
            <a:r>
              <a:rPr lang="en-US" altLang="ko-KR" b="1" dirty="0"/>
              <a:t> table</a:t>
            </a:r>
            <a:endParaRPr lang="ko-KR" altLang="en-US" b="1" dirty="0"/>
          </a:p>
        </p:txBody>
      </p:sp>
      <p:pic>
        <p:nvPicPr>
          <p:cNvPr id="5" name="Picture 4"/>
          <p:cNvPicPr>
            <a:picLocks noChangeAspect="1"/>
          </p:cNvPicPr>
          <p:nvPr/>
        </p:nvPicPr>
        <p:blipFill>
          <a:blip r:embed="rId3"/>
          <a:stretch>
            <a:fillRect/>
          </a:stretch>
        </p:blipFill>
        <p:spPr>
          <a:xfrm>
            <a:off x="3790603" y="981152"/>
            <a:ext cx="7946967" cy="5747807"/>
          </a:xfrm>
          <a:prstGeom prst="rect">
            <a:avLst/>
          </a:prstGeom>
        </p:spPr>
      </p:pic>
    </p:spTree>
    <p:extLst>
      <p:ext uri="{BB962C8B-B14F-4D97-AF65-F5344CB8AC3E}">
        <p14:creationId xmlns:p14="http://schemas.microsoft.com/office/powerpoint/2010/main" val="1015925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Further Readings</a:t>
            </a:r>
            <a:endParaRPr lang="ko-KR" altLang="en-US" dirty="0"/>
          </a:p>
        </p:txBody>
      </p:sp>
      <p:sp>
        <p:nvSpPr>
          <p:cNvPr id="3" name="Content Placeholder 2"/>
          <p:cNvSpPr>
            <a:spLocks noGrp="1"/>
          </p:cNvSpPr>
          <p:nvPr>
            <p:ph idx="1"/>
          </p:nvPr>
        </p:nvSpPr>
        <p:spPr/>
        <p:txBody>
          <a:bodyPr/>
          <a:lstStyle/>
          <a:p>
            <a:r>
              <a:rPr lang="en-US" altLang="ko-KR" dirty="0" smtClean="0"/>
              <a:t>Introduction to Algorithms by </a:t>
            </a:r>
            <a:r>
              <a:rPr lang="en-US" altLang="ko-KR" dirty="0" err="1" smtClean="0"/>
              <a:t>Cormen</a:t>
            </a:r>
            <a:r>
              <a:rPr lang="en-US" altLang="ko-KR" dirty="0" smtClean="0"/>
              <a:t> et al.</a:t>
            </a:r>
          </a:p>
          <a:p>
            <a:pPr lvl="1"/>
            <a:r>
              <a:rPr lang="en-US" altLang="ko-KR" dirty="0" smtClean="0"/>
              <a:t>pp. 62-76, 323-356</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22</a:t>
            </a:fld>
            <a:endParaRPr lang="ko-KR" altLang="en-US"/>
          </a:p>
        </p:txBody>
      </p:sp>
    </p:spTree>
    <p:extLst>
      <p:ext uri="{BB962C8B-B14F-4D97-AF65-F5344CB8AC3E}">
        <p14:creationId xmlns:p14="http://schemas.microsoft.com/office/powerpoint/2010/main" val="843721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Recursion</a:t>
            </a:r>
            <a:endParaRPr lang="ko-KR" altLang="en-US" dirty="0"/>
          </a:p>
        </p:txBody>
      </p:sp>
      <p:sp>
        <p:nvSpPr>
          <p:cNvPr id="3" name="Text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3</a:t>
            </a:fld>
            <a:endParaRPr lang="ko-KR" altLang="en-US"/>
          </a:p>
        </p:txBody>
      </p:sp>
    </p:spTree>
    <p:extLst>
      <p:ext uri="{BB962C8B-B14F-4D97-AF65-F5344CB8AC3E}">
        <p14:creationId xmlns:p14="http://schemas.microsoft.com/office/powerpoint/2010/main" val="2810461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238" y="73987"/>
            <a:ext cx="10353762" cy="970450"/>
          </a:xfrm>
        </p:spPr>
        <p:txBody>
          <a:bodyPr>
            <a:normAutofit fontScale="90000"/>
          </a:bodyPr>
          <a:lstStyle/>
          <a:p>
            <a:r>
              <a:rPr lang="en-US" altLang="ko-KR" dirty="0"/>
              <a:t>Repeating Problems and</a:t>
            </a:r>
            <a:br>
              <a:rPr lang="en-US" altLang="ko-KR" dirty="0"/>
            </a:br>
            <a:r>
              <a:rPr lang="en-US" altLang="ko-KR" dirty="0"/>
              <a:t>Divide and Conquer</a:t>
            </a:r>
            <a:endParaRPr lang="ko-KR" altLang="en-US" dirty="0"/>
          </a:p>
        </p:txBody>
      </p:sp>
      <p:sp>
        <p:nvSpPr>
          <p:cNvPr id="3" name="Content Placeholder 2"/>
          <p:cNvSpPr>
            <a:spLocks noGrp="1"/>
          </p:cNvSpPr>
          <p:nvPr>
            <p:ph idx="1"/>
          </p:nvPr>
        </p:nvSpPr>
        <p:spPr>
          <a:xfrm>
            <a:off x="2425148" y="1218815"/>
            <a:ext cx="5475199" cy="4019722"/>
          </a:xfrm>
        </p:spPr>
        <p:txBody>
          <a:bodyPr>
            <a:normAutofit/>
          </a:bodyPr>
          <a:lstStyle/>
          <a:p>
            <a:r>
              <a:rPr lang="en-US" altLang="ko-KR" dirty="0" smtClean="0"/>
              <a:t>Calculating a budget of a company?</a:t>
            </a:r>
          </a:p>
          <a:p>
            <a:pPr lvl="1"/>
            <a:r>
              <a:rPr lang="en-US" altLang="ko-KR" dirty="0" smtClean="0"/>
              <a:t>Departments consist of the company</a:t>
            </a:r>
          </a:p>
          <a:p>
            <a:pPr lvl="1"/>
            <a:r>
              <a:rPr lang="en-US" altLang="ko-KR" dirty="0" smtClean="0"/>
              <a:t>Departments within departments</a:t>
            </a:r>
          </a:p>
          <a:p>
            <a:r>
              <a:rPr lang="en-US" altLang="ko-KR" dirty="0" smtClean="0"/>
              <a:t>Can’t avoid the below structures</a:t>
            </a:r>
          </a:p>
          <a:p>
            <a:pPr lvl="1"/>
            <a:r>
              <a:rPr lang="en-US" altLang="ko-KR" dirty="0" smtClean="0"/>
              <a:t>class Department</a:t>
            </a:r>
          </a:p>
          <a:p>
            <a:pPr lvl="2"/>
            <a:r>
              <a:rPr lang="en-US" altLang="ko-KR" dirty="0" err="1" smtClean="0"/>
              <a:t>dept</a:t>
            </a:r>
            <a:r>
              <a:rPr lang="en-US" altLang="ko-KR" dirty="0" smtClean="0"/>
              <a:t> = [sales, </a:t>
            </a:r>
            <a:r>
              <a:rPr lang="en-US" altLang="ko-KR" dirty="0" err="1" smtClean="0"/>
              <a:t>manu</a:t>
            </a:r>
            <a:r>
              <a:rPr lang="en-US" altLang="ko-KR" dirty="0" smtClean="0"/>
              <a:t>, </a:t>
            </a:r>
            <a:r>
              <a:rPr lang="en-US" altLang="ko-KR" dirty="0" err="1" smtClean="0"/>
              <a:t>randd</a:t>
            </a:r>
            <a:r>
              <a:rPr lang="en-US" altLang="ko-KR" dirty="0" smtClean="0"/>
              <a:t>]</a:t>
            </a:r>
          </a:p>
          <a:p>
            <a:pPr lvl="2"/>
            <a:r>
              <a:rPr lang="en-US" altLang="ko-KR" dirty="0" err="1" smtClean="0"/>
              <a:t>def</a:t>
            </a:r>
            <a:r>
              <a:rPr lang="en-US" altLang="ko-KR" dirty="0" smtClean="0"/>
              <a:t> </a:t>
            </a:r>
            <a:r>
              <a:rPr lang="en-US" altLang="ko-KR" b="1" dirty="0" err="1" smtClean="0">
                <a:solidFill>
                  <a:srgbClr val="FF0000"/>
                </a:solidFill>
              </a:rPr>
              <a:t>calculateBudget</a:t>
            </a:r>
            <a:r>
              <a:rPr lang="en-US" altLang="ko-KR" dirty="0" smtClean="0"/>
              <a:t>(self)</a:t>
            </a:r>
          </a:p>
          <a:p>
            <a:pPr lvl="3"/>
            <a:r>
              <a:rPr lang="en-US" altLang="ko-KR" dirty="0" smtClean="0"/>
              <a:t>Sum = 0</a:t>
            </a:r>
          </a:p>
          <a:p>
            <a:pPr lvl="3"/>
            <a:r>
              <a:rPr lang="en-US" altLang="ko-KR" dirty="0" smtClean="0"/>
              <a:t>For </a:t>
            </a:r>
            <a:r>
              <a:rPr lang="en-US" altLang="ko-KR" dirty="0" err="1" smtClean="0"/>
              <a:t>itr</a:t>
            </a:r>
            <a:r>
              <a:rPr lang="en-US" altLang="ko-KR" dirty="0" smtClean="0"/>
              <a:t> in range(0, </a:t>
            </a:r>
            <a:r>
              <a:rPr lang="en-US" altLang="ko-KR" dirty="0" err="1" smtClean="0"/>
              <a:t>numDepartments</a:t>
            </a:r>
            <a:r>
              <a:rPr lang="en-US" altLang="ko-KR" dirty="0" smtClean="0"/>
              <a:t>)</a:t>
            </a:r>
          </a:p>
          <a:p>
            <a:pPr lvl="4"/>
            <a:r>
              <a:rPr lang="en-US" altLang="ko-KR" dirty="0" smtClean="0"/>
              <a:t>Sum = sum + </a:t>
            </a:r>
            <a:r>
              <a:rPr lang="en-US" altLang="ko-KR" dirty="0" err="1" smtClean="0"/>
              <a:t>dept</a:t>
            </a:r>
            <a:r>
              <a:rPr lang="en-US" altLang="ko-KR" dirty="0" smtClean="0"/>
              <a:t>[</a:t>
            </a:r>
            <a:r>
              <a:rPr lang="en-US" altLang="ko-KR" dirty="0" err="1" smtClean="0"/>
              <a:t>itr</a:t>
            </a:r>
            <a:r>
              <a:rPr lang="en-US" altLang="ko-KR" dirty="0" smtClean="0"/>
              <a:t>].</a:t>
            </a:r>
            <a:r>
              <a:rPr lang="en-US" altLang="ko-KR" b="1" dirty="0" err="1" smtClean="0">
                <a:solidFill>
                  <a:srgbClr val="FF0000"/>
                </a:solidFill>
              </a:rPr>
              <a:t>calculateBudget</a:t>
            </a:r>
            <a:r>
              <a:rPr lang="en-US" altLang="ko-KR" dirty="0" smtClean="0"/>
              <a:t>()</a:t>
            </a:r>
          </a:p>
          <a:p>
            <a:pPr lvl="3"/>
            <a:r>
              <a:rPr lang="en-US" altLang="ko-KR" dirty="0" smtClean="0"/>
              <a:t>Return sum</a:t>
            </a:r>
          </a:p>
          <a:p>
            <a:pPr lvl="1"/>
            <a:endParaRPr lang="en-US" altLang="ko-KR" dirty="0" smtClean="0"/>
          </a:p>
        </p:txBody>
      </p:sp>
      <p:pic>
        <p:nvPicPr>
          <p:cNvPr id="1026" name="Picture 2" descr="C:\Users\Il-Chul Moon\AppData\Local\Microsoft\Windows\Temporary Internet Files\Content.IE5\L3F56OW4\MC9004326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3727" y="1293184"/>
            <a:ext cx="910059" cy="9100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Il-Chul Moon\AppData\Local\Microsoft\Windows\Temporary Internet Files\Content.IE5\L3F56OW4\MC9004326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1620" y="3058324"/>
            <a:ext cx="910059" cy="91005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Il-Chul Moon\AppData\Local\Microsoft\Windows\Temporary Internet Files\Content.IE5\L3F56OW4\MC9004326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3727" y="3058325"/>
            <a:ext cx="910059" cy="9100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Il-Chul Moon\AppData\Local\Microsoft\Windows\Temporary Internet Files\Content.IE5\L3F56OW4\MC9004326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6038" y="3044357"/>
            <a:ext cx="910059" cy="9100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Il-Chul Moon\AppData\Local\Microsoft\Windows\Temporary Internet Files\Content.IE5\L3F56OW4\MC9004326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1596" y="4692009"/>
            <a:ext cx="910059" cy="9100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Il-Chul Moon\AppData\Local\Microsoft\Windows\Temporary Internet Files\Content.IE5\L3F56OW4\MC9004326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3703" y="4692010"/>
            <a:ext cx="910059" cy="9100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Il-Chul Moon\AppData\Local\Microsoft\Windows\Temporary Internet Files\Content.IE5\L3F56OW4\MC90043262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6014" y="4678042"/>
            <a:ext cx="910059" cy="9100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53760" y="2203242"/>
            <a:ext cx="1402948" cy="369332"/>
          </a:xfrm>
          <a:prstGeom prst="rect">
            <a:avLst/>
          </a:prstGeom>
          <a:noFill/>
        </p:spPr>
        <p:txBody>
          <a:bodyPr wrap="none" rtlCol="0">
            <a:spAutoFit/>
          </a:bodyPr>
          <a:lstStyle/>
          <a:p>
            <a:r>
              <a:rPr lang="en-US" altLang="ko-KR" b="1" dirty="0"/>
              <a:t>Company A</a:t>
            </a:r>
            <a:endParaRPr lang="ko-KR" altLang="en-US" b="1" dirty="0"/>
          </a:p>
        </p:txBody>
      </p:sp>
      <p:sp>
        <p:nvSpPr>
          <p:cNvPr id="13" name="TextBox 12"/>
          <p:cNvSpPr txBox="1"/>
          <p:nvPr/>
        </p:nvSpPr>
        <p:spPr>
          <a:xfrm>
            <a:off x="8766569" y="3954415"/>
            <a:ext cx="580159" cy="461665"/>
          </a:xfrm>
          <a:prstGeom prst="rect">
            <a:avLst/>
          </a:prstGeom>
          <a:noFill/>
        </p:spPr>
        <p:txBody>
          <a:bodyPr wrap="none" rtlCol="0">
            <a:spAutoFit/>
          </a:bodyPr>
          <a:lstStyle/>
          <a:p>
            <a:pPr algn="ctr"/>
            <a:r>
              <a:rPr lang="en-US" altLang="ko-KR" sz="1200" b="1" dirty="0"/>
              <a:t>Sales </a:t>
            </a:r>
            <a:br>
              <a:rPr lang="en-US" altLang="ko-KR" sz="1200" b="1" dirty="0"/>
            </a:br>
            <a:r>
              <a:rPr lang="en-US" altLang="ko-KR" sz="1200" b="1" dirty="0"/>
              <a:t>Dept.</a:t>
            </a:r>
            <a:endParaRPr lang="ko-KR" altLang="en-US" sz="1200" b="1" dirty="0"/>
          </a:p>
        </p:txBody>
      </p:sp>
      <p:sp>
        <p:nvSpPr>
          <p:cNvPr id="14" name="TextBox 13"/>
          <p:cNvSpPr txBox="1"/>
          <p:nvPr/>
        </p:nvSpPr>
        <p:spPr>
          <a:xfrm>
            <a:off x="9427048" y="3954416"/>
            <a:ext cx="1223412" cy="461665"/>
          </a:xfrm>
          <a:prstGeom prst="rect">
            <a:avLst/>
          </a:prstGeom>
          <a:noFill/>
        </p:spPr>
        <p:txBody>
          <a:bodyPr wrap="none" rtlCol="0">
            <a:spAutoFit/>
          </a:bodyPr>
          <a:lstStyle/>
          <a:p>
            <a:pPr algn="ctr"/>
            <a:r>
              <a:rPr lang="en-US" altLang="ko-KR" sz="1200" b="1" dirty="0"/>
              <a:t>Manufacturing</a:t>
            </a:r>
            <a:br>
              <a:rPr lang="en-US" altLang="ko-KR" sz="1200" b="1" dirty="0"/>
            </a:br>
            <a:r>
              <a:rPr lang="en-US" altLang="ko-KR" sz="1200" b="1" dirty="0"/>
              <a:t> Dept.</a:t>
            </a:r>
            <a:endParaRPr lang="ko-KR" altLang="en-US" sz="1200" b="1" dirty="0"/>
          </a:p>
        </p:txBody>
      </p:sp>
      <p:sp>
        <p:nvSpPr>
          <p:cNvPr id="15" name="TextBox 14"/>
          <p:cNvSpPr txBox="1"/>
          <p:nvPr/>
        </p:nvSpPr>
        <p:spPr>
          <a:xfrm>
            <a:off x="10814977" y="3954416"/>
            <a:ext cx="572593" cy="461665"/>
          </a:xfrm>
          <a:prstGeom prst="rect">
            <a:avLst/>
          </a:prstGeom>
          <a:noFill/>
        </p:spPr>
        <p:txBody>
          <a:bodyPr wrap="none" rtlCol="0">
            <a:spAutoFit/>
          </a:bodyPr>
          <a:lstStyle/>
          <a:p>
            <a:pPr algn="ctr"/>
            <a:r>
              <a:rPr lang="en-US" altLang="ko-KR" sz="1200" b="1" dirty="0"/>
              <a:t>R&amp;D</a:t>
            </a:r>
            <a:br>
              <a:rPr lang="en-US" altLang="ko-KR" sz="1200" b="1" dirty="0"/>
            </a:br>
            <a:r>
              <a:rPr lang="en-US" altLang="ko-KR" sz="1200" b="1" dirty="0"/>
              <a:t>Dept.</a:t>
            </a:r>
            <a:endParaRPr lang="ko-KR" altLang="en-US" sz="1200" b="1" dirty="0"/>
          </a:p>
        </p:txBody>
      </p:sp>
      <p:sp>
        <p:nvSpPr>
          <p:cNvPr id="16" name="TextBox 15"/>
          <p:cNvSpPr txBox="1"/>
          <p:nvPr/>
        </p:nvSpPr>
        <p:spPr>
          <a:xfrm>
            <a:off x="8720728" y="5602068"/>
            <a:ext cx="691792" cy="646331"/>
          </a:xfrm>
          <a:prstGeom prst="rect">
            <a:avLst/>
          </a:prstGeom>
          <a:noFill/>
        </p:spPr>
        <p:txBody>
          <a:bodyPr wrap="none" rtlCol="0">
            <a:spAutoFit/>
          </a:bodyPr>
          <a:lstStyle/>
          <a:p>
            <a:pPr algn="ctr"/>
            <a:r>
              <a:rPr lang="en-US" altLang="ko-KR" sz="1200" b="1" dirty="0"/>
              <a:t>Seoul</a:t>
            </a:r>
            <a:br>
              <a:rPr lang="en-US" altLang="ko-KR" sz="1200" b="1" dirty="0"/>
            </a:br>
            <a:r>
              <a:rPr lang="en-US" altLang="ko-KR" sz="1200" b="1" dirty="0"/>
              <a:t>Sales </a:t>
            </a:r>
            <a:br>
              <a:rPr lang="en-US" altLang="ko-KR" sz="1200" b="1" dirty="0"/>
            </a:br>
            <a:r>
              <a:rPr lang="en-US" altLang="ko-KR" sz="1200" b="1" dirty="0"/>
              <a:t>Branch</a:t>
            </a:r>
            <a:endParaRPr lang="ko-KR" altLang="en-US" sz="1200" b="1" dirty="0"/>
          </a:p>
        </p:txBody>
      </p:sp>
      <p:sp>
        <p:nvSpPr>
          <p:cNvPr id="17" name="TextBox 16"/>
          <p:cNvSpPr txBox="1"/>
          <p:nvPr/>
        </p:nvSpPr>
        <p:spPr>
          <a:xfrm>
            <a:off x="9702835" y="5588101"/>
            <a:ext cx="691792" cy="646331"/>
          </a:xfrm>
          <a:prstGeom prst="rect">
            <a:avLst/>
          </a:prstGeom>
          <a:noFill/>
        </p:spPr>
        <p:txBody>
          <a:bodyPr wrap="none" rtlCol="0">
            <a:spAutoFit/>
          </a:bodyPr>
          <a:lstStyle/>
          <a:p>
            <a:pPr algn="ctr"/>
            <a:r>
              <a:rPr lang="en-US" altLang="ko-KR" sz="1200" b="1" dirty="0" err="1"/>
              <a:t>Busan</a:t>
            </a:r>
            <a:r>
              <a:rPr lang="en-US" altLang="ko-KR" sz="1200" b="1" dirty="0"/>
              <a:t/>
            </a:r>
            <a:br>
              <a:rPr lang="en-US" altLang="ko-KR" sz="1200" b="1" dirty="0"/>
            </a:br>
            <a:r>
              <a:rPr lang="en-US" altLang="ko-KR" sz="1200" b="1" dirty="0"/>
              <a:t>Sales </a:t>
            </a:r>
            <a:br>
              <a:rPr lang="en-US" altLang="ko-KR" sz="1200" b="1" dirty="0"/>
            </a:br>
            <a:r>
              <a:rPr lang="en-US" altLang="ko-KR" sz="1200" b="1" dirty="0"/>
              <a:t>Branch</a:t>
            </a:r>
            <a:endParaRPr lang="ko-KR" altLang="en-US" sz="1200" b="1" dirty="0"/>
          </a:p>
        </p:txBody>
      </p:sp>
      <p:sp>
        <p:nvSpPr>
          <p:cNvPr id="18" name="TextBox 17"/>
          <p:cNvSpPr txBox="1"/>
          <p:nvPr/>
        </p:nvSpPr>
        <p:spPr>
          <a:xfrm>
            <a:off x="10676560" y="5588101"/>
            <a:ext cx="766557" cy="646331"/>
          </a:xfrm>
          <a:prstGeom prst="rect">
            <a:avLst/>
          </a:prstGeom>
          <a:noFill/>
        </p:spPr>
        <p:txBody>
          <a:bodyPr wrap="none" rtlCol="0">
            <a:spAutoFit/>
          </a:bodyPr>
          <a:lstStyle/>
          <a:p>
            <a:pPr algn="ctr"/>
            <a:r>
              <a:rPr lang="en-US" altLang="ko-KR" sz="1200" b="1" dirty="0" err="1"/>
              <a:t>Daejeon</a:t>
            </a:r>
            <a:r>
              <a:rPr lang="en-US" altLang="ko-KR" sz="1200" b="1" dirty="0"/>
              <a:t/>
            </a:r>
            <a:br>
              <a:rPr lang="en-US" altLang="ko-KR" sz="1200" b="1" dirty="0"/>
            </a:br>
            <a:r>
              <a:rPr lang="en-US" altLang="ko-KR" sz="1200" b="1" dirty="0"/>
              <a:t>Sales </a:t>
            </a:r>
            <a:br>
              <a:rPr lang="en-US" altLang="ko-KR" sz="1200" b="1" dirty="0"/>
            </a:br>
            <a:r>
              <a:rPr lang="en-US" altLang="ko-KR" sz="1200" b="1" dirty="0"/>
              <a:t>Branch</a:t>
            </a:r>
            <a:endParaRPr lang="ko-KR" altLang="en-US" sz="1200" b="1" dirty="0"/>
          </a:p>
        </p:txBody>
      </p:sp>
      <p:cxnSp>
        <p:nvCxnSpPr>
          <p:cNvPr id="19" name="Straight Arrow Connector 18"/>
          <p:cNvCxnSpPr>
            <a:stCxn id="5" idx="2"/>
            <a:endCxn id="6" idx="0"/>
          </p:cNvCxnSpPr>
          <p:nvPr/>
        </p:nvCxnSpPr>
        <p:spPr>
          <a:xfrm flipH="1">
            <a:off x="9056649" y="2572575"/>
            <a:ext cx="982106" cy="48574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a:endCxn id="7" idx="0"/>
          </p:cNvCxnSpPr>
          <p:nvPr/>
        </p:nvCxnSpPr>
        <p:spPr>
          <a:xfrm>
            <a:off x="10038756" y="2572574"/>
            <a:ext cx="1" cy="4857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8" idx="0"/>
          </p:cNvCxnSpPr>
          <p:nvPr/>
        </p:nvCxnSpPr>
        <p:spPr>
          <a:xfrm>
            <a:off x="10038755" y="2572574"/>
            <a:ext cx="1022312" cy="47178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2"/>
            <a:endCxn id="9" idx="0"/>
          </p:cNvCxnSpPr>
          <p:nvPr/>
        </p:nvCxnSpPr>
        <p:spPr>
          <a:xfrm>
            <a:off x="9056649" y="4416080"/>
            <a:ext cx="9977" cy="27592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2"/>
            <a:endCxn id="10" idx="0"/>
          </p:cNvCxnSpPr>
          <p:nvPr/>
        </p:nvCxnSpPr>
        <p:spPr>
          <a:xfrm>
            <a:off x="9056648" y="4416079"/>
            <a:ext cx="992084" cy="27593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2"/>
            <a:endCxn id="11" idx="0"/>
          </p:cNvCxnSpPr>
          <p:nvPr/>
        </p:nvCxnSpPr>
        <p:spPr>
          <a:xfrm>
            <a:off x="9056649" y="4416079"/>
            <a:ext cx="2014395" cy="26196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ular Callout 36"/>
          <p:cNvSpPr/>
          <p:nvPr/>
        </p:nvSpPr>
        <p:spPr>
          <a:xfrm>
            <a:off x="7593507" y="5492629"/>
            <a:ext cx="936104" cy="598564"/>
          </a:xfrm>
          <a:prstGeom prst="wedgeRectCallout">
            <a:avLst>
              <a:gd name="adj1" fmla="val 79270"/>
              <a:gd name="adj2" fmla="val -11172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Budget</a:t>
            </a:r>
          </a:p>
          <a:p>
            <a:pPr algn="ctr"/>
            <a:r>
              <a:rPr lang="en-US" altLang="ko-KR" sz="1400" dirty="0">
                <a:solidFill>
                  <a:schemeClr val="tx1"/>
                </a:solidFill>
              </a:rPr>
              <a:t>10M won</a:t>
            </a:r>
            <a:endParaRPr lang="ko-KR" altLang="en-US" sz="1400" dirty="0">
              <a:solidFill>
                <a:schemeClr val="tx1"/>
              </a:solidFill>
            </a:endParaRPr>
          </a:p>
        </p:txBody>
      </p:sp>
      <p:sp>
        <p:nvSpPr>
          <p:cNvPr id="39" name="Rectangular Callout 38"/>
          <p:cNvSpPr/>
          <p:nvPr/>
        </p:nvSpPr>
        <p:spPr>
          <a:xfrm>
            <a:off x="7593507" y="3044356"/>
            <a:ext cx="936104" cy="598564"/>
          </a:xfrm>
          <a:prstGeom prst="wedgeRectCallout">
            <a:avLst>
              <a:gd name="adj1" fmla="val 79270"/>
              <a:gd name="adj2" fmla="val 3346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Budget</a:t>
            </a:r>
          </a:p>
          <a:p>
            <a:pPr algn="ctr"/>
            <a:r>
              <a:rPr lang="en-US" altLang="ko-KR" sz="1400" dirty="0">
                <a:solidFill>
                  <a:schemeClr val="tx1"/>
                </a:solidFill>
              </a:rPr>
              <a:t>100M won</a:t>
            </a:r>
            <a:endParaRPr lang="ko-KR" altLang="en-US" sz="1400" dirty="0">
              <a:solidFill>
                <a:schemeClr val="tx1"/>
              </a:solidFill>
            </a:endParaRPr>
          </a:p>
        </p:txBody>
      </p:sp>
      <p:sp>
        <p:nvSpPr>
          <p:cNvPr id="40" name="Rectangular Callout 39"/>
          <p:cNvSpPr/>
          <p:nvPr/>
        </p:nvSpPr>
        <p:spPr>
          <a:xfrm>
            <a:off x="8793295" y="3044356"/>
            <a:ext cx="936104" cy="598564"/>
          </a:xfrm>
          <a:prstGeom prst="wedgeRectCallout">
            <a:avLst>
              <a:gd name="adj1" fmla="val 79270"/>
              <a:gd name="adj2" fmla="val 3346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Budget</a:t>
            </a:r>
          </a:p>
          <a:p>
            <a:pPr algn="ctr"/>
            <a:r>
              <a:rPr lang="en-US" altLang="ko-KR" sz="1400" dirty="0">
                <a:solidFill>
                  <a:schemeClr val="tx1"/>
                </a:solidFill>
              </a:rPr>
              <a:t>300M won</a:t>
            </a:r>
            <a:endParaRPr lang="ko-KR" altLang="en-US" sz="1400" dirty="0">
              <a:solidFill>
                <a:schemeClr val="tx1"/>
              </a:solidFill>
            </a:endParaRPr>
          </a:p>
        </p:txBody>
      </p:sp>
      <p:sp>
        <p:nvSpPr>
          <p:cNvPr id="41" name="Rectangular Callout 40"/>
          <p:cNvSpPr/>
          <p:nvPr/>
        </p:nvSpPr>
        <p:spPr>
          <a:xfrm>
            <a:off x="9913810" y="3044356"/>
            <a:ext cx="936104" cy="598564"/>
          </a:xfrm>
          <a:prstGeom prst="wedgeRectCallout">
            <a:avLst>
              <a:gd name="adj1" fmla="val 79270"/>
              <a:gd name="adj2" fmla="val 3346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Budget</a:t>
            </a:r>
          </a:p>
          <a:p>
            <a:pPr algn="ctr"/>
            <a:r>
              <a:rPr lang="en-US" altLang="ko-KR" sz="1400" dirty="0">
                <a:solidFill>
                  <a:schemeClr val="tx1"/>
                </a:solidFill>
              </a:rPr>
              <a:t>200M won</a:t>
            </a:r>
            <a:endParaRPr lang="ko-KR" altLang="en-US" sz="1400" dirty="0">
              <a:solidFill>
                <a:schemeClr val="tx1"/>
              </a:solidFill>
            </a:endParaRPr>
          </a:p>
        </p:txBody>
      </p:sp>
      <p:sp>
        <p:nvSpPr>
          <p:cNvPr id="42" name="Rectangular Callout 41"/>
          <p:cNvSpPr/>
          <p:nvPr/>
        </p:nvSpPr>
        <p:spPr>
          <a:xfrm>
            <a:off x="8529611" y="1331031"/>
            <a:ext cx="936104" cy="598564"/>
          </a:xfrm>
          <a:prstGeom prst="wedgeRectCallout">
            <a:avLst>
              <a:gd name="adj1" fmla="val 79270"/>
              <a:gd name="adj2" fmla="val 3346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rPr>
              <a:t>Budget</a:t>
            </a:r>
          </a:p>
          <a:p>
            <a:pPr algn="ctr"/>
            <a:r>
              <a:rPr lang="en-US" altLang="ko-KR" sz="1400" dirty="0">
                <a:solidFill>
                  <a:schemeClr val="tx1"/>
                </a:solidFill>
              </a:rPr>
              <a:t>600M won</a:t>
            </a:r>
            <a:endParaRPr lang="ko-KR" altLang="en-US" sz="1400" dirty="0">
              <a:solidFill>
                <a:schemeClr val="tx1"/>
              </a:solidFill>
            </a:endParaRPr>
          </a:p>
        </p:txBody>
      </p:sp>
      <p:pic>
        <p:nvPicPr>
          <p:cNvPr id="43" name="Picture 6" descr="http://t3.gstatic.com/images?q=tbn:ANd9GcRa-cZqzsQPO7EywjWY0ghOH4Ok1lZtttc-Hm7MQKWhp50zXMQsHQ"/>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81" b="100000" l="0" r="100000"/>
                    </a14:imgEffect>
                  </a14:imgLayer>
                </a14:imgProps>
              </a:ext>
              <a:ext uri="{28A0092B-C50C-407E-A947-70E740481C1C}">
                <a14:useLocalDpi xmlns:a14="http://schemas.microsoft.com/office/drawing/2010/main" val="0"/>
              </a:ext>
            </a:extLst>
          </a:blip>
          <a:srcRect/>
          <a:stretch>
            <a:fillRect/>
          </a:stretch>
        </p:blipFill>
        <p:spPr bwMode="auto">
          <a:xfrm>
            <a:off x="4170551" y="4865818"/>
            <a:ext cx="2590800" cy="1762126"/>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3498202" y="5040195"/>
            <a:ext cx="1901483" cy="646331"/>
          </a:xfrm>
          <a:prstGeom prst="rect">
            <a:avLst/>
          </a:prstGeom>
          <a:noFill/>
        </p:spPr>
        <p:txBody>
          <a:bodyPr wrap="none" rtlCol="0">
            <a:spAutoFit/>
          </a:bodyPr>
          <a:lstStyle/>
          <a:p>
            <a:pPr algn="ctr"/>
            <a:r>
              <a:rPr lang="en-US" altLang="ko-KR" b="1" dirty="0"/>
              <a:t>Russian Doll:</a:t>
            </a:r>
          </a:p>
          <a:p>
            <a:r>
              <a:rPr lang="en-US" altLang="ko-KR" dirty="0"/>
              <a:t>Dolls within dolls</a:t>
            </a:r>
            <a:endParaRPr lang="ko-KR" altLang="en-US" dirty="0"/>
          </a:p>
        </p:txBody>
      </p:sp>
      <p:sp>
        <p:nvSpPr>
          <p:cNvPr id="31" name="Slide Number Placeholder 3"/>
          <p:cNvSpPr>
            <a:spLocks noGrp="1"/>
          </p:cNvSpPr>
          <p:nvPr>
            <p:ph type="sldNum" sz="quarter" idx="12"/>
          </p:nvPr>
        </p:nvSpPr>
        <p:spPr>
          <a:xfrm>
            <a:off x="11280577" y="6620808"/>
            <a:ext cx="828212" cy="216024"/>
          </a:xfrm>
        </p:spPr>
        <p:txBody>
          <a:bodyPr/>
          <a:lstStyle/>
          <a:p>
            <a:r>
              <a:rPr lang="en-US" altLang="ko-KR" dirty="0" smtClean="0"/>
              <a:t>4</a:t>
            </a:r>
            <a:endParaRPr lang="ko-KR" altLang="en-US" dirty="0"/>
          </a:p>
        </p:txBody>
      </p:sp>
    </p:spTree>
    <p:extLst>
      <p:ext uri="{BB962C8B-B14F-4D97-AF65-F5344CB8AC3E}">
        <p14:creationId xmlns:p14="http://schemas.microsoft.com/office/powerpoint/2010/main" val="149357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41" grpId="0" animBg="1"/>
      <p:bldP spid="42" grpId="0" animBg="1"/>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08" y="68813"/>
            <a:ext cx="10353762" cy="970450"/>
          </a:xfrm>
        </p:spPr>
        <p:txBody>
          <a:bodyPr/>
          <a:lstStyle/>
          <a:p>
            <a:r>
              <a:rPr lang="en-US" altLang="ko-KR" dirty="0" smtClean="0"/>
              <a:t>More examples…</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00480" y="1039262"/>
                <a:ext cx="8537609" cy="5653085"/>
              </a:xfrm>
            </p:spPr>
            <p:txBody>
              <a:bodyPr>
                <a:normAutofit/>
              </a:bodyPr>
              <a:lstStyle/>
              <a:p>
                <a:r>
                  <a:rPr lang="en-US" altLang="ko-KR" dirty="0" smtClean="0"/>
                  <a:t>Factorial</a:t>
                </a:r>
              </a:p>
              <a:p>
                <a:pPr lvl="1"/>
                <a14:m>
                  <m:oMath xmlns:m="http://schemas.openxmlformats.org/officeDocument/2006/math">
                    <m:r>
                      <a:rPr lang="en-US" altLang="ko-KR" b="0" i="1" smtClean="0">
                        <a:latin typeface="Cambria Math"/>
                      </a:rPr>
                      <m:t>𝐹𝑎𝑐𝑡𝑜𝑟𝑖𝑎𝑙</m:t>
                    </m:r>
                    <m:d>
                      <m:dPr>
                        <m:ctrlPr>
                          <a:rPr lang="en-US" altLang="ko-KR" b="0" i="1" smtClean="0">
                            <a:latin typeface="Cambria Math" panose="02040503050406030204" pitchFamily="18" charset="0"/>
                          </a:rPr>
                        </m:ctrlPr>
                      </m:dPr>
                      <m:e>
                        <m:r>
                          <a:rPr lang="en-US" altLang="ko-KR" b="0" i="1" smtClean="0">
                            <a:latin typeface="Cambria Math"/>
                          </a:rPr>
                          <m:t>𝑛</m:t>
                        </m:r>
                      </m:e>
                    </m:d>
                    <m:r>
                      <a:rPr lang="en-US" altLang="ko-KR" b="0" i="1" smtClean="0">
                        <a:latin typeface="Cambria Math"/>
                      </a:rPr>
                      <m:t>=</m:t>
                    </m:r>
                    <m:d>
                      <m:dPr>
                        <m:begChr m:val="{"/>
                        <m:endChr m:val=""/>
                        <m:ctrlPr>
                          <a:rPr lang="en-US" altLang="ko-KR" b="0" i="1" smtClean="0">
                            <a:latin typeface="Cambria Math" panose="02040503050406030204" pitchFamily="18" charset="0"/>
                          </a:rPr>
                        </m:ctrlPr>
                      </m:dPr>
                      <m:e>
                        <m:eqArr>
                          <m:eqArrPr>
                            <m:ctrlPr>
                              <a:rPr lang="en-US" altLang="ko-KR" b="0" i="1" smtClean="0">
                                <a:latin typeface="Cambria Math" panose="02040503050406030204" pitchFamily="18" charset="0"/>
                              </a:rPr>
                            </m:ctrlPr>
                          </m:eqArrPr>
                          <m:e>
                            <m:r>
                              <a:rPr lang="en-US" altLang="ko-KR" b="0" i="1" smtClean="0">
                                <a:latin typeface="Cambria Math"/>
                              </a:rPr>
                              <m:t>1                                                   </m:t>
                            </m:r>
                            <m:r>
                              <a:rPr lang="en-US" altLang="ko-KR" b="0" i="1" smtClean="0">
                                <a:latin typeface="Cambria Math"/>
                              </a:rPr>
                              <m:t>𝑖𝑓</m:t>
                            </m:r>
                            <m:r>
                              <a:rPr lang="en-US" altLang="ko-KR" b="0" i="1" smtClean="0">
                                <a:latin typeface="Cambria Math"/>
                              </a:rPr>
                              <m:t> </m:t>
                            </m:r>
                            <m:r>
                              <a:rPr lang="en-US" altLang="ko-KR" b="0" i="1" smtClean="0">
                                <a:latin typeface="Cambria Math"/>
                              </a:rPr>
                              <m:t>𝑛</m:t>
                            </m:r>
                            <m:r>
                              <a:rPr lang="en-US" altLang="ko-KR" b="0" i="1" smtClean="0">
                                <a:latin typeface="Cambria Math"/>
                              </a:rPr>
                              <m:t>=0</m:t>
                            </m:r>
                          </m:e>
                          <m:e>
                            <m:r>
                              <a:rPr lang="en-US" altLang="ko-KR" b="0" i="1" smtClean="0">
                                <a:latin typeface="Cambria Math"/>
                              </a:rPr>
                              <m:t>𝑛</m:t>
                            </m:r>
                            <m:r>
                              <a:rPr lang="en-US" altLang="ko-KR" b="0" i="1" smtClean="0">
                                <a:latin typeface="Cambria Math"/>
                                <a:ea typeface="Cambria Math"/>
                              </a:rPr>
                              <m:t>×</m:t>
                            </m:r>
                            <m:d>
                              <m:dPr>
                                <m:ctrlPr>
                                  <a:rPr lang="en-US" altLang="ko-KR" b="0" i="1" smtClean="0">
                                    <a:latin typeface="Cambria Math" panose="02040503050406030204" pitchFamily="18" charset="0"/>
                                    <a:ea typeface="Cambria Math"/>
                                  </a:rPr>
                                </m:ctrlPr>
                              </m:dPr>
                              <m:e>
                                <m:r>
                                  <a:rPr lang="en-US" altLang="ko-KR" b="0" i="1" smtClean="0">
                                    <a:latin typeface="Cambria Math"/>
                                    <a:ea typeface="Cambria Math"/>
                                  </a:rPr>
                                  <m:t>𝑛</m:t>
                                </m:r>
                                <m:r>
                                  <a:rPr lang="en-US" altLang="ko-KR" b="0" i="1" smtClean="0">
                                    <a:latin typeface="Cambria Math"/>
                                    <a:ea typeface="Cambria Math"/>
                                  </a:rPr>
                                  <m:t>−1</m:t>
                                </m:r>
                              </m:e>
                            </m:d>
                            <m:r>
                              <a:rPr lang="en-US" altLang="ko-KR" i="1">
                                <a:latin typeface="Cambria Math"/>
                                <a:ea typeface="Cambria Math"/>
                              </a:rPr>
                              <m:t>×</m:t>
                            </m:r>
                            <m:r>
                              <a:rPr lang="en-US" altLang="ko-KR" b="0" i="1" smtClean="0">
                                <a:latin typeface="Cambria Math"/>
                                <a:ea typeface="Cambria Math"/>
                              </a:rPr>
                              <m:t>…</m:t>
                            </m:r>
                            <m:r>
                              <a:rPr lang="en-US" altLang="ko-KR" i="1">
                                <a:latin typeface="Cambria Math"/>
                                <a:ea typeface="Cambria Math"/>
                              </a:rPr>
                              <m:t>×</m:t>
                            </m:r>
                            <m:r>
                              <a:rPr lang="en-US" altLang="ko-KR" b="0" i="1" smtClean="0">
                                <a:latin typeface="Cambria Math"/>
                                <a:ea typeface="Cambria Math"/>
                              </a:rPr>
                              <m:t>2</m:t>
                            </m:r>
                            <m:r>
                              <a:rPr lang="en-US" altLang="ko-KR" i="1">
                                <a:latin typeface="Cambria Math"/>
                                <a:ea typeface="Cambria Math"/>
                              </a:rPr>
                              <m:t>×</m:t>
                            </m:r>
                            <m:r>
                              <a:rPr lang="en-US" altLang="ko-KR" b="0" i="1" smtClean="0">
                                <a:latin typeface="Cambria Math"/>
                                <a:ea typeface="Cambria Math"/>
                              </a:rPr>
                              <m:t>1       </m:t>
                            </m:r>
                            <m:r>
                              <a:rPr lang="en-US" altLang="ko-KR" b="0" i="1" smtClean="0">
                                <a:latin typeface="Cambria Math"/>
                                <a:ea typeface="Cambria Math"/>
                              </a:rPr>
                              <m:t>𝑖𝑓</m:t>
                            </m:r>
                            <m:r>
                              <a:rPr lang="en-US" altLang="ko-KR" b="0" i="1" smtClean="0">
                                <a:latin typeface="Cambria Math"/>
                                <a:ea typeface="Cambria Math"/>
                              </a:rPr>
                              <m:t> </m:t>
                            </m:r>
                            <m:r>
                              <a:rPr lang="en-US" altLang="ko-KR" b="0" i="1" smtClean="0">
                                <a:latin typeface="Cambria Math"/>
                                <a:ea typeface="Cambria Math"/>
                              </a:rPr>
                              <m:t>𝑛</m:t>
                            </m:r>
                            <m:r>
                              <a:rPr lang="en-US" altLang="ko-KR" b="0" i="1" smtClean="0">
                                <a:latin typeface="Cambria Math"/>
                                <a:ea typeface="Cambria Math"/>
                              </a:rPr>
                              <m:t>&gt;0</m:t>
                            </m:r>
                          </m:e>
                        </m:eqArr>
                      </m:e>
                    </m:d>
                  </m:oMath>
                </a14:m>
                <a:endParaRPr lang="en-US" altLang="ko-KR" dirty="0" smtClean="0"/>
              </a:p>
              <a:p>
                <a:pPr lvl="1"/>
                <a:r>
                  <a:rPr lang="en-US" altLang="ko-KR" dirty="0" smtClean="0"/>
                  <a:t>Repeating problems?</a:t>
                </a:r>
              </a:p>
              <a:p>
                <a:pPr lvl="2"/>
                <a14:m>
                  <m:oMath xmlns:m="http://schemas.openxmlformats.org/officeDocument/2006/math">
                    <m:r>
                      <a:rPr lang="en-US" altLang="ko-KR" i="1">
                        <a:latin typeface="Cambria Math"/>
                      </a:rPr>
                      <m:t>𝐹𝑎𝑐𝑡𝑜𝑟𝑖𝑎𝑙</m:t>
                    </m:r>
                    <m:d>
                      <m:dPr>
                        <m:ctrlPr>
                          <a:rPr lang="en-US" altLang="ko-KR" i="1">
                            <a:latin typeface="Cambria Math" panose="02040503050406030204" pitchFamily="18" charset="0"/>
                          </a:rPr>
                        </m:ctrlPr>
                      </m:dPr>
                      <m:e>
                        <m:r>
                          <a:rPr lang="en-US" altLang="ko-KR" i="1">
                            <a:latin typeface="Cambria Math"/>
                          </a:rPr>
                          <m:t>𝑛</m:t>
                        </m:r>
                      </m:e>
                    </m:d>
                    <m:r>
                      <a:rPr lang="en-US" altLang="ko-KR" i="1">
                        <a:latin typeface="Cambria Math"/>
                      </a:rPr>
                      <m:t>=</m:t>
                    </m:r>
                    <m:d>
                      <m:dPr>
                        <m:begChr m:val="{"/>
                        <m:endChr m:val=""/>
                        <m:ctrlPr>
                          <a:rPr lang="en-US" altLang="ko-KR" i="1">
                            <a:latin typeface="Cambria Math" panose="02040503050406030204" pitchFamily="18" charset="0"/>
                          </a:rPr>
                        </m:ctrlPr>
                      </m:dPr>
                      <m:e>
                        <m:eqArr>
                          <m:eqArrPr>
                            <m:ctrlPr>
                              <a:rPr lang="en-US" altLang="ko-KR" i="1">
                                <a:latin typeface="Cambria Math" panose="02040503050406030204" pitchFamily="18" charset="0"/>
                              </a:rPr>
                            </m:ctrlPr>
                          </m:eqArrPr>
                          <m:e>
                            <m:r>
                              <a:rPr lang="en-US" altLang="ko-KR" i="1">
                                <a:latin typeface="Cambria Math"/>
                              </a:rPr>
                              <m:t>1                                                   </m:t>
                            </m:r>
                            <m:r>
                              <a:rPr lang="en-US" altLang="ko-KR" i="1">
                                <a:latin typeface="Cambria Math"/>
                              </a:rPr>
                              <m:t>𝑖𝑓</m:t>
                            </m:r>
                            <m:r>
                              <a:rPr lang="en-US" altLang="ko-KR" i="1">
                                <a:latin typeface="Cambria Math"/>
                              </a:rPr>
                              <m:t> </m:t>
                            </m:r>
                            <m:r>
                              <a:rPr lang="en-US" altLang="ko-KR" i="1">
                                <a:latin typeface="Cambria Math"/>
                              </a:rPr>
                              <m:t>𝑛</m:t>
                            </m:r>
                            <m:r>
                              <a:rPr lang="en-US" altLang="ko-KR" i="1">
                                <a:latin typeface="Cambria Math"/>
                              </a:rPr>
                              <m:t>=0</m:t>
                            </m:r>
                          </m:e>
                          <m:e>
                            <m:r>
                              <a:rPr lang="en-US" altLang="ko-KR" i="1">
                                <a:latin typeface="Cambria Math"/>
                              </a:rPr>
                              <m:t>𝑛</m:t>
                            </m:r>
                            <m:r>
                              <a:rPr lang="en-US" altLang="ko-KR" i="1">
                                <a:latin typeface="Cambria Math"/>
                                <a:ea typeface="Cambria Math"/>
                              </a:rPr>
                              <m:t>×</m:t>
                            </m:r>
                            <m:r>
                              <a:rPr lang="en-US" altLang="ko-KR" b="0" i="1" smtClean="0">
                                <a:latin typeface="Cambria Math"/>
                                <a:ea typeface="Cambria Math"/>
                              </a:rPr>
                              <m:t>𝐹𝑎𝑐𝑡𝑜𝑟𝑖𝑎𝑙</m:t>
                            </m:r>
                            <m:d>
                              <m:dPr>
                                <m:ctrlPr>
                                  <a:rPr lang="en-US" altLang="ko-KR" i="1">
                                    <a:latin typeface="Cambria Math" panose="02040503050406030204" pitchFamily="18" charset="0"/>
                                    <a:ea typeface="Cambria Math"/>
                                  </a:rPr>
                                </m:ctrlPr>
                              </m:dPr>
                              <m:e>
                                <m:r>
                                  <a:rPr lang="en-US" altLang="ko-KR" i="1">
                                    <a:latin typeface="Cambria Math"/>
                                    <a:ea typeface="Cambria Math"/>
                                  </a:rPr>
                                  <m:t>𝑛</m:t>
                                </m:r>
                                <m:r>
                                  <a:rPr lang="en-US" altLang="ko-KR" i="1">
                                    <a:latin typeface="Cambria Math"/>
                                    <a:ea typeface="Cambria Math"/>
                                  </a:rPr>
                                  <m:t>−1</m:t>
                                </m:r>
                              </m:e>
                            </m:d>
                            <m:r>
                              <a:rPr lang="en-US" altLang="ko-KR" b="0" i="1" smtClean="0">
                                <a:latin typeface="Cambria Math"/>
                                <a:ea typeface="Cambria Math"/>
                              </a:rPr>
                              <m:t>     </m:t>
                            </m:r>
                            <m:r>
                              <a:rPr lang="en-US" altLang="ko-KR" i="1">
                                <a:latin typeface="Cambria Math"/>
                                <a:ea typeface="Cambria Math"/>
                              </a:rPr>
                              <m:t>       </m:t>
                            </m:r>
                            <m:r>
                              <a:rPr lang="en-US" altLang="ko-KR" i="1">
                                <a:latin typeface="Cambria Math"/>
                                <a:ea typeface="Cambria Math"/>
                              </a:rPr>
                              <m:t>𝑖𝑓</m:t>
                            </m:r>
                            <m:r>
                              <a:rPr lang="en-US" altLang="ko-KR" i="1">
                                <a:latin typeface="Cambria Math"/>
                                <a:ea typeface="Cambria Math"/>
                              </a:rPr>
                              <m:t> </m:t>
                            </m:r>
                            <m:r>
                              <a:rPr lang="en-US" altLang="ko-KR" i="1">
                                <a:latin typeface="Cambria Math"/>
                                <a:ea typeface="Cambria Math"/>
                              </a:rPr>
                              <m:t>𝑛</m:t>
                            </m:r>
                            <m:r>
                              <a:rPr lang="en-US" altLang="ko-KR" i="1">
                                <a:latin typeface="Cambria Math"/>
                                <a:ea typeface="Cambria Math"/>
                              </a:rPr>
                              <m:t>&gt;0</m:t>
                            </m:r>
                          </m:e>
                        </m:eqArr>
                      </m:e>
                    </m:d>
                  </m:oMath>
                </a14:m>
                <a:endParaRPr lang="en-US" altLang="ko-KR" dirty="0"/>
              </a:p>
              <a:p>
                <a:r>
                  <a:rPr lang="en-US" altLang="ko-KR" dirty="0" smtClean="0"/>
                  <a:t>Great Common Divisor</a:t>
                </a:r>
              </a:p>
              <a:p>
                <a:pPr lvl="1"/>
                <a:r>
                  <a:rPr lang="en-US" altLang="ko-KR" dirty="0" smtClean="0"/>
                  <a:t>GCD(32,24) = 8</a:t>
                </a:r>
              </a:p>
              <a:p>
                <a:pPr lvl="1"/>
                <a:r>
                  <a:rPr lang="en-US" altLang="ko-KR" dirty="0" smtClean="0"/>
                  <a:t>Euclid’s algorithm</a:t>
                </a:r>
              </a:p>
              <a:p>
                <a:pPr lvl="2"/>
                <a:r>
                  <a:rPr lang="en-US" altLang="ko-KR" dirty="0" smtClean="0"/>
                  <a:t>GCD(A, B)=GCD(B, A mod B)</a:t>
                </a:r>
              </a:p>
              <a:p>
                <a:pPr lvl="2"/>
                <a:r>
                  <a:rPr lang="en-US" altLang="ko-KR" dirty="0" smtClean="0"/>
                  <a:t>GCD(A, 0)=A</a:t>
                </a:r>
              </a:p>
              <a:p>
                <a:r>
                  <a:rPr lang="en-US" altLang="ko-KR" dirty="0" smtClean="0"/>
                  <a:t>Commonality</a:t>
                </a:r>
              </a:p>
              <a:p>
                <a:pPr lvl="1"/>
                <a:r>
                  <a:rPr lang="en-US" altLang="ko-KR" dirty="0" smtClean="0"/>
                  <a:t>Repeating function calls</a:t>
                </a:r>
              </a:p>
              <a:p>
                <a:pPr lvl="1"/>
                <a:r>
                  <a:rPr lang="en-US" altLang="ko-KR" dirty="0" smtClean="0"/>
                  <a:t>Reducing parameters</a:t>
                </a:r>
              </a:p>
              <a:p>
                <a:pPr lvl="1"/>
                <a:r>
                  <a:rPr lang="en-US" altLang="ko-KR" dirty="0" smtClean="0"/>
                  <a:t>Just like the mathematical induction</a:t>
                </a:r>
              </a:p>
              <a:p>
                <a:pPr lvl="1"/>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00480" y="1039262"/>
                <a:ext cx="8537609" cy="5653085"/>
              </a:xfrm>
              <a:blipFill>
                <a:blip r:embed="rId3"/>
                <a:stretch>
                  <a:fillRect t="-647" b="-1509"/>
                </a:stretch>
              </a:blipFill>
            </p:spPr>
            <p:txBody>
              <a:bodyPr/>
              <a:lstStyle/>
              <a:p>
                <a:r>
                  <a:rPr lang="ko-KR" altLang="en-US">
                    <a:noFill/>
                  </a:rPr>
                  <a:t> </a:t>
                </a:r>
              </a:p>
            </p:txBody>
          </p:sp>
        </mc:Fallback>
      </mc:AlternateContent>
      <p:pic>
        <p:nvPicPr>
          <p:cNvPr id="5" name="Picture 2" descr="http://upload.wikimedia.org/wikipedia/commons/thumb/6/62/Droste.jpg/220px-Drost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0011" y="1930662"/>
            <a:ext cx="2072346" cy="3174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500011" y="5115818"/>
            <a:ext cx="2060179" cy="523220"/>
          </a:xfrm>
          <a:prstGeom prst="rect">
            <a:avLst/>
          </a:prstGeom>
          <a:noFill/>
        </p:spPr>
        <p:txBody>
          <a:bodyPr wrap="none" rtlCol="0">
            <a:spAutoFit/>
          </a:bodyPr>
          <a:lstStyle/>
          <a:p>
            <a:r>
              <a:rPr lang="en-US" altLang="ko-KR" sz="2800" b="1" dirty="0"/>
              <a:t>Self-Similar</a:t>
            </a:r>
            <a:endParaRPr lang="ko-KR" altLang="en-US" sz="2800" b="1" dirty="0"/>
          </a:p>
        </p:txBody>
      </p:sp>
      <p:sp>
        <p:nvSpPr>
          <p:cNvPr id="7" name="Slide Number Placeholder 3"/>
          <p:cNvSpPr>
            <a:spLocks noGrp="1"/>
          </p:cNvSpPr>
          <p:nvPr>
            <p:ph type="sldNum" sz="quarter" idx="12"/>
          </p:nvPr>
        </p:nvSpPr>
        <p:spPr>
          <a:xfrm>
            <a:off x="11280577" y="6620808"/>
            <a:ext cx="828212" cy="216024"/>
          </a:xfrm>
        </p:spPr>
        <p:txBody>
          <a:bodyPr/>
          <a:lstStyle/>
          <a:p>
            <a:r>
              <a:rPr lang="en-US" altLang="ko-KR" dirty="0" smtClean="0"/>
              <a:t>5</a:t>
            </a:r>
            <a:endParaRPr lang="ko-KR" altLang="en-US" dirty="0"/>
          </a:p>
        </p:txBody>
      </p:sp>
    </p:spTree>
    <p:extLst>
      <p:ext uri="{BB962C8B-B14F-4D97-AF65-F5344CB8AC3E}">
        <p14:creationId xmlns:p14="http://schemas.microsoft.com/office/powerpoint/2010/main" val="249274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916615" y="3941563"/>
            <a:ext cx="4362450" cy="2505075"/>
          </a:xfrm>
          <a:prstGeom prst="rect">
            <a:avLst/>
          </a:prstGeom>
        </p:spPr>
      </p:pic>
      <p:sp>
        <p:nvSpPr>
          <p:cNvPr id="2" name="Title 1"/>
          <p:cNvSpPr>
            <a:spLocks noGrp="1"/>
          </p:cNvSpPr>
          <p:nvPr>
            <p:ph type="title"/>
          </p:nvPr>
        </p:nvSpPr>
        <p:spPr>
          <a:xfrm>
            <a:off x="1838238" y="0"/>
            <a:ext cx="10353762" cy="970450"/>
          </a:xfrm>
        </p:spPr>
        <p:txBody>
          <a:bodyPr/>
          <a:lstStyle/>
          <a:p>
            <a:r>
              <a:rPr lang="en-US" altLang="ko-KR" dirty="0" smtClean="0"/>
              <a:t>Recursion</a:t>
            </a:r>
            <a:endParaRPr lang="ko-KR" altLang="en-US" dirty="0"/>
          </a:p>
        </p:txBody>
      </p:sp>
      <p:sp>
        <p:nvSpPr>
          <p:cNvPr id="3" name="Content Placeholder 2"/>
          <p:cNvSpPr>
            <a:spLocks noGrp="1"/>
          </p:cNvSpPr>
          <p:nvPr>
            <p:ph idx="1"/>
          </p:nvPr>
        </p:nvSpPr>
        <p:spPr>
          <a:xfrm>
            <a:off x="2968487" y="824849"/>
            <a:ext cx="6612635" cy="5397045"/>
          </a:xfrm>
        </p:spPr>
        <p:txBody>
          <a:bodyPr>
            <a:normAutofit/>
          </a:bodyPr>
          <a:lstStyle/>
          <a:p>
            <a:r>
              <a:rPr lang="en-US" altLang="ko-KR" dirty="0" smtClean="0"/>
              <a:t>A programming method to handle the repeating items in a self-similar way</a:t>
            </a:r>
          </a:p>
          <a:p>
            <a:pPr lvl="1"/>
            <a:r>
              <a:rPr lang="en-US" altLang="ko-KR" dirty="0" smtClean="0"/>
              <a:t>Often in a form of</a:t>
            </a:r>
          </a:p>
          <a:p>
            <a:pPr lvl="2"/>
            <a:r>
              <a:rPr lang="en-US" altLang="ko-KR" dirty="0" smtClean="0"/>
              <a:t>Calling a function within the function</a:t>
            </a:r>
          </a:p>
          <a:p>
            <a:pPr lvl="3"/>
            <a:r>
              <a:rPr lang="en-US" altLang="ko-KR" dirty="0" err="1" smtClean="0"/>
              <a:t>def</a:t>
            </a:r>
            <a:r>
              <a:rPr lang="en-US" altLang="ko-KR" dirty="0" smtClean="0"/>
              <a:t> </a:t>
            </a:r>
            <a:r>
              <a:rPr lang="en-US" altLang="ko-KR" dirty="0" err="1" smtClean="0"/>
              <a:t>functionA</a:t>
            </a:r>
            <a:r>
              <a:rPr lang="en-US" altLang="ko-KR" dirty="0" smtClean="0"/>
              <a:t>(target)</a:t>
            </a:r>
          </a:p>
          <a:p>
            <a:pPr lvl="4"/>
            <a:r>
              <a:rPr lang="en-US" altLang="ko-KR" dirty="0" smtClean="0"/>
              <a:t>….</a:t>
            </a:r>
          </a:p>
          <a:p>
            <a:pPr lvl="4"/>
            <a:r>
              <a:rPr lang="en-US" altLang="ko-KR" dirty="0" err="1" smtClean="0"/>
              <a:t>functionA</a:t>
            </a:r>
            <a:r>
              <a:rPr lang="en-US" altLang="ko-KR" dirty="0" smtClean="0"/>
              <a:t>(target’)</a:t>
            </a:r>
          </a:p>
          <a:p>
            <a:pPr lvl="4"/>
            <a:r>
              <a:rPr lang="en-US" altLang="ko-KR" dirty="0" smtClean="0"/>
              <a:t>….</a:t>
            </a:r>
          </a:p>
          <a:p>
            <a:pPr lvl="4"/>
            <a:r>
              <a:rPr lang="en-US" altLang="ko-KR" dirty="0" smtClean="0"/>
              <a:t>if (</a:t>
            </a:r>
            <a:r>
              <a:rPr lang="en-US" altLang="ko-KR" dirty="0" err="1" smtClean="0"/>
              <a:t>escapeCondition</a:t>
            </a:r>
            <a:r>
              <a:rPr lang="en-US" altLang="ko-KR" dirty="0" smtClean="0"/>
              <a:t>)</a:t>
            </a:r>
          </a:p>
          <a:p>
            <a:pPr lvl="5"/>
            <a:r>
              <a:rPr lang="en-US" altLang="ko-KR" dirty="0" smtClean="0"/>
              <a:t>Return A; </a:t>
            </a:r>
          </a:p>
          <a:p>
            <a:pPr lvl="1"/>
            <a:endParaRPr lang="en-US" altLang="ko-KR" dirty="0" smtClean="0"/>
          </a:p>
          <a:p>
            <a:endParaRPr lang="ko-KR" altLang="en-US" dirty="0"/>
          </a:p>
        </p:txBody>
      </p:sp>
      <mc:AlternateContent xmlns:mc="http://schemas.openxmlformats.org/markup-compatibility/2006" xmlns:a14="http://schemas.microsoft.com/office/drawing/2010/main">
        <mc:Choice Requires="a14">
          <p:sp>
            <p:nvSpPr>
              <p:cNvPr id="7" name="Rectangle 6"/>
              <p:cNvSpPr/>
              <p:nvPr/>
            </p:nvSpPr>
            <p:spPr>
              <a:xfrm>
                <a:off x="5989982" y="5199373"/>
                <a:ext cx="6096000" cy="1247265"/>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a:rPr>
                        <m:t>𝐹𝑖𝑏𝑜𝑛𝑎𝑐𝑐𝑖</m:t>
                      </m:r>
                      <m:d>
                        <m:dPr>
                          <m:ctrlPr>
                            <a:rPr lang="en-US" altLang="ko-KR" i="1">
                              <a:latin typeface="Cambria Math" panose="02040503050406030204" pitchFamily="18" charset="0"/>
                            </a:rPr>
                          </m:ctrlPr>
                        </m:dPr>
                        <m:e>
                          <m:r>
                            <a:rPr lang="en-US" altLang="ko-KR" i="1">
                              <a:latin typeface="Cambria Math"/>
                            </a:rPr>
                            <m:t>𝑛</m:t>
                          </m:r>
                        </m:e>
                      </m:d>
                      <m:r>
                        <a:rPr lang="en-US" altLang="ko-KR" i="1">
                          <a:latin typeface="Cambria Math"/>
                        </a:rPr>
                        <m:t>=</m:t>
                      </m:r>
                      <m:d>
                        <m:dPr>
                          <m:begChr m:val="{"/>
                          <m:endChr m:val=""/>
                          <m:ctrlPr>
                            <a:rPr lang="en-US" altLang="ko-KR" i="1">
                              <a:latin typeface="Cambria Math" panose="02040503050406030204" pitchFamily="18" charset="0"/>
                            </a:rPr>
                          </m:ctrlPr>
                        </m:dPr>
                        <m:e>
                          <m:eqArr>
                            <m:eqArrPr>
                              <m:ctrlPr>
                                <a:rPr lang="en-US" altLang="ko-KR" i="1">
                                  <a:latin typeface="Cambria Math" panose="02040503050406030204" pitchFamily="18" charset="0"/>
                                </a:rPr>
                              </m:ctrlPr>
                            </m:eqArrPr>
                            <m:e>
                              <m:r>
                                <a:rPr lang="en-US" altLang="ko-KR" i="1">
                                  <a:latin typeface="Cambria Math"/>
                                </a:rPr>
                                <m:t>0                                                                              </m:t>
                              </m:r>
                              <m:r>
                                <a:rPr lang="en-US" altLang="ko-KR" i="1">
                                  <a:latin typeface="Cambria Math"/>
                                </a:rPr>
                                <m:t>𝑛</m:t>
                              </m:r>
                              <m:r>
                                <a:rPr lang="en-US" altLang="ko-KR" i="1">
                                  <a:latin typeface="Cambria Math"/>
                                </a:rPr>
                                <m:t>=0</m:t>
                              </m:r>
                            </m:e>
                            <m:e>
                              <m:r>
                                <a:rPr lang="en-US" altLang="ko-KR" i="1">
                                  <a:latin typeface="Cambria Math"/>
                                </a:rPr>
                                <m:t>1                                                                              </m:t>
                              </m:r>
                              <m:r>
                                <a:rPr lang="en-US" altLang="ko-KR" i="1">
                                  <a:latin typeface="Cambria Math"/>
                                </a:rPr>
                                <m:t>𝑛</m:t>
                              </m:r>
                              <m:r>
                                <a:rPr lang="en-US" altLang="ko-KR" i="1">
                                  <a:latin typeface="Cambria Math"/>
                                </a:rPr>
                                <m:t>=1</m:t>
                              </m:r>
                            </m:e>
                            <m:e>
                              <m:r>
                                <a:rPr lang="en-US" altLang="ko-KR" i="1">
                                  <a:latin typeface="Cambria Math"/>
                                </a:rPr>
                                <m:t>𝐹𝑖𝑏𝑜𝑛𝑎𝑐𝑐𝑖</m:t>
                              </m:r>
                              <m:d>
                                <m:dPr>
                                  <m:ctrlPr>
                                    <a:rPr lang="en-US" altLang="ko-KR" i="1">
                                      <a:latin typeface="Cambria Math" panose="02040503050406030204" pitchFamily="18" charset="0"/>
                                    </a:rPr>
                                  </m:ctrlPr>
                                </m:dPr>
                                <m:e>
                                  <m:r>
                                    <a:rPr lang="en-US" altLang="ko-KR" i="1">
                                      <a:latin typeface="Cambria Math"/>
                                    </a:rPr>
                                    <m:t>𝑛</m:t>
                                  </m:r>
                                  <m:r>
                                    <a:rPr lang="en-US" altLang="ko-KR" i="1">
                                      <a:latin typeface="Cambria Math"/>
                                    </a:rPr>
                                    <m:t>−1</m:t>
                                  </m:r>
                                </m:e>
                              </m:d>
                              <m:r>
                                <a:rPr lang="en-US" altLang="ko-KR" i="1">
                                  <a:latin typeface="Cambria Math"/>
                                </a:rPr>
                                <m:t>+</m:t>
                              </m:r>
                              <m:r>
                                <a:rPr lang="en-US" altLang="ko-KR" i="1">
                                  <a:latin typeface="Cambria Math"/>
                                </a:rPr>
                                <m:t>𝐹𝑖𝑏𝑜𝑛𝑎𝑐𝑐𝑖</m:t>
                              </m:r>
                              <m:d>
                                <m:dPr>
                                  <m:ctrlPr>
                                    <a:rPr lang="en-US" altLang="ko-KR" i="1">
                                      <a:latin typeface="Cambria Math" panose="02040503050406030204" pitchFamily="18" charset="0"/>
                                    </a:rPr>
                                  </m:ctrlPr>
                                </m:dPr>
                                <m:e>
                                  <m:r>
                                    <a:rPr lang="en-US" altLang="ko-KR" i="1">
                                      <a:latin typeface="Cambria Math"/>
                                    </a:rPr>
                                    <m:t>𝑛</m:t>
                                  </m:r>
                                  <m:r>
                                    <a:rPr lang="en-US" altLang="ko-KR" i="1">
                                      <a:latin typeface="Cambria Math"/>
                                    </a:rPr>
                                    <m:t>−2</m:t>
                                  </m:r>
                                </m:e>
                              </m:d>
                              <m:r>
                                <a:rPr lang="en-US" altLang="ko-KR" i="1">
                                  <a:latin typeface="Cambria Math"/>
                                </a:rPr>
                                <m:t>       </m:t>
                              </m:r>
                              <m:r>
                                <a:rPr lang="en-US" altLang="ko-KR" i="1">
                                  <a:latin typeface="Cambria Math"/>
                                </a:rPr>
                                <m:t>𝑛</m:t>
                              </m:r>
                              <m:r>
                                <a:rPr lang="en-US" altLang="ko-KR" i="1">
                                  <a:latin typeface="Cambria Math"/>
                                </a:rPr>
                                <m:t>≥2</m:t>
                              </m:r>
                            </m:e>
                          </m:eqArr>
                        </m:e>
                      </m:d>
                    </m:oMath>
                  </m:oMathPara>
                </a14:m>
                <a:endParaRPr lang="ko-KR" altLang="en-US" dirty="0"/>
              </a:p>
            </p:txBody>
          </p:sp>
        </mc:Choice>
        <mc:Fallback xmlns="">
          <p:sp>
            <p:nvSpPr>
              <p:cNvPr id="7" name="Rectangle 6"/>
              <p:cNvSpPr>
                <a:spLocks noRot="1" noChangeAspect="1" noMove="1" noResize="1" noEditPoints="1" noAdjustHandles="1" noChangeArrowheads="1" noChangeShapeType="1" noTextEdit="1"/>
              </p:cNvSpPr>
              <p:nvPr/>
            </p:nvSpPr>
            <p:spPr>
              <a:xfrm>
                <a:off x="5989982" y="5199373"/>
                <a:ext cx="6096000" cy="1247265"/>
              </a:xfrm>
              <a:prstGeom prst="rect">
                <a:avLst/>
              </a:prstGeom>
              <a:blipFill>
                <a:blip r:embed="rId4"/>
                <a:stretch>
                  <a:fillRect/>
                </a:stretch>
              </a:blipFill>
            </p:spPr>
            <p:txBody>
              <a:bodyPr/>
              <a:lstStyle/>
              <a:p>
                <a:r>
                  <a:rPr lang="ko-KR" altLang="en-US">
                    <a:noFill/>
                  </a:rPr>
                  <a:t> </a:t>
                </a:r>
              </a:p>
            </p:txBody>
          </p:sp>
        </mc:Fallback>
      </mc:AlternateContent>
      <p:sp>
        <p:nvSpPr>
          <p:cNvPr id="9" name="TextBox 8"/>
          <p:cNvSpPr txBox="1"/>
          <p:nvPr/>
        </p:nvSpPr>
        <p:spPr>
          <a:xfrm>
            <a:off x="8406309" y="1463021"/>
            <a:ext cx="2766527" cy="369332"/>
          </a:xfrm>
          <a:prstGeom prst="rect">
            <a:avLst/>
          </a:prstGeom>
          <a:noFill/>
        </p:spPr>
        <p:txBody>
          <a:bodyPr wrap="none" rtlCol="0">
            <a:spAutoFit/>
          </a:bodyPr>
          <a:lstStyle/>
          <a:p>
            <a:r>
              <a:rPr lang="en-US" altLang="ko-KR" b="1" dirty="0"/>
              <a:t>Program Execution Flow</a:t>
            </a:r>
            <a:endParaRPr lang="ko-KR" altLang="en-US" b="1" dirty="0"/>
          </a:p>
        </p:txBody>
      </p:sp>
      <p:sp>
        <p:nvSpPr>
          <p:cNvPr id="10" name="Oval 9"/>
          <p:cNvSpPr/>
          <p:nvPr/>
        </p:nvSpPr>
        <p:spPr>
          <a:xfrm>
            <a:off x="9270404" y="1912924"/>
            <a:ext cx="1152128" cy="43204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F(4)</a:t>
            </a:r>
            <a:endParaRPr lang="ko-KR" altLang="en-US" dirty="0">
              <a:solidFill>
                <a:schemeClr val="tx1"/>
              </a:solidFill>
            </a:endParaRPr>
          </a:p>
        </p:txBody>
      </p:sp>
      <p:sp>
        <p:nvSpPr>
          <p:cNvPr id="11" name="Oval 10"/>
          <p:cNvSpPr/>
          <p:nvPr/>
        </p:nvSpPr>
        <p:spPr>
          <a:xfrm>
            <a:off x="8270676" y="2627299"/>
            <a:ext cx="1152128" cy="43204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F(3)</a:t>
            </a:r>
            <a:endParaRPr lang="ko-KR" altLang="en-US" dirty="0">
              <a:solidFill>
                <a:schemeClr val="tx1"/>
              </a:solidFill>
            </a:endParaRPr>
          </a:p>
        </p:txBody>
      </p:sp>
      <p:sp>
        <p:nvSpPr>
          <p:cNvPr id="12" name="Oval 11"/>
          <p:cNvSpPr/>
          <p:nvPr/>
        </p:nvSpPr>
        <p:spPr>
          <a:xfrm>
            <a:off x="10278516" y="2656793"/>
            <a:ext cx="1152128" cy="43204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F(2)</a:t>
            </a:r>
            <a:endParaRPr lang="ko-KR" altLang="en-US" dirty="0">
              <a:solidFill>
                <a:schemeClr val="tx1"/>
              </a:solidFill>
            </a:endParaRPr>
          </a:p>
        </p:txBody>
      </p:sp>
      <p:sp>
        <p:nvSpPr>
          <p:cNvPr id="13" name="Oval 12"/>
          <p:cNvSpPr/>
          <p:nvPr/>
        </p:nvSpPr>
        <p:spPr>
          <a:xfrm>
            <a:off x="7694612" y="3397489"/>
            <a:ext cx="1152128" cy="43204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F(2)</a:t>
            </a:r>
            <a:endParaRPr lang="ko-KR" altLang="en-US" dirty="0">
              <a:solidFill>
                <a:schemeClr val="tx1"/>
              </a:solidFill>
            </a:endParaRPr>
          </a:p>
        </p:txBody>
      </p:sp>
      <p:sp>
        <p:nvSpPr>
          <p:cNvPr id="14" name="Oval 13"/>
          <p:cNvSpPr/>
          <p:nvPr/>
        </p:nvSpPr>
        <p:spPr>
          <a:xfrm>
            <a:off x="8846740" y="3981937"/>
            <a:ext cx="1152128" cy="43204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15" name="Oval 14"/>
          <p:cNvSpPr/>
          <p:nvPr/>
        </p:nvSpPr>
        <p:spPr>
          <a:xfrm>
            <a:off x="6606108" y="4073164"/>
            <a:ext cx="1152128" cy="43204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16" name="Oval 15"/>
          <p:cNvSpPr/>
          <p:nvPr/>
        </p:nvSpPr>
        <p:spPr>
          <a:xfrm>
            <a:off x="7614220" y="4657612"/>
            <a:ext cx="1152128" cy="43204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F(0)</a:t>
            </a:r>
            <a:endParaRPr lang="ko-KR" altLang="en-US" dirty="0">
              <a:solidFill>
                <a:schemeClr val="tx1"/>
              </a:solidFill>
            </a:endParaRPr>
          </a:p>
        </p:txBody>
      </p:sp>
      <p:cxnSp>
        <p:nvCxnSpPr>
          <p:cNvPr id="17" name="Straight Arrow Connector 16"/>
          <p:cNvCxnSpPr>
            <a:stCxn id="10" idx="3"/>
            <a:endCxn id="11" idx="0"/>
          </p:cNvCxnSpPr>
          <p:nvPr/>
        </p:nvCxnSpPr>
        <p:spPr>
          <a:xfrm flipH="1">
            <a:off x="8846741" y="2281701"/>
            <a:ext cx="592389" cy="34559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13" idx="0"/>
          </p:cNvCxnSpPr>
          <p:nvPr/>
        </p:nvCxnSpPr>
        <p:spPr>
          <a:xfrm flipH="1">
            <a:off x="8270677" y="2996075"/>
            <a:ext cx="168725" cy="40141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5"/>
            <a:endCxn id="14" idx="0"/>
          </p:cNvCxnSpPr>
          <p:nvPr/>
        </p:nvCxnSpPr>
        <p:spPr>
          <a:xfrm>
            <a:off x="9254080" y="2996075"/>
            <a:ext cx="168725" cy="98586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5" idx="7"/>
          </p:cNvCxnSpPr>
          <p:nvPr/>
        </p:nvCxnSpPr>
        <p:spPr>
          <a:xfrm flipH="1">
            <a:off x="7589511" y="3766266"/>
            <a:ext cx="273826" cy="37017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4"/>
            <a:endCxn id="16" idx="0"/>
          </p:cNvCxnSpPr>
          <p:nvPr/>
        </p:nvCxnSpPr>
        <p:spPr>
          <a:xfrm flipH="1">
            <a:off x="8190284" y="3829538"/>
            <a:ext cx="80392" cy="82807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5"/>
            <a:endCxn id="12" idx="1"/>
          </p:cNvCxnSpPr>
          <p:nvPr/>
        </p:nvCxnSpPr>
        <p:spPr>
          <a:xfrm>
            <a:off x="10253807" y="2281701"/>
            <a:ext cx="193434" cy="43836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9791183" y="3549889"/>
            <a:ext cx="1152128" cy="43204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24" name="Oval 23"/>
          <p:cNvSpPr/>
          <p:nvPr/>
        </p:nvSpPr>
        <p:spPr>
          <a:xfrm>
            <a:off x="10799295" y="4134337"/>
            <a:ext cx="1152128" cy="43204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F(0)</a:t>
            </a:r>
            <a:endParaRPr lang="ko-KR" altLang="en-US" dirty="0">
              <a:solidFill>
                <a:schemeClr val="tx1"/>
              </a:solidFill>
            </a:endParaRPr>
          </a:p>
        </p:txBody>
      </p:sp>
      <p:cxnSp>
        <p:nvCxnSpPr>
          <p:cNvPr id="25" name="Straight Arrow Connector 24"/>
          <p:cNvCxnSpPr>
            <a:stCxn id="12" idx="3"/>
            <a:endCxn id="23" idx="0"/>
          </p:cNvCxnSpPr>
          <p:nvPr/>
        </p:nvCxnSpPr>
        <p:spPr>
          <a:xfrm flipH="1">
            <a:off x="10367247" y="3025569"/>
            <a:ext cx="79994" cy="52432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5"/>
            <a:endCxn id="24" idx="0"/>
          </p:cNvCxnSpPr>
          <p:nvPr/>
        </p:nvCxnSpPr>
        <p:spPr>
          <a:xfrm>
            <a:off x="11261919" y="3025569"/>
            <a:ext cx="113440" cy="110876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7207654" y="2113415"/>
            <a:ext cx="4499572" cy="2761836"/>
          </a:xfrm>
          <a:custGeom>
            <a:avLst/>
            <a:gdLst>
              <a:gd name="connsiteX0" fmla="*/ 2544023 w 4499572"/>
              <a:gd name="connsiteY0" fmla="*/ 9582 h 2761836"/>
              <a:gd name="connsiteX1" fmla="*/ 2498756 w 4499572"/>
              <a:gd name="connsiteY1" fmla="*/ 27689 h 2761836"/>
              <a:gd name="connsiteX2" fmla="*/ 2444435 w 4499572"/>
              <a:gd name="connsiteY2" fmla="*/ 63903 h 2761836"/>
              <a:gd name="connsiteX3" fmla="*/ 2372007 w 4499572"/>
              <a:gd name="connsiteY3" fmla="*/ 109170 h 2761836"/>
              <a:gd name="connsiteX4" fmla="*/ 2344847 w 4499572"/>
              <a:gd name="connsiteY4" fmla="*/ 127277 h 2761836"/>
              <a:gd name="connsiteX5" fmla="*/ 2281473 w 4499572"/>
              <a:gd name="connsiteY5" fmla="*/ 154438 h 2761836"/>
              <a:gd name="connsiteX6" fmla="*/ 2245259 w 4499572"/>
              <a:gd name="connsiteY6" fmla="*/ 172545 h 2761836"/>
              <a:gd name="connsiteX7" fmla="*/ 2218099 w 4499572"/>
              <a:gd name="connsiteY7" fmla="*/ 190652 h 2761836"/>
              <a:gd name="connsiteX8" fmla="*/ 2181885 w 4499572"/>
              <a:gd name="connsiteY8" fmla="*/ 199705 h 2761836"/>
              <a:gd name="connsiteX9" fmla="*/ 2118510 w 4499572"/>
              <a:gd name="connsiteY9" fmla="*/ 226866 h 2761836"/>
              <a:gd name="connsiteX10" fmla="*/ 2091350 w 4499572"/>
              <a:gd name="connsiteY10" fmla="*/ 244972 h 2761836"/>
              <a:gd name="connsiteX11" fmla="*/ 2027976 w 4499572"/>
              <a:gd name="connsiteY11" fmla="*/ 263079 h 2761836"/>
              <a:gd name="connsiteX12" fmla="*/ 1973655 w 4499572"/>
              <a:gd name="connsiteY12" fmla="*/ 290240 h 2761836"/>
              <a:gd name="connsiteX13" fmla="*/ 1946495 w 4499572"/>
              <a:gd name="connsiteY13" fmla="*/ 308347 h 2761836"/>
              <a:gd name="connsiteX14" fmla="*/ 1919334 w 4499572"/>
              <a:gd name="connsiteY14" fmla="*/ 317400 h 2761836"/>
              <a:gd name="connsiteX15" fmla="*/ 1819746 w 4499572"/>
              <a:gd name="connsiteY15" fmla="*/ 362667 h 2761836"/>
              <a:gd name="connsiteX16" fmla="*/ 1792586 w 4499572"/>
              <a:gd name="connsiteY16" fmla="*/ 380774 h 2761836"/>
              <a:gd name="connsiteX17" fmla="*/ 1738265 w 4499572"/>
              <a:gd name="connsiteY17" fmla="*/ 398881 h 2761836"/>
              <a:gd name="connsiteX18" fmla="*/ 1674891 w 4499572"/>
              <a:gd name="connsiteY18" fmla="*/ 426042 h 2761836"/>
              <a:gd name="connsiteX19" fmla="*/ 1647730 w 4499572"/>
              <a:gd name="connsiteY19" fmla="*/ 444149 h 2761836"/>
              <a:gd name="connsiteX20" fmla="*/ 1593409 w 4499572"/>
              <a:gd name="connsiteY20" fmla="*/ 462256 h 2761836"/>
              <a:gd name="connsiteX21" fmla="*/ 1566249 w 4499572"/>
              <a:gd name="connsiteY21" fmla="*/ 471309 h 2761836"/>
              <a:gd name="connsiteX22" fmla="*/ 1511928 w 4499572"/>
              <a:gd name="connsiteY22" fmla="*/ 507523 h 2761836"/>
              <a:gd name="connsiteX23" fmla="*/ 1484768 w 4499572"/>
              <a:gd name="connsiteY23" fmla="*/ 525630 h 2761836"/>
              <a:gd name="connsiteX24" fmla="*/ 1457607 w 4499572"/>
              <a:gd name="connsiteY24" fmla="*/ 534683 h 2761836"/>
              <a:gd name="connsiteX25" fmla="*/ 1403287 w 4499572"/>
              <a:gd name="connsiteY25" fmla="*/ 570897 h 2761836"/>
              <a:gd name="connsiteX26" fmla="*/ 1376126 w 4499572"/>
              <a:gd name="connsiteY26" fmla="*/ 598058 h 2761836"/>
              <a:gd name="connsiteX27" fmla="*/ 1321805 w 4499572"/>
              <a:gd name="connsiteY27" fmla="*/ 634271 h 2761836"/>
              <a:gd name="connsiteX28" fmla="*/ 1294645 w 4499572"/>
              <a:gd name="connsiteY28" fmla="*/ 652378 h 2761836"/>
              <a:gd name="connsiteX29" fmla="*/ 1267485 w 4499572"/>
              <a:gd name="connsiteY29" fmla="*/ 670485 h 2761836"/>
              <a:gd name="connsiteX30" fmla="*/ 1231271 w 4499572"/>
              <a:gd name="connsiteY30" fmla="*/ 724806 h 2761836"/>
              <a:gd name="connsiteX31" fmla="*/ 1167897 w 4499572"/>
              <a:gd name="connsiteY31" fmla="*/ 806287 h 2761836"/>
              <a:gd name="connsiteX32" fmla="*/ 1131683 w 4499572"/>
              <a:gd name="connsiteY32" fmla="*/ 860608 h 2761836"/>
              <a:gd name="connsiteX33" fmla="*/ 1113576 w 4499572"/>
              <a:gd name="connsiteY33" fmla="*/ 887768 h 2761836"/>
              <a:gd name="connsiteX34" fmla="*/ 1104522 w 4499572"/>
              <a:gd name="connsiteY34" fmla="*/ 933036 h 2761836"/>
              <a:gd name="connsiteX35" fmla="*/ 1086415 w 4499572"/>
              <a:gd name="connsiteY35" fmla="*/ 987357 h 2761836"/>
              <a:gd name="connsiteX36" fmla="*/ 1068308 w 4499572"/>
              <a:gd name="connsiteY36" fmla="*/ 1050731 h 2761836"/>
              <a:gd name="connsiteX37" fmla="*/ 1050201 w 4499572"/>
              <a:gd name="connsiteY37" fmla="*/ 1132212 h 2761836"/>
              <a:gd name="connsiteX38" fmla="*/ 1013988 w 4499572"/>
              <a:gd name="connsiteY38" fmla="*/ 1195586 h 2761836"/>
              <a:gd name="connsiteX39" fmla="*/ 1004934 w 4499572"/>
              <a:gd name="connsiteY39" fmla="*/ 1222747 h 2761836"/>
              <a:gd name="connsiteX40" fmla="*/ 986827 w 4499572"/>
              <a:gd name="connsiteY40" fmla="*/ 1249907 h 2761836"/>
              <a:gd name="connsiteX41" fmla="*/ 968720 w 4499572"/>
              <a:gd name="connsiteY41" fmla="*/ 1286121 h 2761836"/>
              <a:gd name="connsiteX42" fmla="*/ 941560 w 4499572"/>
              <a:gd name="connsiteY42" fmla="*/ 1313281 h 2761836"/>
              <a:gd name="connsiteX43" fmla="*/ 896293 w 4499572"/>
              <a:gd name="connsiteY43" fmla="*/ 1358549 h 2761836"/>
              <a:gd name="connsiteX44" fmla="*/ 832918 w 4499572"/>
              <a:gd name="connsiteY44" fmla="*/ 1430976 h 2761836"/>
              <a:gd name="connsiteX45" fmla="*/ 742384 w 4499572"/>
              <a:gd name="connsiteY45" fmla="*/ 1494351 h 2761836"/>
              <a:gd name="connsiteX46" fmla="*/ 679009 w 4499572"/>
              <a:gd name="connsiteY46" fmla="*/ 1530565 h 2761836"/>
              <a:gd name="connsiteX47" fmla="*/ 651849 w 4499572"/>
              <a:gd name="connsiteY47" fmla="*/ 1539618 h 2761836"/>
              <a:gd name="connsiteX48" fmla="*/ 615635 w 4499572"/>
              <a:gd name="connsiteY48" fmla="*/ 1566778 h 2761836"/>
              <a:gd name="connsiteX49" fmla="*/ 561314 w 4499572"/>
              <a:gd name="connsiteY49" fmla="*/ 1584885 h 2761836"/>
              <a:gd name="connsiteX50" fmla="*/ 534154 w 4499572"/>
              <a:gd name="connsiteY50" fmla="*/ 1602992 h 2761836"/>
              <a:gd name="connsiteX51" fmla="*/ 434566 w 4499572"/>
              <a:gd name="connsiteY51" fmla="*/ 1621099 h 2761836"/>
              <a:gd name="connsiteX52" fmla="*/ 380245 w 4499572"/>
              <a:gd name="connsiteY52" fmla="*/ 1630153 h 2761836"/>
              <a:gd name="connsiteX53" fmla="*/ 307817 w 4499572"/>
              <a:gd name="connsiteY53" fmla="*/ 1648260 h 2761836"/>
              <a:gd name="connsiteX54" fmla="*/ 262550 w 4499572"/>
              <a:gd name="connsiteY54" fmla="*/ 1657313 h 2761836"/>
              <a:gd name="connsiteX55" fmla="*/ 235390 w 4499572"/>
              <a:gd name="connsiteY55" fmla="*/ 1675420 h 2761836"/>
              <a:gd name="connsiteX56" fmla="*/ 190122 w 4499572"/>
              <a:gd name="connsiteY56" fmla="*/ 1684473 h 2761836"/>
              <a:gd name="connsiteX57" fmla="*/ 153908 w 4499572"/>
              <a:gd name="connsiteY57" fmla="*/ 1693527 h 2761836"/>
              <a:gd name="connsiteX58" fmla="*/ 72427 w 4499572"/>
              <a:gd name="connsiteY58" fmla="*/ 1738794 h 2761836"/>
              <a:gd name="connsiteX59" fmla="*/ 0 w 4499572"/>
              <a:gd name="connsiteY59" fmla="*/ 1802168 h 2761836"/>
              <a:gd name="connsiteX60" fmla="*/ 9053 w 4499572"/>
              <a:gd name="connsiteY60" fmla="*/ 1947024 h 2761836"/>
              <a:gd name="connsiteX61" fmla="*/ 18106 w 4499572"/>
              <a:gd name="connsiteY61" fmla="*/ 1974184 h 2761836"/>
              <a:gd name="connsiteX62" fmla="*/ 45267 w 4499572"/>
              <a:gd name="connsiteY62" fmla="*/ 2001345 h 2761836"/>
              <a:gd name="connsiteX63" fmla="*/ 135801 w 4499572"/>
              <a:gd name="connsiteY63" fmla="*/ 2055666 h 2761836"/>
              <a:gd name="connsiteX64" fmla="*/ 162962 w 4499572"/>
              <a:gd name="connsiteY64" fmla="*/ 2073772 h 2761836"/>
              <a:gd name="connsiteX65" fmla="*/ 190122 w 4499572"/>
              <a:gd name="connsiteY65" fmla="*/ 2082826 h 2761836"/>
              <a:gd name="connsiteX66" fmla="*/ 226336 w 4499572"/>
              <a:gd name="connsiteY66" fmla="*/ 2100933 h 2761836"/>
              <a:gd name="connsiteX67" fmla="*/ 316871 w 4499572"/>
              <a:gd name="connsiteY67" fmla="*/ 2128093 h 2761836"/>
              <a:gd name="connsiteX68" fmla="*/ 525100 w 4499572"/>
              <a:gd name="connsiteY68" fmla="*/ 2109986 h 2761836"/>
              <a:gd name="connsiteX69" fmla="*/ 579421 w 4499572"/>
              <a:gd name="connsiteY69" fmla="*/ 2091879 h 2761836"/>
              <a:gd name="connsiteX70" fmla="*/ 642796 w 4499572"/>
              <a:gd name="connsiteY70" fmla="*/ 2064719 h 2761836"/>
              <a:gd name="connsiteX71" fmla="*/ 669956 w 4499572"/>
              <a:gd name="connsiteY71" fmla="*/ 2028505 h 2761836"/>
              <a:gd name="connsiteX72" fmla="*/ 724277 w 4499572"/>
              <a:gd name="connsiteY72" fmla="*/ 1974184 h 2761836"/>
              <a:gd name="connsiteX73" fmla="*/ 760491 w 4499572"/>
              <a:gd name="connsiteY73" fmla="*/ 1919864 h 2761836"/>
              <a:gd name="connsiteX74" fmla="*/ 787651 w 4499572"/>
              <a:gd name="connsiteY74" fmla="*/ 1829329 h 2761836"/>
              <a:gd name="connsiteX75" fmla="*/ 814811 w 4499572"/>
              <a:gd name="connsiteY75" fmla="*/ 1775008 h 2761836"/>
              <a:gd name="connsiteX76" fmla="*/ 841972 w 4499572"/>
              <a:gd name="connsiteY76" fmla="*/ 1720687 h 2761836"/>
              <a:gd name="connsiteX77" fmla="*/ 869132 w 4499572"/>
              <a:gd name="connsiteY77" fmla="*/ 1666367 h 2761836"/>
              <a:gd name="connsiteX78" fmla="*/ 896293 w 4499572"/>
              <a:gd name="connsiteY78" fmla="*/ 1639206 h 2761836"/>
              <a:gd name="connsiteX79" fmla="*/ 950613 w 4499572"/>
              <a:gd name="connsiteY79" fmla="*/ 1621099 h 2761836"/>
              <a:gd name="connsiteX80" fmla="*/ 995881 w 4499572"/>
              <a:gd name="connsiteY80" fmla="*/ 1630153 h 2761836"/>
              <a:gd name="connsiteX81" fmla="*/ 968720 w 4499572"/>
              <a:gd name="connsiteY81" fmla="*/ 1729741 h 2761836"/>
              <a:gd name="connsiteX82" fmla="*/ 941560 w 4499572"/>
              <a:gd name="connsiteY82" fmla="*/ 1811222 h 2761836"/>
              <a:gd name="connsiteX83" fmla="*/ 932506 w 4499572"/>
              <a:gd name="connsiteY83" fmla="*/ 1838382 h 2761836"/>
              <a:gd name="connsiteX84" fmla="*/ 923453 w 4499572"/>
              <a:gd name="connsiteY84" fmla="*/ 1874596 h 2761836"/>
              <a:gd name="connsiteX85" fmla="*/ 914400 w 4499572"/>
              <a:gd name="connsiteY85" fmla="*/ 1919864 h 2761836"/>
              <a:gd name="connsiteX86" fmla="*/ 878186 w 4499572"/>
              <a:gd name="connsiteY86" fmla="*/ 1992291 h 2761836"/>
              <a:gd name="connsiteX87" fmla="*/ 860079 w 4499572"/>
              <a:gd name="connsiteY87" fmla="*/ 2028505 h 2761836"/>
              <a:gd name="connsiteX88" fmla="*/ 841972 w 4499572"/>
              <a:gd name="connsiteY88" fmla="*/ 2064719 h 2761836"/>
              <a:gd name="connsiteX89" fmla="*/ 832918 w 4499572"/>
              <a:gd name="connsiteY89" fmla="*/ 2091879 h 2761836"/>
              <a:gd name="connsiteX90" fmla="*/ 823865 w 4499572"/>
              <a:gd name="connsiteY90" fmla="*/ 2128093 h 2761836"/>
              <a:gd name="connsiteX91" fmla="*/ 805758 w 4499572"/>
              <a:gd name="connsiteY91" fmla="*/ 2155254 h 2761836"/>
              <a:gd name="connsiteX92" fmla="*/ 796704 w 4499572"/>
              <a:gd name="connsiteY92" fmla="*/ 2182414 h 2761836"/>
              <a:gd name="connsiteX93" fmla="*/ 787651 w 4499572"/>
              <a:gd name="connsiteY93" fmla="*/ 2263895 h 2761836"/>
              <a:gd name="connsiteX94" fmla="*/ 778598 w 4499572"/>
              <a:gd name="connsiteY94" fmla="*/ 2327269 h 2761836"/>
              <a:gd name="connsiteX95" fmla="*/ 760491 w 4499572"/>
              <a:gd name="connsiteY95" fmla="*/ 2490232 h 2761836"/>
              <a:gd name="connsiteX96" fmla="*/ 769544 w 4499572"/>
              <a:gd name="connsiteY96" fmla="*/ 2680355 h 2761836"/>
              <a:gd name="connsiteX97" fmla="*/ 778598 w 4499572"/>
              <a:gd name="connsiteY97" fmla="*/ 2707515 h 2761836"/>
              <a:gd name="connsiteX98" fmla="*/ 805758 w 4499572"/>
              <a:gd name="connsiteY98" fmla="*/ 2716568 h 2761836"/>
              <a:gd name="connsiteX99" fmla="*/ 832918 w 4499572"/>
              <a:gd name="connsiteY99" fmla="*/ 2743729 h 2761836"/>
              <a:gd name="connsiteX100" fmla="*/ 887239 w 4499572"/>
              <a:gd name="connsiteY100" fmla="*/ 2752782 h 2761836"/>
              <a:gd name="connsiteX101" fmla="*/ 932506 w 4499572"/>
              <a:gd name="connsiteY101" fmla="*/ 2761836 h 2761836"/>
              <a:gd name="connsiteX102" fmla="*/ 1167897 w 4499572"/>
              <a:gd name="connsiteY102" fmla="*/ 2752782 h 2761836"/>
              <a:gd name="connsiteX103" fmla="*/ 1195057 w 4499572"/>
              <a:gd name="connsiteY103" fmla="*/ 2743729 h 2761836"/>
              <a:gd name="connsiteX104" fmla="*/ 1222217 w 4499572"/>
              <a:gd name="connsiteY104" fmla="*/ 2725622 h 2761836"/>
              <a:gd name="connsiteX105" fmla="*/ 1249378 w 4499572"/>
              <a:gd name="connsiteY105" fmla="*/ 2698462 h 2761836"/>
              <a:gd name="connsiteX106" fmla="*/ 1240324 w 4499572"/>
              <a:gd name="connsiteY106" fmla="*/ 2481178 h 2761836"/>
              <a:gd name="connsiteX107" fmla="*/ 1222217 w 4499572"/>
              <a:gd name="connsiteY107" fmla="*/ 2408751 h 2761836"/>
              <a:gd name="connsiteX108" fmla="*/ 1204110 w 4499572"/>
              <a:gd name="connsiteY108" fmla="*/ 2309163 h 2761836"/>
              <a:gd name="connsiteX109" fmla="*/ 1213164 w 4499572"/>
              <a:gd name="connsiteY109" fmla="*/ 1566778 h 2761836"/>
              <a:gd name="connsiteX110" fmla="*/ 1231271 w 4499572"/>
              <a:gd name="connsiteY110" fmla="*/ 1449083 h 2761836"/>
              <a:gd name="connsiteX111" fmla="*/ 1240324 w 4499572"/>
              <a:gd name="connsiteY111" fmla="*/ 1367602 h 2761836"/>
              <a:gd name="connsiteX112" fmla="*/ 1249378 w 4499572"/>
              <a:gd name="connsiteY112" fmla="*/ 1340442 h 2761836"/>
              <a:gd name="connsiteX113" fmla="*/ 1258431 w 4499572"/>
              <a:gd name="connsiteY113" fmla="*/ 1295174 h 2761836"/>
              <a:gd name="connsiteX114" fmla="*/ 1267485 w 4499572"/>
              <a:gd name="connsiteY114" fmla="*/ 1258961 h 2761836"/>
              <a:gd name="connsiteX115" fmla="*/ 1294645 w 4499572"/>
              <a:gd name="connsiteY115" fmla="*/ 1132212 h 2761836"/>
              <a:gd name="connsiteX116" fmla="*/ 1312752 w 4499572"/>
              <a:gd name="connsiteY116" fmla="*/ 1095998 h 2761836"/>
              <a:gd name="connsiteX117" fmla="*/ 1321805 w 4499572"/>
              <a:gd name="connsiteY117" fmla="*/ 1068838 h 2761836"/>
              <a:gd name="connsiteX118" fmla="*/ 1330859 w 4499572"/>
              <a:gd name="connsiteY118" fmla="*/ 1032624 h 2761836"/>
              <a:gd name="connsiteX119" fmla="*/ 1348966 w 4499572"/>
              <a:gd name="connsiteY119" fmla="*/ 1005464 h 2761836"/>
              <a:gd name="connsiteX120" fmla="*/ 1394233 w 4499572"/>
              <a:gd name="connsiteY120" fmla="*/ 923982 h 2761836"/>
              <a:gd name="connsiteX121" fmla="*/ 1421394 w 4499572"/>
              <a:gd name="connsiteY121" fmla="*/ 914929 h 2761836"/>
              <a:gd name="connsiteX122" fmla="*/ 1448554 w 4499572"/>
              <a:gd name="connsiteY122" fmla="*/ 896822 h 2761836"/>
              <a:gd name="connsiteX123" fmla="*/ 1475714 w 4499572"/>
              <a:gd name="connsiteY123" fmla="*/ 869662 h 2761836"/>
              <a:gd name="connsiteX124" fmla="*/ 1548142 w 4499572"/>
              <a:gd name="connsiteY124" fmla="*/ 851555 h 2761836"/>
              <a:gd name="connsiteX125" fmla="*/ 1729211 w 4499572"/>
              <a:gd name="connsiteY125" fmla="*/ 869662 h 2761836"/>
              <a:gd name="connsiteX126" fmla="*/ 1756372 w 4499572"/>
              <a:gd name="connsiteY126" fmla="*/ 887768 h 2761836"/>
              <a:gd name="connsiteX127" fmla="*/ 1774479 w 4499572"/>
              <a:gd name="connsiteY127" fmla="*/ 914929 h 2761836"/>
              <a:gd name="connsiteX128" fmla="*/ 1801639 w 4499572"/>
              <a:gd name="connsiteY128" fmla="*/ 933036 h 2761836"/>
              <a:gd name="connsiteX129" fmla="*/ 1837853 w 4499572"/>
              <a:gd name="connsiteY129" fmla="*/ 987357 h 2761836"/>
              <a:gd name="connsiteX130" fmla="*/ 1865013 w 4499572"/>
              <a:gd name="connsiteY130" fmla="*/ 1041677 h 2761836"/>
              <a:gd name="connsiteX131" fmla="*/ 1892174 w 4499572"/>
              <a:gd name="connsiteY131" fmla="*/ 1150319 h 2761836"/>
              <a:gd name="connsiteX132" fmla="*/ 1910281 w 4499572"/>
              <a:gd name="connsiteY132" fmla="*/ 1494351 h 2761836"/>
              <a:gd name="connsiteX133" fmla="*/ 1928388 w 4499572"/>
              <a:gd name="connsiteY133" fmla="*/ 1575832 h 2761836"/>
              <a:gd name="connsiteX134" fmla="*/ 1946495 w 4499572"/>
              <a:gd name="connsiteY134" fmla="*/ 1648260 h 2761836"/>
              <a:gd name="connsiteX135" fmla="*/ 1955548 w 4499572"/>
              <a:gd name="connsiteY135" fmla="*/ 1729741 h 2761836"/>
              <a:gd name="connsiteX136" fmla="*/ 1973655 w 4499572"/>
              <a:gd name="connsiteY136" fmla="*/ 1874596 h 2761836"/>
              <a:gd name="connsiteX137" fmla="*/ 1991762 w 4499572"/>
              <a:gd name="connsiteY137" fmla="*/ 1974184 h 2761836"/>
              <a:gd name="connsiteX138" fmla="*/ 2027976 w 4499572"/>
              <a:gd name="connsiteY138" fmla="*/ 2028505 h 2761836"/>
              <a:gd name="connsiteX139" fmla="*/ 2055136 w 4499572"/>
              <a:gd name="connsiteY139" fmla="*/ 2046612 h 2761836"/>
              <a:gd name="connsiteX140" fmla="*/ 2154724 w 4499572"/>
              <a:gd name="connsiteY140" fmla="*/ 2119040 h 2761836"/>
              <a:gd name="connsiteX141" fmla="*/ 2199992 w 4499572"/>
              <a:gd name="connsiteY141" fmla="*/ 2146200 h 2761836"/>
              <a:gd name="connsiteX142" fmla="*/ 2263366 w 4499572"/>
              <a:gd name="connsiteY142" fmla="*/ 2191467 h 2761836"/>
              <a:gd name="connsiteX143" fmla="*/ 2353900 w 4499572"/>
              <a:gd name="connsiteY143" fmla="*/ 2218628 h 2761836"/>
              <a:gd name="connsiteX144" fmla="*/ 2417275 w 4499572"/>
              <a:gd name="connsiteY144" fmla="*/ 2236735 h 2761836"/>
              <a:gd name="connsiteX145" fmla="*/ 2544023 w 4499572"/>
              <a:gd name="connsiteY145" fmla="*/ 2227681 h 2761836"/>
              <a:gd name="connsiteX146" fmla="*/ 2562130 w 4499572"/>
              <a:gd name="connsiteY146" fmla="*/ 2200521 h 2761836"/>
              <a:gd name="connsiteX147" fmla="*/ 2553077 w 4499572"/>
              <a:gd name="connsiteY147" fmla="*/ 2001345 h 2761836"/>
              <a:gd name="connsiteX148" fmla="*/ 2544023 w 4499572"/>
              <a:gd name="connsiteY148" fmla="*/ 1974184 h 2761836"/>
              <a:gd name="connsiteX149" fmla="*/ 2525916 w 4499572"/>
              <a:gd name="connsiteY149" fmla="*/ 1947024 h 2761836"/>
              <a:gd name="connsiteX150" fmla="*/ 2489702 w 4499572"/>
              <a:gd name="connsiteY150" fmla="*/ 1892703 h 2761836"/>
              <a:gd name="connsiteX151" fmla="*/ 2471596 w 4499572"/>
              <a:gd name="connsiteY151" fmla="*/ 1838382 h 2761836"/>
              <a:gd name="connsiteX152" fmla="*/ 2435382 w 4499572"/>
              <a:gd name="connsiteY152" fmla="*/ 1775008 h 2761836"/>
              <a:gd name="connsiteX153" fmla="*/ 2426328 w 4499572"/>
              <a:gd name="connsiteY153" fmla="*/ 1738794 h 2761836"/>
              <a:gd name="connsiteX154" fmla="*/ 2408221 w 4499572"/>
              <a:gd name="connsiteY154" fmla="*/ 1684473 h 2761836"/>
              <a:gd name="connsiteX155" fmla="*/ 2399168 w 4499572"/>
              <a:gd name="connsiteY155" fmla="*/ 1657313 h 2761836"/>
              <a:gd name="connsiteX156" fmla="*/ 2390114 w 4499572"/>
              <a:gd name="connsiteY156" fmla="*/ 1621099 h 2761836"/>
              <a:gd name="connsiteX157" fmla="*/ 2372007 w 4499572"/>
              <a:gd name="connsiteY157" fmla="*/ 1566778 h 2761836"/>
              <a:gd name="connsiteX158" fmla="*/ 2353900 w 4499572"/>
              <a:gd name="connsiteY158" fmla="*/ 1458137 h 2761836"/>
              <a:gd name="connsiteX159" fmla="*/ 2335794 w 4499572"/>
              <a:gd name="connsiteY159" fmla="*/ 1403816 h 2761836"/>
              <a:gd name="connsiteX160" fmla="*/ 2326740 w 4499572"/>
              <a:gd name="connsiteY160" fmla="*/ 1367602 h 2761836"/>
              <a:gd name="connsiteX161" fmla="*/ 2308633 w 4499572"/>
              <a:gd name="connsiteY161" fmla="*/ 1304228 h 2761836"/>
              <a:gd name="connsiteX162" fmla="*/ 2299580 w 4499572"/>
              <a:gd name="connsiteY162" fmla="*/ 1240854 h 2761836"/>
              <a:gd name="connsiteX163" fmla="*/ 2272419 w 4499572"/>
              <a:gd name="connsiteY163" fmla="*/ 1114105 h 2761836"/>
              <a:gd name="connsiteX164" fmla="*/ 2254312 w 4499572"/>
              <a:gd name="connsiteY164" fmla="*/ 1059784 h 2761836"/>
              <a:gd name="connsiteX165" fmla="*/ 2245259 w 4499572"/>
              <a:gd name="connsiteY165" fmla="*/ 1032624 h 2761836"/>
              <a:gd name="connsiteX166" fmla="*/ 2236205 w 4499572"/>
              <a:gd name="connsiteY166" fmla="*/ 996410 h 2761836"/>
              <a:gd name="connsiteX167" fmla="*/ 2227152 w 4499572"/>
              <a:gd name="connsiteY167" fmla="*/ 951143 h 2761836"/>
              <a:gd name="connsiteX168" fmla="*/ 2209045 w 4499572"/>
              <a:gd name="connsiteY168" fmla="*/ 896822 h 2761836"/>
              <a:gd name="connsiteX169" fmla="*/ 2199992 w 4499572"/>
              <a:gd name="connsiteY169" fmla="*/ 815341 h 2761836"/>
              <a:gd name="connsiteX170" fmla="*/ 2163778 w 4499572"/>
              <a:gd name="connsiteY170" fmla="*/ 751967 h 2761836"/>
              <a:gd name="connsiteX171" fmla="*/ 2145671 w 4499572"/>
              <a:gd name="connsiteY171" fmla="*/ 697646 h 2761836"/>
              <a:gd name="connsiteX172" fmla="*/ 2118510 w 4499572"/>
              <a:gd name="connsiteY172" fmla="*/ 616165 h 2761836"/>
              <a:gd name="connsiteX173" fmla="*/ 2109457 w 4499572"/>
              <a:gd name="connsiteY173" fmla="*/ 589004 h 2761836"/>
              <a:gd name="connsiteX174" fmla="*/ 2118510 w 4499572"/>
              <a:gd name="connsiteY174" fmla="*/ 534683 h 2761836"/>
              <a:gd name="connsiteX175" fmla="*/ 2136617 w 4499572"/>
              <a:gd name="connsiteY175" fmla="*/ 507523 h 2761836"/>
              <a:gd name="connsiteX176" fmla="*/ 2190938 w 4499572"/>
              <a:gd name="connsiteY176" fmla="*/ 462256 h 2761836"/>
              <a:gd name="connsiteX177" fmla="*/ 2254312 w 4499572"/>
              <a:gd name="connsiteY177" fmla="*/ 444149 h 2761836"/>
              <a:gd name="connsiteX178" fmla="*/ 2308633 w 4499572"/>
              <a:gd name="connsiteY178" fmla="*/ 416988 h 2761836"/>
              <a:gd name="connsiteX179" fmla="*/ 2362954 w 4499572"/>
              <a:gd name="connsiteY179" fmla="*/ 389828 h 2761836"/>
              <a:gd name="connsiteX180" fmla="*/ 2426328 w 4499572"/>
              <a:gd name="connsiteY180" fmla="*/ 362667 h 2761836"/>
              <a:gd name="connsiteX181" fmla="*/ 2480649 w 4499572"/>
              <a:gd name="connsiteY181" fmla="*/ 317400 h 2761836"/>
              <a:gd name="connsiteX182" fmla="*/ 2516863 w 4499572"/>
              <a:gd name="connsiteY182" fmla="*/ 308347 h 2761836"/>
              <a:gd name="connsiteX183" fmla="*/ 2544023 w 4499572"/>
              <a:gd name="connsiteY183" fmla="*/ 299293 h 2761836"/>
              <a:gd name="connsiteX184" fmla="*/ 2634558 w 4499572"/>
              <a:gd name="connsiteY184" fmla="*/ 254026 h 2761836"/>
              <a:gd name="connsiteX185" fmla="*/ 2661718 w 4499572"/>
              <a:gd name="connsiteY185" fmla="*/ 244972 h 2761836"/>
              <a:gd name="connsiteX186" fmla="*/ 2688879 w 4499572"/>
              <a:gd name="connsiteY186" fmla="*/ 235919 h 2761836"/>
              <a:gd name="connsiteX187" fmla="*/ 2716039 w 4499572"/>
              <a:gd name="connsiteY187" fmla="*/ 217812 h 2761836"/>
              <a:gd name="connsiteX188" fmla="*/ 2824681 w 4499572"/>
              <a:gd name="connsiteY188" fmla="*/ 217812 h 2761836"/>
              <a:gd name="connsiteX189" fmla="*/ 2879001 w 4499572"/>
              <a:gd name="connsiteY189" fmla="*/ 263079 h 2761836"/>
              <a:gd name="connsiteX190" fmla="*/ 2933322 w 4499572"/>
              <a:gd name="connsiteY190" fmla="*/ 299293 h 2761836"/>
              <a:gd name="connsiteX191" fmla="*/ 2960483 w 4499572"/>
              <a:gd name="connsiteY191" fmla="*/ 317400 h 2761836"/>
              <a:gd name="connsiteX192" fmla="*/ 2996697 w 4499572"/>
              <a:gd name="connsiteY192" fmla="*/ 353614 h 2761836"/>
              <a:gd name="connsiteX193" fmla="*/ 3041964 w 4499572"/>
              <a:gd name="connsiteY193" fmla="*/ 416988 h 2761836"/>
              <a:gd name="connsiteX194" fmla="*/ 3069124 w 4499572"/>
              <a:gd name="connsiteY194" fmla="*/ 444149 h 2761836"/>
              <a:gd name="connsiteX195" fmla="*/ 3096285 w 4499572"/>
              <a:gd name="connsiteY195" fmla="*/ 498469 h 2761836"/>
              <a:gd name="connsiteX196" fmla="*/ 3105338 w 4499572"/>
              <a:gd name="connsiteY196" fmla="*/ 525630 h 2761836"/>
              <a:gd name="connsiteX197" fmla="*/ 3123445 w 4499572"/>
              <a:gd name="connsiteY197" fmla="*/ 552790 h 2761836"/>
              <a:gd name="connsiteX198" fmla="*/ 3141552 w 4499572"/>
              <a:gd name="connsiteY198" fmla="*/ 607111 h 2761836"/>
              <a:gd name="connsiteX199" fmla="*/ 3159659 w 4499572"/>
              <a:gd name="connsiteY199" fmla="*/ 661432 h 2761836"/>
              <a:gd name="connsiteX200" fmla="*/ 3168712 w 4499572"/>
              <a:gd name="connsiteY200" fmla="*/ 688592 h 2761836"/>
              <a:gd name="connsiteX201" fmla="*/ 3177766 w 4499572"/>
              <a:gd name="connsiteY201" fmla="*/ 742913 h 2761836"/>
              <a:gd name="connsiteX202" fmla="*/ 3150605 w 4499572"/>
              <a:gd name="connsiteY202" fmla="*/ 1032624 h 2761836"/>
              <a:gd name="connsiteX203" fmla="*/ 3150605 w 4499572"/>
              <a:gd name="connsiteY203" fmla="*/ 1032624 h 2761836"/>
              <a:gd name="connsiteX204" fmla="*/ 3132499 w 4499572"/>
              <a:gd name="connsiteY204" fmla="*/ 1105052 h 2761836"/>
              <a:gd name="connsiteX205" fmla="*/ 3123445 w 4499572"/>
              <a:gd name="connsiteY205" fmla="*/ 1132212 h 2761836"/>
              <a:gd name="connsiteX206" fmla="*/ 3114392 w 4499572"/>
              <a:gd name="connsiteY206" fmla="*/ 1168426 h 2761836"/>
              <a:gd name="connsiteX207" fmla="*/ 3096285 w 4499572"/>
              <a:gd name="connsiteY207" fmla="*/ 1222747 h 2761836"/>
              <a:gd name="connsiteX208" fmla="*/ 3078178 w 4499572"/>
              <a:gd name="connsiteY208" fmla="*/ 1394763 h 2761836"/>
              <a:gd name="connsiteX209" fmla="*/ 3087231 w 4499572"/>
              <a:gd name="connsiteY209" fmla="*/ 1612046 h 2761836"/>
              <a:gd name="connsiteX210" fmla="*/ 3105338 w 4499572"/>
              <a:gd name="connsiteY210" fmla="*/ 1639206 h 2761836"/>
              <a:gd name="connsiteX211" fmla="*/ 3132499 w 4499572"/>
              <a:gd name="connsiteY211" fmla="*/ 1648260 h 2761836"/>
              <a:gd name="connsiteX212" fmla="*/ 3304514 w 4499572"/>
              <a:gd name="connsiteY212" fmla="*/ 1639206 h 2761836"/>
              <a:gd name="connsiteX213" fmla="*/ 3376942 w 4499572"/>
              <a:gd name="connsiteY213" fmla="*/ 1566778 h 2761836"/>
              <a:gd name="connsiteX214" fmla="*/ 3404102 w 4499572"/>
              <a:gd name="connsiteY214" fmla="*/ 1539618 h 2761836"/>
              <a:gd name="connsiteX215" fmla="*/ 3440316 w 4499572"/>
              <a:gd name="connsiteY215" fmla="*/ 1485297 h 2761836"/>
              <a:gd name="connsiteX216" fmla="*/ 3458423 w 4499572"/>
              <a:gd name="connsiteY216" fmla="*/ 1458137 h 2761836"/>
              <a:gd name="connsiteX217" fmla="*/ 3485584 w 4499572"/>
              <a:gd name="connsiteY217" fmla="*/ 1412869 h 2761836"/>
              <a:gd name="connsiteX218" fmla="*/ 3530851 w 4499572"/>
              <a:gd name="connsiteY218" fmla="*/ 1358549 h 2761836"/>
              <a:gd name="connsiteX219" fmla="*/ 3558011 w 4499572"/>
              <a:gd name="connsiteY219" fmla="*/ 1286121 h 2761836"/>
              <a:gd name="connsiteX220" fmla="*/ 3576118 w 4499572"/>
              <a:gd name="connsiteY220" fmla="*/ 1231800 h 2761836"/>
              <a:gd name="connsiteX221" fmla="*/ 3585172 w 4499572"/>
              <a:gd name="connsiteY221" fmla="*/ 1204640 h 2761836"/>
              <a:gd name="connsiteX222" fmla="*/ 3594225 w 4499572"/>
              <a:gd name="connsiteY222" fmla="*/ 1177479 h 2761836"/>
              <a:gd name="connsiteX223" fmla="*/ 3603279 w 4499572"/>
              <a:gd name="connsiteY223" fmla="*/ 1132212 h 2761836"/>
              <a:gd name="connsiteX224" fmla="*/ 3621386 w 4499572"/>
              <a:gd name="connsiteY224" fmla="*/ 1059784 h 2761836"/>
              <a:gd name="connsiteX225" fmla="*/ 3630439 w 4499572"/>
              <a:gd name="connsiteY225" fmla="*/ 987357 h 2761836"/>
              <a:gd name="connsiteX226" fmla="*/ 3639493 w 4499572"/>
              <a:gd name="connsiteY226" fmla="*/ 960196 h 2761836"/>
              <a:gd name="connsiteX227" fmla="*/ 3648546 w 4499572"/>
              <a:gd name="connsiteY227" fmla="*/ 923982 h 2761836"/>
              <a:gd name="connsiteX228" fmla="*/ 3675706 w 4499572"/>
              <a:gd name="connsiteY228" fmla="*/ 869662 h 2761836"/>
              <a:gd name="connsiteX229" fmla="*/ 3730027 w 4499572"/>
              <a:gd name="connsiteY229" fmla="*/ 842501 h 2761836"/>
              <a:gd name="connsiteX230" fmla="*/ 3766241 w 4499572"/>
              <a:gd name="connsiteY230" fmla="*/ 833448 h 2761836"/>
              <a:gd name="connsiteX231" fmla="*/ 3829615 w 4499572"/>
              <a:gd name="connsiteY231" fmla="*/ 842501 h 2761836"/>
              <a:gd name="connsiteX232" fmla="*/ 3865829 w 4499572"/>
              <a:gd name="connsiteY232" fmla="*/ 896822 h 2761836"/>
              <a:gd name="connsiteX233" fmla="*/ 3883936 w 4499572"/>
              <a:gd name="connsiteY233" fmla="*/ 951143 h 2761836"/>
              <a:gd name="connsiteX234" fmla="*/ 3892990 w 4499572"/>
              <a:gd name="connsiteY234" fmla="*/ 978303 h 2761836"/>
              <a:gd name="connsiteX235" fmla="*/ 3911097 w 4499572"/>
              <a:gd name="connsiteY235" fmla="*/ 1050731 h 2761836"/>
              <a:gd name="connsiteX236" fmla="*/ 3929203 w 4499572"/>
              <a:gd name="connsiteY236" fmla="*/ 2209574 h 2761836"/>
              <a:gd name="connsiteX237" fmla="*/ 3938257 w 4499572"/>
              <a:gd name="connsiteY237" fmla="*/ 2254842 h 2761836"/>
              <a:gd name="connsiteX238" fmla="*/ 3947310 w 4499572"/>
              <a:gd name="connsiteY238" fmla="*/ 2336323 h 2761836"/>
              <a:gd name="connsiteX239" fmla="*/ 3956364 w 4499572"/>
              <a:gd name="connsiteY239" fmla="*/ 2363483 h 2761836"/>
              <a:gd name="connsiteX240" fmla="*/ 3983524 w 4499572"/>
              <a:gd name="connsiteY240" fmla="*/ 2372537 h 2761836"/>
              <a:gd name="connsiteX241" fmla="*/ 4065005 w 4499572"/>
              <a:gd name="connsiteY241" fmla="*/ 2399697 h 2761836"/>
              <a:gd name="connsiteX242" fmla="*/ 4418091 w 4499572"/>
              <a:gd name="connsiteY242" fmla="*/ 2390644 h 2761836"/>
              <a:gd name="connsiteX243" fmla="*/ 4481465 w 4499572"/>
              <a:gd name="connsiteY243" fmla="*/ 2318216 h 2761836"/>
              <a:gd name="connsiteX244" fmla="*/ 4499572 w 4499572"/>
              <a:gd name="connsiteY244" fmla="*/ 2291056 h 2761836"/>
              <a:gd name="connsiteX245" fmla="*/ 4490518 w 4499572"/>
              <a:gd name="connsiteY245" fmla="*/ 2037559 h 2761836"/>
              <a:gd name="connsiteX246" fmla="*/ 4481465 w 4499572"/>
              <a:gd name="connsiteY246" fmla="*/ 2010398 h 2761836"/>
              <a:gd name="connsiteX247" fmla="*/ 4472411 w 4499572"/>
              <a:gd name="connsiteY247" fmla="*/ 1974184 h 2761836"/>
              <a:gd name="connsiteX248" fmla="*/ 4454304 w 4499572"/>
              <a:gd name="connsiteY248" fmla="*/ 1937970 h 2761836"/>
              <a:gd name="connsiteX249" fmla="*/ 4445251 w 4499572"/>
              <a:gd name="connsiteY249" fmla="*/ 1901757 h 2761836"/>
              <a:gd name="connsiteX250" fmla="*/ 4436198 w 4499572"/>
              <a:gd name="connsiteY250" fmla="*/ 1874596 h 2761836"/>
              <a:gd name="connsiteX251" fmla="*/ 4418091 w 4499572"/>
              <a:gd name="connsiteY251" fmla="*/ 1765955 h 2761836"/>
              <a:gd name="connsiteX252" fmla="*/ 4399984 w 4499572"/>
              <a:gd name="connsiteY252" fmla="*/ 1702580 h 2761836"/>
              <a:gd name="connsiteX253" fmla="*/ 4390930 w 4499572"/>
              <a:gd name="connsiteY253" fmla="*/ 1657313 h 2761836"/>
              <a:gd name="connsiteX254" fmla="*/ 4372823 w 4499572"/>
              <a:gd name="connsiteY254" fmla="*/ 1602992 h 2761836"/>
              <a:gd name="connsiteX255" fmla="*/ 4354716 w 4499572"/>
              <a:gd name="connsiteY255" fmla="*/ 1512458 h 2761836"/>
              <a:gd name="connsiteX256" fmla="*/ 4336609 w 4499572"/>
              <a:gd name="connsiteY256" fmla="*/ 1458137 h 2761836"/>
              <a:gd name="connsiteX257" fmla="*/ 4327556 w 4499572"/>
              <a:gd name="connsiteY257" fmla="*/ 1430976 h 2761836"/>
              <a:gd name="connsiteX258" fmla="*/ 4300396 w 4499572"/>
              <a:gd name="connsiteY258" fmla="*/ 1331388 h 2761836"/>
              <a:gd name="connsiteX259" fmla="*/ 4282289 w 4499572"/>
              <a:gd name="connsiteY259" fmla="*/ 1295174 h 2761836"/>
              <a:gd name="connsiteX260" fmla="*/ 4273235 w 4499572"/>
              <a:gd name="connsiteY260" fmla="*/ 1249907 h 2761836"/>
              <a:gd name="connsiteX261" fmla="*/ 4255128 w 4499572"/>
              <a:gd name="connsiteY261" fmla="*/ 1195586 h 2761836"/>
              <a:gd name="connsiteX262" fmla="*/ 4246075 w 4499572"/>
              <a:gd name="connsiteY262" fmla="*/ 1168426 h 2761836"/>
              <a:gd name="connsiteX263" fmla="*/ 4218914 w 4499572"/>
              <a:gd name="connsiteY263" fmla="*/ 1077891 h 2761836"/>
              <a:gd name="connsiteX264" fmla="*/ 4209861 w 4499572"/>
              <a:gd name="connsiteY264" fmla="*/ 1050731 h 2761836"/>
              <a:gd name="connsiteX265" fmla="*/ 4200807 w 4499572"/>
              <a:gd name="connsiteY265" fmla="*/ 1023570 h 2761836"/>
              <a:gd name="connsiteX266" fmla="*/ 4191754 w 4499572"/>
              <a:gd name="connsiteY266" fmla="*/ 987357 h 2761836"/>
              <a:gd name="connsiteX267" fmla="*/ 4173647 w 4499572"/>
              <a:gd name="connsiteY267" fmla="*/ 960196 h 2761836"/>
              <a:gd name="connsiteX268" fmla="*/ 4155540 w 4499572"/>
              <a:gd name="connsiteY268" fmla="*/ 905875 h 2761836"/>
              <a:gd name="connsiteX269" fmla="*/ 4119326 w 4499572"/>
              <a:gd name="connsiteY269" fmla="*/ 815341 h 2761836"/>
              <a:gd name="connsiteX270" fmla="*/ 4110273 w 4499572"/>
              <a:gd name="connsiteY270" fmla="*/ 788180 h 2761836"/>
              <a:gd name="connsiteX271" fmla="*/ 4055952 w 4499572"/>
              <a:gd name="connsiteY271" fmla="*/ 742913 h 2761836"/>
              <a:gd name="connsiteX272" fmla="*/ 3974471 w 4499572"/>
              <a:gd name="connsiteY272" fmla="*/ 697646 h 2761836"/>
              <a:gd name="connsiteX273" fmla="*/ 3947310 w 4499572"/>
              <a:gd name="connsiteY273" fmla="*/ 670485 h 2761836"/>
              <a:gd name="connsiteX274" fmla="*/ 3911097 w 4499572"/>
              <a:gd name="connsiteY274" fmla="*/ 661432 h 2761836"/>
              <a:gd name="connsiteX275" fmla="*/ 3874883 w 4499572"/>
              <a:gd name="connsiteY275" fmla="*/ 643325 h 2761836"/>
              <a:gd name="connsiteX276" fmla="*/ 3784348 w 4499572"/>
              <a:gd name="connsiteY276" fmla="*/ 598058 h 2761836"/>
              <a:gd name="connsiteX277" fmla="*/ 3730027 w 4499572"/>
              <a:gd name="connsiteY277" fmla="*/ 570897 h 2761836"/>
              <a:gd name="connsiteX278" fmla="*/ 3675706 w 4499572"/>
              <a:gd name="connsiteY278" fmla="*/ 543737 h 2761836"/>
              <a:gd name="connsiteX279" fmla="*/ 3594225 w 4499572"/>
              <a:gd name="connsiteY279" fmla="*/ 498469 h 2761836"/>
              <a:gd name="connsiteX280" fmla="*/ 3548958 w 4499572"/>
              <a:gd name="connsiteY280" fmla="*/ 471309 h 2761836"/>
              <a:gd name="connsiteX281" fmla="*/ 3458423 w 4499572"/>
              <a:gd name="connsiteY281" fmla="*/ 407935 h 2761836"/>
              <a:gd name="connsiteX282" fmla="*/ 3431263 w 4499572"/>
              <a:gd name="connsiteY282" fmla="*/ 389828 h 2761836"/>
              <a:gd name="connsiteX283" fmla="*/ 3395049 w 4499572"/>
              <a:gd name="connsiteY283" fmla="*/ 371721 h 2761836"/>
              <a:gd name="connsiteX284" fmla="*/ 3313568 w 4499572"/>
              <a:gd name="connsiteY284" fmla="*/ 308347 h 2761836"/>
              <a:gd name="connsiteX285" fmla="*/ 3268300 w 4499572"/>
              <a:gd name="connsiteY285" fmla="*/ 272133 h 2761836"/>
              <a:gd name="connsiteX286" fmla="*/ 3241140 w 4499572"/>
              <a:gd name="connsiteY286" fmla="*/ 254026 h 2761836"/>
              <a:gd name="connsiteX287" fmla="*/ 3213980 w 4499572"/>
              <a:gd name="connsiteY287" fmla="*/ 226866 h 2761836"/>
              <a:gd name="connsiteX288" fmla="*/ 3186819 w 4499572"/>
              <a:gd name="connsiteY288" fmla="*/ 208759 h 2761836"/>
              <a:gd name="connsiteX289" fmla="*/ 3150605 w 4499572"/>
              <a:gd name="connsiteY289" fmla="*/ 172545 h 2761836"/>
              <a:gd name="connsiteX290" fmla="*/ 3123445 w 4499572"/>
              <a:gd name="connsiteY290" fmla="*/ 154438 h 2761836"/>
              <a:gd name="connsiteX291" fmla="*/ 3078178 w 4499572"/>
              <a:gd name="connsiteY291" fmla="*/ 118224 h 2761836"/>
              <a:gd name="connsiteX292" fmla="*/ 3023857 w 4499572"/>
              <a:gd name="connsiteY292" fmla="*/ 72957 h 2761836"/>
              <a:gd name="connsiteX293" fmla="*/ 2996697 w 4499572"/>
              <a:gd name="connsiteY293" fmla="*/ 63903 h 2761836"/>
              <a:gd name="connsiteX294" fmla="*/ 2969536 w 4499572"/>
              <a:gd name="connsiteY294" fmla="*/ 36743 h 2761836"/>
              <a:gd name="connsiteX295" fmla="*/ 2851841 w 4499572"/>
              <a:gd name="connsiteY295" fmla="*/ 9582 h 2761836"/>
              <a:gd name="connsiteX296" fmla="*/ 2788467 w 4499572"/>
              <a:gd name="connsiteY296" fmla="*/ 529 h 2761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Lst>
            <a:rect l="l" t="t" r="r" b="b"/>
            <a:pathLst>
              <a:path w="4499572" h="2761836">
                <a:moveTo>
                  <a:pt x="2544023" y="9582"/>
                </a:moveTo>
                <a:cubicBezTo>
                  <a:pt x="2528934" y="15618"/>
                  <a:pt x="2512537" y="19076"/>
                  <a:pt x="2498756" y="27689"/>
                </a:cubicBezTo>
                <a:cubicBezTo>
                  <a:pt x="2421255" y="76128"/>
                  <a:pt x="2516235" y="39971"/>
                  <a:pt x="2444435" y="63903"/>
                </a:cubicBezTo>
                <a:cubicBezTo>
                  <a:pt x="2375191" y="115837"/>
                  <a:pt x="2441603" y="69401"/>
                  <a:pt x="2372007" y="109170"/>
                </a:cubicBezTo>
                <a:cubicBezTo>
                  <a:pt x="2362560" y="114568"/>
                  <a:pt x="2354579" y="122411"/>
                  <a:pt x="2344847" y="127277"/>
                </a:cubicBezTo>
                <a:cubicBezTo>
                  <a:pt x="2324290" y="137556"/>
                  <a:pt x="2302396" y="144927"/>
                  <a:pt x="2281473" y="154438"/>
                </a:cubicBezTo>
                <a:cubicBezTo>
                  <a:pt x="2269187" y="160023"/>
                  <a:pt x="2256977" y="165849"/>
                  <a:pt x="2245259" y="172545"/>
                </a:cubicBezTo>
                <a:cubicBezTo>
                  <a:pt x="2235812" y="177943"/>
                  <a:pt x="2228100" y="186366"/>
                  <a:pt x="2218099" y="190652"/>
                </a:cubicBezTo>
                <a:cubicBezTo>
                  <a:pt x="2206662" y="195553"/>
                  <a:pt x="2193956" y="196687"/>
                  <a:pt x="2181885" y="199705"/>
                </a:cubicBezTo>
                <a:cubicBezTo>
                  <a:pt x="2113698" y="245162"/>
                  <a:pt x="2200355" y="191790"/>
                  <a:pt x="2118510" y="226866"/>
                </a:cubicBezTo>
                <a:cubicBezTo>
                  <a:pt x="2108509" y="231152"/>
                  <a:pt x="2101082" y="240106"/>
                  <a:pt x="2091350" y="244972"/>
                </a:cubicBezTo>
                <a:cubicBezTo>
                  <a:pt x="2078357" y="251469"/>
                  <a:pt x="2039586" y="260177"/>
                  <a:pt x="2027976" y="263079"/>
                </a:cubicBezTo>
                <a:cubicBezTo>
                  <a:pt x="1950131" y="314975"/>
                  <a:pt x="2048626" y="252753"/>
                  <a:pt x="1973655" y="290240"/>
                </a:cubicBezTo>
                <a:cubicBezTo>
                  <a:pt x="1963923" y="295106"/>
                  <a:pt x="1956227" y="303481"/>
                  <a:pt x="1946495" y="308347"/>
                </a:cubicBezTo>
                <a:cubicBezTo>
                  <a:pt x="1937959" y="312615"/>
                  <a:pt x="1928022" y="313451"/>
                  <a:pt x="1919334" y="317400"/>
                </a:cubicBezTo>
                <a:cubicBezTo>
                  <a:pt x="1808006" y="368003"/>
                  <a:pt x="1883249" y="341500"/>
                  <a:pt x="1819746" y="362667"/>
                </a:cubicBezTo>
                <a:cubicBezTo>
                  <a:pt x="1810693" y="368703"/>
                  <a:pt x="1802529" y="376355"/>
                  <a:pt x="1792586" y="380774"/>
                </a:cubicBezTo>
                <a:cubicBezTo>
                  <a:pt x="1775145" y="388526"/>
                  <a:pt x="1738265" y="398881"/>
                  <a:pt x="1738265" y="398881"/>
                </a:cubicBezTo>
                <a:cubicBezTo>
                  <a:pt x="1670075" y="444340"/>
                  <a:pt x="1756739" y="390964"/>
                  <a:pt x="1674891" y="426042"/>
                </a:cubicBezTo>
                <a:cubicBezTo>
                  <a:pt x="1664890" y="430328"/>
                  <a:pt x="1657673" y="439730"/>
                  <a:pt x="1647730" y="444149"/>
                </a:cubicBezTo>
                <a:cubicBezTo>
                  <a:pt x="1630289" y="451901"/>
                  <a:pt x="1611516" y="456220"/>
                  <a:pt x="1593409" y="462256"/>
                </a:cubicBezTo>
                <a:lnTo>
                  <a:pt x="1566249" y="471309"/>
                </a:lnTo>
                <a:lnTo>
                  <a:pt x="1511928" y="507523"/>
                </a:lnTo>
                <a:cubicBezTo>
                  <a:pt x="1502875" y="513559"/>
                  <a:pt x="1495091" y="522189"/>
                  <a:pt x="1484768" y="525630"/>
                </a:cubicBezTo>
                <a:lnTo>
                  <a:pt x="1457607" y="534683"/>
                </a:lnTo>
                <a:cubicBezTo>
                  <a:pt x="1370967" y="621327"/>
                  <a:pt x="1481897" y="518490"/>
                  <a:pt x="1403287" y="570897"/>
                </a:cubicBezTo>
                <a:cubicBezTo>
                  <a:pt x="1392634" y="577999"/>
                  <a:pt x="1386233" y="590197"/>
                  <a:pt x="1376126" y="598058"/>
                </a:cubicBezTo>
                <a:cubicBezTo>
                  <a:pt x="1358948" y="611418"/>
                  <a:pt x="1339912" y="622200"/>
                  <a:pt x="1321805" y="634271"/>
                </a:cubicBezTo>
                <a:lnTo>
                  <a:pt x="1294645" y="652378"/>
                </a:lnTo>
                <a:lnTo>
                  <a:pt x="1267485" y="670485"/>
                </a:lnTo>
                <a:cubicBezTo>
                  <a:pt x="1255414" y="688592"/>
                  <a:pt x="1246659" y="709418"/>
                  <a:pt x="1231271" y="724806"/>
                </a:cubicBezTo>
                <a:cubicBezTo>
                  <a:pt x="1188723" y="767354"/>
                  <a:pt x="1211212" y="741314"/>
                  <a:pt x="1167897" y="806287"/>
                </a:cubicBezTo>
                <a:lnTo>
                  <a:pt x="1131683" y="860608"/>
                </a:lnTo>
                <a:lnTo>
                  <a:pt x="1113576" y="887768"/>
                </a:lnTo>
                <a:cubicBezTo>
                  <a:pt x="1110558" y="902857"/>
                  <a:pt x="1108571" y="918190"/>
                  <a:pt x="1104522" y="933036"/>
                </a:cubicBezTo>
                <a:cubicBezTo>
                  <a:pt x="1099500" y="951450"/>
                  <a:pt x="1091044" y="968840"/>
                  <a:pt x="1086415" y="987357"/>
                </a:cubicBezTo>
                <a:cubicBezTo>
                  <a:pt x="1075047" y="1032829"/>
                  <a:pt x="1081297" y="1011766"/>
                  <a:pt x="1068308" y="1050731"/>
                </a:cubicBezTo>
                <a:cubicBezTo>
                  <a:pt x="1062881" y="1083297"/>
                  <a:pt x="1062360" y="1103841"/>
                  <a:pt x="1050201" y="1132212"/>
                </a:cubicBezTo>
                <a:cubicBezTo>
                  <a:pt x="1002583" y="1243321"/>
                  <a:pt x="1059451" y="1104661"/>
                  <a:pt x="1013988" y="1195586"/>
                </a:cubicBezTo>
                <a:cubicBezTo>
                  <a:pt x="1009720" y="1204122"/>
                  <a:pt x="1009202" y="1214211"/>
                  <a:pt x="1004934" y="1222747"/>
                </a:cubicBezTo>
                <a:cubicBezTo>
                  <a:pt x="1000068" y="1232479"/>
                  <a:pt x="992225" y="1240460"/>
                  <a:pt x="986827" y="1249907"/>
                </a:cubicBezTo>
                <a:cubicBezTo>
                  <a:pt x="980131" y="1261625"/>
                  <a:pt x="976564" y="1275139"/>
                  <a:pt x="968720" y="1286121"/>
                </a:cubicBezTo>
                <a:cubicBezTo>
                  <a:pt x="961278" y="1296540"/>
                  <a:pt x="949756" y="1303445"/>
                  <a:pt x="941560" y="1313281"/>
                </a:cubicBezTo>
                <a:cubicBezTo>
                  <a:pt x="903837" y="1358549"/>
                  <a:pt x="946087" y="1325352"/>
                  <a:pt x="896293" y="1358549"/>
                </a:cubicBezTo>
                <a:cubicBezTo>
                  <a:pt x="821118" y="1471310"/>
                  <a:pt x="894649" y="1376104"/>
                  <a:pt x="832918" y="1430976"/>
                </a:cubicBezTo>
                <a:cubicBezTo>
                  <a:pt x="758821" y="1496840"/>
                  <a:pt x="808775" y="1477752"/>
                  <a:pt x="742384" y="1494351"/>
                </a:cubicBezTo>
                <a:cubicBezTo>
                  <a:pt x="715108" y="1512535"/>
                  <a:pt x="711170" y="1516782"/>
                  <a:pt x="679009" y="1530565"/>
                </a:cubicBezTo>
                <a:cubicBezTo>
                  <a:pt x="670238" y="1534324"/>
                  <a:pt x="660902" y="1536600"/>
                  <a:pt x="651849" y="1539618"/>
                </a:cubicBezTo>
                <a:cubicBezTo>
                  <a:pt x="639778" y="1548671"/>
                  <a:pt x="629131" y="1560030"/>
                  <a:pt x="615635" y="1566778"/>
                </a:cubicBezTo>
                <a:cubicBezTo>
                  <a:pt x="598564" y="1575314"/>
                  <a:pt x="561314" y="1584885"/>
                  <a:pt x="561314" y="1584885"/>
                </a:cubicBezTo>
                <a:cubicBezTo>
                  <a:pt x="552261" y="1590921"/>
                  <a:pt x="544155" y="1598706"/>
                  <a:pt x="534154" y="1602992"/>
                </a:cubicBezTo>
                <a:cubicBezTo>
                  <a:pt x="512465" y="1612288"/>
                  <a:pt x="449845" y="1618748"/>
                  <a:pt x="434566" y="1621099"/>
                </a:cubicBezTo>
                <a:cubicBezTo>
                  <a:pt x="416423" y="1623890"/>
                  <a:pt x="398194" y="1626307"/>
                  <a:pt x="380245" y="1630153"/>
                </a:cubicBezTo>
                <a:cubicBezTo>
                  <a:pt x="355912" y="1635367"/>
                  <a:pt x="332219" y="1643380"/>
                  <a:pt x="307817" y="1648260"/>
                </a:cubicBezTo>
                <a:lnTo>
                  <a:pt x="262550" y="1657313"/>
                </a:lnTo>
                <a:cubicBezTo>
                  <a:pt x="253497" y="1663349"/>
                  <a:pt x="245578" y="1671600"/>
                  <a:pt x="235390" y="1675420"/>
                </a:cubicBezTo>
                <a:cubicBezTo>
                  <a:pt x="220982" y="1680823"/>
                  <a:pt x="205144" y="1681135"/>
                  <a:pt x="190122" y="1684473"/>
                </a:cubicBezTo>
                <a:cubicBezTo>
                  <a:pt x="177975" y="1687172"/>
                  <a:pt x="165979" y="1690509"/>
                  <a:pt x="153908" y="1693527"/>
                </a:cubicBezTo>
                <a:cubicBezTo>
                  <a:pt x="91648" y="1735035"/>
                  <a:pt x="120233" y="1722860"/>
                  <a:pt x="72427" y="1738794"/>
                </a:cubicBezTo>
                <a:cubicBezTo>
                  <a:pt x="9053" y="1781043"/>
                  <a:pt x="30177" y="1756901"/>
                  <a:pt x="0" y="1802168"/>
                </a:cubicBezTo>
                <a:cubicBezTo>
                  <a:pt x="3018" y="1850453"/>
                  <a:pt x="3989" y="1898910"/>
                  <a:pt x="9053" y="1947024"/>
                </a:cubicBezTo>
                <a:cubicBezTo>
                  <a:pt x="10052" y="1956515"/>
                  <a:pt x="12812" y="1966244"/>
                  <a:pt x="18106" y="1974184"/>
                </a:cubicBezTo>
                <a:cubicBezTo>
                  <a:pt x="25208" y="1984837"/>
                  <a:pt x="35160" y="1993484"/>
                  <a:pt x="45267" y="2001345"/>
                </a:cubicBezTo>
                <a:cubicBezTo>
                  <a:pt x="106587" y="2049039"/>
                  <a:pt x="82747" y="2025350"/>
                  <a:pt x="135801" y="2055666"/>
                </a:cubicBezTo>
                <a:cubicBezTo>
                  <a:pt x="145248" y="2061064"/>
                  <a:pt x="153230" y="2068906"/>
                  <a:pt x="162962" y="2073772"/>
                </a:cubicBezTo>
                <a:cubicBezTo>
                  <a:pt x="171498" y="2078040"/>
                  <a:pt x="181351" y="2079067"/>
                  <a:pt x="190122" y="2082826"/>
                </a:cubicBezTo>
                <a:cubicBezTo>
                  <a:pt x="202527" y="2088143"/>
                  <a:pt x="213805" y="2095921"/>
                  <a:pt x="226336" y="2100933"/>
                </a:cubicBezTo>
                <a:cubicBezTo>
                  <a:pt x="263075" y="2115629"/>
                  <a:pt x="281298" y="2119200"/>
                  <a:pt x="316871" y="2128093"/>
                </a:cubicBezTo>
                <a:cubicBezTo>
                  <a:pt x="386281" y="2122057"/>
                  <a:pt x="456082" y="2119506"/>
                  <a:pt x="525100" y="2109986"/>
                </a:cubicBezTo>
                <a:cubicBezTo>
                  <a:pt x="544007" y="2107378"/>
                  <a:pt x="561314" y="2097915"/>
                  <a:pt x="579421" y="2091879"/>
                </a:cubicBezTo>
                <a:cubicBezTo>
                  <a:pt x="619390" y="2078556"/>
                  <a:pt x="598041" y="2087097"/>
                  <a:pt x="642796" y="2064719"/>
                </a:cubicBezTo>
                <a:cubicBezTo>
                  <a:pt x="651849" y="2052648"/>
                  <a:pt x="659862" y="2039721"/>
                  <a:pt x="669956" y="2028505"/>
                </a:cubicBezTo>
                <a:cubicBezTo>
                  <a:pt x="687086" y="2009471"/>
                  <a:pt x="724277" y="1974184"/>
                  <a:pt x="724277" y="1974184"/>
                </a:cubicBezTo>
                <a:cubicBezTo>
                  <a:pt x="754226" y="1884334"/>
                  <a:pt x="703978" y="2021585"/>
                  <a:pt x="760491" y="1919864"/>
                </a:cubicBezTo>
                <a:cubicBezTo>
                  <a:pt x="773148" y="1897083"/>
                  <a:pt x="780087" y="1855803"/>
                  <a:pt x="787651" y="1829329"/>
                </a:cubicBezTo>
                <a:cubicBezTo>
                  <a:pt x="802820" y="1776233"/>
                  <a:pt x="788359" y="1827909"/>
                  <a:pt x="814811" y="1775008"/>
                </a:cubicBezTo>
                <a:cubicBezTo>
                  <a:pt x="852298" y="1700037"/>
                  <a:pt x="790076" y="1798532"/>
                  <a:pt x="841972" y="1720687"/>
                </a:cubicBezTo>
                <a:cubicBezTo>
                  <a:pt x="851046" y="1693465"/>
                  <a:pt x="849631" y="1689768"/>
                  <a:pt x="869132" y="1666367"/>
                </a:cubicBezTo>
                <a:cubicBezTo>
                  <a:pt x="877329" y="1656531"/>
                  <a:pt x="885100" y="1645424"/>
                  <a:pt x="896293" y="1639206"/>
                </a:cubicBezTo>
                <a:cubicBezTo>
                  <a:pt x="912977" y="1629937"/>
                  <a:pt x="950613" y="1621099"/>
                  <a:pt x="950613" y="1621099"/>
                </a:cubicBezTo>
                <a:cubicBezTo>
                  <a:pt x="965702" y="1624117"/>
                  <a:pt x="989631" y="1616091"/>
                  <a:pt x="995881" y="1630153"/>
                </a:cubicBezTo>
                <a:cubicBezTo>
                  <a:pt x="1013912" y="1670724"/>
                  <a:pt x="987606" y="1701412"/>
                  <a:pt x="968720" y="1729741"/>
                </a:cubicBezTo>
                <a:lnTo>
                  <a:pt x="941560" y="1811222"/>
                </a:lnTo>
                <a:cubicBezTo>
                  <a:pt x="938542" y="1820275"/>
                  <a:pt x="934820" y="1829124"/>
                  <a:pt x="932506" y="1838382"/>
                </a:cubicBezTo>
                <a:cubicBezTo>
                  <a:pt x="929488" y="1850453"/>
                  <a:pt x="926152" y="1862449"/>
                  <a:pt x="923453" y="1874596"/>
                </a:cubicBezTo>
                <a:cubicBezTo>
                  <a:pt x="920115" y="1889618"/>
                  <a:pt x="919924" y="1905502"/>
                  <a:pt x="914400" y="1919864"/>
                </a:cubicBezTo>
                <a:cubicBezTo>
                  <a:pt x="904710" y="1945057"/>
                  <a:pt x="890257" y="1968149"/>
                  <a:pt x="878186" y="1992291"/>
                </a:cubicBezTo>
                <a:lnTo>
                  <a:pt x="860079" y="2028505"/>
                </a:lnTo>
                <a:cubicBezTo>
                  <a:pt x="854043" y="2040576"/>
                  <a:pt x="846240" y="2051916"/>
                  <a:pt x="841972" y="2064719"/>
                </a:cubicBezTo>
                <a:cubicBezTo>
                  <a:pt x="838954" y="2073772"/>
                  <a:pt x="835540" y="2082703"/>
                  <a:pt x="832918" y="2091879"/>
                </a:cubicBezTo>
                <a:cubicBezTo>
                  <a:pt x="829500" y="2103843"/>
                  <a:pt x="828766" y="2116656"/>
                  <a:pt x="823865" y="2128093"/>
                </a:cubicBezTo>
                <a:cubicBezTo>
                  <a:pt x="819579" y="2138094"/>
                  <a:pt x="810624" y="2145522"/>
                  <a:pt x="805758" y="2155254"/>
                </a:cubicBezTo>
                <a:cubicBezTo>
                  <a:pt x="801490" y="2163790"/>
                  <a:pt x="799722" y="2173361"/>
                  <a:pt x="796704" y="2182414"/>
                </a:cubicBezTo>
                <a:cubicBezTo>
                  <a:pt x="793686" y="2209574"/>
                  <a:pt x="791040" y="2236779"/>
                  <a:pt x="787651" y="2263895"/>
                </a:cubicBezTo>
                <a:cubicBezTo>
                  <a:pt x="785004" y="2285069"/>
                  <a:pt x="781140" y="2306082"/>
                  <a:pt x="778598" y="2327269"/>
                </a:cubicBezTo>
                <a:cubicBezTo>
                  <a:pt x="772086" y="2381535"/>
                  <a:pt x="760491" y="2490232"/>
                  <a:pt x="760491" y="2490232"/>
                </a:cubicBezTo>
                <a:cubicBezTo>
                  <a:pt x="763509" y="2553606"/>
                  <a:pt x="764275" y="2617128"/>
                  <a:pt x="769544" y="2680355"/>
                </a:cubicBezTo>
                <a:cubicBezTo>
                  <a:pt x="770337" y="2689865"/>
                  <a:pt x="771850" y="2700767"/>
                  <a:pt x="778598" y="2707515"/>
                </a:cubicBezTo>
                <a:cubicBezTo>
                  <a:pt x="785346" y="2714263"/>
                  <a:pt x="796705" y="2713550"/>
                  <a:pt x="805758" y="2716568"/>
                </a:cubicBezTo>
                <a:cubicBezTo>
                  <a:pt x="814811" y="2725622"/>
                  <a:pt x="821218" y="2738529"/>
                  <a:pt x="832918" y="2743729"/>
                </a:cubicBezTo>
                <a:cubicBezTo>
                  <a:pt x="849693" y="2751184"/>
                  <a:pt x="869178" y="2749498"/>
                  <a:pt x="887239" y="2752782"/>
                </a:cubicBezTo>
                <a:cubicBezTo>
                  <a:pt x="902379" y="2755535"/>
                  <a:pt x="917417" y="2758818"/>
                  <a:pt x="932506" y="2761836"/>
                </a:cubicBezTo>
                <a:cubicBezTo>
                  <a:pt x="1010970" y="2758818"/>
                  <a:pt x="1089561" y="2758184"/>
                  <a:pt x="1167897" y="2752782"/>
                </a:cubicBezTo>
                <a:cubicBezTo>
                  <a:pt x="1177417" y="2752125"/>
                  <a:pt x="1186521" y="2747997"/>
                  <a:pt x="1195057" y="2743729"/>
                </a:cubicBezTo>
                <a:cubicBezTo>
                  <a:pt x="1204789" y="2738863"/>
                  <a:pt x="1213858" y="2732588"/>
                  <a:pt x="1222217" y="2725622"/>
                </a:cubicBezTo>
                <a:cubicBezTo>
                  <a:pt x="1232053" y="2717425"/>
                  <a:pt x="1240324" y="2707515"/>
                  <a:pt x="1249378" y="2698462"/>
                </a:cubicBezTo>
                <a:cubicBezTo>
                  <a:pt x="1246360" y="2626034"/>
                  <a:pt x="1247090" y="2553352"/>
                  <a:pt x="1240324" y="2481178"/>
                </a:cubicBezTo>
                <a:cubicBezTo>
                  <a:pt x="1238001" y="2456401"/>
                  <a:pt x="1227097" y="2433153"/>
                  <a:pt x="1222217" y="2408751"/>
                </a:cubicBezTo>
                <a:cubicBezTo>
                  <a:pt x="1209564" y="2345483"/>
                  <a:pt x="1215694" y="2378662"/>
                  <a:pt x="1204110" y="2309163"/>
                </a:cubicBezTo>
                <a:cubicBezTo>
                  <a:pt x="1207128" y="2061701"/>
                  <a:pt x="1207726" y="1814198"/>
                  <a:pt x="1213164" y="1566778"/>
                </a:cubicBezTo>
                <a:cubicBezTo>
                  <a:pt x="1214420" y="1509611"/>
                  <a:pt x="1219764" y="1495107"/>
                  <a:pt x="1231271" y="1449083"/>
                </a:cubicBezTo>
                <a:cubicBezTo>
                  <a:pt x="1234289" y="1421923"/>
                  <a:pt x="1235831" y="1394558"/>
                  <a:pt x="1240324" y="1367602"/>
                </a:cubicBezTo>
                <a:cubicBezTo>
                  <a:pt x="1241893" y="1358189"/>
                  <a:pt x="1247063" y="1349700"/>
                  <a:pt x="1249378" y="1340442"/>
                </a:cubicBezTo>
                <a:cubicBezTo>
                  <a:pt x="1253110" y="1325513"/>
                  <a:pt x="1255093" y="1310196"/>
                  <a:pt x="1258431" y="1295174"/>
                </a:cubicBezTo>
                <a:cubicBezTo>
                  <a:pt x="1261130" y="1283028"/>
                  <a:pt x="1265045" y="1271162"/>
                  <a:pt x="1267485" y="1258961"/>
                </a:cubicBezTo>
                <a:cubicBezTo>
                  <a:pt x="1273918" y="1226796"/>
                  <a:pt x="1281184" y="1159135"/>
                  <a:pt x="1294645" y="1132212"/>
                </a:cubicBezTo>
                <a:cubicBezTo>
                  <a:pt x="1300681" y="1120141"/>
                  <a:pt x="1307436" y="1108403"/>
                  <a:pt x="1312752" y="1095998"/>
                </a:cubicBezTo>
                <a:cubicBezTo>
                  <a:pt x="1316511" y="1087227"/>
                  <a:pt x="1319183" y="1078014"/>
                  <a:pt x="1321805" y="1068838"/>
                </a:cubicBezTo>
                <a:cubicBezTo>
                  <a:pt x="1325223" y="1056874"/>
                  <a:pt x="1325957" y="1044061"/>
                  <a:pt x="1330859" y="1032624"/>
                </a:cubicBezTo>
                <a:cubicBezTo>
                  <a:pt x="1335145" y="1022623"/>
                  <a:pt x="1342930" y="1014517"/>
                  <a:pt x="1348966" y="1005464"/>
                </a:cubicBezTo>
                <a:cubicBezTo>
                  <a:pt x="1356937" y="981549"/>
                  <a:pt x="1370884" y="931765"/>
                  <a:pt x="1394233" y="923982"/>
                </a:cubicBezTo>
                <a:lnTo>
                  <a:pt x="1421394" y="914929"/>
                </a:lnTo>
                <a:cubicBezTo>
                  <a:pt x="1430447" y="908893"/>
                  <a:pt x="1440195" y="903788"/>
                  <a:pt x="1448554" y="896822"/>
                </a:cubicBezTo>
                <a:cubicBezTo>
                  <a:pt x="1458390" y="888625"/>
                  <a:pt x="1464058" y="874960"/>
                  <a:pt x="1475714" y="869662"/>
                </a:cubicBezTo>
                <a:cubicBezTo>
                  <a:pt x="1498369" y="859364"/>
                  <a:pt x="1548142" y="851555"/>
                  <a:pt x="1548142" y="851555"/>
                </a:cubicBezTo>
                <a:cubicBezTo>
                  <a:pt x="1557166" y="852086"/>
                  <a:pt x="1681970" y="846042"/>
                  <a:pt x="1729211" y="869662"/>
                </a:cubicBezTo>
                <a:cubicBezTo>
                  <a:pt x="1738943" y="874528"/>
                  <a:pt x="1747318" y="881733"/>
                  <a:pt x="1756372" y="887768"/>
                </a:cubicBezTo>
                <a:cubicBezTo>
                  <a:pt x="1762408" y="896822"/>
                  <a:pt x="1766785" y="907235"/>
                  <a:pt x="1774479" y="914929"/>
                </a:cubicBezTo>
                <a:cubicBezTo>
                  <a:pt x="1782173" y="922623"/>
                  <a:pt x="1794474" y="924847"/>
                  <a:pt x="1801639" y="933036"/>
                </a:cubicBezTo>
                <a:cubicBezTo>
                  <a:pt x="1815969" y="949414"/>
                  <a:pt x="1837853" y="987357"/>
                  <a:pt x="1837853" y="987357"/>
                </a:cubicBezTo>
                <a:cubicBezTo>
                  <a:pt x="1870867" y="1086403"/>
                  <a:pt x="1818215" y="936383"/>
                  <a:pt x="1865013" y="1041677"/>
                </a:cubicBezTo>
                <a:cubicBezTo>
                  <a:pt x="1884142" y="1084717"/>
                  <a:pt x="1884582" y="1104770"/>
                  <a:pt x="1892174" y="1150319"/>
                </a:cubicBezTo>
                <a:cubicBezTo>
                  <a:pt x="1899921" y="1390483"/>
                  <a:pt x="1888444" y="1352410"/>
                  <a:pt x="1910281" y="1494351"/>
                </a:cubicBezTo>
                <a:cubicBezTo>
                  <a:pt x="1925755" y="1594930"/>
                  <a:pt x="1911006" y="1512101"/>
                  <a:pt x="1928388" y="1575832"/>
                </a:cubicBezTo>
                <a:cubicBezTo>
                  <a:pt x="1934936" y="1599841"/>
                  <a:pt x="1946495" y="1648260"/>
                  <a:pt x="1946495" y="1648260"/>
                </a:cubicBezTo>
                <a:cubicBezTo>
                  <a:pt x="1949513" y="1675420"/>
                  <a:pt x="1953074" y="1702526"/>
                  <a:pt x="1955548" y="1729741"/>
                </a:cubicBezTo>
                <a:cubicBezTo>
                  <a:pt x="1967779" y="1864289"/>
                  <a:pt x="1951564" y="1808328"/>
                  <a:pt x="1973655" y="1874596"/>
                </a:cubicBezTo>
                <a:cubicBezTo>
                  <a:pt x="1975629" y="1890388"/>
                  <a:pt x="1978254" y="1949871"/>
                  <a:pt x="1991762" y="1974184"/>
                </a:cubicBezTo>
                <a:cubicBezTo>
                  <a:pt x="2002331" y="1993207"/>
                  <a:pt x="2009869" y="2016434"/>
                  <a:pt x="2027976" y="2028505"/>
                </a:cubicBezTo>
                <a:cubicBezTo>
                  <a:pt x="2037029" y="2034541"/>
                  <a:pt x="2047048" y="2039333"/>
                  <a:pt x="2055136" y="2046612"/>
                </a:cubicBezTo>
                <a:cubicBezTo>
                  <a:pt x="2138412" y="2121560"/>
                  <a:pt x="2084903" y="2101584"/>
                  <a:pt x="2154724" y="2119040"/>
                </a:cubicBezTo>
                <a:cubicBezTo>
                  <a:pt x="2169813" y="2128093"/>
                  <a:pt x="2185351" y="2136439"/>
                  <a:pt x="2199992" y="2146200"/>
                </a:cubicBezTo>
                <a:cubicBezTo>
                  <a:pt x="2206696" y="2150669"/>
                  <a:pt x="2251207" y="2186063"/>
                  <a:pt x="2263366" y="2191467"/>
                </a:cubicBezTo>
                <a:cubicBezTo>
                  <a:pt x="2302086" y="2208676"/>
                  <a:pt x="2317036" y="2208095"/>
                  <a:pt x="2353900" y="2218628"/>
                </a:cubicBezTo>
                <a:cubicBezTo>
                  <a:pt x="2444807" y="2244602"/>
                  <a:pt x="2304080" y="2208435"/>
                  <a:pt x="2417275" y="2236735"/>
                </a:cubicBezTo>
                <a:cubicBezTo>
                  <a:pt x="2459524" y="2233717"/>
                  <a:pt x="2502931" y="2237954"/>
                  <a:pt x="2544023" y="2227681"/>
                </a:cubicBezTo>
                <a:cubicBezTo>
                  <a:pt x="2554579" y="2225042"/>
                  <a:pt x="2561695" y="2211393"/>
                  <a:pt x="2562130" y="2200521"/>
                </a:cubicBezTo>
                <a:cubicBezTo>
                  <a:pt x="2564786" y="2134114"/>
                  <a:pt x="2558377" y="2067594"/>
                  <a:pt x="2553077" y="2001345"/>
                </a:cubicBezTo>
                <a:cubicBezTo>
                  <a:pt x="2552316" y="1991832"/>
                  <a:pt x="2548291" y="1982720"/>
                  <a:pt x="2544023" y="1974184"/>
                </a:cubicBezTo>
                <a:cubicBezTo>
                  <a:pt x="2539157" y="1964452"/>
                  <a:pt x="2531952" y="1956077"/>
                  <a:pt x="2525916" y="1947024"/>
                </a:cubicBezTo>
                <a:cubicBezTo>
                  <a:pt x="2495966" y="1857170"/>
                  <a:pt x="2546216" y="1994430"/>
                  <a:pt x="2489702" y="1892703"/>
                </a:cubicBezTo>
                <a:cubicBezTo>
                  <a:pt x="2480433" y="1876018"/>
                  <a:pt x="2480132" y="1855453"/>
                  <a:pt x="2471596" y="1838382"/>
                </a:cubicBezTo>
                <a:cubicBezTo>
                  <a:pt x="2448623" y="1792436"/>
                  <a:pt x="2460975" y="1813397"/>
                  <a:pt x="2435382" y="1775008"/>
                </a:cubicBezTo>
                <a:cubicBezTo>
                  <a:pt x="2432364" y="1762937"/>
                  <a:pt x="2429903" y="1750712"/>
                  <a:pt x="2426328" y="1738794"/>
                </a:cubicBezTo>
                <a:cubicBezTo>
                  <a:pt x="2420843" y="1720513"/>
                  <a:pt x="2414257" y="1702580"/>
                  <a:pt x="2408221" y="1684473"/>
                </a:cubicBezTo>
                <a:cubicBezTo>
                  <a:pt x="2405203" y="1675420"/>
                  <a:pt x="2401483" y="1666571"/>
                  <a:pt x="2399168" y="1657313"/>
                </a:cubicBezTo>
                <a:cubicBezTo>
                  <a:pt x="2396150" y="1645242"/>
                  <a:pt x="2393689" y="1633017"/>
                  <a:pt x="2390114" y="1621099"/>
                </a:cubicBezTo>
                <a:cubicBezTo>
                  <a:pt x="2384629" y="1602818"/>
                  <a:pt x="2372007" y="1566778"/>
                  <a:pt x="2372007" y="1566778"/>
                </a:cubicBezTo>
                <a:cubicBezTo>
                  <a:pt x="2368119" y="1539561"/>
                  <a:pt x="2361845" y="1487271"/>
                  <a:pt x="2353900" y="1458137"/>
                </a:cubicBezTo>
                <a:cubicBezTo>
                  <a:pt x="2348878" y="1439723"/>
                  <a:pt x="2340423" y="1422332"/>
                  <a:pt x="2335794" y="1403816"/>
                </a:cubicBezTo>
                <a:cubicBezTo>
                  <a:pt x="2332776" y="1391745"/>
                  <a:pt x="2330158" y="1379566"/>
                  <a:pt x="2326740" y="1367602"/>
                </a:cubicBezTo>
                <a:cubicBezTo>
                  <a:pt x="2317047" y="1333675"/>
                  <a:pt x="2315706" y="1343132"/>
                  <a:pt x="2308633" y="1304228"/>
                </a:cubicBezTo>
                <a:cubicBezTo>
                  <a:pt x="2304816" y="1283233"/>
                  <a:pt x="2303288" y="1261868"/>
                  <a:pt x="2299580" y="1240854"/>
                </a:cubicBezTo>
                <a:cubicBezTo>
                  <a:pt x="2296574" y="1223818"/>
                  <a:pt x="2281846" y="1145527"/>
                  <a:pt x="2272419" y="1114105"/>
                </a:cubicBezTo>
                <a:cubicBezTo>
                  <a:pt x="2266934" y="1095824"/>
                  <a:pt x="2260348" y="1077891"/>
                  <a:pt x="2254312" y="1059784"/>
                </a:cubicBezTo>
                <a:cubicBezTo>
                  <a:pt x="2251294" y="1050731"/>
                  <a:pt x="2247574" y="1041882"/>
                  <a:pt x="2245259" y="1032624"/>
                </a:cubicBezTo>
                <a:cubicBezTo>
                  <a:pt x="2242241" y="1020553"/>
                  <a:pt x="2238904" y="1008557"/>
                  <a:pt x="2236205" y="996410"/>
                </a:cubicBezTo>
                <a:cubicBezTo>
                  <a:pt x="2232867" y="981389"/>
                  <a:pt x="2231201" y="965989"/>
                  <a:pt x="2227152" y="951143"/>
                </a:cubicBezTo>
                <a:cubicBezTo>
                  <a:pt x="2222130" y="932729"/>
                  <a:pt x="2209045" y="896822"/>
                  <a:pt x="2209045" y="896822"/>
                </a:cubicBezTo>
                <a:cubicBezTo>
                  <a:pt x="2206027" y="869662"/>
                  <a:pt x="2206137" y="841969"/>
                  <a:pt x="2199992" y="815341"/>
                </a:cubicBezTo>
                <a:cubicBezTo>
                  <a:pt x="2191320" y="777764"/>
                  <a:pt x="2177841" y="783609"/>
                  <a:pt x="2163778" y="751967"/>
                </a:cubicBezTo>
                <a:cubicBezTo>
                  <a:pt x="2156026" y="734526"/>
                  <a:pt x="2151707" y="715753"/>
                  <a:pt x="2145671" y="697646"/>
                </a:cubicBezTo>
                <a:lnTo>
                  <a:pt x="2118510" y="616165"/>
                </a:lnTo>
                <a:lnTo>
                  <a:pt x="2109457" y="589004"/>
                </a:lnTo>
                <a:cubicBezTo>
                  <a:pt x="2112475" y="570897"/>
                  <a:pt x="2112705" y="552098"/>
                  <a:pt x="2118510" y="534683"/>
                </a:cubicBezTo>
                <a:cubicBezTo>
                  <a:pt x="2121951" y="524361"/>
                  <a:pt x="2129651" y="515882"/>
                  <a:pt x="2136617" y="507523"/>
                </a:cubicBezTo>
                <a:cubicBezTo>
                  <a:pt x="2150918" y="490363"/>
                  <a:pt x="2170592" y="472429"/>
                  <a:pt x="2190938" y="462256"/>
                </a:cubicBezTo>
                <a:cubicBezTo>
                  <a:pt x="2203928" y="455761"/>
                  <a:pt x="2242705" y="447051"/>
                  <a:pt x="2254312" y="444149"/>
                </a:cubicBezTo>
                <a:cubicBezTo>
                  <a:pt x="2332153" y="392256"/>
                  <a:pt x="2233666" y="454472"/>
                  <a:pt x="2308633" y="416988"/>
                </a:cubicBezTo>
                <a:cubicBezTo>
                  <a:pt x="2378827" y="381891"/>
                  <a:pt x="2294694" y="412580"/>
                  <a:pt x="2362954" y="389828"/>
                </a:cubicBezTo>
                <a:cubicBezTo>
                  <a:pt x="2431134" y="344374"/>
                  <a:pt x="2344489" y="397740"/>
                  <a:pt x="2426328" y="362667"/>
                </a:cubicBezTo>
                <a:cubicBezTo>
                  <a:pt x="2489992" y="335383"/>
                  <a:pt x="2415378" y="354698"/>
                  <a:pt x="2480649" y="317400"/>
                </a:cubicBezTo>
                <a:cubicBezTo>
                  <a:pt x="2491452" y="311227"/>
                  <a:pt x="2504899" y="311765"/>
                  <a:pt x="2516863" y="308347"/>
                </a:cubicBezTo>
                <a:cubicBezTo>
                  <a:pt x="2526039" y="305725"/>
                  <a:pt x="2534970" y="302311"/>
                  <a:pt x="2544023" y="299293"/>
                </a:cubicBezTo>
                <a:cubicBezTo>
                  <a:pt x="2595507" y="260680"/>
                  <a:pt x="2565921" y="276906"/>
                  <a:pt x="2634558" y="254026"/>
                </a:cubicBezTo>
                <a:lnTo>
                  <a:pt x="2661718" y="244972"/>
                </a:lnTo>
                <a:lnTo>
                  <a:pt x="2688879" y="235919"/>
                </a:lnTo>
                <a:cubicBezTo>
                  <a:pt x="2697932" y="229883"/>
                  <a:pt x="2705851" y="221632"/>
                  <a:pt x="2716039" y="217812"/>
                </a:cubicBezTo>
                <a:cubicBezTo>
                  <a:pt x="2759861" y="201379"/>
                  <a:pt x="2777095" y="211014"/>
                  <a:pt x="2824681" y="217812"/>
                </a:cubicBezTo>
                <a:cubicBezTo>
                  <a:pt x="2921742" y="282521"/>
                  <a:pt x="2774430" y="181746"/>
                  <a:pt x="2879001" y="263079"/>
                </a:cubicBezTo>
                <a:cubicBezTo>
                  <a:pt x="2896179" y="276440"/>
                  <a:pt x="2915215" y="287222"/>
                  <a:pt x="2933322" y="299293"/>
                </a:cubicBezTo>
                <a:lnTo>
                  <a:pt x="2960483" y="317400"/>
                </a:lnTo>
                <a:cubicBezTo>
                  <a:pt x="2980910" y="378686"/>
                  <a:pt x="2952126" y="316472"/>
                  <a:pt x="2996697" y="353614"/>
                </a:cubicBezTo>
                <a:cubicBezTo>
                  <a:pt x="3014482" y="368435"/>
                  <a:pt x="3026955" y="398977"/>
                  <a:pt x="3041964" y="416988"/>
                </a:cubicBezTo>
                <a:cubicBezTo>
                  <a:pt x="3050161" y="426824"/>
                  <a:pt x="3060071" y="435095"/>
                  <a:pt x="3069124" y="444149"/>
                </a:cubicBezTo>
                <a:cubicBezTo>
                  <a:pt x="3091885" y="512427"/>
                  <a:pt x="3061180" y="428257"/>
                  <a:pt x="3096285" y="498469"/>
                </a:cubicBezTo>
                <a:cubicBezTo>
                  <a:pt x="3100553" y="507005"/>
                  <a:pt x="3101070" y="517094"/>
                  <a:pt x="3105338" y="525630"/>
                </a:cubicBezTo>
                <a:cubicBezTo>
                  <a:pt x="3110204" y="535362"/>
                  <a:pt x="3119026" y="542847"/>
                  <a:pt x="3123445" y="552790"/>
                </a:cubicBezTo>
                <a:cubicBezTo>
                  <a:pt x="3131197" y="570231"/>
                  <a:pt x="3135516" y="589004"/>
                  <a:pt x="3141552" y="607111"/>
                </a:cubicBezTo>
                <a:lnTo>
                  <a:pt x="3159659" y="661432"/>
                </a:lnTo>
                <a:cubicBezTo>
                  <a:pt x="3162677" y="670485"/>
                  <a:pt x="3167143" y="679179"/>
                  <a:pt x="3168712" y="688592"/>
                </a:cubicBezTo>
                <a:lnTo>
                  <a:pt x="3177766" y="742913"/>
                </a:lnTo>
                <a:cubicBezTo>
                  <a:pt x="3167978" y="997375"/>
                  <a:pt x="3193543" y="903811"/>
                  <a:pt x="3150605" y="1032624"/>
                </a:cubicBezTo>
                <a:lnTo>
                  <a:pt x="3150605" y="1032624"/>
                </a:lnTo>
                <a:cubicBezTo>
                  <a:pt x="3144570" y="1056767"/>
                  <a:pt x="3140369" y="1081444"/>
                  <a:pt x="3132499" y="1105052"/>
                </a:cubicBezTo>
                <a:cubicBezTo>
                  <a:pt x="3129481" y="1114105"/>
                  <a:pt x="3126067" y="1123036"/>
                  <a:pt x="3123445" y="1132212"/>
                </a:cubicBezTo>
                <a:cubicBezTo>
                  <a:pt x="3120027" y="1144176"/>
                  <a:pt x="3117967" y="1156508"/>
                  <a:pt x="3114392" y="1168426"/>
                </a:cubicBezTo>
                <a:cubicBezTo>
                  <a:pt x="3108908" y="1186708"/>
                  <a:pt x="3096285" y="1222747"/>
                  <a:pt x="3096285" y="1222747"/>
                </a:cubicBezTo>
                <a:cubicBezTo>
                  <a:pt x="3091312" y="1262530"/>
                  <a:pt x="3078178" y="1360982"/>
                  <a:pt x="3078178" y="1394763"/>
                </a:cubicBezTo>
                <a:cubicBezTo>
                  <a:pt x="3078178" y="1467254"/>
                  <a:pt x="3079226" y="1539999"/>
                  <a:pt x="3087231" y="1612046"/>
                </a:cubicBezTo>
                <a:cubicBezTo>
                  <a:pt x="3088433" y="1622860"/>
                  <a:pt x="3096841" y="1632409"/>
                  <a:pt x="3105338" y="1639206"/>
                </a:cubicBezTo>
                <a:cubicBezTo>
                  <a:pt x="3112790" y="1645168"/>
                  <a:pt x="3123445" y="1645242"/>
                  <a:pt x="3132499" y="1648260"/>
                </a:cubicBezTo>
                <a:cubicBezTo>
                  <a:pt x="3189837" y="1645242"/>
                  <a:pt x="3247579" y="1646633"/>
                  <a:pt x="3304514" y="1639206"/>
                </a:cubicBezTo>
                <a:cubicBezTo>
                  <a:pt x="3352113" y="1632997"/>
                  <a:pt x="3346270" y="1597450"/>
                  <a:pt x="3376942" y="1566778"/>
                </a:cubicBezTo>
                <a:cubicBezTo>
                  <a:pt x="3385995" y="1557725"/>
                  <a:pt x="3396242" y="1549724"/>
                  <a:pt x="3404102" y="1539618"/>
                </a:cubicBezTo>
                <a:cubicBezTo>
                  <a:pt x="3417463" y="1522440"/>
                  <a:pt x="3428245" y="1503404"/>
                  <a:pt x="3440316" y="1485297"/>
                </a:cubicBezTo>
                <a:cubicBezTo>
                  <a:pt x="3446352" y="1476244"/>
                  <a:pt x="3452825" y="1467467"/>
                  <a:pt x="3458423" y="1458137"/>
                </a:cubicBezTo>
                <a:cubicBezTo>
                  <a:pt x="3467477" y="1443048"/>
                  <a:pt x="3475026" y="1426947"/>
                  <a:pt x="3485584" y="1412869"/>
                </a:cubicBezTo>
                <a:cubicBezTo>
                  <a:pt x="3590157" y="1273438"/>
                  <a:pt x="3446392" y="1485236"/>
                  <a:pt x="3530851" y="1358549"/>
                </a:cubicBezTo>
                <a:cubicBezTo>
                  <a:pt x="3550451" y="1280146"/>
                  <a:pt x="3526450" y="1365023"/>
                  <a:pt x="3558011" y="1286121"/>
                </a:cubicBezTo>
                <a:cubicBezTo>
                  <a:pt x="3565100" y="1268400"/>
                  <a:pt x="3570082" y="1249907"/>
                  <a:pt x="3576118" y="1231800"/>
                </a:cubicBezTo>
                <a:lnTo>
                  <a:pt x="3585172" y="1204640"/>
                </a:lnTo>
                <a:cubicBezTo>
                  <a:pt x="3588190" y="1195586"/>
                  <a:pt x="3592353" y="1186837"/>
                  <a:pt x="3594225" y="1177479"/>
                </a:cubicBezTo>
                <a:cubicBezTo>
                  <a:pt x="3597243" y="1162390"/>
                  <a:pt x="3599819" y="1147206"/>
                  <a:pt x="3603279" y="1132212"/>
                </a:cubicBezTo>
                <a:cubicBezTo>
                  <a:pt x="3608875" y="1107964"/>
                  <a:pt x="3621386" y="1059784"/>
                  <a:pt x="3621386" y="1059784"/>
                </a:cubicBezTo>
                <a:cubicBezTo>
                  <a:pt x="3624404" y="1035642"/>
                  <a:pt x="3626087" y="1011295"/>
                  <a:pt x="3630439" y="987357"/>
                </a:cubicBezTo>
                <a:cubicBezTo>
                  <a:pt x="3632146" y="977968"/>
                  <a:pt x="3636871" y="969372"/>
                  <a:pt x="3639493" y="960196"/>
                </a:cubicBezTo>
                <a:cubicBezTo>
                  <a:pt x="3642911" y="948232"/>
                  <a:pt x="3645128" y="935946"/>
                  <a:pt x="3648546" y="923982"/>
                </a:cubicBezTo>
                <a:cubicBezTo>
                  <a:pt x="3654436" y="903368"/>
                  <a:pt x="3659837" y="885531"/>
                  <a:pt x="3675706" y="869662"/>
                </a:cubicBezTo>
                <a:cubicBezTo>
                  <a:pt x="3691576" y="853792"/>
                  <a:pt x="3709411" y="848391"/>
                  <a:pt x="3730027" y="842501"/>
                </a:cubicBezTo>
                <a:cubicBezTo>
                  <a:pt x="3741991" y="839083"/>
                  <a:pt x="3754170" y="836466"/>
                  <a:pt x="3766241" y="833448"/>
                </a:cubicBezTo>
                <a:cubicBezTo>
                  <a:pt x="3787366" y="836466"/>
                  <a:pt x="3809176" y="836369"/>
                  <a:pt x="3829615" y="842501"/>
                </a:cubicBezTo>
                <a:cubicBezTo>
                  <a:pt x="3864842" y="853069"/>
                  <a:pt x="3856752" y="866565"/>
                  <a:pt x="3865829" y="896822"/>
                </a:cubicBezTo>
                <a:cubicBezTo>
                  <a:pt x="3871313" y="915104"/>
                  <a:pt x="3877900" y="933036"/>
                  <a:pt x="3883936" y="951143"/>
                </a:cubicBezTo>
                <a:cubicBezTo>
                  <a:pt x="3886954" y="960196"/>
                  <a:pt x="3890675" y="969045"/>
                  <a:pt x="3892990" y="978303"/>
                </a:cubicBezTo>
                <a:lnTo>
                  <a:pt x="3911097" y="1050731"/>
                </a:lnTo>
                <a:cubicBezTo>
                  <a:pt x="3948014" y="1530673"/>
                  <a:pt x="3908812" y="986128"/>
                  <a:pt x="3929203" y="2209574"/>
                </a:cubicBezTo>
                <a:cubicBezTo>
                  <a:pt x="3929459" y="2224960"/>
                  <a:pt x="3936081" y="2239608"/>
                  <a:pt x="3938257" y="2254842"/>
                </a:cubicBezTo>
                <a:cubicBezTo>
                  <a:pt x="3942122" y="2281895"/>
                  <a:pt x="3942817" y="2309367"/>
                  <a:pt x="3947310" y="2336323"/>
                </a:cubicBezTo>
                <a:cubicBezTo>
                  <a:pt x="3948879" y="2345736"/>
                  <a:pt x="3949616" y="2356735"/>
                  <a:pt x="3956364" y="2363483"/>
                </a:cubicBezTo>
                <a:cubicBezTo>
                  <a:pt x="3963112" y="2370231"/>
                  <a:pt x="3974988" y="2368269"/>
                  <a:pt x="3983524" y="2372537"/>
                </a:cubicBezTo>
                <a:cubicBezTo>
                  <a:pt x="4047172" y="2404362"/>
                  <a:pt x="3964165" y="2382891"/>
                  <a:pt x="4065005" y="2399697"/>
                </a:cubicBezTo>
                <a:cubicBezTo>
                  <a:pt x="4182700" y="2396679"/>
                  <a:pt x="4300656" y="2399032"/>
                  <a:pt x="4418091" y="2390644"/>
                </a:cubicBezTo>
                <a:cubicBezTo>
                  <a:pt x="4444496" y="2388758"/>
                  <a:pt x="4476939" y="2325005"/>
                  <a:pt x="4481465" y="2318216"/>
                </a:cubicBezTo>
                <a:lnTo>
                  <a:pt x="4499572" y="2291056"/>
                </a:lnTo>
                <a:cubicBezTo>
                  <a:pt x="4496554" y="2206557"/>
                  <a:pt x="4495962" y="2121936"/>
                  <a:pt x="4490518" y="2037559"/>
                </a:cubicBezTo>
                <a:cubicBezTo>
                  <a:pt x="4489904" y="2028035"/>
                  <a:pt x="4484087" y="2019574"/>
                  <a:pt x="4481465" y="2010398"/>
                </a:cubicBezTo>
                <a:cubicBezTo>
                  <a:pt x="4478047" y="1998434"/>
                  <a:pt x="4476780" y="1985835"/>
                  <a:pt x="4472411" y="1974184"/>
                </a:cubicBezTo>
                <a:cubicBezTo>
                  <a:pt x="4467672" y="1961547"/>
                  <a:pt x="4460340" y="1950041"/>
                  <a:pt x="4454304" y="1937970"/>
                </a:cubicBezTo>
                <a:cubicBezTo>
                  <a:pt x="4451286" y="1925899"/>
                  <a:pt x="4448669" y="1913721"/>
                  <a:pt x="4445251" y="1901757"/>
                </a:cubicBezTo>
                <a:cubicBezTo>
                  <a:pt x="4442629" y="1892581"/>
                  <a:pt x="4438513" y="1883854"/>
                  <a:pt x="4436198" y="1874596"/>
                </a:cubicBezTo>
                <a:cubicBezTo>
                  <a:pt x="4423683" y="1824535"/>
                  <a:pt x="4428316" y="1822193"/>
                  <a:pt x="4418091" y="1765955"/>
                </a:cubicBezTo>
                <a:cubicBezTo>
                  <a:pt x="4406806" y="1703887"/>
                  <a:pt x="4412907" y="1754273"/>
                  <a:pt x="4399984" y="1702580"/>
                </a:cubicBezTo>
                <a:cubicBezTo>
                  <a:pt x="4396252" y="1687652"/>
                  <a:pt x="4394979" y="1672159"/>
                  <a:pt x="4390930" y="1657313"/>
                </a:cubicBezTo>
                <a:cubicBezTo>
                  <a:pt x="4385908" y="1638899"/>
                  <a:pt x="4372823" y="1602992"/>
                  <a:pt x="4372823" y="1602992"/>
                </a:cubicBezTo>
                <a:cubicBezTo>
                  <a:pt x="4366704" y="1566274"/>
                  <a:pt x="4364848" y="1546229"/>
                  <a:pt x="4354716" y="1512458"/>
                </a:cubicBezTo>
                <a:cubicBezTo>
                  <a:pt x="4349231" y="1494177"/>
                  <a:pt x="4342645" y="1476244"/>
                  <a:pt x="4336609" y="1458137"/>
                </a:cubicBezTo>
                <a:cubicBezTo>
                  <a:pt x="4333591" y="1449083"/>
                  <a:pt x="4329428" y="1440334"/>
                  <a:pt x="4327556" y="1430976"/>
                </a:cubicBezTo>
                <a:cubicBezTo>
                  <a:pt x="4320934" y="1397867"/>
                  <a:pt x="4315708" y="1362013"/>
                  <a:pt x="4300396" y="1331388"/>
                </a:cubicBezTo>
                <a:lnTo>
                  <a:pt x="4282289" y="1295174"/>
                </a:lnTo>
                <a:cubicBezTo>
                  <a:pt x="4279271" y="1280085"/>
                  <a:pt x="4277284" y="1264753"/>
                  <a:pt x="4273235" y="1249907"/>
                </a:cubicBezTo>
                <a:cubicBezTo>
                  <a:pt x="4268213" y="1231493"/>
                  <a:pt x="4261164" y="1213693"/>
                  <a:pt x="4255128" y="1195586"/>
                </a:cubicBezTo>
                <a:cubicBezTo>
                  <a:pt x="4252110" y="1186533"/>
                  <a:pt x="4248390" y="1177684"/>
                  <a:pt x="4246075" y="1168426"/>
                </a:cubicBezTo>
                <a:cubicBezTo>
                  <a:pt x="4232391" y="1113693"/>
                  <a:pt x="4240957" y="1144020"/>
                  <a:pt x="4218914" y="1077891"/>
                </a:cubicBezTo>
                <a:lnTo>
                  <a:pt x="4209861" y="1050731"/>
                </a:lnTo>
                <a:cubicBezTo>
                  <a:pt x="4206843" y="1041677"/>
                  <a:pt x="4203122" y="1032829"/>
                  <a:pt x="4200807" y="1023570"/>
                </a:cubicBezTo>
                <a:cubicBezTo>
                  <a:pt x="4197789" y="1011499"/>
                  <a:pt x="4196655" y="998793"/>
                  <a:pt x="4191754" y="987357"/>
                </a:cubicBezTo>
                <a:cubicBezTo>
                  <a:pt x="4187468" y="977356"/>
                  <a:pt x="4179683" y="969250"/>
                  <a:pt x="4173647" y="960196"/>
                </a:cubicBezTo>
                <a:cubicBezTo>
                  <a:pt x="4167611" y="942089"/>
                  <a:pt x="4164076" y="922946"/>
                  <a:pt x="4155540" y="905875"/>
                </a:cubicBezTo>
                <a:cubicBezTo>
                  <a:pt x="4128898" y="852593"/>
                  <a:pt x="4141699" y="882462"/>
                  <a:pt x="4119326" y="815341"/>
                </a:cubicBezTo>
                <a:cubicBezTo>
                  <a:pt x="4116308" y="806287"/>
                  <a:pt x="4118214" y="793474"/>
                  <a:pt x="4110273" y="788180"/>
                </a:cubicBezTo>
                <a:cubicBezTo>
                  <a:pt x="4013222" y="723480"/>
                  <a:pt x="4160508" y="824234"/>
                  <a:pt x="4055952" y="742913"/>
                </a:cubicBezTo>
                <a:cubicBezTo>
                  <a:pt x="4009255" y="706594"/>
                  <a:pt x="4015451" y="711305"/>
                  <a:pt x="3974471" y="697646"/>
                </a:cubicBezTo>
                <a:cubicBezTo>
                  <a:pt x="3965417" y="688592"/>
                  <a:pt x="3958427" y="676838"/>
                  <a:pt x="3947310" y="670485"/>
                </a:cubicBezTo>
                <a:cubicBezTo>
                  <a:pt x="3936507" y="664312"/>
                  <a:pt x="3922747" y="665801"/>
                  <a:pt x="3911097" y="661432"/>
                </a:cubicBezTo>
                <a:cubicBezTo>
                  <a:pt x="3898460" y="656693"/>
                  <a:pt x="3886456" y="650269"/>
                  <a:pt x="3874883" y="643325"/>
                </a:cubicBezTo>
                <a:cubicBezTo>
                  <a:pt x="3797891" y="597130"/>
                  <a:pt x="3848717" y="614149"/>
                  <a:pt x="3784348" y="598058"/>
                </a:cubicBezTo>
                <a:cubicBezTo>
                  <a:pt x="3706513" y="546167"/>
                  <a:pt x="3804992" y="608380"/>
                  <a:pt x="3730027" y="570897"/>
                </a:cubicBezTo>
                <a:cubicBezTo>
                  <a:pt x="3659832" y="535799"/>
                  <a:pt x="3743970" y="566490"/>
                  <a:pt x="3675706" y="543737"/>
                </a:cubicBezTo>
                <a:cubicBezTo>
                  <a:pt x="3605684" y="473713"/>
                  <a:pt x="3676900" y="531539"/>
                  <a:pt x="3594225" y="498469"/>
                </a:cubicBezTo>
                <a:cubicBezTo>
                  <a:pt x="3577887" y="491934"/>
                  <a:pt x="3563804" y="480756"/>
                  <a:pt x="3548958" y="471309"/>
                </a:cubicBezTo>
                <a:cubicBezTo>
                  <a:pt x="3472656" y="422753"/>
                  <a:pt x="3518582" y="450906"/>
                  <a:pt x="3458423" y="407935"/>
                </a:cubicBezTo>
                <a:cubicBezTo>
                  <a:pt x="3449569" y="401611"/>
                  <a:pt x="3440710" y="395226"/>
                  <a:pt x="3431263" y="389828"/>
                </a:cubicBezTo>
                <a:cubicBezTo>
                  <a:pt x="3419545" y="383132"/>
                  <a:pt x="3405588" y="380152"/>
                  <a:pt x="3395049" y="371721"/>
                </a:cubicBezTo>
                <a:cubicBezTo>
                  <a:pt x="3307808" y="301928"/>
                  <a:pt x="3374775" y="328748"/>
                  <a:pt x="3313568" y="308347"/>
                </a:cubicBezTo>
                <a:cubicBezTo>
                  <a:pt x="3298479" y="296276"/>
                  <a:pt x="3283759" y="283727"/>
                  <a:pt x="3268300" y="272133"/>
                </a:cubicBezTo>
                <a:cubicBezTo>
                  <a:pt x="3259595" y="265605"/>
                  <a:pt x="3249499" y="260992"/>
                  <a:pt x="3241140" y="254026"/>
                </a:cubicBezTo>
                <a:cubicBezTo>
                  <a:pt x="3231304" y="245829"/>
                  <a:pt x="3223816" y="235062"/>
                  <a:pt x="3213980" y="226866"/>
                </a:cubicBezTo>
                <a:cubicBezTo>
                  <a:pt x="3205621" y="219900"/>
                  <a:pt x="3195081" y="215840"/>
                  <a:pt x="3186819" y="208759"/>
                </a:cubicBezTo>
                <a:cubicBezTo>
                  <a:pt x="3173857" y="197649"/>
                  <a:pt x="3163567" y="183655"/>
                  <a:pt x="3150605" y="172545"/>
                </a:cubicBezTo>
                <a:cubicBezTo>
                  <a:pt x="3142344" y="165464"/>
                  <a:pt x="3132150" y="160967"/>
                  <a:pt x="3123445" y="154438"/>
                </a:cubicBezTo>
                <a:cubicBezTo>
                  <a:pt x="3107986" y="142844"/>
                  <a:pt x="3092720" y="130949"/>
                  <a:pt x="3078178" y="118224"/>
                </a:cubicBezTo>
                <a:cubicBezTo>
                  <a:pt x="3051483" y="94866"/>
                  <a:pt x="3054736" y="88397"/>
                  <a:pt x="3023857" y="72957"/>
                </a:cubicBezTo>
                <a:cubicBezTo>
                  <a:pt x="3015321" y="68689"/>
                  <a:pt x="3005750" y="66921"/>
                  <a:pt x="2996697" y="63903"/>
                </a:cubicBezTo>
                <a:cubicBezTo>
                  <a:pt x="2987643" y="54850"/>
                  <a:pt x="2979372" y="44940"/>
                  <a:pt x="2969536" y="36743"/>
                </a:cubicBezTo>
                <a:cubicBezTo>
                  <a:pt x="2929048" y="3003"/>
                  <a:pt x="2920015" y="16400"/>
                  <a:pt x="2851841" y="9582"/>
                </a:cubicBezTo>
                <a:cubicBezTo>
                  <a:pt x="2813229" y="-3288"/>
                  <a:pt x="2834224" y="529"/>
                  <a:pt x="2788467" y="529"/>
                </a:cubicBezTo>
              </a:path>
            </a:pathLst>
          </a:custGeom>
          <a:noFill/>
          <a:ln w="508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8" name="Slide Number Placeholder 3"/>
          <p:cNvSpPr>
            <a:spLocks noGrp="1"/>
          </p:cNvSpPr>
          <p:nvPr>
            <p:ph type="sldNum" sz="quarter" idx="12"/>
          </p:nvPr>
        </p:nvSpPr>
        <p:spPr>
          <a:xfrm>
            <a:off x="11280577" y="6620808"/>
            <a:ext cx="828212" cy="216024"/>
          </a:xfrm>
        </p:spPr>
        <p:txBody>
          <a:bodyPr/>
          <a:lstStyle/>
          <a:p>
            <a:r>
              <a:rPr lang="en-US" altLang="ko-KR" dirty="0" smtClean="0"/>
              <a:t>6</a:t>
            </a:r>
            <a:endParaRPr lang="ko-KR" altLang="en-US" dirty="0"/>
          </a:p>
        </p:txBody>
      </p:sp>
    </p:spTree>
    <p:extLst>
      <p:ext uri="{BB962C8B-B14F-4D97-AF65-F5344CB8AC3E}">
        <p14:creationId xmlns:p14="http://schemas.microsoft.com/office/powerpoint/2010/main" val="268364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23" grpId="0" animBg="1"/>
      <p:bldP spid="24"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238" y="19765"/>
            <a:ext cx="10353762" cy="621156"/>
          </a:xfrm>
        </p:spPr>
        <p:txBody>
          <a:bodyPr>
            <a:normAutofit fontScale="90000"/>
          </a:bodyPr>
          <a:lstStyle/>
          <a:p>
            <a:r>
              <a:rPr lang="en-US" altLang="ko-KR" dirty="0" smtClean="0"/>
              <a:t>Recursions and </a:t>
            </a:r>
            <a:r>
              <a:rPr lang="en-US" altLang="ko-KR" dirty="0" err="1" smtClean="0"/>
              <a:t>Stackframe</a:t>
            </a:r>
            <a:endParaRPr lang="ko-KR" altLang="en-US" dirty="0"/>
          </a:p>
        </p:txBody>
      </p:sp>
      <p:sp>
        <p:nvSpPr>
          <p:cNvPr id="3" name="Content Placeholder 2"/>
          <p:cNvSpPr>
            <a:spLocks noGrp="1"/>
          </p:cNvSpPr>
          <p:nvPr>
            <p:ph idx="1"/>
          </p:nvPr>
        </p:nvSpPr>
        <p:spPr>
          <a:xfrm>
            <a:off x="2192567" y="640921"/>
            <a:ext cx="9680714" cy="3289753"/>
          </a:xfrm>
        </p:spPr>
        <p:txBody>
          <a:bodyPr numCol="2">
            <a:normAutofit/>
          </a:bodyPr>
          <a:lstStyle/>
          <a:p>
            <a:r>
              <a:rPr lang="en-US" altLang="ko-KR" sz="2800" dirty="0" smtClean="0"/>
              <a:t>Recursion of functions</a:t>
            </a:r>
          </a:p>
          <a:p>
            <a:pPr lvl="1"/>
            <a:r>
              <a:rPr lang="en-US" altLang="ko-KR" sz="2400" dirty="0" smtClean="0"/>
              <a:t>Increase the items in the </a:t>
            </a:r>
            <a:r>
              <a:rPr lang="en-US" altLang="ko-KR" sz="2400" dirty="0" err="1" smtClean="0"/>
              <a:t>stackframe</a:t>
            </a:r>
            <a:endParaRPr lang="en-US" altLang="ko-KR" sz="2400" dirty="0" smtClean="0"/>
          </a:p>
          <a:p>
            <a:pPr lvl="2"/>
            <a:r>
              <a:rPr lang="en-US" altLang="ko-KR" sz="2000" dirty="0" err="1" smtClean="0"/>
              <a:t>Stackframe</a:t>
            </a:r>
            <a:r>
              <a:rPr lang="en-US" altLang="ko-KR" sz="2000" dirty="0" smtClean="0"/>
              <a:t> is a stack storing your function call history</a:t>
            </a:r>
          </a:p>
          <a:p>
            <a:pPr lvl="3"/>
            <a:r>
              <a:rPr lang="en-US" altLang="ko-KR" sz="1800" dirty="0" smtClean="0"/>
              <a:t>Push: When a function is invoked</a:t>
            </a:r>
          </a:p>
          <a:p>
            <a:pPr lvl="3"/>
            <a:r>
              <a:rPr lang="en-US" altLang="ko-KR" sz="1800" dirty="0" smtClean="0"/>
              <a:t>Pop: When a function hits </a:t>
            </a:r>
            <a:r>
              <a:rPr lang="en-US" altLang="ko-KR" sz="1800" i="1" dirty="0" smtClean="0"/>
              <a:t>return</a:t>
            </a:r>
            <a:r>
              <a:rPr lang="en-US" altLang="ko-KR" sz="1800" dirty="0" smtClean="0"/>
              <a:t> or ends</a:t>
            </a:r>
          </a:p>
          <a:p>
            <a:pPr lvl="3"/>
            <a:r>
              <a:rPr lang="en-US" altLang="ko-KR" sz="1800" dirty="0" smtClean="0"/>
              <a:t>What to store?</a:t>
            </a:r>
          </a:p>
          <a:p>
            <a:pPr lvl="4"/>
            <a:r>
              <a:rPr lang="en-US" altLang="ko-KR" sz="1800" dirty="0" smtClean="0"/>
              <a:t>Local variables and function call parameters</a:t>
            </a:r>
            <a:endParaRPr lang="ko-KR" altLang="en-US" sz="1800" dirty="0"/>
          </a:p>
        </p:txBody>
      </p:sp>
      <p:grpSp>
        <p:nvGrpSpPr>
          <p:cNvPr id="20" name="Group 19"/>
          <p:cNvGrpSpPr/>
          <p:nvPr/>
        </p:nvGrpSpPr>
        <p:grpSpPr>
          <a:xfrm>
            <a:off x="3265433" y="6071698"/>
            <a:ext cx="1143000" cy="463550"/>
            <a:chOff x="615752" y="5937250"/>
            <a:chExt cx="1143000" cy="463550"/>
          </a:xfrm>
          <a:noFill/>
        </p:grpSpPr>
        <p:sp>
          <p:nvSpPr>
            <p:cNvPr id="7"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9"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11"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4</a:t>
              </a:r>
            </a:p>
          </p:txBody>
        </p:sp>
      </p:grpSp>
      <p:grpSp>
        <p:nvGrpSpPr>
          <p:cNvPr id="15" name="Group 22"/>
          <p:cNvGrpSpPr>
            <a:grpSpLocks/>
          </p:cNvGrpSpPr>
          <p:nvPr/>
        </p:nvGrpSpPr>
        <p:grpSpPr bwMode="auto">
          <a:xfrm>
            <a:off x="3189233" y="3563448"/>
            <a:ext cx="1295400" cy="3048000"/>
            <a:chOff x="912" y="1344"/>
            <a:chExt cx="816" cy="1920"/>
          </a:xfrm>
          <a:noFill/>
        </p:grpSpPr>
        <p:sp>
          <p:nvSpPr>
            <p:cNvPr id="17" name="Line 19"/>
            <p:cNvSpPr>
              <a:spLocks noChangeShapeType="1"/>
            </p:cNvSpPr>
            <p:nvPr/>
          </p:nvSpPr>
          <p:spPr bwMode="auto">
            <a:xfrm>
              <a:off x="912" y="1344"/>
              <a:ext cx="0" cy="192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Line 20"/>
            <p:cNvSpPr>
              <a:spLocks noChangeShapeType="1"/>
            </p:cNvSpPr>
            <p:nvPr/>
          </p:nvSpPr>
          <p:spPr bwMode="auto">
            <a:xfrm>
              <a:off x="1728" y="1344"/>
              <a:ext cx="0" cy="192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Line 21"/>
            <p:cNvSpPr>
              <a:spLocks noChangeShapeType="1"/>
            </p:cNvSpPr>
            <p:nvPr/>
          </p:nvSpPr>
          <p:spPr bwMode="auto">
            <a:xfrm>
              <a:off x="912" y="3264"/>
              <a:ext cx="816" cy="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21" name="Group 22"/>
          <p:cNvGrpSpPr>
            <a:grpSpLocks/>
          </p:cNvGrpSpPr>
          <p:nvPr/>
        </p:nvGrpSpPr>
        <p:grpSpPr bwMode="auto">
          <a:xfrm>
            <a:off x="4917425" y="3563448"/>
            <a:ext cx="1295400" cy="3048000"/>
            <a:chOff x="912" y="1344"/>
            <a:chExt cx="816" cy="1920"/>
          </a:xfrm>
          <a:noFill/>
        </p:grpSpPr>
        <p:sp>
          <p:nvSpPr>
            <p:cNvPr id="22" name="Line 19"/>
            <p:cNvSpPr>
              <a:spLocks noChangeShapeType="1"/>
            </p:cNvSpPr>
            <p:nvPr/>
          </p:nvSpPr>
          <p:spPr bwMode="auto">
            <a:xfrm>
              <a:off x="912" y="1344"/>
              <a:ext cx="0" cy="192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Line 20"/>
            <p:cNvSpPr>
              <a:spLocks noChangeShapeType="1"/>
            </p:cNvSpPr>
            <p:nvPr/>
          </p:nvSpPr>
          <p:spPr bwMode="auto">
            <a:xfrm>
              <a:off x="1728" y="1344"/>
              <a:ext cx="0" cy="192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Line 21"/>
            <p:cNvSpPr>
              <a:spLocks noChangeShapeType="1"/>
            </p:cNvSpPr>
            <p:nvPr/>
          </p:nvSpPr>
          <p:spPr bwMode="auto">
            <a:xfrm>
              <a:off x="912" y="3264"/>
              <a:ext cx="816" cy="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25" name="Group 22"/>
          <p:cNvGrpSpPr>
            <a:grpSpLocks/>
          </p:cNvGrpSpPr>
          <p:nvPr/>
        </p:nvGrpSpPr>
        <p:grpSpPr bwMode="auto">
          <a:xfrm>
            <a:off x="6646361" y="3567120"/>
            <a:ext cx="1295400" cy="3048000"/>
            <a:chOff x="912" y="1344"/>
            <a:chExt cx="816" cy="1920"/>
          </a:xfrm>
          <a:noFill/>
        </p:grpSpPr>
        <p:sp>
          <p:nvSpPr>
            <p:cNvPr id="26" name="Line 19"/>
            <p:cNvSpPr>
              <a:spLocks noChangeShapeType="1"/>
            </p:cNvSpPr>
            <p:nvPr/>
          </p:nvSpPr>
          <p:spPr bwMode="auto">
            <a:xfrm>
              <a:off x="912" y="1344"/>
              <a:ext cx="0" cy="192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Line 20"/>
            <p:cNvSpPr>
              <a:spLocks noChangeShapeType="1"/>
            </p:cNvSpPr>
            <p:nvPr/>
          </p:nvSpPr>
          <p:spPr bwMode="auto">
            <a:xfrm>
              <a:off x="1728" y="1344"/>
              <a:ext cx="0" cy="192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Line 21"/>
            <p:cNvSpPr>
              <a:spLocks noChangeShapeType="1"/>
            </p:cNvSpPr>
            <p:nvPr/>
          </p:nvSpPr>
          <p:spPr bwMode="auto">
            <a:xfrm>
              <a:off x="912" y="3264"/>
              <a:ext cx="816" cy="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29" name="Group 22"/>
          <p:cNvGrpSpPr>
            <a:grpSpLocks/>
          </p:cNvGrpSpPr>
          <p:nvPr/>
        </p:nvGrpSpPr>
        <p:grpSpPr bwMode="auto">
          <a:xfrm>
            <a:off x="8374553" y="3567120"/>
            <a:ext cx="1295400" cy="3048000"/>
            <a:chOff x="912" y="1344"/>
            <a:chExt cx="816" cy="1920"/>
          </a:xfrm>
          <a:noFill/>
        </p:grpSpPr>
        <p:sp>
          <p:nvSpPr>
            <p:cNvPr id="30" name="Line 19"/>
            <p:cNvSpPr>
              <a:spLocks noChangeShapeType="1"/>
            </p:cNvSpPr>
            <p:nvPr/>
          </p:nvSpPr>
          <p:spPr bwMode="auto">
            <a:xfrm>
              <a:off x="912" y="1344"/>
              <a:ext cx="0" cy="192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1" name="Line 20"/>
            <p:cNvSpPr>
              <a:spLocks noChangeShapeType="1"/>
            </p:cNvSpPr>
            <p:nvPr/>
          </p:nvSpPr>
          <p:spPr bwMode="auto">
            <a:xfrm>
              <a:off x="1728" y="1344"/>
              <a:ext cx="0" cy="192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2" name="Line 21"/>
            <p:cNvSpPr>
              <a:spLocks noChangeShapeType="1"/>
            </p:cNvSpPr>
            <p:nvPr/>
          </p:nvSpPr>
          <p:spPr bwMode="auto">
            <a:xfrm>
              <a:off x="912" y="3264"/>
              <a:ext cx="816" cy="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3" name="Group 32"/>
          <p:cNvGrpSpPr/>
          <p:nvPr/>
        </p:nvGrpSpPr>
        <p:grpSpPr>
          <a:xfrm>
            <a:off x="4993625" y="6074873"/>
            <a:ext cx="1143000" cy="463550"/>
            <a:chOff x="615752" y="5937250"/>
            <a:chExt cx="1143000" cy="463550"/>
          </a:xfrm>
          <a:noFill/>
        </p:grpSpPr>
        <p:sp>
          <p:nvSpPr>
            <p:cNvPr id="34"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35"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36"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4</a:t>
              </a:r>
            </a:p>
          </p:txBody>
        </p:sp>
      </p:grpSp>
      <p:grpSp>
        <p:nvGrpSpPr>
          <p:cNvPr id="37" name="Group 36"/>
          <p:cNvGrpSpPr/>
          <p:nvPr/>
        </p:nvGrpSpPr>
        <p:grpSpPr>
          <a:xfrm>
            <a:off x="4993625" y="5507664"/>
            <a:ext cx="1143000" cy="463550"/>
            <a:chOff x="615752" y="5937250"/>
            <a:chExt cx="1143000" cy="463550"/>
          </a:xfrm>
          <a:noFill/>
        </p:grpSpPr>
        <p:sp>
          <p:nvSpPr>
            <p:cNvPr id="38"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39"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40"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3</a:t>
              </a:r>
            </a:p>
          </p:txBody>
        </p:sp>
      </p:grpSp>
      <p:grpSp>
        <p:nvGrpSpPr>
          <p:cNvPr id="41" name="Group 40"/>
          <p:cNvGrpSpPr/>
          <p:nvPr/>
        </p:nvGrpSpPr>
        <p:grpSpPr>
          <a:xfrm>
            <a:off x="6722561" y="6074873"/>
            <a:ext cx="1143000" cy="463550"/>
            <a:chOff x="615752" y="5937250"/>
            <a:chExt cx="1143000" cy="463550"/>
          </a:xfrm>
          <a:noFill/>
        </p:grpSpPr>
        <p:sp>
          <p:nvSpPr>
            <p:cNvPr id="42"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43"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44"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4</a:t>
              </a:r>
            </a:p>
          </p:txBody>
        </p:sp>
      </p:grpSp>
      <p:grpSp>
        <p:nvGrpSpPr>
          <p:cNvPr id="45" name="Group 44"/>
          <p:cNvGrpSpPr/>
          <p:nvPr/>
        </p:nvGrpSpPr>
        <p:grpSpPr>
          <a:xfrm>
            <a:off x="6722561" y="5507664"/>
            <a:ext cx="1143000" cy="463550"/>
            <a:chOff x="615752" y="5937250"/>
            <a:chExt cx="1143000" cy="463550"/>
          </a:xfrm>
          <a:noFill/>
        </p:grpSpPr>
        <p:sp>
          <p:nvSpPr>
            <p:cNvPr id="46"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47"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48"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3</a:t>
              </a:r>
            </a:p>
          </p:txBody>
        </p:sp>
      </p:grpSp>
      <p:grpSp>
        <p:nvGrpSpPr>
          <p:cNvPr id="49" name="Group 48"/>
          <p:cNvGrpSpPr/>
          <p:nvPr/>
        </p:nvGrpSpPr>
        <p:grpSpPr>
          <a:xfrm>
            <a:off x="6737310" y="4931600"/>
            <a:ext cx="1143000" cy="463550"/>
            <a:chOff x="615752" y="5937250"/>
            <a:chExt cx="1143000" cy="463550"/>
          </a:xfrm>
          <a:noFill/>
        </p:grpSpPr>
        <p:sp>
          <p:nvSpPr>
            <p:cNvPr id="50"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51"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52"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2</a:t>
              </a:r>
            </a:p>
          </p:txBody>
        </p:sp>
      </p:grpSp>
      <p:grpSp>
        <p:nvGrpSpPr>
          <p:cNvPr id="53" name="Group 52"/>
          <p:cNvGrpSpPr/>
          <p:nvPr/>
        </p:nvGrpSpPr>
        <p:grpSpPr>
          <a:xfrm>
            <a:off x="8436004" y="6109798"/>
            <a:ext cx="1143000" cy="463550"/>
            <a:chOff x="615752" y="5937250"/>
            <a:chExt cx="1143000" cy="463550"/>
          </a:xfrm>
          <a:noFill/>
        </p:grpSpPr>
        <p:sp>
          <p:nvSpPr>
            <p:cNvPr id="54"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55"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56"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4</a:t>
              </a:r>
            </a:p>
          </p:txBody>
        </p:sp>
      </p:grpSp>
      <p:grpSp>
        <p:nvGrpSpPr>
          <p:cNvPr id="57" name="Group 56"/>
          <p:cNvGrpSpPr/>
          <p:nvPr/>
        </p:nvGrpSpPr>
        <p:grpSpPr>
          <a:xfrm>
            <a:off x="8436004" y="5542589"/>
            <a:ext cx="1143000" cy="463550"/>
            <a:chOff x="615752" y="5937250"/>
            <a:chExt cx="1143000" cy="463550"/>
          </a:xfrm>
          <a:noFill/>
        </p:grpSpPr>
        <p:sp>
          <p:nvSpPr>
            <p:cNvPr id="58"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59"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60"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3</a:t>
              </a:r>
            </a:p>
          </p:txBody>
        </p:sp>
      </p:grpSp>
      <p:grpSp>
        <p:nvGrpSpPr>
          <p:cNvPr id="61" name="Group 60"/>
          <p:cNvGrpSpPr/>
          <p:nvPr/>
        </p:nvGrpSpPr>
        <p:grpSpPr>
          <a:xfrm>
            <a:off x="8450753" y="4966525"/>
            <a:ext cx="1143000" cy="463550"/>
            <a:chOff x="615752" y="5937250"/>
            <a:chExt cx="1143000" cy="463550"/>
          </a:xfrm>
          <a:noFill/>
        </p:grpSpPr>
        <p:sp>
          <p:nvSpPr>
            <p:cNvPr id="62"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63"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64"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2</a:t>
              </a:r>
            </a:p>
          </p:txBody>
        </p:sp>
      </p:grpSp>
      <p:grpSp>
        <p:nvGrpSpPr>
          <p:cNvPr id="65" name="Group 64"/>
          <p:cNvGrpSpPr/>
          <p:nvPr/>
        </p:nvGrpSpPr>
        <p:grpSpPr>
          <a:xfrm>
            <a:off x="8450753" y="4355536"/>
            <a:ext cx="1143000" cy="463550"/>
            <a:chOff x="615752" y="5937250"/>
            <a:chExt cx="1143000" cy="463550"/>
          </a:xfrm>
          <a:noFill/>
        </p:grpSpPr>
        <p:sp>
          <p:nvSpPr>
            <p:cNvPr id="66"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67"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68"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1</a:t>
              </a:r>
            </a:p>
          </p:txBody>
        </p:sp>
      </p:grpSp>
      <p:grpSp>
        <p:nvGrpSpPr>
          <p:cNvPr id="69" name="Group 22"/>
          <p:cNvGrpSpPr>
            <a:grpSpLocks/>
          </p:cNvGrpSpPr>
          <p:nvPr/>
        </p:nvGrpSpPr>
        <p:grpSpPr bwMode="auto">
          <a:xfrm>
            <a:off x="9957985" y="3567120"/>
            <a:ext cx="1295400" cy="3048000"/>
            <a:chOff x="912" y="1344"/>
            <a:chExt cx="816" cy="1920"/>
          </a:xfrm>
          <a:noFill/>
        </p:grpSpPr>
        <p:sp>
          <p:nvSpPr>
            <p:cNvPr id="70" name="Line 19"/>
            <p:cNvSpPr>
              <a:spLocks noChangeShapeType="1"/>
            </p:cNvSpPr>
            <p:nvPr/>
          </p:nvSpPr>
          <p:spPr bwMode="auto">
            <a:xfrm>
              <a:off x="912" y="1344"/>
              <a:ext cx="0" cy="192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1" name="Line 20"/>
            <p:cNvSpPr>
              <a:spLocks noChangeShapeType="1"/>
            </p:cNvSpPr>
            <p:nvPr/>
          </p:nvSpPr>
          <p:spPr bwMode="auto">
            <a:xfrm>
              <a:off x="1728" y="1344"/>
              <a:ext cx="0" cy="192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72" name="Line 21"/>
            <p:cNvSpPr>
              <a:spLocks noChangeShapeType="1"/>
            </p:cNvSpPr>
            <p:nvPr/>
          </p:nvSpPr>
          <p:spPr bwMode="auto">
            <a:xfrm>
              <a:off x="912" y="3264"/>
              <a:ext cx="816" cy="0"/>
            </a:xfrm>
            <a:prstGeom prst="line">
              <a:avLst/>
            </a:prstGeom>
            <a:grp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73" name="Group 72"/>
          <p:cNvGrpSpPr/>
          <p:nvPr/>
        </p:nvGrpSpPr>
        <p:grpSpPr>
          <a:xfrm>
            <a:off x="10019436" y="6109798"/>
            <a:ext cx="1143000" cy="463550"/>
            <a:chOff x="615752" y="5937250"/>
            <a:chExt cx="1143000" cy="463550"/>
          </a:xfrm>
          <a:noFill/>
        </p:grpSpPr>
        <p:sp>
          <p:nvSpPr>
            <p:cNvPr id="74"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75"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76"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4</a:t>
              </a:r>
            </a:p>
          </p:txBody>
        </p:sp>
      </p:grpSp>
      <p:grpSp>
        <p:nvGrpSpPr>
          <p:cNvPr id="77" name="Group 76"/>
          <p:cNvGrpSpPr/>
          <p:nvPr/>
        </p:nvGrpSpPr>
        <p:grpSpPr>
          <a:xfrm>
            <a:off x="10019436" y="5542589"/>
            <a:ext cx="1143000" cy="463550"/>
            <a:chOff x="615752" y="5937250"/>
            <a:chExt cx="1143000" cy="463550"/>
          </a:xfrm>
          <a:noFill/>
        </p:grpSpPr>
        <p:sp>
          <p:nvSpPr>
            <p:cNvPr id="78"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79"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80"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3</a:t>
              </a:r>
            </a:p>
          </p:txBody>
        </p:sp>
      </p:grpSp>
      <p:grpSp>
        <p:nvGrpSpPr>
          <p:cNvPr id="81" name="Group 80"/>
          <p:cNvGrpSpPr/>
          <p:nvPr/>
        </p:nvGrpSpPr>
        <p:grpSpPr>
          <a:xfrm>
            <a:off x="10034185" y="4966525"/>
            <a:ext cx="1143000" cy="463550"/>
            <a:chOff x="615752" y="5937250"/>
            <a:chExt cx="1143000" cy="463550"/>
          </a:xfrm>
          <a:noFill/>
        </p:grpSpPr>
        <p:sp>
          <p:nvSpPr>
            <p:cNvPr id="82"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83"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84"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2</a:t>
              </a:r>
            </a:p>
          </p:txBody>
        </p:sp>
      </p:grpSp>
      <p:grpSp>
        <p:nvGrpSpPr>
          <p:cNvPr id="85" name="Group 84"/>
          <p:cNvGrpSpPr/>
          <p:nvPr/>
        </p:nvGrpSpPr>
        <p:grpSpPr>
          <a:xfrm>
            <a:off x="10034185" y="4355536"/>
            <a:ext cx="1143000" cy="463550"/>
            <a:chOff x="615752" y="5937250"/>
            <a:chExt cx="1143000" cy="463550"/>
          </a:xfrm>
          <a:noFill/>
        </p:grpSpPr>
        <p:sp>
          <p:nvSpPr>
            <p:cNvPr id="86" name="Rectangle 9"/>
            <p:cNvSpPr>
              <a:spLocks noChangeArrowheads="1"/>
            </p:cNvSpPr>
            <p:nvPr/>
          </p:nvSpPr>
          <p:spPr bwMode="auto">
            <a:xfrm>
              <a:off x="615752" y="5937250"/>
              <a:ext cx="381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n</a:t>
              </a:r>
            </a:p>
          </p:txBody>
        </p:sp>
        <p:sp>
          <p:nvSpPr>
            <p:cNvPr id="87" name="Rectangle 11"/>
            <p:cNvSpPr>
              <a:spLocks noChangeArrowheads="1"/>
            </p:cNvSpPr>
            <p:nvPr/>
          </p:nvSpPr>
          <p:spPr bwMode="auto">
            <a:xfrm>
              <a:off x="615752" y="6172200"/>
              <a:ext cx="1143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a:latin typeface="Times New Roman" pitchFamily="18" charset="0"/>
                </a:rPr>
                <a:t>R.A</a:t>
              </a:r>
            </a:p>
          </p:txBody>
        </p:sp>
        <p:sp>
          <p:nvSpPr>
            <p:cNvPr id="88" name="Rectangle 13"/>
            <p:cNvSpPr>
              <a:spLocks noChangeArrowheads="1"/>
            </p:cNvSpPr>
            <p:nvPr/>
          </p:nvSpPr>
          <p:spPr bwMode="auto">
            <a:xfrm>
              <a:off x="996752" y="5937250"/>
              <a:ext cx="762000" cy="228600"/>
            </a:xfrm>
            <a:prstGeom prst="rect">
              <a:avLst/>
            </a:prstGeom>
            <a:grp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latin typeface="Times New Roman" pitchFamily="18" charset="0"/>
                </a:rPr>
                <a:t>0</a:t>
              </a:r>
            </a:p>
          </p:txBody>
        </p:sp>
      </p:grpSp>
      <p:grpSp>
        <p:nvGrpSpPr>
          <p:cNvPr id="126" name="Group 125"/>
          <p:cNvGrpSpPr/>
          <p:nvPr/>
        </p:nvGrpSpPr>
        <p:grpSpPr>
          <a:xfrm>
            <a:off x="7865970" y="1765488"/>
            <a:ext cx="3784657" cy="2052705"/>
            <a:chOff x="3707904" y="3356992"/>
            <a:chExt cx="5345315" cy="3176736"/>
          </a:xfrm>
          <a:noFill/>
        </p:grpSpPr>
        <p:sp>
          <p:nvSpPr>
            <p:cNvPr id="108" name="Oval 107"/>
            <p:cNvSpPr/>
            <p:nvPr/>
          </p:nvSpPr>
          <p:spPr>
            <a:xfrm>
              <a:off x="6372200" y="3356992"/>
              <a:ext cx="1152128" cy="432048"/>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F(4)</a:t>
              </a:r>
              <a:endParaRPr lang="ko-KR" altLang="en-US" dirty="0">
                <a:solidFill>
                  <a:schemeClr val="tx1"/>
                </a:solidFill>
              </a:endParaRPr>
            </a:p>
          </p:txBody>
        </p:sp>
        <p:sp>
          <p:nvSpPr>
            <p:cNvPr id="109" name="Oval 108"/>
            <p:cNvSpPr/>
            <p:nvPr/>
          </p:nvSpPr>
          <p:spPr>
            <a:xfrm>
              <a:off x="5372472" y="4071367"/>
              <a:ext cx="1152128" cy="432048"/>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F(3)</a:t>
              </a:r>
              <a:endParaRPr lang="ko-KR" altLang="en-US" dirty="0">
                <a:solidFill>
                  <a:schemeClr val="tx1"/>
                </a:solidFill>
              </a:endParaRPr>
            </a:p>
          </p:txBody>
        </p:sp>
        <p:sp>
          <p:nvSpPr>
            <p:cNvPr id="110" name="Oval 109"/>
            <p:cNvSpPr/>
            <p:nvPr/>
          </p:nvSpPr>
          <p:spPr>
            <a:xfrm>
              <a:off x="7380312" y="4100861"/>
              <a:ext cx="1152128" cy="432048"/>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F(2)</a:t>
              </a:r>
              <a:endParaRPr lang="ko-KR" altLang="en-US" dirty="0">
                <a:solidFill>
                  <a:schemeClr val="tx1"/>
                </a:solidFill>
              </a:endParaRPr>
            </a:p>
          </p:txBody>
        </p:sp>
        <p:sp>
          <p:nvSpPr>
            <p:cNvPr id="111" name="Oval 110"/>
            <p:cNvSpPr/>
            <p:nvPr/>
          </p:nvSpPr>
          <p:spPr>
            <a:xfrm>
              <a:off x="4796408" y="4841557"/>
              <a:ext cx="1152128" cy="432048"/>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F(2)</a:t>
              </a:r>
              <a:endParaRPr lang="ko-KR" altLang="en-US" dirty="0">
                <a:solidFill>
                  <a:schemeClr val="tx1"/>
                </a:solidFill>
              </a:endParaRPr>
            </a:p>
          </p:txBody>
        </p:sp>
        <p:sp>
          <p:nvSpPr>
            <p:cNvPr id="112" name="Oval 111"/>
            <p:cNvSpPr/>
            <p:nvPr/>
          </p:nvSpPr>
          <p:spPr>
            <a:xfrm>
              <a:off x="5948536" y="5426005"/>
              <a:ext cx="1152128" cy="432048"/>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113" name="Oval 112"/>
            <p:cNvSpPr/>
            <p:nvPr/>
          </p:nvSpPr>
          <p:spPr>
            <a:xfrm>
              <a:off x="3707904" y="5517232"/>
              <a:ext cx="1152128" cy="432048"/>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114" name="Oval 113"/>
            <p:cNvSpPr/>
            <p:nvPr/>
          </p:nvSpPr>
          <p:spPr>
            <a:xfrm>
              <a:off x="4716016" y="6101680"/>
              <a:ext cx="1152128" cy="432048"/>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F(0)</a:t>
              </a:r>
              <a:endParaRPr lang="ko-KR" altLang="en-US" dirty="0">
                <a:solidFill>
                  <a:schemeClr val="tx1"/>
                </a:solidFill>
              </a:endParaRPr>
            </a:p>
          </p:txBody>
        </p:sp>
        <p:cxnSp>
          <p:nvCxnSpPr>
            <p:cNvPr id="115" name="Straight Arrow Connector 114"/>
            <p:cNvCxnSpPr>
              <a:stCxn id="108" idx="3"/>
              <a:endCxn id="109" idx="0"/>
            </p:cNvCxnSpPr>
            <p:nvPr/>
          </p:nvCxnSpPr>
          <p:spPr>
            <a:xfrm flipH="1">
              <a:off x="5948536" y="3725768"/>
              <a:ext cx="592389" cy="345599"/>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9" idx="3"/>
              <a:endCxn id="111" idx="0"/>
            </p:cNvCxnSpPr>
            <p:nvPr/>
          </p:nvCxnSpPr>
          <p:spPr>
            <a:xfrm flipH="1">
              <a:off x="5372472" y="4440143"/>
              <a:ext cx="168725" cy="401414"/>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9" idx="5"/>
              <a:endCxn id="112" idx="0"/>
            </p:cNvCxnSpPr>
            <p:nvPr/>
          </p:nvCxnSpPr>
          <p:spPr>
            <a:xfrm>
              <a:off x="6355875" y="4440143"/>
              <a:ext cx="168725" cy="985862"/>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1" idx="3"/>
              <a:endCxn id="113" idx="7"/>
            </p:cNvCxnSpPr>
            <p:nvPr/>
          </p:nvCxnSpPr>
          <p:spPr>
            <a:xfrm flipH="1">
              <a:off x="4691307" y="5210333"/>
              <a:ext cx="273826" cy="370171"/>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1" idx="4"/>
              <a:endCxn id="114" idx="0"/>
            </p:cNvCxnSpPr>
            <p:nvPr/>
          </p:nvCxnSpPr>
          <p:spPr>
            <a:xfrm flipH="1">
              <a:off x="5292080" y="5273605"/>
              <a:ext cx="80392" cy="828075"/>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8" idx="5"/>
              <a:endCxn id="110" idx="1"/>
            </p:cNvCxnSpPr>
            <p:nvPr/>
          </p:nvCxnSpPr>
          <p:spPr>
            <a:xfrm>
              <a:off x="7355603" y="3725768"/>
              <a:ext cx="193434" cy="438365"/>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6892979" y="4993957"/>
              <a:ext cx="1152128" cy="432048"/>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F(1)</a:t>
              </a:r>
              <a:endParaRPr lang="ko-KR" altLang="en-US" dirty="0">
                <a:solidFill>
                  <a:schemeClr val="tx1"/>
                </a:solidFill>
              </a:endParaRPr>
            </a:p>
          </p:txBody>
        </p:sp>
        <p:sp>
          <p:nvSpPr>
            <p:cNvPr id="122" name="Oval 121"/>
            <p:cNvSpPr/>
            <p:nvPr/>
          </p:nvSpPr>
          <p:spPr>
            <a:xfrm>
              <a:off x="7901091" y="5578405"/>
              <a:ext cx="1152128" cy="432048"/>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F(0)</a:t>
              </a:r>
              <a:endParaRPr lang="ko-KR" altLang="en-US" dirty="0">
                <a:solidFill>
                  <a:schemeClr val="tx1"/>
                </a:solidFill>
              </a:endParaRPr>
            </a:p>
          </p:txBody>
        </p:sp>
        <p:cxnSp>
          <p:nvCxnSpPr>
            <p:cNvPr id="123" name="Straight Arrow Connector 122"/>
            <p:cNvCxnSpPr>
              <a:stCxn id="110" idx="3"/>
              <a:endCxn id="121" idx="0"/>
            </p:cNvCxnSpPr>
            <p:nvPr/>
          </p:nvCxnSpPr>
          <p:spPr>
            <a:xfrm flipH="1">
              <a:off x="7469043" y="4469637"/>
              <a:ext cx="79994" cy="524320"/>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0" idx="5"/>
              <a:endCxn id="122" idx="0"/>
            </p:cNvCxnSpPr>
            <p:nvPr/>
          </p:nvCxnSpPr>
          <p:spPr>
            <a:xfrm>
              <a:off x="8363715" y="4469637"/>
              <a:ext cx="113440" cy="1108768"/>
            </a:xfrm>
            <a:prstGeom prst="straightConnector1">
              <a:avLst/>
            </a:prstGeom>
            <a:grpFill/>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98" name="Slide Number Placeholder 3"/>
          <p:cNvSpPr>
            <a:spLocks noGrp="1"/>
          </p:cNvSpPr>
          <p:nvPr>
            <p:ph type="sldNum" sz="quarter" idx="12"/>
          </p:nvPr>
        </p:nvSpPr>
        <p:spPr>
          <a:xfrm>
            <a:off x="11280577" y="6620808"/>
            <a:ext cx="828212" cy="216024"/>
          </a:xfrm>
        </p:spPr>
        <p:txBody>
          <a:bodyPr/>
          <a:lstStyle/>
          <a:p>
            <a:r>
              <a:rPr lang="en-US" altLang="ko-KR" dirty="0" smtClean="0"/>
              <a:t>7</a:t>
            </a:r>
            <a:endParaRPr lang="ko-KR" altLang="en-US" dirty="0"/>
          </a:p>
        </p:txBody>
      </p:sp>
    </p:spTree>
    <p:extLst>
      <p:ext uri="{BB962C8B-B14F-4D97-AF65-F5344CB8AC3E}">
        <p14:creationId xmlns:p14="http://schemas.microsoft.com/office/powerpoint/2010/main" val="244061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6720" y="10736"/>
            <a:ext cx="8435280" cy="847737"/>
          </a:xfrm>
        </p:spPr>
        <p:txBody>
          <a:bodyPr/>
          <a:lstStyle/>
          <a:p>
            <a:r>
              <a:rPr lang="en-US" altLang="ko-KR" dirty="0" smtClean="0"/>
              <a:t>Merge Sort</a:t>
            </a:r>
            <a:endParaRPr lang="ko-KR" altLang="en-US" dirty="0"/>
          </a:p>
        </p:txBody>
      </p:sp>
      <p:sp>
        <p:nvSpPr>
          <p:cNvPr id="3" name="Content Placeholder 2"/>
          <p:cNvSpPr>
            <a:spLocks noGrp="1"/>
          </p:cNvSpPr>
          <p:nvPr>
            <p:ph idx="1"/>
          </p:nvPr>
        </p:nvSpPr>
        <p:spPr>
          <a:xfrm>
            <a:off x="3183700" y="724173"/>
            <a:ext cx="8766313" cy="1298513"/>
          </a:xfrm>
        </p:spPr>
        <p:txBody>
          <a:bodyPr>
            <a:normAutofit/>
          </a:bodyPr>
          <a:lstStyle/>
          <a:p>
            <a:r>
              <a:rPr lang="en-US" altLang="ko-KR" dirty="0" smtClean="0"/>
              <a:t>Merge sort: One example of recursive programming</a:t>
            </a:r>
          </a:p>
          <a:p>
            <a:pPr lvl="1"/>
            <a:r>
              <a:rPr lang="en-US" altLang="ko-KR" dirty="0" smtClean="0"/>
              <a:t>Decompose into two smaller lists</a:t>
            </a:r>
          </a:p>
          <a:p>
            <a:pPr lvl="1"/>
            <a:r>
              <a:rPr lang="en-US" altLang="ko-KR" dirty="0" smtClean="0"/>
              <a:t>Aggregate to one larger and sorted list</a:t>
            </a:r>
          </a:p>
          <a:p>
            <a:pPr lvl="1"/>
            <a:endParaRPr lang="ko-KR" altLang="en-US" dirty="0"/>
          </a:p>
        </p:txBody>
      </p:sp>
      <p:graphicFrame>
        <p:nvGraphicFramePr>
          <p:cNvPr id="5" name="Table 4"/>
          <p:cNvGraphicFramePr>
            <a:graphicFrameLocks noGrp="1"/>
          </p:cNvGraphicFramePr>
          <p:nvPr>
            <p:extLst>
              <p:ext uri="{D42A27DB-BD31-4B8C-83A1-F6EECF244321}">
                <p14:modId xmlns:p14="http://schemas.microsoft.com/office/powerpoint/2010/main" val="983779613"/>
              </p:ext>
            </p:extLst>
          </p:nvPr>
        </p:nvGraphicFramePr>
        <p:xfrm>
          <a:off x="4164090" y="2332167"/>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latinLnBrk="1"/>
                      <a:r>
                        <a:rPr lang="en-US" altLang="ko-KR" dirty="0" smtClean="0">
                          <a:solidFill>
                            <a:schemeClr val="tx1"/>
                          </a:solidFill>
                        </a:rPr>
                        <a:t>3</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8</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4</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6</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7</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5</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3700331"/>
              </p:ext>
            </p:extLst>
          </p:nvPr>
        </p:nvGraphicFramePr>
        <p:xfrm>
          <a:off x="4140426" y="2980239"/>
          <a:ext cx="3048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pPr algn="ctr" latinLnBrk="1"/>
                      <a:r>
                        <a:rPr lang="en-US" altLang="ko-KR" dirty="0" smtClean="0">
                          <a:solidFill>
                            <a:schemeClr val="tx1"/>
                          </a:solidFill>
                        </a:rPr>
                        <a:t>3</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8</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4</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82266255"/>
              </p:ext>
            </p:extLst>
          </p:nvPr>
        </p:nvGraphicFramePr>
        <p:xfrm>
          <a:off x="7908506" y="2980239"/>
          <a:ext cx="3048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6</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7</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5</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04544000"/>
              </p:ext>
            </p:extLst>
          </p:nvPr>
        </p:nvGraphicFramePr>
        <p:xfrm>
          <a:off x="4137347" y="3628311"/>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algn="ctr" latinLnBrk="1"/>
                      <a:r>
                        <a:rPr lang="en-US" altLang="ko-KR" dirty="0" smtClean="0">
                          <a:solidFill>
                            <a:schemeClr val="tx1"/>
                          </a:solidFill>
                        </a:rPr>
                        <a:t>3</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8</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44429011"/>
              </p:ext>
            </p:extLst>
          </p:nvPr>
        </p:nvGraphicFramePr>
        <p:xfrm>
          <a:off x="6081563" y="3628311"/>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algn="ctr" latinLnBrk="1"/>
                      <a:r>
                        <a:rPr lang="en-US" altLang="ko-KR" dirty="0" smtClean="0">
                          <a:solidFill>
                            <a:schemeClr val="tx1"/>
                          </a:solidFill>
                        </a:rPr>
                        <a:t>4</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1428486"/>
              </p:ext>
            </p:extLst>
          </p:nvPr>
        </p:nvGraphicFramePr>
        <p:xfrm>
          <a:off x="9912898" y="3628311"/>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algn="ctr" latinLnBrk="1"/>
                      <a:r>
                        <a:rPr lang="en-US" altLang="ko-KR" dirty="0" smtClean="0">
                          <a:solidFill>
                            <a:schemeClr val="tx1"/>
                          </a:solidFill>
                        </a:rPr>
                        <a:t>7</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5</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91271038"/>
              </p:ext>
            </p:extLst>
          </p:nvPr>
        </p:nvGraphicFramePr>
        <p:xfrm>
          <a:off x="7896674" y="3628311"/>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6</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486344470"/>
              </p:ext>
            </p:extLst>
          </p:nvPr>
        </p:nvGraphicFramePr>
        <p:xfrm>
          <a:off x="4164090" y="4276383"/>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smtClean="0">
                          <a:solidFill>
                            <a:schemeClr val="tx1"/>
                          </a:solidFill>
                        </a:rPr>
                        <a:t>3</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653033919"/>
              </p:ext>
            </p:extLst>
          </p:nvPr>
        </p:nvGraphicFramePr>
        <p:xfrm>
          <a:off x="6024320" y="4276383"/>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smtClean="0">
                          <a:solidFill>
                            <a:schemeClr val="tx1"/>
                          </a:solidFill>
                        </a:rPr>
                        <a:t>4</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385579128"/>
              </p:ext>
            </p:extLst>
          </p:nvPr>
        </p:nvGraphicFramePr>
        <p:xfrm>
          <a:off x="9744780" y="4276383"/>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smtClean="0">
                          <a:solidFill>
                            <a:schemeClr val="tx1"/>
                          </a:solidFill>
                        </a:rPr>
                        <a:t>7</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00919502"/>
              </p:ext>
            </p:extLst>
          </p:nvPr>
        </p:nvGraphicFramePr>
        <p:xfrm>
          <a:off x="7884550" y="4276383"/>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31344041"/>
              </p:ext>
            </p:extLst>
          </p:nvPr>
        </p:nvGraphicFramePr>
        <p:xfrm>
          <a:off x="5094205" y="4276383"/>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smtClean="0">
                          <a:solidFill>
                            <a:schemeClr val="tx1"/>
                          </a:solidFill>
                        </a:rPr>
                        <a:t>8</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493724125"/>
              </p:ext>
            </p:extLst>
          </p:nvPr>
        </p:nvGraphicFramePr>
        <p:xfrm>
          <a:off x="6954435" y="4276383"/>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smtClean="0">
                          <a:solidFill>
                            <a:schemeClr val="tx1"/>
                          </a:solidFill>
                        </a:rPr>
                        <a:t>2</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159619343"/>
              </p:ext>
            </p:extLst>
          </p:nvPr>
        </p:nvGraphicFramePr>
        <p:xfrm>
          <a:off x="10674898" y="4276383"/>
          <a:ext cx="762000" cy="3657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298832">
                <a:tc>
                  <a:txBody>
                    <a:bodyPr/>
                    <a:lstStyle/>
                    <a:p>
                      <a:pPr algn="ctr" latinLnBrk="1"/>
                      <a:r>
                        <a:rPr lang="en-US" altLang="ko-KR" dirty="0" smtClean="0">
                          <a:solidFill>
                            <a:schemeClr val="tx1"/>
                          </a:solidFill>
                        </a:rPr>
                        <a:t>5</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46467597"/>
              </p:ext>
            </p:extLst>
          </p:nvPr>
        </p:nvGraphicFramePr>
        <p:xfrm>
          <a:off x="8814665" y="4276383"/>
          <a:ext cx="762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tblGrid>
              <a:tr h="370840">
                <a:tc>
                  <a:txBody>
                    <a:bodyPr/>
                    <a:lstStyle/>
                    <a:p>
                      <a:pPr algn="ctr" latinLnBrk="1"/>
                      <a:r>
                        <a:rPr lang="en-US" altLang="ko-KR" dirty="0" smtClean="0">
                          <a:solidFill>
                            <a:schemeClr val="tx1"/>
                          </a:solidFill>
                        </a:rPr>
                        <a:t>6</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4044259604"/>
              </p:ext>
            </p:extLst>
          </p:nvPr>
        </p:nvGraphicFramePr>
        <p:xfrm>
          <a:off x="4152258" y="4924455"/>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algn="ctr" latinLnBrk="1"/>
                      <a:r>
                        <a:rPr lang="en-US" altLang="ko-KR" dirty="0" smtClean="0">
                          <a:solidFill>
                            <a:schemeClr val="tx1"/>
                          </a:solidFill>
                        </a:rPr>
                        <a:t>3</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8</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899830134"/>
              </p:ext>
            </p:extLst>
          </p:nvPr>
        </p:nvGraphicFramePr>
        <p:xfrm>
          <a:off x="6168482" y="4924455"/>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algn="ctr" latinLnBrk="1"/>
                      <a:r>
                        <a:rPr lang="en-US" altLang="ko-KR" dirty="0" smtClean="0">
                          <a:solidFill>
                            <a:srgbClr val="FF0000"/>
                          </a:solidFill>
                        </a:rPr>
                        <a:t>2</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4</a:t>
                      </a:r>
                      <a:endParaRPr lang="ko-KR" altLang="en-US" dirty="0">
                        <a:solidFill>
                          <a:srgbClr val="FF0000"/>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641261434"/>
              </p:ext>
            </p:extLst>
          </p:nvPr>
        </p:nvGraphicFramePr>
        <p:xfrm>
          <a:off x="9924730" y="4924455"/>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algn="ctr" latinLnBrk="1"/>
                      <a:r>
                        <a:rPr lang="en-US" altLang="ko-KR" dirty="0" smtClean="0">
                          <a:solidFill>
                            <a:srgbClr val="FF0000"/>
                          </a:solidFill>
                        </a:rPr>
                        <a:t>5</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7</a:t>
                      </a:r>
                      <a:endParaRPr lang="ko-KR" altLang="en-US" dirty="0">
                        <a:solidFill>
                          <a:srgbClr val="FF0000"/>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151215076"/>
              </p:ext>
            </p:extLst>
          </p:nvPr>
        </p:nvGraphicFramePr>
        <p:xfrm>
          <a:off x="7908506" y="4924455"/>
          <a:ext cx="1524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pPr algn="ctr" latinLnBrk="1"/>
                      <a:r>
                        <a:rPr lang="en-US" altLang="ko-KR" dirty="0" smtClean="0">
                          <a:solidFill>
                            <a:schemeClr val="tx1"/>
                          </a:solidFill>
                        </a:rPr>
                        <a:t>1</a:t>
                      </a:r>
                      <a:endParaRPr lang="ko-KR" altLang="en-US" dirty="0">
                        <a:solidFill>
                          <a:schemeClr val="tx1"/>
                        </a:solidFill>
                      </a:endParaRPr>
                    </a:p>
                  </a:txBody>
                  <a:tcPr anchor="ctr">
                    <a:noFill/>
                  </a:tcPr>
                </a:tc>
                <a:tc>
                  <a:txBody>
                    <a:bodyPr/>
                    <a:lstStyle/>
                    <a:p>
                      <a:pPr algn="ctr" latinLnBrk="1"/>
                      <a:r>
                        <a:rPr lang="en-US" altLang="ko-KR" dirty="0" smtClean="0">
                          <a:solidFill>
                            <a:schemeClr val="tx1"/>
                          </a:solidFill>
                        </a:rPr>
                        <a:t>6</a:t>
                      </a:r>
                      <a:endParaRPr lang="ko-KR" altLang="en-US" dirty="0">
                        <a:solidFill>
                          <a:schemeClr val="tx1"/>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840261888"/>
              </p:ext>
            </p:extLst>
          </p:nvPr>
        </p:nvGraphicFramePr>
        <p:xfrm>
          <a:off x="4140426" y="5572527"/>
          <a:ext cx="3048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pPr algn="ctr" latinLnBrk="1"/>
                      <a:r>
                        <a:rPr lang="en-US" altLang="ko-KR" dirty="0" smtClean="0">
                          <a:solidFill>
                            <a:srgbClr val="FF0000"/>
                          </a:solidFill>
                        </a:rPr>
                        <a:t>2</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3</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4</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8</a:t>
                      </a:r>
                      <a:endParaRPr lang="ko-KR" altLang="en-US" dirty="0">
                        <a:solidFill>
                          <a:srgbClr val="FF0000"/>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85521873"/>
              </p:ext>
            </p:extLst>
          </p:nvPr>
        </p:nvGraphicFramePr>
        <p:xfrm>
          <a:off x="7908506" y="5572527"/>
          <a:ext cx="3048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pPr algn="ctr" latinLnBrk="1"/>
                      <a:r>
                        <a:rPr lang="en-US" altLang="ko-KR" dirty="0" smtClean="0">
                          <a:solidFill>
                            <a:srgbClr val="FF0000"/>
                          </a:solidFill>
                        </a:rPr>
                        <a:t>1</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5</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6</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7</a:t>
                      </a:r>
                      <a:endParaRPr lang="ko-KR" altLang="en-US" dirty="0">
                        <a:solidFill>
                          <a:srgbClr val="FF0000"/>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217750076"/>
              </p:ext>
            </p:extLst>
          </p:nvPr>
        </p:nvGraphicFramePr>
        <p:xfrm>
          <a:off x="4164090" y="6148591"/>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latinLnBrk="1"/>
                      <a:r>
                        <a:rPr lang="en-US" altLang="ko-KR" dirty="0" smtClean="0">
                          <a:solidFill>
                            <a:srgbClr val="FF0000"/>
                          </a:solidFill>
                        </a:rPr>
                        <a:t>1</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2</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3</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4</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5</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6</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7</a:t>
                      </a:r>
                      <a:endParaRPr lang="ko-KR" altLang="en-US" dirty="0">
                        <a:solidFill>
                          <a:srgbClr val="FF0000"/>
                        </a:solidFill>
                      </a:endParaRPr>
                    </a:p>
                  </a:txBody>
                  <a:tcPr anchor="ctr">
                    <a:noFill/>
                  </a:tcPr>
                </a:tc>
                <a:tc>
                  <a:txBody>
                    <a:bodyPr/>
                    <a:lstStyle/>
                    <a:p>
                      <a:pPr algn="ctr" latinLnBrk="1"/>
                      <a:r>
                        <a:rPr lang="en-US" altLang="ko-KR" dirty="0" smtClean="0">
                          <a:solidFill>
                            <a:srgbClr val="FF0000"/>
                          </a:solidFill>
                        </a:rPr>
                        <a:t>8</a:t>
                      </a:r>
                      <a:endParaRPr lang="ko-KR" altLang="en-US" dirty="0">
                        <a:solidFill>
                          <a:srgbClr val="FF0000"/>
                        </a:solidFill>
                      </a:endParaRPr>
                    </a:p>
                  </a:txBody>
                  <a:tcPr anchor="ctr">
                    <a:noFill/>
                  </a:tcPr>
                </a:tc>
                <a:extLst>
                  <a:ext uri="{0D108BD9-81ED-4DB2-BD59-A6C34878D82A}">
                    <a16:rowId xmlns:a16="http://schemas.microsoft.com/office/drawing/2014/main" val="10000"/>
                  </a:ext>
                </a:extLst>
              </a:tr>
            </a:tbl>
          </a:graphicData>
        </a:graphic>
      </p:graphicFrame>
      <p:sp>
        <p:nvSpPr>
          <p:cNvPr id="99" name="Up-Down Arrow 98"/>
          <p:cNvSpPr/>
          <p:nvPr/>
        </p:nvSpPr>
        <p:spPr>
          <a:xfrm>
            <a:off x="2795938" y="2332167"/>
            <a:ext cx="1224136" cy="1728192"/>
          </a:xfrm>
          <a:prstGeom prst="upDownArrow">
            <a:avLst>
              <a:gd name="adj1" fmla="val 81851"/>
              <a:gd name="adj2" fmla="val 50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1"/>
                </a:solidFill>
              </a:rPr>
              <a:t>Decom</a:t>
            </a:r>
            <a:r>
              <a:rPr lang="en-US" altLang="ko-KR" dirty="0">
                <a:solidFill>
                  <a:schemeClr val="tx1"/>
                </a:solidFill>
              </a:rPr>
              <a:t>-position</a:t>
            </a:r>
          </a:p>
          <a:p>
            <a:pPr algn="ctr"/>
            <a:r>
              <a:rPr lang="en-US" altLang="ko-KR" dirty="0">
                <a:solidFill>
                  <a:schemeClr val="tx1"/>
                </a:solidFill>
              </a:rPr>
              <a:t>Phase</a:t>
            </a:r>
            <a:endParaRPr lang="ko-KR" altLang="en-US" dirty="0">
              <a:solidFill>
                <a:schemeClr val="tx1"/>
              </a:solidFill>
            </a:endParaRPr>
          </a:p>
        </p:txBody>
      </p:sp>
      <p:sp>
        <p:nvSpPr>
          <p:cNvPr id="101" name="Up-Down Arrow 100"/>
          <p:cNvSpPr/>
          <p:nvPr/>
        </p:nvSpPr>
        <p:spPr>
          <a:xfrm>
            <a:off x="2795938" y="4852447"/>
            <a:ext cx="1224136" cy="1656184"/>
          </a:xfrm>
          <a:prstGeom prst="upDownArrow">
            <a:avLst>
              <a:gd name="adj1" fmla="val 81851"/>
              <a:gd name="adj2" fmla="val 50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chemeClr val="tx1"/>
                </a:solidFill>
              </a:rPr>
              <a:t>Aggre-gation</a:t>
            </a:r>
            <a:endParaRPr lang="en-US" altLang="ko-KR" dirty="0">
              <a:solidFill>
                <a:schemeClr val="tx1"/>
              </a:solidFill>
            </a:endParaRPr>
          </a:p>
          <a:p>
            <a:pPr algn="ctr"/>
            <a:r>
              <a:rPr lang="en-US" altLang="ko-KR" dirty="0">
                <a:solidFill>
                  <a:schemeClr val="tx1"/>
                </a:solidFill>
              </a:rPr>
              <a:t>Phase</a:t>
            </a:r>
            <a:endParaRPr lang="ko-KR" altLang="en-US" dirty="0">
              <a:solidFill>
                <a:schemeClr val="tx1"/>
              </a:solidFill>
            </a:endParaRPr>
          </a:p>
        </p:txBody>
      </p:sp>
      <p:sp>
        <p:nvSpPr>
          <p:cNvPr id="102" name="TextBox 101"/>
          <p:cNvSpPr txBox="1"/>
          <p:nvPr/>
        </p:nvSpPr>
        <p:spPr>
          <a:xfrm>
            <a:off x="5964290" y="2022686"/>
            <a:ext cx="2940292" cy="369332"/>
          </a:xfrm>
          <a:prstGeom prst="rect">
            <a:avLst/>
          </a:prstGeom>
          <a:noFill/>
          <a:ln>
            <a:noFill/>
          </a:ln>
        </p:spPr>
        <p:txBody>
          <a:bodyPr wrap="none" rtlCol="0">
            <a:spAutoFit/>
          </a:bodyPr>
          <a:lstStyle/>
          <a:p>
            <a:pPr algn="ctr"/>
            <a:r>
              <a:rPr lang="en-US" altLang="ko-KR" b="1" dirty="0" err="1"/>
              <a:t>MergeSort</a:t>
            </a:r>
            <a:r>
              <a:rPr lang="en-US" altLang="ko-KR" b="1" dirty="0"/>
              <a:t>(3,8,4,2,1,6,7,5)</a:t>
            </a:r>
            <a:endParaRPr lang="ko-KR" altLang="en-US" b="1" dirty="0"/>
          </a:p>
        </p:txBody>
      </p:sp>
      <p:sp>
        <p:nvSpPr>
          <p:cNvPr id="103" name="TextBox 102"/>
          <p:cNvSpPr txBox="1"/>
          <p:nvPr/>
        </p:nvSpPr>
        <p:spPr>
          <a:xfrm>
            <a:off x="4614407" y="2692207"/>
            <a:ext cx="2183675" cy="369332"/>
          </a:xfrm>
          <a:prstGeom prst="rect">
            <a:avLst/>
          </a:prstGeom>
          <a:noFill/>
          <a:ln>
            <a:noFill/>
          </a:ln>
        </p:spPr>
        <p:txBody>
          <a:bodyPr wrap="none" rtlCol="0">
            <a:spAutoFit/>
          </a:bodyPr>
          <a:lstStyle/>
          <a:p>
            <a:pPr algn="ctr"/>
            <a:r>
              <a:rPr lang="en-US" altLang="ko-KR" b="1" dirty="0" err="1"/>
              <a:t>MergeSort</a:t>
            </a:r>
            <a:r>
              <a:rPr lang="en-US" altLang="ko-KR" b="1" dirty="0"/>
              <a:t>(3,8,4,2)</a:t>
            </a:r>
            <a:endParaRPr lang="ko-KR" altLang="en-US" b="1" dirty="0"/>
          </a:p>
        </p:txBody>
      </p:sp>
      <p:sp>
        <p:nvSpPr>
          <p:cNvPr id="104" name="TextBox 103"/>
          <p:cNvSpPr txBox="1"/>
          <p:nvPr/>
        </p:nvSpPr>
        <p:spPr>
          <a:xfrm>
            <a:off x="8358823" y="2692207"/>
            <a:ext cx="2183675" cy="369332"/>
          </a:xfrm>
          <a:prstGeom prst="rect">
            <a:avLst/>
          </a:prstGeom>
          <a:noFill/>
          <a:ln>
            <a:noFill/>
          </a:ln>
        </p:spPr>
        <p:txBody>
          <a:bodyPr wrap="none" rtlCol="0">
            <a:spAutoFit/>
          </a:bodyPr>
          <a:lstStyle/>
          <a:p>
            <a:pPr algn="ctr"/>
            <a:r>
              <a:rPr lang="en-US" altLang="ko-KR" b="1" dirty="0" err="1"/>
              <a:t>MergeSort</a:t>
            </a:r>
            <a:r>
              <a:rPr lang="en-US" altLang="ko-KR" b="1" dirty="0"/>
              <a:t>(1,6,7,5)</a:t>
            </a:r>
            <a:endParaRPr lang="ko-KR" altLang="en-US" b="1" dirty="0"/>
          </a:p>
        </p:txBody>
      </p:sp>
      <p:sp>
        <p:nvSpPr>
          <p:cNvPr id="105" name="TextBox 104"/>
          <p:cNvSpPr txBox="1"/>
          <p:nvPr/>
        </p:nvSpPr>
        <p:spPr>
          <a:xfrm>
            <a:off x="4014908" y="3340279"/>
            <a:ext cx="1805367" cy="369332"/>
          </a:xfrm>
          <a:prstGeom prst="rect">
            <a:avLst/>
          </a:prstGeom>
          <a:noFill/>
          <a:ln>
            <a:noFill/>
          </a:ln>
        </p:spPr>
        <p:txBody>
          <a:bodyPr wrap="none" rtlCol="0">
            <a:spAutoFit/>
          </a:bodyPr>
          <a:lstStyle/>
          <a:p>
            <a:pPr algn="ctr"/>
            <a:r>
              <a:rPr lang="en-US" altLang="ko-KR" b="1" dirty="0" err="1"/>
              <a:t>MergeSort</a:t>
            </a:r>
            <a:r>
              <a:rPr lang="en-US" altLang="ko-KR" b="1" dirty="0"/>
              <a:t>(3,8)</a:t>
            </a:r>
            <a:endParaRPr lang="ko-KR" altLang="en-US" b="1" dirty="0"/>
          </a:p>
        </p:txBody>
      </p:sp>
      <p:sp>
        <p:nvSpPr>
          <p:cNvPr id="106" name="TextBox 105"/>
          <p:cNvSpPr txBox="1"/>
          <p:nvPr/>
        </p:nvSpPr>
        <p:spPr>
          <a:xfrm>
            <a:off x="5959124" y="3340279"/>
            <a:ext cx="1805367" cy="369332"/>
          </a:xfrm>
          <a:prstGeom prst="rect">
            <a:avLst/>
          </a:prstGeom>
          <a:noFill/>
          <a:ln>
            <a:noFill/>
          </a:ln>
        </p:spPr>
        <p:txBody>
          <a:bodyPr wrap="none" rtlCol="0">
            <a:spAutoFit/>
          </a:bodyPr>
          <a:lstStyle/>
          <a:p>
            <a:pPr algn="ctr"/>
            <a:r>
              <a:rPr lang="en-US" altLang="ko-KR" b="1" dirty="0" err="1"/>
              <a:t>MergeSort</a:t>
            </a:r>
            <a:r>
              <a:rPr lang="en-US" altLang="ko-KR" b="1" dirty="0"/>
              <a:t>(4,2)</a:t>
            </a:r>
            <a:endParaRPr lang="ko-KR" altLang="en-US" b="1" dirty="0"/>
          </a:p>
        </p:txBody>
      </p:sp>
      <p:sp>
        <p:nvSpPr>
          <p:cNvPr id="107" name="TextBox 106"/>
          <p:cNvSpPr txBox="1"/>
          <p:nvPr/>
        </p:nvSpPr>
        <p:spPr>
          <a:xfrm>
            <a:off x="7759324" y="3322767"/>
            <a:ext cx="1805367" cy="369332"/>
          </a:xfrm>
          <a:prstGeom prst="rect">
            <a:avLst/>
          </a:prstGeom>
          <a:noFill/>
          <a:ln>
            <a:noFill/>
          </a:ln>
        </p:spPr>
        <p:txBody>
          <a:bodyPr wrap="none" rtlCol="0">
            <a:spAutoFit/>
          </a:bodyPr>
          <a:lstStyle/>
          <a:p>
            <a:pPr algn="ctr"/>
            <a:r>
              <a:rPr lang="en-US" altLang="ko-KR" b="1" dirty="0" err="1"/>
              <a:t>MergeSort</a:t>
            </a:r>
            <a:r>
              <a:rPr lang="en-US" altLang="ko-KR" b="1" dirty="0"/>
              <a:t>(1,6)</a:t>
            </a:r>
            <a:endParaRPr lang="ko-KR" altLang="en-US" b="1" dirty="0"/>
          </a:p>
        </p:txBody>
      </p:sp>
      <p:sp>
        <p:nvSpPr>
          <p:cNvPr id="108" name="TextBox 107"/>
          <p:cNvSpPr txBox="1"/>
          <p:nvPr/>
        </p:nvSpPr>
        <p:spPr>
          <a:xfrm>
            <a:off x="9775548" y="3340279"/>
            <a:ext cx="1805367" cy="369332"/>
          </a:xfrm>
          <a:prstGeom prst="rect">
            <a:avLst/>
          </a:prstGeom>
          <a:noFill/>
          <a:ln>
            <a:noFill/>
          </a:ln>
        </p:spPr>
        <p:txBody>
          <a:bodyPr wrap="none" rtlCol="0">
            <a:spAutoFit/>
          </a:bodyPr>
          <a:lstStyle/>
          <a:p>
            <a:pPr algn="ctr"/>
            <a:r>
              <a:rPr lang="en-US" altLang="ko-KR" b="1" dirty="0" err="1"/>
              <a:t>MergeSort</a:t>
            </a:r>
            <a:r>
              <a:rPr lang="en-US" altLang="ko-KR" b="1" dirty="0"/>
              <a:t>(7,5)</a:t>
            </a:r>
            <a:endParaRPr lang="ko-KR" altLang="en-US" b="1" dirty="0"/>
          </a:p>
        </p:txBody>
      </p:sp>
      <p:sp>
        <p:nvSpPr>
          <p:cNvPr id="110" name="Up-Down Arrow 109"/>
          <p:cNvSpPr/>
          <p:nvPr/>
        </p:nvSpPr>
        <p:spPr>
          <a:xfrm>
            <a:off x="2795938" y="4204375"/>
            <a:ext cx="1224136" cy="504056"/>
          </a:xfrm>
          <a:prstGeom prst="upDownArrow">
            <a:avLst>
              <a:gd name="adj1" fmla="val 87768"/>
              <a:gd name="adj2" fmla="val 2305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Turning</a:t>
            </a:r>
            <a:br>
              <a:rPr lang="en-US" altLang="ko-KR" dirty="0">
                <a:solidFill>
                  <a:schemeClr val="tx1"/>
                </a:solidFill>
              </a:rPr>
            </a:br>
            <a:r>
              <a:rPr lang="en-US" altLang="ko-KR" dirty="0">
                <a:solidFill>
                  <a:schemeClr val="tx1"/>
                </a:solidFill>
              </a:rPr>
              <a:t>Point</a:t>
            </a:r>
            <a:endParaRPr lang="ko-KR" altLang="en-US" dirty="0">
              <a:solidFill>
                <a:schemeClr val="tx1"/>
              </a:solidFill>
            </a:endParaRPr>
          </a:p>
        </p:txBody>
      </p:sp>
      <p:sp>
        <p:nvSpPr>
          <p:cNvPr id="36" name="Slide Number Placeholder 3"/>
          <p:cNvSpPr>
            <a:spLocks noGrp="1"/>
          </p:cNvSpPr>
          <p:nvPr>
            <p:ph type="sldNum" sz="quarter" idx="12"/>
          </p:nvPr>
        </p:nvSpPr>
        <p:spPr>
          <a:xfrm>
            <a:off x="11280577" y="6620808"/>
            <a:ext cx="828212" cy="216024"/>
          </a:xfrm>
        </p:spPr>
        <p:txBody>
          <a:bodyPr/>
          <a:lstStyle/>
          <a:p>
            <a:r>
              <a:rPr lang="en-US" altLang="ko-KR" dirty="0" smtClean="0"/>
              <a:t>8</a:t>
            </a:r>
            <a:endParaRPr lang="ko-KR" altLang="en-US" dirty="0"/>
          </a:p>
        </p:txBody>
      </p:sp>
    </p:spTree>
    <p:extLst>
      <p:ext uri="{BB962C8B-B14F-4D97-AF65-F5344CB8AC3E}">
        <p14:creationId xmlns:p14="http://schemas.microsoft.com/office/powerpoint/2010/main" val="175199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P spid="105" grpId="0"/>
      <p:bldP spid="106" grpId="0"/>
      <p:bldP spid="107" grpId="0"/>
      <p:bldP spid="1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42925" y="814274"/>
            <a:ext cx="11106150" cy="5791200"/>
          </a:xfrm>
          <a:prstGeom prst="rect">
            <a:avLst/>
          </a:prstGeom>
        </p:spPr>
      </p:pic>
      <p:sp>
        <p:nvSpPr>
          <p:cNvPr id="2" name="Title 1"/>
          <p:cNvSpPr>
            <a:spLocks noGrp="1"/>
          </p:cNvSpPr>
          <p:nvPr>
            <p:ph type="title"/>
          </p:nvPr>
        </p:nvSpPr>
        <p:spPr>
          <a:xfrm>
            <a:off x="0" y="18411"/>
            <a:ext cx="12192000" cy="619070"/>
          </a:xfrm>
        </p:spPr>
        <p:txBody>
          <a:bodyPr>
            <a:normAutofit fontScale="90000"/>
          </a:bodyPr>
          <a:lstStyle/>
          <a:p>
            <a:r>
              <a:rPr lang="en-US" altLang="ko-KR" dirty="0"/>
              <a:t>Implementation </a:t>
            </a:r>
            <a:r>
              <a:rPr lang="en-US" altLang="ko-KR" dirty="0" smtClean="0"/>
              <a:t>Example: Merge </a:t>
            </a:r>
            <a:r>
              <a:rPr lang="en-US" altLang="ko-KR" dirty="0"/>
              <a:t>Sort</a:t>
            </a:r>
            <a:endParaRPr lang="ko-KR" altLang="en-US" dirty="0"/>
          </a:p>
        </p:txBody>
      </p:sp>
      <p:sp>
        <p:nvSpPr>
          <p:cNvPr id="3" name="Content Placeholder 2"/>
          <p:cNvSpPr>
            <a:spLocks noGrp="1"/>
          </p:cNvSpPr>
          <p:nvPr>
            <p:ph idx="1"/>
          </p:nvPr>
        </p:nvSpPr>
        <p:spPr>
          <a:xfrm>
            <a:off x="7988458" y="2618714"/>
            <a:ext cx="3318062" cy="3749062"/>
          </a:xfrm>
        </p:spPr>
        <p:txBody>
          <a:bodyPr/>
          <a:lstStyle/>
          <a:p>
            <a:endParaRPr lang="en-US" altLang="ko-KR" dirty="0" smtClean="0">
              <a:solidFill>
                <a:schemeClr val="bg1"/>
              </a:solidFill>
            </a:endParaRPr>
          </a:p>
          <a:p>
            <a:r>
              <a:rPr lang="en-US" altLang="ko-KR" dirty="0" smtClean="0">
                <a:solidFill>
                  <a:schemeClr val="bg1"/>
                </a:solidFill>
              </a:rPr>
              <a:t>Code execution timing!</a:t>
            </a:r>
          </a:p>
          <a:p>
            <a:pPr lvl="1"/>
            <a:r>
              <a:rPr lang="en-US" altLang="ko-KR" dirty="0" smtClean="0">
                <a:solidFill>
                  <a:schemeClr val="bg1"/>
                </a:solidFill>
              </a:rPr>
              <a:t>Before Recursion</a:t>
            </a:r>
          </a:p>
          <a:p>
            <a:pPr marL="411480" lvl="1" indent="0">
              <a:buNone/>
            </a:pPr>
            <a:r>
              <a:rPr lang="en-US" altLang="ko-KR" dirty="0" smtClean="0">
                <a:solidFill>
                  <a:schemeClr val="bg1"/>
                </a:solidFill>
              </a:rPr>
              <a:t>= Before Branching out</a:t>
            </a:r>
          </a:p>
          <a:p>
            <a:pPr lvl="1"/>
            <a:r>
              <a:rPr lang="en-US" altLang="ko-KR" dirty="0" smtClean="0">
                <a:solidFill>
                  <a:schemeClr val="bg1"/>
                </a:solidFill>
              </a:rPr>
              <a:t>After Recursion</a:t>
            </a:r>
          </a:p>
          <a:p>
            <a:pPr marL="411480" lvl="1" indent="0">
              <a:buNone/>
            </a:pPr>
            <a:r>
              <a:rPr lang="en-US" altLang="ko-KR" dirty="0" smtClean="0">
                <a:solidFill>
                  <a:schemeClr val="bg1"/>
                </a:solidFill>
              </a:rPr>
              <a:t>= After Branching out</a:t>
            </a:r>
          </a:p>
          <a:p>
            <a:pPr marL="411480" lvl="1" indent="0">
              <a:buNone/>
            </a:pPr>
            <a:endParaRPr lang="en-US" altLang="ko-KR" dirty="0">
              <a:solidFill>
                <a:schemeClr val="bg1"/>
              </a:solidFill>
            </a:endParaRPr>
          </a:p>
          <a:p>
            <a:pPr marL="411480" lvl="1" indent="0">
              <a:buNone/>
            </a:pPr>
            <a:endParaRPr lang="en-US" altLang="ko-KR" dirty="0" smtClean="0">
              <a:solidFill>
                <a:schemeClr val="bg1"/>
              </a:solidFill>
            </a:endParaRPr>
          </a:p>
          <a:p>
            <a:pPr marL="411480" lvl="1" indent="0">
              <a:buNone/>
            </a:pPr>
            <a:endParaRPr lang="ko-KR" altLang="en-US" dirty="0">
              <a:solidFill>
                <a:schemeClr val="bg1"/>
              </a:solidFill>
            </a:endParaRPr>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9</a:t>
            </a:fld>
            <a:endParaRPr lang="ko-KR" altLang="en-US"/>
          </a:p>
        </p:txBody>
      </p:sp>
      <p:sp>
        <p:nvSpPr>
          <p:cNvPr id="5" name="Right Brace 4"/>
          <p:cNvSpPr/>
          <p:nvPr/>
        </p:nvSpPr>
        <p:spPr>
          <a:xfrm>
            <a:off x="5634148" y="2061816"/>
            <a:ext cx="72008" cy="108012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 name="Right Brace 8"/>
          <p:cNvSpPr/>
          <p:nvPr/>
        </p:nvSpPr>
        <p:spPr>
          <a:xfrm>
            <a:off x="5911320" y="3262347"/>
            <a:ext cx="87137" cy="362174"/>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 name="Right Brace 9"/>
          <p:cNvSpPr/>
          <p:nvPr/>
        </p:nvSpPr>
        <p:spPr>
          <a:xfrm>
            <a:off x="6919682" y="4231606"/>
            <a:ext cx="87137" cy="229373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 name="TextBox 5"/>
          <p:cNvSpPr txBox="1"/>
          <p:nvPr/>
        </p:nvSpPr>
        <p:spPr>
          <a:xfrm>
            <a:off x="5778165" y="2417210"/>
            <a:ext cx="1787797" cy="369332"/>
          </a:xfrm>
          <a:prstGeom prst="rect">
            <a:avLst/>
          </a:prstGeom>
          <a:noFill/>
        </p:spPr>
        <p:txBody>
          <a:bodyPr wrap="none" rtlCol="0">
            <a:spAutoFit/>
          </a:bodyPr>
          <a:lstStyle/>
          <a:p>
            <a:r>
              <a:rPr lang="en-US" altLang="ko-KR" b="1" dirty="0">
                <a:solidFill>
                  <a:schemeClr val="bg1"/>
                </a:solidFill>
              </a:rPr>
              <a:t>Decomposition</a:t>
            </a:r>
            <a:endParaRPr lang="ko-KR" altLang="en-US" b="1" dirty="0">
              <a:solidFill>
                <a:schemeClr val="bg1"/>
              </a:solidFill>
            </a:endParaRPr>
          </a:p>
        </p:txBody>
      </p:sp>
      <p:sp>
        <p:nvSpPr>
          <p:cNvPr id="12" name="TextBox 11"/>
          <p:cNvSpPr txBox="1"/>
          <p:nvPr/>
        </p:nvSpPr>
        <p:spPr>
          <a:xfrm>
            <a:off x="6028245" y="3255189"/>
            <a:ext cx="1106457" cy="369332"/>
          </a:xfrm>
          <a:prstGeom prst="rect">
            <a:avLst/>
          </a:prstGeom>
          <a:noFill/>
        </p:spPr>
        <p:txBody>
          <a:bodyPr wrap="none" rtlCol="0">
            <a:spAutoFit/>
          </a:bodyPr>
          <a:lstStyle/>
          <a:p>
            <a:r>
              <a:rPr lang="en-US" altLang="ko-KR" b="1" i="1" dirty="0">
                <a:solidFill>
                  <a:srgbClr val="FF0000"/>
                </a:solidFill>
              </a:rPr>
              <a:t>Recursion</a:t>
            </a:r>
            <a:endParaRPr lang="ko-KR" altLang="en-US" b="1" i="1" dirty="0">
              <a:solidFill>
                <a:srgbClr val="FF0000"/>
              </a:solidFill>
            </a:endParaRPr>
          </a:p>
        </p:txBody>
      </p:sp>
      <p:sp>
        <p:nvSpPr>
          <p:cNvPr id="13" name="TextBox 12"/>
          <p:cNvSpPr txBox="1"/>
          <p:nvPr/>
        </p:nvSpPr>
        <p:spPr>
          <a:xfrm>
            <a:off x="7134702" y="5193809"/>
            <a:ext cx="1469761" cy="369332"/>
          </a:xfrm>
          <a:prstGeom prst="rect">
            <a:avLst/>
          </a:prstGeom>
          <a:noFill/>
        </p:spPr>
        <p:txBody>
          <a:bodyPr wrap="none" rtlCol="0">
            <a:spAutoFit/>
          </a:bodyPr>
          <a:lstStyle/>
          <a:p>
            <a:r>
              <a:rPr lang="en-US" altLang="ko-KR" b="1" dirty="0">
                <a:solidFill>
                  <a:schemeClr val="bg1"/>
                </a:solidFill>
              </a:rPr>
              <a:t>Aggregation</a:t>
            </a:r>
            <a:endParaRPr lang="ko-KR" altLang="en-US" b="1" dirty="0">
              <a:solidFill>
                <a:schemeClr val="bg1"/>
              </a:solidFill>
            </a:endParaRPr>
          </a:p>
        </p:txBody>
      </p:sp>
      <p:sp>
        <p:nvSpPr>
          <p:cNvPr id="7" name="Left Brace 6"/>
          <p:cNvSpPr/>
          <p:nvPr/>
        </p:nvSpPr>
        <p:spPr>
          <a:xfrm>
            <a:off x="6738325" y="949852"/>
            <a:ext cx="72008" cy="122736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TextBox 10"/>
          <p:cNvSpPr txBox="1"/>
          <p:nvPr/>
        </p:nvSpPr>
        <p:spPr>
          <a:xfrm>
            <a:off x="4921644" y="1356010"/>
            <a:ext cx="1804148" cy="369332"/>
          </a:xfrm>
          <a:prstGeom prst="rect">
            <a:avLst/>
          </a:prstGeom>
          <a:noFill/>
        </p:spPr>
        <p:txBody>
          <a:bodyPr wrap="none" rtlCol="0">
            <a:spAutoFit/>
          </a:bodyPr>
          <a:lstStyle/>
          <a:p>
            <a:r>
              <a:rPr lang="en-US" altLang="ko-KR" b="1" dirty="0">
                <a:solidFill>
                  <a:schemeClr val="bg1"/>
                </a:solidFill>
              </a:rPr>
              <a:t>Execution Code</a:t>
            </a:r>
            <a:endParaRPr lang="ko-KR" altLang="en-US" b="1" dirty="0">
              <a:solidFill>
                <a:schemeClr val="bg1"/>
              </a:solidFill>
            </a:endParaRPr>
          </a:p>
        </p:txBody>
      </p:sp>
    </p:spTree>
    <p:extLst>
      <p:ext uri="{BB962C8B-B14F-4D97-AF65-F5344CB8AC3E}">
        <p14:creationId xmlns:p14="http://schemas.microsoft.com/office/powerpoint/2010/main" val="116727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6" grpId="0"/>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테마1">
  <a:themeElements>
    <a:clrScheme name="근접">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ustom 2">
      <a:majorFont>
        <a:latin typeface="Times New Roman"/>
        <a:ea typeface="HY헤드라인M"/>
        <a:cs typeface=""/>
      </a:majorFont>
      <a:minorFont>
        <a:latin typeface="Cambria"/>
        <a:ea typeface="굴림"/>
        <a:cs typeface=""/>
      </a:minorFont>
    </a:fontScheme>
    <a:fmtScheme name="근접">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spDef>
      <a:spPr>
        <a:ln w="38100">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테마1" id="{54E55F99-99B4-4F73-9226-F1F5BE55C0EC}" vid="{7375C336-446F-492B-900C-1EA649161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테마1</Template>
  <TotalTime>7360</TotalTime>
  <Words>9116</Words>
  <Application>Microsoft Office PowerPoint</Application>
  <PresentationFormat>와이드스크린</PresentationFormat>
  <Paragraphs>1140</Paragraphs>
  <Slides>22</Slides>
  <Notes>21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22</vt:i4>
      </vt:variant>
    </vt:vector>
  </HeadingPairs>
  <TitlesOfParts>
    <vt:vector size="30" baseType="lpstr">
      <vt:lpstr>HY헤드라인M</vt:lpstr>
      <vt:lpstr>굴림</vt:lpstr>
      <vt:lpstr>맑은 고딕</vt:lpstr>
      <vt:lpstr>Arial</vt:lpstr>
      <vt:lpstr>Cambria</vt:lpstr>
      <vt:lpstr>Cambria Math</vt:lpstr>
      <vt:lpstr>Times New Roman</vt:lpstr>
      <vt:lpstr>테마1</vt:lpstr>
      <vt:lpstr>Recursions  and Dynamic Programming</vt:lpstr>
      <vt:lpstr>Weekly Objectives</vt:lpstr>
      <vt:lpstr>Recursion</vt:lpstr>
      <vt:lpstr>Repeating Problems and Divide and Conquer</vt:lpstr>
      <vt:lpstr>More examples…</vt:lpstr>
      <vt:lpstr>Recursion</vt:lpstr>
      <vt:lpstr>Recursions and Stackframe</vt:lpstr>
      <vt:lpstr>Merge Sort</vt:lpstr>
      <vt:lpstr>Implementation Example: Merge Sort</vt:lpstr>
      <vt:lpstr>Problems in Recursions of Fibonacci Sequence</vt:lpstr>
      <vt:lpstr>Dynamic Programming</vt:lpstr>
      <vt:lpstr>Dynamic Programming</vt:lpstr>
      <vt:lpstr>Memoization</vt:lpstr>
      <vt:lpstr>Implementation Example: Fibonacci Sequence in DP</vt:lpstr>
      <vt:lpstr>Assembly Line Scheduling </vt:lpstr>
      <vt:lpstr>Process of Assembly Line Scheduling </vt:lpstr>
      <vt:lpstr>Process of Assembly Line Scheduling </vt:lpstr>
      <vt:lpstr>Process of Assembly Line Scheduling </vt:lpstr>
      <vt:lpstr>Process of Assembly Line Scheduling </vt:lpstr>
      <vt:lpstr>Implementation Example: Assembly Line Scheduling in Recursion</vt:lpstr>
      <vt:lpstr>Implementation Example: Assembly Line Scheduling in DP</vt:lpstr>
      <vt:lpstr>Further 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Variational Inference on Probabilistic Graphical Models</dc:title>
  <dc:creator>Il-Chul Moon</dc:creator>
  <cp:lastModifiedBy>Windows 사용자</cp:lastModifiedBy>
  <cp:revision>343</cp:revision>
  <dcterms:created xsi:type="dcterms:W3CDTF">2013-08-14T02:12:56Z</dcterms:created>
  <dcterms:modified xsi:type="dcterms:W3CDTF">2017-09-11T05:07:10Z</dcterms:modified>
</cp:coreProperties>
</file>