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78" r:id="rId4"/>
    <p:sldId id="276" r:id="rId5"/>
    <p:sldId id="27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8A2A-1E5F-40D7-8CB3-2B8724FC372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5F4-F201-4E36-82E4-39EF77B5F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0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8A2A-1E5F-40D7-8CB3-2B8724FC372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5F4-F201-4E36-82E4-39EF77B5F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18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8A2A-1E5F-40D7-8CB3-2B8724FC372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5F4-F201-4E36-82E4-39EF77B5F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3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"/>
            <a:ext cx="12192000" cy="68565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7" y="224688"/>
            <a:ext cx="2419722" cy="396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615" y="6275640"/>
            <a:ext cx="2391740" cy="32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8A2A-1E5F-40D7-8CB3-2B8724FC372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5F4-F201-4E36-82E4-39EF77B5F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4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8A2A-1E5F-40D7-8CB3-2B8724FC372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5F4-F201-4E36-82E4-39EF77B5F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3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8A2A-1E5F-40D7-8CB3-2B8724FC372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5F4-F201-4E36-82E4-39EF77B5F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7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8A2A-1E5F-40D7-8CB3-2B8724FC372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5F4-F201-4E36-82E4-39EF77B5F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2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8A2A-1E5F-40D7-8CB3-2B8724FC372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5F4-F201-4E36-82E4-39EF77B5F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1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8A2A-1E5F-40D7-8CB3-2B8724FC372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5F4-F201-4E36-82E4-39EF77B5F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9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8A2A-1E5F-40D7-8CB3-2B8724FC372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5F4-F201-4E36-82E4-39EF77B5F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8A2A-1E5F-40D7-8CB3-2B8724FC372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5F4-F201-4E36-82E4-39EF77B5F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3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8A2A-1E5F-40D7-8CB3-2B8724FC372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75F4-F201-4E36-82E4-39EF77B5F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2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93000" y="2154922"/>
            <a:ext cx="9000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『</a:t>
            </a:r>
            <a:r>
              <a:rPr lang="ko-KR" altLang="en-US" sz="30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콘텐츠 제작 지원 신청</a:t>
            </a:r>
            <a:r>
              <a:rPr lang="en-US" altLang="ko-KR" sz="30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』 </a:t>
            </a:r>
            <a:r>
              <a:rPr lang="ko-KR" altLang="en-US" sz="30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이용가이드 </a:t>
            </a:r>
            <a:r>
              <a:rPr lang="en-US" altLang="ko-KR" sz="20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(KB</a:t>
            </a:r>
            <a:r>
              <a:rPr lang="ko-KR" altLang="en-US" sz="20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스타런 등재용</a:t>
            </a:r>
            <a:r>
              <a:rPr lang="en-US" altLang="ko-KR" sz="2000" smtClean="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)</a:t>
            </a:r>
            <a:endParaRPr lang="ko-KR" altLang="en-US" sz="20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3000" y="4482842"/>
            <a:ext cx="1334020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2023. </a:t>
            </a:r>
            <a:r>
              <a:rPr lang="en-US" altLang="ko-KR" sz="170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10</a:t>
            </a:r>
            <a:endParaRPr lang="en-US" altLang="ko-KR" sz="1700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  <a:p>
            <a:r>
              <a:rPr lang="ko-KR" altLang="en-US" sz="170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경영지원그룹</a:t>
            </a:r>
            <a:endParaRPr lang="en-US" altLang="ko-KR" sz="1700" smtClean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  <a:p>
            <a:r>
              <a:rPr lang="ko-KR" altLang="en-US" sz="1700" smtClean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인재개발부</a:t>
            </a:r>
            <a:endParaRPr lang="en-US" altLang="ko-KR" sz="1700" smtClean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  <a:p>
            <a:endParaRPr lang="ko-KR" altLang="en-US" sz="1700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0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60474"/>
            <a:ext cx="9901238" cy="676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8736013" y="6629400"/>
            <a:ext cx="2311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fld id="{9E2A013D-D979-4E3B-B342-6219AD18883A}" type="slidenum">
              <a:rPr lang="en-US" altLang="ko-KR" sz="900" b="1">
                <a:solidFill>
                  <a:srgbClr val="A7A08B"/>
                </a:solidFill>
                <a:latin typeface="KB금융 제목체 Bold" panose="020B0803000000000000" pitchFamily="50" charset="-127"/>
                <a:ea typeface="KB금융 제목체 Bold" panose="020B0803000000000000" pitchFamily="50" charset="-127"/>
                <a:cs typeface="Lucida Sans Unicode" panose="020B0602030504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</a:t>
            </a:fld>
            <a:endParaRPr lang="en-US" altLang="ko-KR" sz="900" b="1">
              <a:solidFill>
                <a:srgbClr val="A7A08B"/>
              </a:solidFill>
              <a:latin typeface="KB금융 제목체 Bold" panose="020B0803000000000000" pitchFamily="50" charset="-127"/>
              <a:ea typeface="KB금융 제목체 Bold" panose="020B0803000000000000" pitchFamily="50" charset="-127"/>
              <a:cs typeface="Lucida Sans Unicode" panose="020B0602030504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2766748" y="2815926"/>
            <a:ext cx="7308905" cy="1121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861" tIns="45861" rIns="45861" bIns="45861">
            <a:spAutoFit/>
          </a:bodyPr>
          <a:lstStyle/>
          <a:p>
            <a:pPr defTabSz="936200">
              <a:lnSpc>
                <a:spcPct val="180000"/>
              </a:lnSpc>
              <a:buSzPct val="100000"/>
              <a:defRPr sz="2100">
                <a:latin typeface="KB금융 본문체 Medium"/>
                <a:ea typeface="KB금융 본문체 Medium"/>
                <a:cs typeface="KB금융 본문체 Medium"/>
                <a:sym typeface="KB금융 본문체 Medium"/>
              </a:defRPr>
            </a:pPr>
            <a:r>
              <a:rPr kumimoji="1" lang="en-US" altLang="ko-KR" sz="1858" spc="-46" smtClean="0">
                <a:solidFill>
                  <a:srgbClr val="585043"/>
                </a:solidFill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KB</a:t>
            </a:r>
            <a:r>
              <a:rPr kumimoji="1" lang="ko-KR" altLang="en-US" sz="1858" spc="-46" smtClean="0">
                <a:solidFill>
                  <a:srgbClr val="585043"/>
                </a:solidFill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스타런 </a:t>
            </a:r>
            <a:r>
              <a:rPr kumimoji="1" lang="en-US" altLang="ko-KR" sz="1858" spc="-46" smtClean="0">
                <a:solidFill>
                  <a:srgbClr val="585043"/>
                </a:solidFill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&gt; </a:t>
            </a:r>
            <a:r>
              <a:rPr kumimoji="1" lang="ko-KR" altLang="en-US" sz="1858" spc="-46" smtClean="0">
                <a:solidFill>
                  <a:srgbClr val="585043"/>
                </a:solidFill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관리자 페이지로 </a:t>
            </a:r>
            <a:r>
              <a:rPr kumimoji="1" lang="en-US" altLang="ko-KR" sz="1858" spc="-46" smtClean="0">
                <a:solidFill>
                  <a:srgbClr val="585043"/>
                </a:solidFill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&gt; </a:t>
            </a:r>
            <a:r>
              <a:rPr kumimoji="1" lang="ko-KR" altLang="en-US" sz="1858" spc="-46" smtClean="0">
                <a:solidFill>
                  <a:srgbClr val="585043"/>
                </a:solidFill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자기주도학습관리 </a:t>
            </a:r>
            <a:r>
              <a:rPr kumimoji="1" lang="en-US" altLang="ko-KR" sz="1858" spc="-46" smtClean="0">
                <a:solidFill>
                  <a:srgbClr val="585043"/>
                </a:solidFill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&gt; </a:t>
            </a:r>
            <a:r>
              <a:rPr kumimoji="1" lang="ko-KR" altLang="en-US" sz="1858" spc="-46" smtClean="0">
                <a:solidFill>
                  <a:srgbClr val="585043"/>
                </a:solidFill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콘텐츠 제작 지원 신청 </a:t>
            </a:r>
            <a:endParaRPr kumimoji="1" lang="en-US" sz="1858" spc="-46" dirty="0">
              <a:solidFill>
                <a:srgbClr val="585043"/>
              </a:solidFill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  <a:p>
            <a:pPr defTabSz="936200">
              <a:lnSpc>
                <a:spcPct val="180000"/>
              </a:lnSpc>
              <a:buSzPct val="100000"/>
              <a:defRPr sz="2100">
                <a:latin typeface="KB금융 본문체 Medium"/>
                <a:ea typeface="KB금융 본문체 Medium"/>
                <a:cs typeface="KB금융 본문체 Medium"/>
                <a:sym typeface="KB금융 본문체 Medium"/>
              </a:defRPr>
            </a:pPr>
            <a:endParaRPr kumimoji="1" lang="ko-KR" altLang="en-US" sz="1858" spc="-46" dirty="0">
              <a:solidFill>
                <a:srgbClr val="585043"/>
              </a:solidFill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gray">
          <a:xfrm>
            <a:off x="2766748" y="1973411"/>
            <a:ext cx="54766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212824" bIns="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명조" pitchFamily="18" charset="-127"/>
                <a:ea typeface="굴림" pitchFamily="50" charset="-127"/>
              </a:defRPr>
            </a:lvl9pPr>
          </a:lstStyle>
          <a:p>
            <a:pPr defTabSz="900984" eaLnBrk="1" fontAlgn="base" hangingPunct="1">
              <a:spcBef>
                <a:spcPct val="0"/>
              </a:spcBef>
              <a:spcAft>
                <a:spcPts val="743"/>
              </a:spcAft>
              <a:defRPr/>
            </a:pPr>
            <a:r>
              <a:rPr lang="ko-KR" altLang="en-US" sz="2000" b="1" spc="-46" smtClean="0">
                <a:solidFill>
                  <a:srgbClr val="585043"/>
                </a:solidFill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「콘텐츠 제작 지원 신청」 이용가이드 </a:t>
            </a:r>
            <a:r>
              <a:rPr lang="en-US" altLang="ko-KR" sz="1500" b="1" spc="-46" smtClean="0">
                <a:solidFill>
                  <a:srgbClr val="585043"/>
                </a:solidFill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(KB</a:t>
            </a:r>
            <a:r>
              <a:rPr lang="ko-KR" altLang="en-US" sz="1500" b="1" spc="-46" smtClean="0">
                <a:solidFill>
                  <a:srgbClr val="585043"/>
                </a:solidFill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스타런 등재용</a:t>
            </a:r>
            <a:r>
              <a:rPr lang="en-US" altLang="ko-KR" sz="1500" b="1" spc="-46" smtClean="0">
                <a:solidFill>
                  <a:srgbClr val="585043"/>
                </a:solidFill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)</a:t>
            </a:r>
            <a:endParaRPr lang="en-US" altLang="ko-KR" sz="1500" b="1" spc="-46" dirty="0">
              <a:solidFill>
                <a:srgbClr val="585043"/>
              </a:solidFill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360645" y="1984343"/>
            <a:ext cx="262883" cy="285927"/>
            <a:chOff x="796705" y="3563555"/>
            <a:chExt cx="178053" cy="8975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796705" y="3563555"/>
              <a:ext cx="90535" cy="8975"/>
            </a:xfrm>
            <a:prstGeom prst="rect">
              <a:avLst/>
            </a:prstGeom>
            <a:solidFill>
              <a:srgbClr val="585043"/>
            </a:solidFill>
            <a:ln>
              <a:noFill/>
            </a:ln>
          </p:spPr>
          <p:txBody>
            <a:bodyPr vert="horz" wrap="square" lIns="0" tIns="33452" rIns="0" bIns="33452" rtlCol="0" anchor="b" anchorCtr="0">
              <a:spAutoFit/>
            </a:bodyPr>
            <a:lstStyle/>
            <a:p>
              <a:pPr algn="ctr" defTabSz="849529" fontAlgn="base">
                <a:lnSpc>
                  <a:spcPts val="1115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ko-KR" altLang="en-US" sz="1022" b="1" spc="-46" dirty="0">
                <a:solidFill>
                  <a:srgbClr val="000000"/>
                </a:solidFill>
                <a:latin typeface="KB금융 제목체 Bold" panose="020B0803000000000000" pitchFamily="50" charset="-127"/>
                <a:ea typeface="KB금융 제목체 Bold" panose="020B0803000000000000" pitchFamily="50" charset="-127"/>
                <a:cs typeface="Calibri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84223" y="3563555"/>
              <a:ext cx="90535" cy="8975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vert="horz" wrap="square" lIns="0" tIns="33452" rIns="0" bIns="33452" rtlCol="0" anchor="b" anchorCtr="0">
              <a:spAutoFit/>
            </a:bodyPr>
            <a:lstStyle/>
            <a:p>
              <a:pPr algn="ctr" defTabSz="849529" fontAlgn="base">
                <a:lnSpc>
                  <a:spcPts val="1115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ko-KR" altLang="en-US" sz="1022" b="1" spc="-46" dirty="0">
                <a:solidFill>
                  <a:srgbClr val="000000"/>
                </a:solidFill>
                <a:latin typeface="KB금융 제목체 Bold" panose="020B0803000000000000" pitchFamily="50" charset="-127"/>
                <a:ea typeface="KB금융 제목체 Bold" panose="020B0803000000000000" pitchFamily="50" charset="-127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96124" y="796102"/>
            <a:ext cx="10800000" cy="212"/>
            <a:chOff x="218578" y="744058"/>
            <a:chExt cx="9553246" cy="212"/>
          </a:xfrm>
        </p:grpSpPr>
        <p:cxnSp>
          <p:nvCxnSpPr>
            <p:cNvPr id="22" name="직선 연결선 21"/>
            <p:cNvCxnSpPr/>
            <p:nvPr/>
          </p:nvCxnSpPr>
          <p:spPr>
            <a:xfrm flipV="1">
              <a:off x="1121941" y="744058"/>
              <a:ext cx="8649883" cy="212"/>
            </a:xfrm>
            <a:prstGeom prst="line">
              <a:avLst/>
            </a:prstGeom>
            <a:ln w="28575">
              <a:solidFill>
                <a:srgbClr val="5C44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18578" y="744058"/>
              <a:ext cx="892120" cy="212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제목 1">
            <a:extLst>
              <a:ext uri="{FF2B5EF4-FFF2-40B4-BE49-F238E27FC236}">
                <a16:creationId xmlns:a16="http://schemas.microsoft.com/office/drawing/2014/main" id="{7F64E52F-990F-4811-A32B-49BCAC8495A4}"/>
              </a:ext>
            </a:extLst>
          </p:cNvPr>
          <p:cNvSpPr txBox="1">
            <a:spLocks/>
          </p:cNvSpPr>
          <p:nvPr/>
        </p:nvSpPr>
        <p:spPr>
          <a:xfrm>
            <a:off x="733219" y="267145"/>
            <a:ext cx="9083641" cy="5111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smtClean="0">
                <a:solidFill>
                  <a:srgbClr val="FCAF17"/>
                </a:solidFill>
                <a:latin typeface="KB금융 본문체 Bold" panose="020B0803000000000000" pitchFamily="50" charset="-127"/>
                <a:ea typeface="KB금융 본문체 Bold" panose="020B0803000000000000" pitchFamily="50" charset="-127"/>
              </a:rPr>
              <a:t>「콘텐츠 제작 지원 신청」 이용가이드</a:t>
            </a:r>
            <a:endParaRPr lang="ko-KR" altLang="en-US" sz="2100" dirty="0">
              <a:solidFill>
                <a:srgbClr val="FCAF17"/>
              </a:solidFill>
              <a:latin typeface="KB금융 본문체 Bold" panose="020B0803000000000000" pitchFamily="50" charset="-127"/>
              <a:ea typeface="KB금융 본문체 Bold" panose="020B08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1107044"/>
            <a:ext cx="11083636" cy="5477101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0045259" y="1751659"/>
            <a:ext cx="1045028" cy="2770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위쪽 화살표 7"/>
          <p:cNvSpPr/>
          <p:nvPr/>
        </p:nvSpPr>
        <p:spPr>
          <a:xfrm rot="2000453">
            <a:off x="10978544" y="1491331"/>
            <a:ext cx="337457" cy="301186"/>
          </a:xfrm>
          <a:prstGeom prst="upArrow">
            <a:avLst/>
          </a:prstGeom>
          <a:solidFill>
            <a:srgbClr val="FCAF1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7335" y="1168708"/>
            <a:ext cx="412285" cy="36427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944526" y="1451362"/>
            <a:ext cx="415498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①</a:t>
            </a:r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4182" y="1195049"/>
            <a:ext cx="713901" cy="2770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96124" y="796102"/>
            <a:ext cx="10800000" cy="212"/>
            <a:chOff x="218578" y="744058"/>
            <a:chExt cx="9553246" cy="212"/>
          </a:xfrm>
        </p:grpSpPr>
        <p:cxnSp>
          <p:nvCxnSpPr>
            <p:cNvPr id="22" name="직선 연결선 21"/>
            <p:cNvCxnSpPr/>
            <p:nvPr/>
          </p:nvCxnSpPr>
          <p:spPr>
            <a:xfrm flipV="1">
              <a:off x="1121941" y="744058"/>
              <a:ext cx="8649883" cy="212"/>
            </a:xfrm>
            <a:prstGeom prst="line">
              <a:avLst/>
            </a:prstGeom>
            <a:ln w="28575">
              <a:solidFill>
                <a:srgbClr val="5C44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18578" y="744058"/>
              <a:ext cx="892120" cy="212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제목 1">
            <a:extLst>
              <a:ext uri="{FF2B5EF4-FFF2-40B4-BE49-F238E27FC236}">
                <a16:creationId xmlns:a16="http://schemas.microsoft.com/office/drawing/2014/main" id="{7F64E52F-990F-4811-A32B-49BCAC8495A4}"/>
              </a:ext>
            </a:extLst>
          </p:cNvPr>
          <p:cNvSpPr txBox="1">
            <a:spLocks/>
          </p:cNvSpPr>
          <p:nvPr/>
        </p:nvSpPr>
        <p:spPr>
          <a:xfrm>
            <a:off x="733219" y="267145"/>
            <a:ext cx="9083641" cy="5111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smtClean="0">
                <a:solidFill>
                  <a:srgbClr val="FCAF17"/>
                </a:solidFill>
                <a:latin typeface="KB금융 본문체 Bold" panose="020B0803000000000000" pitchFamily="50" charset="-127"/>
                <a:ea typeface="KB금융 본문체 Bold" panose="020B0803000000000000" pitchFamily="50" charset="-127"/>
              </a:rPr>
              <a:t>「콘텐츠 제작 지원 신청」 이용가이드</a:t>
            </a:r>
            <a:endParaRPr lang="ko-KR" altLang="en-US" sz="2100" dirty="0">
              <a:solidFill>
                <a:srgbClr val="FCAF17"/>
              </a:solidFill>
              <a:latin typeface="KB금융 본문체 Bold" panose="020B0803000000000000" pitchFamily="50" charset="-127"/>
              <a:ea typeface="KB금융 본문체 Bold" panose="020B08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73958"/>
            <a:ext cx="12192000" cy="4588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19060"/>
            <a:ext cx="1464907" cy="28150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29844"/>
            <a:ext cx="1464907" cy="4819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" y="2936355"/>
            <a:ext cx="1352940" cy="282704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1131420" y="3984171"/>
            <a:ext cx="858416" cy="2799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3079" y="1455021"/>
            <a:ext cx="453514" cy="4007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57" y="1512828"/>
            <a:ext cx="9985310" cy="34290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950098" y="1567542"/>
            <a:ext cx="755780" cy="2695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00936" y="12703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②</a:t>
            </a:r>
            <a:endParaRPr lang="ko-KR" altLang="en-US" b="1"/>
          </a:p>
        </p:txBody>
      </p:sp>
      <p:sp>
        <p:nvSpPr>
          <p:cNvPr id="15" name="직사각형 14"/>
          <p:cNvSpPr/>
          <p:nvPr/>
        </p:nvSpPr>
        <p:spPr>
          <a:xfrm>
            <a:off x="1072736" y="25923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③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670614" y="36697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④</a:t>
            </a: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717" y="2908362"/>
            <a:ext cx="1377534" cy="3296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96124" y="796102"/>
            <a:ext cx="10800000" cy="212"/>
            <a:chOff x="218578" y="744058"/>
            <a:chExt cx="9553246" cy="212"/>
          </a:xfrm>
        </p:grpSpPr>
        <p:cxnSp>
          <p:nvCxnSpPr>
            <p:cNvPr id="22" name="직선 연결선 21"/>
            <p:cNvCxnSpPr/>
            <p:nvPr/>
          </p:nvCxnSpPr>
          <p:spPr>
            <a:xfrm flipV="1">
              <a:off x="1121941" y="744058"/>
              <a:ext cx="8649883" cy="212"/>
            </a:xfrm>
            <a:prstGeom prst="line">
              <a:avLst/>
            </a:prstGeom>
            <a:ln w="28575">
              <a:solidFill>
                <a:srgbClr val="5C44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18578" y="744058"/>
              <a:ext cx="892120" cy="212"/>
            </a:xfrm>
            <a:prstGeom prst="line">
              <a:avLst/>
            </a:prstGeom>
            <a:ln w="28575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제목 1">
            <a:extLst>
              <a:ext uri="{FF2B5EF4-FFF2-40B4-BE49-F238E27FC236}">
                <a16:creationId xmlns:a16="http://schemas.microsoft.com/office/drawing/2014/main" id="{7F64E52F-990F-4811-A32B-49BCAC8495A4}"/>
              </a:ext>
            </a:extLst>
          </p:cNvPr>
          <p:cNvSpPr txBox="1">
            <a:spLocks/>
          </p:cNvSpPr>
          <p:nvPr/>
        </p:nvSpPr>
        <p:spPr>
          <a:xfrm>
            <a:off x="733219" y="267145"/>
            <a:ext cx="9083641" cy="5111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smtClean="0">
                <a:solidFill>
                  <a:srgbClr val="FCAF17"/>
                </a:solidFill>
                <a:latin typeface="KB금융 본문체 Bold" panose="020B0803000000000000" pitchFamily="50" charset="-127"/>
                <a:ea typeface="KB금융 본문체 Bold" panose="020B0803000000000000" pitchFamily="50" charset="-127"/>
              </a:rPr>
              <a:t>「콘텐츠 제작 지원 신청」 이용가이드</a:t>
            </a:r>
            <a:endParaRPr lang="ko-KR" altLang="en-US" sz="2100" dirty="0">
              <a:solidFill>
                <a:srgbClr val="FCAF17"/>
              </a:solidFill>
              <a:latin typeface="KB금융 본문체 Bold" panose="020B0803000000000000" pitchFamily="50" charset="-127"/>
              <a:ea typeface="KB금융 본문체 Bold" panose="020B08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4" y="848757"/>
            <a:ext cx="10916816" cy="5982929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19445" y="6157084"/>
            <a:ext cx="2101391" cy="5025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>
            <a:off x="2965135" y="6218438"/>
            <a:ext cx="457200" cy="363891"/>
          </a:xfrm>
          <a:prstGeom prst="leftArrow">
            <a:avLst/>
          </a:prstGeom>
          <a:solidFill>
            <a:srgbClr val="FCAF1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18461" y="6243775"/>
            <a:ext cx="652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FCAF17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내용을 </a:t>
            </a:r>
            <a:r>
              <a:rPr lang="ko-KR" altLang="en-US" sz="1600" smtClean="0">
                <a:solidFill>
                  <a:srgbClr val="FCAF17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작성 후 </a:t>
            </a:r>
            <a:r>
              <a:rPr lang="en-US" altLang="ko-KR" sz="1600" smtClean="0">
                <a:solidFill>
                  <a:srgbClr val="FCAF17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“</a:t>
            </a:r>
            <a:r>
              <a:rPr lang="ko-KR" altLang="en-US" sz="1600" smtClean="0">
                <a:solidFill>
                  <a:srgbClr val="FCAF17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저장</a:t>
            </a:r>
            <a:r>
              <a:rPr lang="en-US" altLang="ko-KR" sz="1600" smtClean="0">
                <a:solidFill>
                  <a:srgbClr val="FCAF17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” </a:t>
            </a:r>
            <a:r>
              <a:rPr lang="ko-KR" altLang="en-US" sz="1600" smtClean="0">
                <a:solidFill>
                  <a:srgbClr val="FCAF17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버튼을 눌러주세요</a:t>
            </a:r>
            <a:r>
              <a:rPr lang="en-US" altLang="ko-KR" sz="1600" smtClean="0">
                <a:solidFill>
                  <a:srgbClr val="FCAF17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 </a:t>
            </a:r>
            <a:r>
              <a:rPr lang="ko-KR" altLang="en-US" sz="1600" smtClean="0">
                <a:solidFill>
                  <a:srgbClr val="FCAF17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담당자가 확인 후 연락드립니다</a:t>
            </a:r>
            <a:r>
              <a:rPr lang="en-US" altLang="ko-KR" sz="1600" smtClean="0">
                <a:solidFill>
                  <a:srgbClr val="FCAF17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endParaRPr lang="ko-KR" altLang="en-US" sz="1600">
              <a:solidFill>
                <a:srgbClr val="FCAF17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85457" y="3539439"/>
            <a:ext cx="7260772" cy="214290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48739" y="3380792"/>
            <a:ext cx="1586204" cy="271445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&lt;</a:t>
            </a:r>
            <a:r>
              <a:rPr lang="ko-KR" altLang="en-US" sz="1400" smtClean="0">
                <a:solidFill>
                  <a:srgbClr val="0070C0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제작형식 예시</a:t>
            </a:r>
            <a:r>
              <a:rPr lang="en-US" altLang="ko-KR" sz="1400" smtClean="0">
                <a:solidFill>
                  <a:srgbClr val="0070C0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&gt;</a:t>
            </a:r>
            <a:endParaRPr lang="ko-KR" altLang="en-US" sz="1400">
              <a:solidFill>
                <a:srgbClr val="0070C0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94" y="3671756"/>
            <a:ext cx="7144139" cy="18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85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KB금융 본문체 Bold</vt:lpstr>
      <vt:lpstr>KB금융 본문체 Medium</vt:lpstr>
      <vt:lpstr>KB금융 제목체 Bold</vt:lpstr>
      <vt:lpstr>KB금융 제목체 Medium</vt:lpstr>
      <vt:lpstr>맑은 고딕</vt:lpstr>
      <vt:lpstr>Arial</vt:lpstr>
      <vt:lpstr>Calibri</vt:lpstr>
      <vt:lpstr>Lucida Sans Unicode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23</cp:revision>
  <dcterms:created xsi:type="dcterms:W3CDTF">2023-08-18T09:17:42Z</dcterms:created>
  <dcterms:modified xsi:type="dcterms:W3CDTF">2023-10-05T04:31:08Z</dcterms:modified>
</cp:coreProperties>
</file>