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4362" r:id="rId2"/>
    <p:sldId id="8546" r:id="rId3"/>
    <p:sldId id="8522" r:id="rId4"/>
    <p:sldId id="3415" r:id="rId5"/>
    <p:sldId id="18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8" autoAdjust="0"/>
  </p:normalViewPr>
  <p:slideViewPr>
    <p:cSldViewPr snapToGrid="0">
      <p:cViewPr varScale="1">
        <p:scale>
          <a:sx n="84" d="100"/>
          <a:sy n="84" d="100"/>
        </p:scale>
        <p:origin x="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3D04B7-F2E5-4C63-A4C0-10071791C2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75B01-157B-4945-B250-2F712A8C98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8D6-B599-429B-A624-6A8E4D03D0D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A39A-8B2F-4CC3-993F-1F9554A40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E30B6-6CFB-46EF-B5EB-A563959AB4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D79F2-35F5-4B6E-86FC-07CC0426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0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9174-9479-412A-B069-F3DF9D7A5666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8AF7F-066E-4BCD-B99A-AC4EB14F3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85D7-00F8-4974-AB9B-DBC46362C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557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4304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1390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N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1926" y="1321235"/>
            <a:ext cx="11431861" cy="5212610"/>
          </a:xfrm>
        </p:spPr>
        <p:txBody>
          <a:bodyPr/>
          <a:lstStyle>
            <a:lvl1pPr marL="0" indent="0">
              <a:spcBef>
                <a:spcPts val="196"/>
              </a:spcBef>
              <a:buNone/>
              <a:defRPr sz="1765" b="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196"/>
              </a:spcBef>
              <a:defRPr sz="1765" b="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196"/>
              </a:spcBef>
              <a:defRPr sz="1765" b="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196"/>
              </a:spcBef>
              <a:defRPr sz="1765" b="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196"/>
              </a:spcBef>
              <a:defRPr sz="1765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Consumer and Device Sales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EB658A-C4AE-42F2-B4B9-7970916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788" y="6445299"/>
            <a:ext cx="235446" cy="3279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80">
                <a:solidFill>
                  <a:schemeClr val="tx1"/>
                </a:solidFill>
              </a:defRPr>
            </a:lvl1pPr>
          </a:lstStyle>
          <a:p>
            <a:fld id="{A64EE09E-D5B7-40B0-9125-FC5EF6416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18607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89" r:id="rId2"/>
    <p:sldLayoutId id="2147483791" r:id="rId3"/>
    <p:sldLayoutId id="2147483792" r:id="rId4"/>
    <p:sldLayoutId id="214748379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F886CA52-4A33-454F-9C9E-32E1158C4A28}"/>
              </a:ext>
            </a:extLst>
          </p:cNvPr>
          <p:cNvSpPr/>
          <p:nvPr/>
        </p:nvSpPr>
        <p:spPr>
          <a:xfrm>
            <a:off x="5577248" y="5240824"/>
            <a:ext cx="4497483" cy="8144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FFF8916-E56C-4BCA-A42B-8B22474AC881}"/>
              </a:ext>
            </a:extLst>
          </p:cNvPr>
          <p:cNvSpPr/>
          <p:nvPr/>
        </p:nvSpPr>
        <p:spPr>
          <a:xfrm>
            <a:off x="4890319" y="1636269"/>
            <a:ext cx="4949605" cy="23322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39D18B11-75B1-4613-99E1-3324A4A7BD5B}"/>
              </a:ext>
            </a:extLst>
          </p:cNvPr>
          <p:cNvSpPr/>
          <p:nvPr/>
        </p:nvSpPr>
        <p:spPr>
          <a:xfrm>
            <a:off x="2148996" y="1177239"/>
            <a:ext cx="1409591" cy="7488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4C6A7F-62E3-48B7-AC3B-AAA2AE4B065A}"/>
              </a:ext>
            </a:extLst>
          </p:cNvPr>
          <p:cNvSpPr/>
          <p:nvPr/>
        </p:nvSpPr>
        <p:spPr>
          <a:xfrm>
            <a:off x="2211438" y="1474686"/>
            <a:ext cx="1246802" cy="133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/>
              <a:t>Training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47C01D-CFC3-4BB0-BD18-F2DD2649391E}"/>
              </a:ext>
            </a:extLst>
          </p:cNvPr>
          <p:cNvSpPr/>
          <p:nvPr/>
        </p:nvSpPr>
        <p:spPr>
          <a:xfrm>
            <a:off x="2199989" y="1669195"/>
            <a:ext cx="1246802" cy="133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/>
              <a:t>Inference 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C60E0D-7164-4C85-BBD5-2073BF0E391E}"/>
              </a:ext>
            </a:extLst>
          </p:cNvPr>
          <p:cNvSpPr txBox="1"/>
          <p:nvPr/>
        </p:nvSpPr>
        <p:spPr>
          <a:xfrm>
            <a:off x="2194270" y="1926101"/>
            <a:ext cx="620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Git Repo</a:t>
            </a:r>
          </a:p>
        </p:txBody>
      </p:sp>
      <p:sp>
        <p:nvSpPr>
          <p:cNvPr id="39" name="Flowchart: Direct Access Storage 38">
            <a:extLst>
              <a:ext uri="{FF2B5EF4-FFF2-40B4-BE49-F238E27FC236}">
                <a16:creationId xmlns:a16="http://schemas.microsoft.com/office/drawing/2014/main" id="{B64F8BA1-0A90-4E6E-9CB4-B46256C62A35}"/>
              </a:ext>
            </a:extLst>
          </p:cNvPr>
          <p:cNvSpPr/>
          <p:nvPr/>
        </p:nvSpPr>
        <p:spPr>
          <a:xfrm>
            <a:off x="4991280" y="1296902"/>
            <a:ext cx="1882459" cy="49443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DevOps Pipeline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5F580B-F62F-4884-9581-4CAEBD7D621A}"/>
              </a:ext>
            </a:extLst>
          </p:cNvPr>
          <p:cNvCxnSpPr>
            <a:cxnSpLocks/>
          </p:cNvCxnSpPr>
          <p:nvPr/>
        </p:nvCxnSpPr>
        <p:spPr>
          <a:xfrm flipV="1">
            <a:off x="3558587" y="1475702"/>
            <a:ext cx="1432693" cy="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55E26A-EB86-4554-AD70-68F5E546C6B3}"/>
              </a:ext>
            </a:extLst>
          </p:cNvPr>
          <p:cNvSpPr txBox="1"/>
          <p:nvPr/>
        </p:nvSpPr>
        <p:spPr>
          <a:xfrm>
            <a:off x="9147127" y="2115437"/>
            <a:ext cx="57913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Register Model</a:t>
            </a:r>
          </a:p>
        </p:txBody>
      </p:sp>
      <p:sp>
        <p:nvSpPr>
          <p:cNvPr id="56" name="Flowchart: Direct Access Storage 55">
            <a:extLst>
              <a:ext uri="{FF2B5EF4-FFF2-40B4-BE49-F238E27FC236}">
                <a16:creationId xmlns:a16="http://schemas.microsoft.com/office/drawing/2014/main" id="{1632CF77-AB96-48C0-A1D6-F1B3E38BAAD2}"/>
              </a:ext>
            </a:extLst>
          </p:cNvPr>
          <p:cNvSpPr/>
          <p:nvPr/>
        </p:nvSpPr>
        <p:spPr>
          <a:xfrm>
            <a:off x="6213998" y="2477720"/>
            <a:ext cx="3494108" cy="494439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Run Azure ML Pipeline</a:t>
            </a:r>
          </a:p>
        </p:txBody>
      </p:sp>
      <p:sp>
        <p:nvSpPr>
          <p:cNvPr id="58" name="Flowchart: Direct Access Storage 57">
            <a:extLst>
              <a:ext uri="{FF2B5EF4-FFF2-40B4-BE49-F238E27FC236}">
                <a16:creationId xmlns:a16="http://schemas.microsoft.com/office/drawing/2014/main" id="{AB100346-2A2E-4C3B-BAC6-F46C22698405}"/>
              </a:ext>
            </a:extLst>
          </p:cNvPr>
          <p:cNvSpPr/>
          <p:nvPr/>
        </p:nvSpPr>
        <p:spPr>
          <a:xfrm>
            <a:off x="6461011" y="3160650"/>
            <a:ext cx="1226344" cy="494439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>
                <a:solidFill>
                  <a:schemeClr val="tx1"/>
                </a:solidFill>
              </a:rPr>
              <a:t>Azure Data Factory Pipeline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DC5976D-6950-4E4E-8488-E45FCFB7632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7423373" y="2622970"/>
            <a:ext cx="188491" cy="88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25681F-D798-44B0-A1E4-7DBADDFC50A4}"/>
              </a:ext>
            </a:extLst>
          </p:cNvPr>
          <p:cNvSpPr/>
          <p:nvPr/>
        </p:nvSpPr>
        <p:spPr>
          <a:xfrm>
            <a:off x="7789105" y="3149265"/>
            <a:ext cx="876054" cy="517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Azure Databricks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BEECA44-0AAE-4A37-A5CA-7EBF07343B63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rot="16200000" flipH="1">
            <a:off x="8005539" y="2927672"/>
            <a:ext cx="177106" cy="26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E1B5E10-11AA-4447-B274-7B04BEE87FBD}"/>
              </a:ext>
            </a:extLst>
          </p:cNvPr>
          <p:cNvSpPr/>
          <p:nvPr/>
        </p:nvSpPr>
        <p:spPr>
          <a:xfrm>
            <a:off x="8820778" y="3160650"/>
            <a:ext cx="876054" cy="5172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Azure ML Compute (docker run)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571C9E2-F9C7-4B8A-979A-ED7F672BF429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 rot="16200000" flipH="1">
            <a:off x="8515683" y="2417527"/>
            <a:ext cx="188491" cy="1297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ylinder 81">
            <a:extLst>
              <a:ext uri="{FF2B5EF4-FFF2-40B4-BE49-F238E27FC236}">
                <a16:creationId xmlns:a16="http://schemas.microsoft.com/office/drawing/2014/main" id="{5B2E93FF-B27B-4F31-99CE-BA3357DD1696}"/>
              </a:ext>
            </a:extLst>
          </p:cNvPr>
          <p:cNvSpPr/>
          <p:nvPr/>
        </p:nvSpPr>
        <p:spPr>
          <a:xfrm>
            <a:off x="9998350" y="2330394"/>
            <a:ext cx="848222" cy="78908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Model Store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D0E0D2-DD18-4DDC-A9B1-935AA5526BA3}"/>
              </a:ext>
            </a:extLst>
          </p:cNvPr>
          <p:cNvCxnSpPr>
            <a:cxnSpLocks/>
            <a:stCxn id="56" idx="4"/>
            <a:endCxn id="82" idx="2"/>
          </p:cNvCxnSpPr>
          <p:nvPr/>
        </p:nvCxnSpPr>
        <p:spPr>
          <a:xfrm flipV="1">
            <a:off x="9708106" y="2724939"/>
            <a:ext cx="290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C7533852-6B24-4FE6-BEFF-963582096D6D}"/>
              </a:ext>
            </a:extLst>
          </p:cNvPr>
          <p:cNvSpPr/>
          <p:nvPr/>
        </p:nvSpPr>
        <p:spPr>
          <a:xfrm>
            <a:off x="8579376" y="4811678"/>
            <a:ext cx="1664261" cy="49443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DevOps Pipeline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4A347F-F7F3-46B1-BC98-E9289126F457}"/>
              </a:ext>
            </a:extLst>
          </p:cNvPr>
          <p:cNvCxnSpPr>
            <a:cxnSpLocks/>
            <a:stCxn id="82" idx="3"/>
            <a:endCxn id="90" idx="4"/>
          </p:cNvCxnSpPr>
          <p:nvPr/>
        </p:nvCxnSpPr>
        <p:spPr>
          <a:xfrm rot="5400000">
            <a:off x="9363342" y="3999778"/>
            <a:ext cx="1939415" cy="178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251C70-6E51-494E-8CBA-0A48595208D5}"/>
              </a:ext>
            </a:extLst>
          </p:cNvPr>
          <p:cNvSpPr/>
          <p:nvPr/>
        </p:nvSpPr>
        <p:spPr>
          <a:xfrm>
            <a:off x="8277485" y="5440428"/>
            <a:ext cx="876054" cy="5172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Deploy to Azure Kubernetes Service (INT)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1D9FF4-2C74-47A6-BAB4-0BBC69839E18}"/>
              </a:ext>
            </a:extLst>
          </p:cNvPr>
          <p:cNvSpPr/>
          <p:nvPr/>
        </p:nvSpPr>
        <p:spPr>
          <a:xfrm>
            <a:off x="5616719" y="5439916"/>
            <a:ext cx="876054" cy="5172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Deploy to Azure Kubernetes Service (PROD)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9AA38A-F354-4B39-ACE3-1584CC9BDDE5}"/>
              </a:ext>
            </a:extLst>
          </p:cNvPr>
          <p:cNvSpPr/>
          <p:nvPr/>
        </p:nvSpPr>
        <p:spPr>
          <a:xfrm>
            <a:off x="9332310" y="5428531"/>
            <a:ext cx="620535" cy="539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Package Model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B63DC8-1984-44B8-B9F7-42FE83136E98}"/>
              </a:ext>
            </a:extLst>
          </p:cNvPr>
          <p:cNvCxnSpPr>
            <a:stCxn id="96" idx="1"/>
            <a:endCxn id="94" idx="3"/>
          </p:cNvCxnSpPr>
          <p:nvPr/>
        </p:nvCxnSpPr>
        <p:spPr>
          <a:xfrm flipH="1">
            <a:off x="9153538" y="5698521"/>
            <a:ext cx="178772" cy="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38DEE4-DC47-4B78-A1EE-39B40BB88873}"/>
              </a:ext>
            </a:extLst>
          </p:cNvPr>
          <p:cNvSpPr/>
          <p:nvPr/>
        </p:nvSpPr>
        <p:spPr>
          <a:xfrm>
            <a:off x="7505123" y="5440428"/>
            <a:ext cx="620535" cy="539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Validate Model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B3CCE2-8E1A-4683-A696-2AA7FFEDEACA}"/>
              </a:ext>
            </a:extLst>
          </p:cNvPr>
          <p:cNvSpPr/>
          <p:nvPr/>
        </p:nvSpPr>
        <p:spPr>
          <a:xfrm>
            <a:off x="6716075" y="5440428"/>
            <a:ext cx="620535" cy="53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Get Human Approval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D1E35A2-1975-4A88-852A-18E13701A1C1}"/>
              </a:ext>
            </a:extLst>
          </p:cNvPr>
          <p:cNvSpPr/>
          <p:nvPr/>
        </p:nvSpPr>
        <p:spPr>
          <a:xfrm>
            <a:off x="2040712" y="5433498"/>
            <a:ext cx="194679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AF9835-3C86-48CC-B538-3E69AAD5EE33}"/>
              </a:ext>
            </a:extLst>
          </p:cNvPr>
          <p:cNvSpPr/>
          <p:nvPr/>
        </p:nvSpPr>
        <p:spPr>
          <a:xfrm>
            <a:off x="2040712" y="5657987"/>
            <a:ext cx="194679" cy="176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66DD9A-0E6F-4F99-89A2-7CA66F02CFB8}"/>
              </a:ext>
            </a:extLst>
          </p:cNvPr>
          <p:cNvSpPr/>
          <p:nvPr/>
        </p:nvSpPr>
        <p:spPr>
          <a:xfrm>
            <a:off x="2040712" y="5889004"/>
            <a:ext cx="194679" cy="176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AB5FD-936F-48F7-A603-0A818A43CB87}"/>
              </a:ext>
            </a:extLst>
          </p:cNvPr>
          <p:cNvCxnSpPr>
            <a:stCxn id="94" idx="1"/>
            <a:endCxn id="103" idx="3"/>
          </p:cNvCxnSpPr>
          <p:nvPr/>
        </p:nvCxnSpPr>
        <p:spPr>
          <a:xfrm flipH="1">
            <a:off x="8125658" y="5699033"/>
            <a:ext cx="151827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FD8505-04BF-4003-A7AB-94B461FFEB41}"/>
              </a:ext>
            </a:extLst>
          </p:cNvPr>
          <p:cNvCxnSpPr>
            <a:stCxn id="103" idx="1"/>
            <a:endCxn id="104" idx="3"/>
          </p:cNvCxnSpPr>
          <p:nvPr/>
        </p:nvCxnSpPr>
        <p:spPr>
          <a:xfrm flipH="1">
            <a:off x="7336610" y="5710417"/>
            <a:ext cx="16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8512B7-FBCF-42E8-9C9F-56C054413A65}"/>
              </a:ext>
            </a:extLst>
          </p:cNvPr>
          <p:cNvCxnSpPr>
            <a:stCxn id="104" idx="1"/>
            <a:endCxn id="95" idx="3"/>
          </p:cNvCxnSpPr>
          <p:nvPr/>
        </p:nvCxnSpPr>
        <p:spPr>
          <a:xfrm flipH="1" flipV="1">
            <a:off x="6492774" y="5698522"/>
            <a:ext cx="223301" cy="1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6717901-0F48-4381-BC1A-E13794BB2C9F}"/>
              </a:ext>
            </a:extLst>
          </p:cNvPr>
          <p:cNvSpPr txBox="1"/>
          <p:nvPr/>
        </p:nvSpPr>
        <p:spPr>
          <a:xfrm>
            <a:off x="2126141" y="347066"/>
            <a:ext cx="241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MODEL CI/CD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78DC5D-AA56-4761-91EE-C00D6000AD97}"/>
              </a:ext>
            </a:extLst>
          </p:cNvPr>
          <p:cNvSpPr txBox="1"/>
          <p:nvPr/>
        </p:nvSpPr>
        <p:spPr>
          <a:xfrm>
            <a:off x="2254632" y="5395423"/>
            <a:ext cx="215031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/>
              <a:t>Azure DevOps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4715DC-67B6-41AB-84C8-59AF831551F7}"/>
              </a:ext>
            </a:extLst>
          </p:cNvPr>
          <p:cNvSpPr txBox="1"/>
          <p:nvPr/>
        </p:nvSpPr>
        <p:spPr>
          <a:xfrm>
            <a:off x="2254632" y="5640693"/>
            <a:ext cx="215031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/>
              <a:t>Azure Machine Learning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A396D7-D64D-4844-B75F-4C0E9D558499}"/>
              </a:ext>
            </a:extLst>
          </p:cNvPr>
          <p:cNvSpPr txBox="1"/>
          <p:nvPr/>
        </p:nvSpPr>
        <p:spPr>
          <a:xfrm>
            <a:off x="2253312" y="5861266"/>
            <a:ext cx="215031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/>
              <a:t>Azure Data Factory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B8E4C9-CFE2-40D0-AF08-85C67F7B5081}"/>
              </a:ext>
            </a:extLst>
          </p:cNvPr>
          <p:cNvSpPr txBox="1"/>
          <p:nvPr/>
        </p:nvSpPr>
        <p:spPr>
          <a:xfrm>
            <a:off x="6552016" y="3674823"/>
            <a:ext cx="1126933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Data movement / copy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B4853CF-C2E8-4E20-B2F8-0A20E45BB307}"/>
              </a:ext>
            </a:extLst>
          </p:cNvPr>
          <p:cNvSpPr txBox="1"/>
          <p:nvPr/>
        </p:nvSpPr>
        <p:spPr>
          <a:xfrm>
            <a:off x="7821227" y="3690195"/>
            <a:ext cx="836383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Data cooking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AE06DB-3ACE-4AA1-8B6F-4DCBFAABBE16}"/>
              </a:ext>
            </a:extLst>
          </p:cNvPr>
          <p:cNvSpPr txBox="1"/>
          <p:nvPr/>
        </p:nvSpPr>
        <p:spPr>
          <a:xfrm>
            <a:off x="8905514" y="3659199"/>
            <a:ext cx="862211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Model training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1D0CB0-872E-447B-BE87-8F9B1BEFD50C}"/>
              </a:ext>
            </a:extLst>
          </p:cNvPr>
          <p:cNvSpPr txBox="1"/>
          <p:nvPr/>
        </p:nvSpPr>
        <p:spPr>
          <a:xfrm>
            <a:off x="10497820" y="3478615"/>
            <a:ext cx="76512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/>
              <a:t>New model registered, trigger release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73FCA51-0079-4CD7-BDD4-975EA918D66D}"/>
              </a:ext>
            </a:extLst>
          </p:cNvPr>
          <p:cNvSpPr txBox="1"/>
          <p:nvPr/>
        </p:nvSpPr>
        <p:spPr>
          <a:xfrm>
            <a:off x="7295880" y="1993635"/>
            <a:ext cx="1596423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ML Pipeline handles </a:t>
            </a:r>
            <a:r>
              <a:rPr lang="en-US" sz="750" err="1"/>
              <a:t>dataPrep</a:t>
            </a:r>
            <a:r>
              <a:rPr lang="en-US" sz="750"/>
              <a:t>, training, evaluation – certifies the model is of high quality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52A108-FD3F-43AB-A498-C2BE0137CFA0}"/>
              </a:ext>
            </a:extLst>
          </p:cNvPr>
          <p:cNvSpPr txBox="1"/>
          <p:nvPr/>
        </p:nvSpPr>
        <p:spPr>
          <a:xfrm>
            <a:off x="5759947" y="1937683"/>
            <a:ext cx="1266396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50"/>
              <a:t>New training job is started whenever source code is pushed.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5C4FDE-CBD7-4EEF-B582-2C6CB1D3C484}"/>
              </a:ext>
            </a:extLst>
          </p:cNvPr>
          <p:cNvSpPr txBox="1"/>
          <p:nvPr/>
        </p:nvSpPr>
        <p:spPr>
          <a:xfrm>
            <a:off x="6234383" y="3944508"/>
            <a:ext cx="234499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i="1"/>
              <a:t>Inference code has changed, trigger release pipeline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0F5BC9C-71BA-4044-92FA-904D98A2A131}"/>
              </a:ext>
            </a:extLst>
          </p:cNvPr>
          <p:cNvSpPr txBox="1"/>
          <p:nvPr/>
        </p:nvSpPr>
        <p:spPr>
          <a:xfrm>
            <a:off x="6928061" y="1310661"/>
            <a:ext cx="2411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TRAIN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8660FE5-A4E1-4F74-A98A-6F8B3EF5EF17}"/>
              </a:ext>
            </a:extLst>
          </p:cNvPr>
          <p:cNvSpPr txBox="1"/>
          <p:nvPr/>
        </p:nvSpPr>
        <p:spPr>
          <a:xfrm>
            <a:off x="5532375" y="4948203"/>
            <a:ext cx="2411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DEPLOY MODEL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4AED87-E5A7-4D96-968A-AFC541039984}"/>
              </a:ext>
            </a:extLst>
          </p:cNvPr>
          <p:cNvSpPr/>
          <p:nvPr/>
        </p:nvSpPr>
        <p:spPr>
          <a:xfrm>
            <a:off x="5315183" y="2456507"/>
            <a:ext cx="620535" cy="53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Unit Test Code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C7B7BDB-766A-41E3-98C1-4A6D13D72F4E}"/>
              </a:ext>
            </a:extLst>
          </p:cNvPr>
          <p:cNvCxnSpPr>
            <a:cxnSpLocks/>
            <a:stCxn id="165" idx="3"/>
            <a:endCxn id="56" idx="1"/>
          </p:cNvCxnSpPr>
          <p:nvPr/>
        </p:nvCxnSpPr>
        <p:spPr>
          <a:xfrm flipV="1">
            <a:off x="5935718" y="2724940"/>
            <a:ext cx="278280" cy="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9E7D21A-410F-486F-AB47-095656E8FB42}"/>
              </a:ext>
            </a:extLst>
          </p:cNvPr>
          <p:cNvSpPr/>
          <p:nvPr/>
        </p:nvSpPr>
        <p:spPr>
          <a:xfrm>
            <a:off x="6202724" y="3103562"/>
            <a:ext cx="3587561" cy="812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B6B105-8720-4D2D-8D1C-0381F04EFA4C}"/>
              </a:ext>
            </a:extLst>
          </p:cNvPr>
          <p:cNvCxnSpPr>
            <a:cxnSpLocks/>
            <a:stCxn id="39" idx="2"/>
            <a:endCxn id="165" idx="0"/>
          </p:cNvCxnSpPr>
          <p:nvPr/>
        </p:nvCxnSpPr>
        <p:spPr>
          <a:xfrm rot="5400000">
            <a:off x="5446398" y="1970395"/>
            <a:ext cx="665166" cy="307059"/>
          </a:xfrm>
          <a:prstGeom prst="bentConnector3">
            <a:avLst>
              <a:gd name="adj1" fmla="val 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0329E-DB41-4091-8091-2F761B0B7AF3}"/>
              </a:ext>
            </a:extLst>
          </p:cNvPr>
          <p:cNvSpPr txBox="1"/>
          <p:nvPr/>
        </p:nvSpPr>
        <p:spPr>
          <a:xfrm>
            <a:off x="3822866" y="1108819"/>
            <a:ext cx="77770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50" i="1"/>
              <a:t>Code change, trigger CI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13B654F1-CCAA-4D5E-A323-5C0573099D77}"/>
              </a:ext>
            </a:extLst>
          </p:cNvPr>
          <p:cNvSpPr/>
          <p:nvPr/>
        </p:nvSpPr>
        <p:spPr>
          <a:xfrm>
            <a:off x="3822037" y="5946626"/>
            <a:ext cx="1409591" cy="7488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Inference Data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987675-BF3B-43D7-962D-27702C40822F}"/>
              </a:ext>
            </a:extLst>
          </p:cNvPr>
          <p:cNvCxnSpPr>
            <a:cxnSpLocks/>
            <a:stCxn id="159" idx="1"/>
            <a:endCxn id="67" idx="1"/>
          </p:cNvCxnSpPr>
          <p:nvPr/>
        </p:nvCxnSpPr>
        <p:spPr>
          <a:xfrm rot="10800000" flipV="1">
            <a:off x="4526834" y="5648034"/>
            <a:ext cx="1050415" cy="29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C9A00DF-8C81-4869-888F-94E6701CAE78}"/>
              </a:ext>
            </a:extLst>
          </p:cNvPr>
          <p:cNvSpPr/>
          <p:nvPr/>
        </p:nvSpPr>
        <p:spPr>
          <a:xfrm>
            <a:off x="1111774" y="3592202"/>
            <a:ext cx="1445418" cy="6207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b="1"/>
              <a:t>Data Preparation Services </a:t>
            </a:r>
            <a:r>
              <a:rPr lang="en-US" sz="788"/>
              <a:t>(Labeling, Feedback, Drift)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4D4FA7-F935-4269-8B99-7EC27712504C}"/>
              </a:ext>
            </a:extLst>
          </p:cNvPr>
          <p:cNvCxnSpPr>
            <a:cxnSpLocks/>
            <a:stCxn id="67" idx="2"/>
            <a:endCxn id="70" idx="2"/>
          </p:cNvCxnSpPr>
          <p:nvPr/>
        </p:nvCxnSpPr>
        <p:spPr>
          <a:xfrm rot="10800000">
            <a:off x="1834483" y="4212999"/>
            <a:ext cx="1987554" cy="210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6ED620AF-F3FC-44BF-B129-41C16E5E6D3F}"/>
              </a:ext>
            </a:extLst>
          </p:cNvPr>
          <p:cNvSpPr/>
          <p:nvPr/>
        </p:nvSpPr>
        <p:spPr>
          <a:xfrm>
            <a:off x="1305475" y="2323927"/>
            <a:ext cx="1409591" cy="748862"/>
          </a:xfrm>
          <a:prstGeom prst="can">
            <a:avLst/>
          </a:prstGeom>
          <a:solidFill>
            <a:srgbClr val="00B0F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Data Lake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777FB85-6240-474D-A784-E010307541B3}"/>
              </a:ext>
            </a:extLst>
          </p:cNvPr>
          <p:cNvCxnSpPr>
            <a:cxnSpLocks/>
            <a:stCxn id="70" idx="0"/>
            <a:endCxn id="74" idx="3"/>
          </p:cNvCxnSpPr>
          <p:nvPr/>
        </p:nvCxnSpPr>
        <p:spPr>
          <a:xfrm rot="5400000" flipH="1" flipV="1">
            <a:off x="1662671" y="3244602"/>
            <a:ext cx="519413" cy="175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518F1E-5603-4767-9AA8-85AD27E35E2C}"/>
              </a:ext>
            </a:extLst>
          </p:cNvPr>
          <p:cNvCxnSpPr>
            <a:stCxn id="74" idx="4"/>
            <a:endCxn id="39" idx="1"/>
          </p:cNvCxnSpPr>
          <p:nvPr/>
        </p:nvCxnSpPr>
        <p:spPr>
          <a:xfrm flipV="1">
            <a:off x="2715066" y="1544122"/>
            <a:ext cx="2276214" cy="1154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DBAC08B-64A0-4AA2-AA12-52DBFF3421AA}"/>
              </a:ext>
            </a:extLst>
          </p:cNvPr>
          <p:cNvSpPr txBox="1"/>
          <p:nvPr/>
        </p:nvSpPr>
        <p:spPr>
          <a:xfrm>
            <a:off x="2958124" y="2742076"/>
            <a:ext cx="974778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50" i="1"/>
              <a:t>New data, trigger CI</a:t>
            </a:r>
          </a:p>
        </p:txBody>
      </p:sp>
      <p:sp>
        <p:nvSpPr>
          <p:cNvPr id="89" name="Flowchart: Direct Access Storage 88">
            <a:extLst>
              <a:ext uri="{FF2B5EF4-FFF2-40B4-BE49-F238E27FC236}">
                <a16:creationId xmlns:a16="http://schemas.microsoft.com/office/drawing/2014/main" id="{C088EF78-7BA9-41AB-B00D-E06F90803155}"/>
              </a:ext>
            </a:extLst>
          </p:cNvPr>
          <p:cNvSpPr/>
          <p:nvPr/>
        </p:nvSpPr>
        <p:spPr>
          <a:xfrm>
            <a:off x="329252" y="1421975"/>
            <a:ext cx="1226344" cy="494439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>
                <a:solidFill>
                  <a:schemeClr val="tx1"/>
                </a:solidFill>
              </a:rPr>
              <a:t>Data Cooking Pipeline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2A6D67-C23C-4124-822A-21EB13DD3EB3}"/>
              </a:ext>
            </a:extLst>
          </p:cNvPr>
          <p:cNvCxnSpPr>
            <a:stCxn id="89" idx="2"/>
            <a:endCxn id="74" idx="2"/>
          </p:cNvCxnSpPr>
          <p:nvPr/>
        </p:nvCxnSpPr>
        <p:spPr>
          <a:xfrm rot="16200000" flipH="1">
            <a:off x="732977" y="2125860"/>
            <a:ext cx="781944" cy="363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F16E67-3BFD-467E-B1C5-83B09087B6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07884" y="-514654"/>
            <a:ext cx="3881659" cy="7389845"/>
          </a:xfrm>
          <a:prstGeom prst="bentConnector4">
            <a:avLst>
              <a:gd name="adj1" fmla="val -5889"/>
              <a:gd name="adj2" fmla="val 116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01822BB-0D99-4EA3-A323-4415F48D03FE}"/>
              </a:ext>
            </a:extLst>
          </p:cNvPr>
          <p:cNvSpPr txBox="1"/>
          <p:nvPr/>
        </p:nvSpPr>
        <p:spPr>
          <a:xfrm>
            <a:off x="10538104" y="1120132"/>
            <a:ext cx="848222" cy="47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25"/>
              <a:t>New inference code, trigger release</a:t>
            </a:r>
          </a:p>
        </p:txBody>
      </p:sp>
      <p:sp>
        <p:nvSpPr>
          <p:cNvPr id="101" name="Cylinder 100">
            <a:extLst>
              <a:ext uri="{FF2B5EF4-FFF2-40B4-BE49-F238E27FC236}">
                <a16:creationId xmlns:a16="http://schemas.microsoft.com/office/drawing/2014/main" id="{053DC52A-21D0-4255-9BCF-D5F828E4749E}"/>
              </a:ext>
            </a:extLst>
          </p:cNvPr>
          <p:cNvSpPr/>
          <p:nvPr/>
        </p:nvSpPr>
        <p:spPr>
          <a:xfrm>
            <a:off x="237627" y="298682"/>
            <a:ext cx="1409591" cy="74886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Data Warehouse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7B84C1-A478-4159-AE39-2E4D2A6A971D}"/>
              </a:ext>
            </a:extLst>
          </p:cNvPr>
          <p:cNvCxnSpPr>
            <a:stCxn id="101" idx="3"/>
            <a:endCxn id="89" idx="0"/>
          </p:cNvCxnSpPr>
          <p:nvPr/>
        </p:nvCxnSpPr>
        <p:spPr>
          <a:xfrm rot="16200000" flipH="1">
            <a:off x="755208" y="1234758"/>
            <a:ext cx="3744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98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99408-B303-4AF8-B2A2-A3FEC49A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" y="557099"/>
            <a:ext cx="11590289" cy="5039736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D2E7440-095D-4423-82A8-4F3FD4072420}"/>
              </a:ext>
            </a:extLst>
          </p:cNvPr>
          <p:cNvSpPr/>
          <p:nvPr/>
        </p:nvSpPr>
        <p:spPr bwMode="auto">
          <a:xfrm>
            <a:off x="4509682" y="5534992"/>
            <a:ext cx="2862470" cy="1144104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Lake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F927E-F61D-48ED-A506-A66F8FB05231}"/>
              </a:ext>
            </a:extLst>
          </p:cNvPr>
          <p:cNvSpPr/>
          <p:nvPr/>
        </p:nvSpPr>
        <p:spPr bwMode="auto">
          <a:xfrm>
            <a:off x="8461513" y="5534992"/>
            <a:ext cx="2082800" cy="7862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Preparation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1BD15-A7EA-457A-A2BF-283D7B638315}"/>
              </a:ext>
            </a:extLst>
          </p:cNvPr>
          <p:cNvSpPr/>
          <p:nvPr/>
        </p:nvSpPr>
        <p:spPr bwMode="auto">
          <a:xfrm>
            <a:off x="9207578" y="4580834"/>
            <a:ext cx="2528483" cy="87906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Preparation Services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AF4CC0-46A2-4302-BFB8-3FDCAB01CB61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rot="16200000" flipH="1">
            <a:off x="9834413" y="5218241"/>
            <a:ext cx="1347306" cy="72493"/>
          </a:xfrm>
          <a:prstGeom prst="bentConnector4">
            <a:avLst>
              <a:gd name="adj1" fmla="val 40082"/>
              <a:gd name="adj2" fmla="val 205929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6EF712-B144-4364-B281-33C538F1D513}"/>
              </a:ext>
            </a:extLst>
          </p:cNvPr>
          <p:cNvCxnSpPr>
            <a:stCxn id="8" idx="1"/>
            <a:endCxn id="7" idx="4"/>
          </p:cNvCxnSpPr>
          <p:nvPr/>
        </p:nvCxnSpPr>
        <p:spPr>
          <a:xfrm rot="10800000" flipV="1">
            <a:off x="7372153" y="5928140"/>
            <a:ext cx="1089361" cy="178904"/>
          </a:xfrm>
          <a:prstGeom prst="bentConnector3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D43B05-0EFA-4122-AB00-8B37D8F64466}"/>
              </a:ext>
            </a:extLst>
          </p:cNvPr>
          <p:cNvCxnSpPr>
            <a:stCxn id="7" idx="2"/>
          </p:cNvCxnSpPr>
          <p:nvPr/>
        </p:nvCxnSpPr>
        <p:spPr>
          <a:xfrm rot="10800000">
            <a:off x="4509682" y="3052418"/>
            <a:ext cx="12700" cy="3054627"/>
          </a:xfrm>
          <a:prstGeom prst="bentConnector4">
            <a:avLst>
              <a:gd name="adj1" fmla="val 12426087"/>
              <a:gd name="adj2" fmla="val 91902"/>
            </a:avLst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3F81705-B4E9-4A33-B1B3-76F2BD815D2C}"/>
              </a:ext>
            </a:extLst>
          </p:cNvPr>
          <p:cNvSpPr/>
          <p:nvPr/>
        </p:nvSpPr>
        <p:spPr bwMode="auto">
          <a:xfrm>
            <a:off x="11498470" y="4037495"/>
            <a:ext cx="442290" cy="5963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65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5423F9-A2EE-4D37-B728-D3236BBB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Choose the right pipeline for the right task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B8D7D5-9444-4F0C-B122-9761FA0C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67130"/>
              </p:ext>
            </p:extLst>
          </p:nvPr>
        </p:nvGraphicFramePr>
        <p:xfrm>
          <a:off x="820028" y="1136839"/>
          <a:ext cx="10515604" cy="504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504">
                  <a:extLst>
                    <a:ext uri="{9D8B030D-6E8A-4147-A177-3AD203B41FA5}">
                      <a16:colId xmlns:a16="http://schemas.microsoft.com/office/drawing/2014/main" val="2130436061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1096115599"/>
                    </a:ext>
                  </a:extLst>
                </a:gridCol>
                <a:gridCol w="1729504">
                  <a:extLst>
                    <a:ext uri="{9D8B030D-6E8A-4147-A177-3AD203B41FA5}">
                      <a16:colId xmlns:a16="http://schemas.microsoft.com/office/drawing/2014/main" val="3694400451"/>
                    </a:ext>
                  </a:extLst>
                </a:gridCol>
                <a:gridCol w="1729504">
                  <a:extLst>
                    <a:ext uri="{9D8B030D-6E8A-4147-A177-3AD203B41FA5}">
                      <a16:colId xmlns:a16="http://schemas.microsoft.com/office/drawing/2014/main" val="640959644"/>
                    </a:ext>
                  </a:extLst>
                </a:gridCol>
                <a:gridCol w="1729504">
                  <a:extLst>
                    <a:ext uri="{9D8B030D-6E8A-4147-A177-3AD203B41FA5}">
                      <a16:colId xmlns:a16="http://schemas.microsoft.com/office/drawing/2014/main" val="1583434063"/>
                    </a:ext>
                  </a:extLst>
                </a:gridCol>
                <a:gridCol w="1839532">
                  <a:extLst>
                    <a:ext uri="{9D8B030D-6E8A-4147-A177-3AD203B41FA5}">
                      <a16:colId xmlns:a16="http://schemas.microsoft.com/office/drawing/2014/main" val="2463179284"/>
                    </a:ext>
                  </a:extLst>
                </a:gridCol>
              </a:tblGrid>
              <a:tr h="638857">
                <a:tc>
                  <a:txBody>
                    <a:bodyPr/>
                    <a:lstStyle/>
                    <a:p>
                      <a:r>
                        <a:rPr lang="en-US" sz="1700"/>
                        <a:t>Scenario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Primary Persona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Azure Offering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OSS Offering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Canonical pipe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Differentiator</a:t>
                      </a:r>
                    </a:p>
                  </a:txBody>
                  <a:tcPr marL="86332" marR="86332" marT="43166" marB="43166"/>
                </a:tc>
                <a:extLst>
                  <a:ext uri="{0D108BD9-81ED-4DB2-BD59-A6C34878D82A}">
                    <a16:rowId xmlns:a16="http://schemas.microsoft.com/office/drawing/2014/main" val="2581747266"/>
                  </a:ext>
                </a:extLst>
              </a:tr>
              <a:tr h="897853">
                <a:tc>
                  <a:txBody>
                    <a:bodyPr/>
                    <a:lstStyle/>
                    <a:p>
                      <a:r>
                        <a:rPr lang="en-US" sz="1700"/>
                        <a:t>Model orchestration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scientist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Machine Learning Pipelines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Kubeflow pipelines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-&gt; model</a:t>
                      </a:r>
                    </a:p>
                    <a:p>
                      <a:endParaRPr lang="en-US" sz="1700"/>
                    </a:p>
                    <a:p>
                      <a:r>
                        <a:rPr lang="en-US" sz="1700"/>
                        <a:t>Training/</a:t>
                      </a:r>
                      <a:br>
                        <a:rPr lang="en-US" sz="1700"/>
                      </a:br>
                      <a:r>
                        <a:rPr lang="en-US" sz="1700"/>
                        <a:t>retraining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Distribution, caching, code-first, reuse</a:t>
                      </a:r>
                    </a:p>
                  </a:txBody>
                  <a:tcPr marL="86332" marR="86332" marT="43166" marB="43166"/>
                </a:tc>
                <a:extLst>
                  <a:ext uri="{0D108BD9-81ED-4DB2-BD59-A6C34878D82A}">
                    <a16:rowId xmlns:a16="http://schemas.microsoft.com/office/drawing/2014/main" val="2964532595"/>
                  </a:ext>
                </a:extLst>
              </a:tr>
              <a:tr h="1156849">
                <a:tc>
                  <a:txBody>
                    <a:bodyPr/>
                    <a:lstStyle/>
                    <a:p>
                      <a:r>
                        <a:rPr lang="en-US" sz="1700"/>
                        <a:t>Data orchestration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engineer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Factory Pipelines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Apache airflow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-&gt; data</a:t>
                      </a:r>
                    </a:p>
                    <a:p>
                      <a:endParaRPr lang="en-US" sz="1700"/>
                    </a:p>
                    <a:p>
                      <a:r>
                        <a:rPr lang="en-US" sz="1700"/>
                        <a:t>Data movement/</a:t>
                      </a:r>
                      <a:br>
                        <a:rPr lang="en-US" sz="1700"/>
                      </a:br>
                      <a:r>
                        <a:rPr lang="en-US" sz="1700"/>
                        <a:t>transform</a:t>
                      </a:r>
                    </a:p>
                    <a:p>
                      <a:endParaRPr lang="en-US" sz="1700"/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Strongly typed movement / data-centric activities, </a:t>
                      </a:r>
                      <a:r>
                        <a:rPr lang="en-US" sz="1700" b="1"/>
                        <a:t>activity first</a:t>
                      </a:r>
                    </a:p>
                  </a:txBody>
                  <a:tcPr marL="86332" marR="86332" marT="43166" marB="43166"/>
                </a:tc>
                <a:extLst>
                  <a:ext uri="{0D108BD9-81ED-4DB2-BD59-A6C34878D82A}">
                    <a16:rowId xmlns:a16="http://schemas.microsoft.com/office/drawing/2014/main" val="3290023516"/>
                  </a:ext>
                </a:extLst>
              </a:tr>
              <a:tr h="1415845">
                <a:tc>
                  <a:txBody>
                    <a:bodyPr/>
                    <a:lstStyle/>
                    <a:p>
                      <a:r>
                        <a:rPr lang="en-US" sz="1700"/>
                        <a:t>Code &amp; app orchestration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 developer / ops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DevOps Pipelines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Jenkins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Code -&gt; app/svc</a:t>
                      </a:r>
                    </a:p>
                    <a:p>
                      <a:endParaRPr lang="en-US" sz="1700"/>
                    </a:p>
                    <a:p>
                      <a:r>
                        <a:rPr lang="en-US" sz="1700"/>
                        <a:t>Validation/</a:t>
                      </a:r>
                      <a:br>
                        <a:rPr lang="en-US" sz="1700"/>
                      </a:br>
                      <a:r>
                        <a:rPr lang="en-US" sz="1700"/>
                        <a:t>deployment</a:t>
                      </a:r>
                    </a:p>
                  </a:txBody>
                  <a:tcPr marL="86332" marR="86332" marT="43166" marB="4316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Most open / flexible activity support, approval queues, phases with gating</a:t>
                      </a:r>
                    </a:p>
                  </a:txBody>
                  <a:tcPr marL="86332" marR="86332" marT="43166" marB="43166"/>
                </a:tc>
                <a:extLst>
                  <a:ext uri="{0D108BD9-81ED-4DB2-BD59-A6C34878D82A}">
                    <a16:rowId xmlns:a16="http://schemas.microsoft.com/office/drawing/2014/main" val="13511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260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F46C-D8BE-470D-B7C4-BD37E372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04" y="109331"/>
            <a:ext cx="10462756" cy="850453"/>
          </a:xfrm>
        </p:spPr>
        <p:txBody>
          <a:bodyPr>
            <a:noAutofit/>
          </a:bodyPr>
          <a:lstStyle/>
          <a:p>
            <a:r>
              <a:rPr lang="en-US" sz="4800"/>
              <a:t>Data Science DevOps Pain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ED1F-E3B3-45D1-8DC9-4C7CD348D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2533" y="1642323"/>
            <a:ext cx="3260379" cy="443602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1305" indent="-281305"/>
            <a:r>
              <a:rPr lang="en-US" sz="1600">
                <a:solidFill>
                  <a:schemeClr val="tx1"/>
                </a:solidFill>
              </a:rPr>
              <a:t>Experimentation</a:t>
            </a:r>
          </a:p>
          <a:p>
            <a:pPr marL="281305" indent="-281305"/>
            <a:r>
              <a:rPr lang="en-US" sz="1600">
                <a:solidFill>
                  <a:schemeClr val="tx1"/>
                </a:solidFill>
              </a:rPr>
              <a:t>Modeling</a:t>
            </a:r>
            <a:endParaRPr lang="en-US" sz="1600"/>
          </a:p>
          <a:p>
            <a:pPr marL="520700" lvl="1" indent="-228600"/>
            <a:r>
              <a:rPr lang="en-US" sz="1600"/>
              <a:t>Versioning</a:t>
            </a:r>
          </a:p>
          <a:p>
            <a:pPr marL="520700" lvl="1" indent="-228600"/>
            <a:r>
              <a:rPr lang="en-US" sz="1600"/>
              <a:t>Lineage</a:t>
            </a:r>
          </a:p>
          <a:p>
            <a:pPr marL="520700" lvl="1" indent="-228600"/>
            <a:r>
              <a:rPr lang="en-US" sz="1600"/>
              <a:t>Conversion</a:t>
            </a:r>
          </a:p>
          <a:p>
            <a:pPr marL="520700" lvl="1" indent="-228600"/>
            <a:r>
              <a:rPr lang="en-US" sz="1600"/>
              <a:t>Export</a:t>
            </a:r>
          </a:p>
          <a:p>
            <a:pPr marL="520700" lvl="1" indent="-228600"/>
            <a:r>
              <a:rPr lang="en-US" sz="1600"/>
              <a:t>Quantization</a:t>
            </a:r>
          </a:p>
          <a:p>
            <a:pPr marL="281305" indent="-281305"/>
            <a:r>
              <a:rPr lang="en-US" sz="1600">
                <a:solidFill>
                  <a:schemeClr val="tx1"/>
                </a:solidFill>
              </a:rPr>
              <a:t>Inferencing</a:t>
            </a:r>
          </a:p>
          <a:p>
            <a:pPr marL="281305" indent="-281305"/>
            <a:r>
              <a:rPr lang="en-US" sz="1600">
                <a:solidFill>
                  <a:schemeClr val="tx1"/>
                </a:solidFill>
              </a:rPr>
              <a:t>Retraining</a:t>
            </a:r>
          </a:p>
          <a:p>
            <a:pPr marL="281305" indent="-281305"/>
            <a:r>
              <a:rPr lang="en-US" sz="1600">
                <a:solidFill>
                  <a:schemeClr val="tx1"/>
                </a:solidFill>
              </a:rPr>
              <a:t>A/B Testing</a:t>
            </a:r>
          </a:p>
          <a:p>
            <a:pPr marL="281305" indent="-281305"/>
            <a:r>
              <a:rPr lang="en-US" sz="1600">
                <a:solidFill>
                  <a:schemeClr val="tx1"/>
                </a:solidFill>
              </a:rPr>
              <a:t>Etc.</a:t>
            </a:r>
          </a:p>
          <a:p>
            <a:pPr marL="281305" indent="-281305"/>
            <a:endParaRPr lang="en-US" sz="3500"/>
          </a:p>
          <a:p>
            <a:pPr marL="520700" lvl="1" indent="-228600"/>
            <a:endParaRPr lang="en-US" sz="2350">
              <a:solidFill>
                <a:srgbClr val="000000"/>
              </a:solidFill>
            </a:endParaRPr>
          </a:p>
          <a:p>
            <a:pPr marL="281305" indent="-281305"/>
            <a:endParaRPr lang="en-US" sz="3500"/>
          </a:p>
          <a:p>
            <a:pPr marL="281305" indent="-281305"/>
            <a:endParaRPr lang="en-US" sz="3500"/>
          </a:p>
          <a:p>
            <a:pPr marL="281305" indent="-281305"/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C3887F-C8A7-4C48-BFD1-DAACB8A5832F}"/>
              </a:ext>
            </a:extLst>
          </p:cNvPr>
          <p:cNvSpPr txBox="1">
            <a:spLocks/>
          </p:cNvSpPr>
          <p:nvPr/>
        </p:nvSpPr>
        <p:spPr>
          <a:xfrm>
            <a:off x="7276372" y="842908"/>
            <a:ext cx="2949192" cy="63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>
                <a:latin typeface="Segoe UI Light"/>
                <a:cs typeface="Segoe UI Light"/>
              </a:rPr>
              <a:t>Pain Points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979CCD8-1D20-4634-B21F-EF1C18393940}"/>
              </a:ext>
            </a:extLst>
          </p:cNvPr>
          <p:cNvSpPr txBox="1">
            <a:spLocks/>
          </p:cNvSpPr>
          <p:nvPr/>
        </p:nvSpPr>
        <p:spPr>
          <a:xfrm>
            <a:off x="6554932" y="1642323"/>
            <a:ext cx="4283690" cy="44360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81677" indent="-281677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 kern="1200">
                <a:solidFill>
                  <a:srgbClr val="58288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520702" indent="-22860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53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685803" indent="-16510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61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63603" indent="-17780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028704" indent="-16510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Need to solve ML problem quickly.</a:t>
            </a:r>
            <a:endParaRPr lang="en-US" sz="1600">
              <a:latin typeface="+mn-lt"/>
            </a:endParaRPr>
          </a:p>
          <a:p>
            <a:pPr marL="228600" indent="-228600" algn="just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ML stack might be different from rest of the application stack.</a:t>
            </a:r>
            <a:endParaRPr lang="en-US" sz="1600">
              <a:latin typeface="+mn-lt"/>
            </a:endParaRPr>
          </a:p>
          <a:p>
            <a:pPr marL="228600" indent="-228600" algn="just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Lots of Glue code.</a:t>
            </a:r>
            <a:endParaRPr lang="en-US" sz="1600">
              <a:latin typeface="+mn-lt"/>
            </a:endParaRPr>
          </a:p>
          <a:p>
            <a:pPr marL="228600" indent="-228600" algn="just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Testing accuracy of ML model.</a:t>
            </a:r>
            <a:endParaRPr lang="en-US" sz="1600">
              <a:latin typeface="+mn-lt"/>
            </a:endParaRPr>
          </a:p>
          <a:p>
            <a:pPr marL="228600" indent="-228600" algn="just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ML code is not always version controlled.</a:t>
            </a:r>
            <a:endParaRPr lang="en-US" sz="1600">
              <a:latin typeface="+mn-lt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Hard to reproduce models</a:t>
            </a:r>
            <a:endParaRPr lang="en-US" sz="1600">
              <a:latin typeface="+mn-lt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Integrating model into application can take weeks</a:t>
            </a:r>
            <a:endParaRPr lang="en-US" sz="1600">
              <a:latin typeface="+mn-lt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Need to re-write featurizing and scoring code multiple times (in different languages)</a:t>
            </a:r>
            <a:endParaRPr lang="en-US" sz="1600">
              <a:latin typeface="+mn-lt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Want to start using customer data to build models</a:t>
            </a:r>
            <a:endParaRPr lang="en-US" sz="1600">
              <a:latin typeface="+mn-lt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1600">
                <a:solidFill>
                  <a:srgbClr val="000000"/>
                </a:solidFill>
                <a:latin typeface="+mn-lt"/>
              </a:rPr>
              <a:t>Hard to track breaking changes</a:t>
            </a:r>
            <a:endParaRPr lang="en-US" sz="1600">
              <a:latin typeface="+mn-lt"/>
            </a:endParaRPr>
          </a:p>
          <a:p>
            <a:pPr marL="281305" indent="-281305"/>
            <a:endParaRPr lang="en-US" sz="1800"/>
          </a:p>
          <a:p>
            <a:pPr marL="520700" lvl="1" indent="-228600"/>
            <a:endParaRPr lang="en-US" sz="1800">
              <a:solidFill>
                <a:srgbClr val="000000"/>
              </a:solidFill>
            </a:endParaRPr>
          </a:p>
          <a:p>
            <a:pPr marL="281305" indent="-281305"/>
            <a:endParaRPr lang="en-US" sz="1800"/>
          </a:p>
          <a:p>
            <a:pPr marL="281305" indent="-281305"/>
            <a:endParaRPr lang="en-US" sz="1800"/>
          </a:p>
          <a:p>
            <a:pPr marL="281305" indent="-281305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DDCC44-0B5A-4CFC-A826-32AAE2F73882}"/>
              </a:ext>
            </a:extLst>
          </p:cNvPr>
          <p:cNvSpPr txBox="1">
            <a:spLocks/>
          </p:cNvSpPr>
          <p:nvPr/>
        </p:nvSpPr>
        <p:spPr>
          <a:xfrm>
            <a:off x="1505587" y="842908"/>
            <a:ext cx="2086039" cy="718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/>
              <a:t>Activities </a:t>
            </a:r>
          </a:p>
        </p:txBody>
      </p:sp>
    </p:spTree>
    <p:extLst>
      <p:ext uri="{BB962C8B-B14F-4D97-AF65-F5344CB8AC3E}">
        <p14:creationId xmlns:p14="http://schemas.microsoft.com/office/powerpoint/2010/main" val="24405100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5E5A51-9885-4510-9DBA-B714F16D3CA5}"/>
              </a:ext>
            </a:extLst>
          </p:cNvPr>
          <p:cNvSpPr/>
          <p:nvPr/>
        </p:nvSpPr>
        <p:spPr bwMode="auto">
          <a:xfrm>
            <a:off x="391886" y="412701"/>
            <a:ext cx="11431861" cy="6032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018A-71A0-45D4-A895-7BBE5070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1"/>
                </a:solidFill>
              </a:rPr>
              <a:t>Model Registry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080102-DC92-4FD1-B860-EC18FE839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069" y="1013325"/>
            <a:ext cx="11431861" cy="5759954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1750" b="1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Track important metadata on a model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 b="1"/>
              <a:t>tags, versions </a:t>
            </a:r>
            <a:r>
              <a:rPr lang="en-US" sz="1600"/>
              <a:t>used for discovery – what do I have?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 b="1"/>
              <a:t>runtime info</a:t>
            </a:r>
            <a:r>
              <a:rPr lang="en-US" sz="1600"/>
              <a:t> - model framework, operators leveraged, memory footprint, …</a:t>
            </a:r>
          </a:p>
          <a:p>
            <a:pPr marL="735330" lvl="1" indent="-285750"/>
            <a:r>
              <a:rPr lang="en-US" sz="1600" b="1"/>
              <a:t>key metrics – </a:t>
            </a:r>
            <a:r>
              <a:rPr lang="en-US" sz="1600"/>
              <a:t>how has my model evolved over time?</a:t>
            </a:r>
            <a:endParaRPr lang="en-US" sz="1600" b="1"/>
          </a:p>
          <a:p>
            <a:pPr marL="735330" lvl="1" indent="-285750"/>
            <a:r>
              <a:rPr lang="en-US" sz="1600" b="1"/>
              <a:t>model lineage </a:t>
            </a:r>
            <a:r>
              <a:rPr lang="en-US" sz="1600"/>
              <a:t>– what was used to create my model (code / compute / data / other models)?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 b="1">
                <a:cs typeface="Segoe UI Semilight"/>
              </a:rPr>
              <a:t>upstream consumption</a:t>
            </a:r>
            <a:r>
              <a:rPr lang="en-US" sz="1600">
                <a:cs typeface="Segoe UI Semilight"/>
              </a:rPr>
              <a:t> - where has it been deployed? (services, ML pipelines, IoT devices)… </a:t>
            </a:r>
            <a:r>
              <a:rPr lang="en-US" sz="1600" b="1">
                <a:cs typeface="Segoe UI Semilight"/>
              </a:rPr>
              <a:t>is it healthy?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Make models easy to discover, consume, customize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/>
              <a:t>Determine supported image types and deployment targets for a given model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/>
              <a:t>Promote the best model from my experiment</a:t>
            </a:r>
            <a:endParaRPr lang="en-US" sz="1600">
              <a:cs typeface="Segoe UI Semilight"/>
            </a:endParaRPr>
          </a:p>
          <a:p>
            <a:pPr marL="735330" lvl="1" indent="-285750"/>
            <a:r>
              <a:rPr lang="en-US" sz="1600"/>
              <a:t>Explore / fork the experiment used to create a model (customize or retrain)</a:t>
            </a:r>
            <a:endParaRPr lang="en-US" sz="1600">
              <a:cs typeface="Segoe UI Semilight"/>
            </a:endParaRPr>
          </a:p>
          <a:p>
            <a:endParaRPr lang="en-US"/>
          </a:p>
          <a:p>
            <a:r>
              <a:rPr lang="en-US" sz="1750" b="1"/>
              <a:t>Syntax (CLI)</a:t>
            </a:r>
            <a:endParaRPr lang="en-US" sz="1750" b="1">
              <a:cs typeface="Segoe UI Semilight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ml model register {{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modelType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}} -n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modelName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modelFile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(s) [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modelFlavor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specific metadata]</a:t>
            </a:r>
          </a:p>
          <a:p>
            <a:endParaRPr lang="en-US" sz="1600"/>
          </a:p>
          <a:p>
            <a:r>
              <a:rPr lang="en-US" sz="1600"/>
              <a:t>Example model types: </a:t>
            </a:r>
            <a:r>
              <a:rPr lang="en-US" sz="1600" err="1"/>
              <a:t>pytorch</a:t>
            </a:r>
            <a:r>
              <a:rPr lang="en-US" sz="1600"/>
              <a:t>, </a:t>
            </a:r>
            <a:r>
              <a:rPr lang="en-US" sz="1600" err="1"/>
              <a:t>pyspark</a:t>
            </a:r>
            <a:r>
              <a:rPr lang="en-US" sz="1600"/>
              <a:t>, </a:t>
            </a:r>
            <a:r>
              <a:rPr lang="en-US" sz="1600" err="1"/>
              <a:t>sklearn</a:t>
            </a:r>
            <a:endParaRPr lang="en-US" sz="1600"/>
          </a:p>
          <a:p>
            <a:endParaRPr lang="en-US"/>
          </a:p>
          <a:p>
            <a:r>
              <a:rPr lang="en-US" sz="1750"/>
              <a:t>Examples:</a:t>
            </a:r>
            <a:endParaRPr lang="en-US" sz="1750">
              <a:cs typeface="Segoe UI Semi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ml model register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mymodel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model.pb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--model-type inceptionv3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ml model promote -n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promotedModelName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–experiment-id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experimentId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mybestmodel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ml model update –n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mymodel:latest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--all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2163-3B5D-46E8-BA98-D8156935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AC8D8-0B30-4C39-82DB-5B51EF615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4EE09E-D5B7-40B0-9125-FC5EF6416E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127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맑은 고딕</vt:lpstr>
      <vt:lpstr>Arial</vt:lpstr>
      <vt:lpstr>Calibri</vt:lpstr>
      <vt:lpstr>Courier New</vt:lpstr>
      <vt:lpstr>Segoe UI</vt:lpstr>
      <vt:lpstr>Segoe UI Light</vt:lpstr>
      <vt:lpstr>Segoe UI Semibold</vt:lpstr>
      <vt:lpstr>Segoe UI Semilight</vt:lpstr>
      <vt:lpstr>Wingdings</vt:lpstr>
      <vt:lpstr>1_WHITE TEMPLATE</vt:lpstr>
      <vt:lpstr>PowerPoint Presentation</vt:lpstr>
      <vt:lpstr>PowerPoint Presentation</vt:lpstr>
      <vt:lpstr>Choose the right pipeline for the right task</vt:lpstr>
      <vt:lpstr>Data Science DevOps Pain Points</vt:lpstr>
      <vt:lpstr>Model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2019-05-13T07:02:34Z</dcterms:created>
  <dcterms:modified xsi:type="dcterms:W3CDTF">2019-05-13T07:03:11Z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sehan@microsoft.com</vt:lpwstr>
  </property>
  <property fmtid="{D5CDD505-2E9C-101B-9397-08002B2CF9AE}" pid="5" name="MSIP_Label_f42aa342-8706-4288-bd11-ebb85995028c_SetDate">
    <vt:lpwstr>2019-05-13T07:02:44.6580608Z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afb7f9f7-539d-48a8-9a3b-9e1c793e58f6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